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7" r:id="rId4"/>
    <p:sldId id="259" r:id="rId5"/>
    <p:sldId id="262" r:id="rId6"/>
    <p:sldId id="263" r:id="rId7"/>
    <p:sldId id="261" r:id="rId8"/>
    <p:sldId id="258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DC797-3E9A-4B29-BD7B-898FF77C8ABE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FF995-8A2C-4BD0-9E94-1C288BF46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70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FF995-8A2C-4BD0-9E94-1C288BF460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97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60F-EF18-48FD-84F0-6FB527AB132F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BD05-A216-4FBF-AD3C-265C0B22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2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60F-EF18-48FD-84F0-6FB527AB132F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BD05-A216-4FBF-AD3C-265C0B22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6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60F-EF18-48FD-84F0-6FB527AB132F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BD05-A216-4FBF-AD3C-265C0B22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3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60F-EF18-48FD-84F0-6FB527AB132F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BD05-A216-4FBF-AD3C-265C0B22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60F-EF18-48FD-84F0-6FB527AB132F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BD05-A216-4FBF-AD3C-265C0B22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0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60F-EF18-48FD-84F0-6FB527AB132F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BD05-A216-4FBF-AD3C-265C0B22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3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60F-EF18-48FD-84F0-6FB527AB132F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BD05-A216-4FBF-AD3C-265C0B22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7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60F-EF18-48FD-84F0-6FB527AB132F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BD05-A216-4FBF-AD3C-265C0B22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7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60F-EF18-48FD-84F0-6FB527AB132F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BD05-A216-4FBF-AD3C-265C0B22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7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60F-EF18-48FD-84F0-6FB527AB132F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BD05-A216-4FBF-AD3C-265C0B22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9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C60F-EF18-48FD-84F0-6FB527AB132F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BD05-A216-4FBF-AD3C-265C0B22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1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CC60F-EF18-48FD-84F0-6FB527AB132F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DBD05-A216-4FBF-AD3C-265C0B22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3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2" y="5789376"/>
            <a:ext cx="1663337" cy="1068624"/>
          </a:xfrm>
          <a:prstGeom prst="rect">
            <a:avLst/>
          </a:prstGeom>
          <a:ln w="41275" cap="rnd">
            <a:solidFill>
              <a:srgbClr val="598A03"/>
            </a:solidFill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1" y="2600325"/>
            <a:ext cx="6405753" cy="2651200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Neural Network Investigation Using Image Recognition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MATH/COMP 401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804671" y="5108236"/>
            <a:ext cx="1585832" cy="3923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Checkpoint 4</a:t>
            </a:r>
          </a:p>
        </p:txBody>
      </p:sp>
    </p:spTree>
    <p:extLst>
      <p:ext uri="{BB962C8B-B14F-4D97-AF65-F5344CB8AC3E}">
        <p14:creationId xmlns:p14="http://schemas.microsoft.com/office/powerpoint/2010/main" val="2123955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2" y="5789376"/>
            <a:ext cx="1663337" cy="1068624"/>
          </a:xfrm>
          <a:prstGeom prst="rect">
            <a:avLst/>
          </a:prstGeom>
          <a:ln w="41275" cap="rnd">
            <a:solidFill>
              <a:srgbClr val="598A03"/>
            </a:solidFill>
          </a:ln>
          <a:effectLst/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Background Progress (MATH)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35176" y="2411675"/>
            <a:ext cx="48598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“</a:t>
            </a:r>
            <a:r>
              <a:rPr lang="en-US" dirty="0"/>
              <a:t>Dig into the process of building and testing the network and the different algorithms used…What about training? Testing and comparing different networks?  Testing for things like over-fitting? Convolutions?  These things all have, I think, well established mathematical formulations.”</a:t>
            </a:r>
          </a:p>
          <a:p>
            <a:pPr algn="r"/>
            <a:r>
              <a:rPr lang="en-US" dirty="0"/>
              <a:t>-</a:t>
            </a:r>
            <a:r>
              <a:rPr lang="en-US" i="1" dirty="0"/>
              <a:t>Logan Mayfield</a:t>
            </a:r>
            <a:endParaRPr lang="en-US" i="1" dirty="0"/>
          </a:p>
        </p:txBody>
      </p:sp>
      <p:cxnSp>
        <p:nvCxnSpPr>
          <p:cNvPr id="5" name="Connector: Curved 4"/>
          <p:cNvCxnSpPr/>
          <p:nvPr/>
        </p:nvCxnSpPr>
        <p:spPr>
          <a:xfrm rot="16200000" flipV="1">
            <a:off x="6412395" y="4689716"/>
            <a:ext cx="517237" cy="448060"/>
          </a:xfrm>
          <a:prstGeom prst="curvedConnector3">
            <a:avLst/>
          </a:prstGeom>
          <a:ln w="349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46982" y="5163987"/>
            <a:ext cx="988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Write a book!</a:t>
            </a:r>
          </a:p>
        </p:txBody>
      </p:sp>
    </p:spTree>
    <p:extLst>
      <p:ext uri="{BB962C8B-B14F-4D97-AF65-F5344CB8AC3E}">
        <p14:creationId xmlns:p14="http://schemas.microsoft.com/office/powerpoint/2010/main" val="499057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2" y="5789376"/>
            <a:ext cx="1663337" cy="1068624"/>
          </a:xfrm>
          <a:prstGeom prst="rect">
            <a:avLst/>
          </a:prstGeom>
          <a:ln w="41275" cap="rnd">
            <a:solidFill>
              <a:srgbClr val="598A03"/>
            </a:solidFill>
          </a:ln>
          <a:effectLst/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515600" cy="1325563"/>
          </a:xfrm>
        </p:spPr>
        <p:txBody>
          <a:bodyPr/>
          <a:lstStyle/>
          <a:p>
            <a:r>
              <a:rPr lang="en-US" dirty="0"/>
              <a:t>Foundations Progress (MATH)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344355"/>
            <a:ext cx="76223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Began analysis of McCulloch and </a:t>
            </a:r>
            <a:r>
              <a:rPr lang="en-US" dirty="0" err="1"/>
              <a:t>Pitts’s</a:t>
            </a:r>
            <a:r>
              <a:rPr lang="en-US" dirty="0"/>
              <a:t> Paper about the “calculus of ideas immanent in nervous activity”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Axiomatic and logical basis to work – physical assumptions are made about the physical properties of the nervous system to allow a calculus to be made.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Notational concerns – what areas of math are being utilized in these papers?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“…the </a:t>
            </a:r>
            <a:r>
              <a:rPr lang="en-US" dirty="0"/>
              <a:t>most appropriate symbolism is that of Language II of </a:t>
            </a:r>
            <a:r>
              <a:rPr lang="en-US" dirty="0" err="1"/>
              <a:t>Carnap</a:t>
            </a:r>
            <a:r>
              <a:rPr lang="en-US" dirty="0"/>
              <a:t> (1938), augmented with various notations drawn from Russell and Whitehead (1927), including the </a:t>
            </a:r>
            <a:r>
              <a:rPr lang="en-US" b="1" i="1" dirty="0"/>
              <a:t>Principia </a:t>
            </a:r>
            <a:r>
              <a:rPr lang="en-US" dirty="0"/>
              <a:t>conventions for dots” [7].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Math using objects -&gt; Abstract Algebra?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Operations(</a:t>
            </a:r>
            <a:r>
              <a:rPr lang="en-US" dirty="0" err="1"/>
              <a:t>functors</a:t>
            </a:r>
            <a:r>
              <a:rPr lang="en-US" dirty="0"/>
              <a:t>) whose function are dependent on an property 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Neurons “constructed” as mathematical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Assertion functions?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838199" y="1428992"/>
            <a:ext cx="2455334" cy="3923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McCulloch and Pitts [7] </a:t>
            </a:r>
            <a:endParaRPr lang="en-US" sz="2000" dirty="0"/>
          </a:p>
        </p:txBody>
      </p:sp>
      <p:pic>
        <p:nvPicPr>
          <p:cNvPr id="4098" name="Picture 2" descr="Image result for neur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154" y="365125"/>
            <a:ext cx="3271832" cy="175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xiomatic calculu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679" y="2270630"/>
            <a:ext cx="1998133" cy="1123950"/>
          </a:xfrm>
          <a:prstGeom prst="rect">
            <a:avLst/>
          </a:prstGeom>
          <a:noFill/>
          <a:effectLst>
            <a:outerShdw blurRad="101600" dist="762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68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softEdge rad="152400"/>
          </a:effectLst>
        </p:spPr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2" y="5789376"/>
            <a:ext cx="1663337" cy="1068624"/>
          </a:xfrm>
          <a:prstGeom prst="rect">
            <a:avLst/>
          </a:prstGeom>
          <a:ln w="41275" cap="rnd">
            <a:solidFill>
              <a:srgbClr val="598A03"/>
            </a:solidFill>
          </a:ln>
          <a:effectLst/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Foundations Progress (MATH) II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144601" y="3073395"/>
            <a:ext cx="56733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b="1" i="1" dirty="0">
                <a:latin typeface="Book Antiqua" panose="02040602050305030304" pitchFamily="18" charset="0"/>
              </a:rPr>
              <a:t>S(P) </a:t>
            </a:r>
            <a:r>
              <a:rPr lang="fr-FR" sz="4000" dirty="0">
                <a:latin typeface="Arial" panose="020B0604020202020204" pitchFamily="34" charset="0"/>
              </a:rPr>
              <a:t>(t) . </a:t>
            </a:r>
            <a:r>
              <a:rPr lang="en-US" sz="4000" dirty="0"/>
              <a:t>≡</a:t>
            </a:r>
            <a:r>
              <a:rPr lang="fr-FR" sz="3600" b="0" i="0" u="none" strike="noStrike" baseline="0" dirty="0">
                <a:latin typeface="Arial" panose="020B0604020202020204" pitchFamily="34" charset="0"/>
              </a:rPr>
              <a:t> . </a:t>
            </a:r>
            <a:r>
              <a:rPr lang="fr-FR" sz="4000" b="1" i="1" dirty="0">
                <a:latin typeface="Book Antiqua" panose="02040602050305030304" pitchFamily="18" charset="0"/>
              </a:rPr>
              <a:t>P(</a:t>
            </a:r>
            <a:r>
              <a:rPr lang="fr-FR" sz="4000" b="1" i="1" dirty="0" err="1">
                <a:latin typeface="Book Antiqua" panose="02040602050305030304" pitchFamily="18" charset="0"/>
              </a:rPr>
              <a:t>Kx</a:t>
            </a:r>
            <a:r>
              <a:rPr lang="fr-FR" sz="4000" b="1" i="1" dirty="0">
                <a:latin typeface="Book Antiqua" panose="02040602050305030304" pitchFamily="18" charset="0"/>
              </a:rPr>
              <a:t>) . </a:t>
            </a:r>
            <a:r>
              <a:rPr lang="fr-FR" sz="3600" b="0" i="0" u="none" strike="noStrike" baseline="0" dirty="0">
                <a:latin typeface="Arial" panose="020B0604020202020204" pitchFamily="34" charset="0"/>
              </a:rPr>
              <a:t>t = x’)</a:t>
            </a:r>
            <a:endParaRPr lang="en-US" sz="4000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838199" y="1428992"/>
            <a:ext cx="2480734" cy="3923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McCulloch and Pitts [7]</a:t>
            </a:r>
            <a:endParaRPr lang="en-US" sz="2000" dirty="0"/>
          </a:p>
        </p:txBody>
      </p:sp>
      <p:pic>
        <p:nvPicPr>
          <p:cNvPr id="2052" name="Picture 4" descr="Image result for what shru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754" y="851724"/>
            <a:ext cx="2379133" cy="1939241"/>
          </a:xfrm>
          <a:prstGeom prst="rect">
            <a:avLst/>
          </a:prstGeom>
          <a:noFill/>
          <a:effectLst>
            <a:softEdge rad="152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11328" y="4322311"/>
            <a:ext cx="4143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dirty="0"/>
              <a:t>we shall introduce a </a:t>
            </a:r>
            <a:r>
              <a:rPr lang="en-US" dirty="0" err="1"/>
              <a:t>functor</a:t>
            </a:r>
            <a:r>
              <a:rPr lang="en-US" dirty="0"/>
              <a:t> S,</a:t>
            </a:r>
          </a:p>
          <a:p>
            <a:r>
              <a:rPr lang="en-US" dirty="0"/>
              <a:t>whose value for a property </a:t>
            </a:r>
            <a:r>
              <a:rPr lang="en-US" b="1" i="1" dirty="0"/>
              <a:t>P </a:t>
            </a:r>
            <a:r>
              <a:rPr lang="en-US" dirty="0"/>
              <a:t>is the property which holds of a number when </a:t>
            </a:r>
            <a:r>
              <a:rPr lang="en-US" b="1" i="1" dirty="0"/>
              <a:t>P</a:t>
            </a:r>
          </a:p>
          <a:p>
            <a:r>
              <a:rPr lang="en-US" dirty="0"/>
              <a:t>holds of its predecessor” [7].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22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2" y="5789376"/>
            <a:ext cx="1663337" cy="1068624"/>
          </a:xfrm>
          <a:prstGeom prst="rect">
            <a:avLst/>
          </a:prstGeom>
          <a:ln w="41275" cap="rnd">
            <a:solidFill>
              <a:srgbClr val="598A03"/>
            </a:solidFill>
          </a:ln>
          <a:effectLst/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Background Progress (COMP)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36073" y="1865745"/>
            <a:ext cx="687185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Started study into Computer Vision history </a:t>
            </a:r>
            <a:r>
              <a:rPr lang="en-US" sz="2000" dirty="0"/>
              <a:t>(reframing of context).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Multitude of information – lack of focus on real concerns?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Algorithms aplenty – Correct framing of context?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Answer to overarching question of how neural networks function and elimination of mystery taking backseat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Concern with reconstruction of 3D structure implicit 2D in represented scene (</a:t>
            </a:r>
            <a:r>
              <a:rPr lang="en-US" sz="2000" dirty="0" err="1"/>
              <a:t>Szeliski</a:t>
            </a:r>
            <a:r>
              <a:rPr lang="en-US" sz="2000" dirty="0"/>
              <a:t> 2010).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Feature Detection and Segmentation areas of Computer Vision focus more precisely on the Image Recognition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Unclear precisely when these algorithms originated in (</a:t>
            </a:r>
            <a:r>
              <a:rPr lang="en-US" sz="2000" dirty="0" err="1"/>
              <a:t>Szeliski</a:t>
            </a:r>
            <a:r>
              <a:rPr lang="en-US" sz="2000" dirty="0"/>
              <a:t> 2010).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387" y="365125"/>
            <a:ext cx="2998743" cy="2249057"/>
          </a:xfrm>
          <a:prstGeom prst="rect">
            <a:avLst/>
          </a:prstGeom>
          <a:effectLst>
            <a:softEdge rad="190500"/>
          </a:effectLst>
        </p:spPr>
      </p:pic>
    </p:spTree>
    <p:extLst>
      <p:ext uri="{BB962C8B-B14F-4D97-AF65-F5344CB8AC3E}">
        <p14:creationId xmlns:p14="http://schemas.microsoft.com/office/powerpoint/2010/main" val="1228264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934" y="5789376"/>
            <a:ext cx="1663337" cy="1068624"/>
          </a:xfrm>
          <a:prstGeom prst="rect">
            <a:avLst/>
          </a:prstGeom>
          <a:ln w="41275" cap="rnd">
            <a:solidFill>
              <a:srgbClr val="598A03"/>
            </a:solidFill>
          </a:ln>
          <a:effectLst/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Background Progress (COMP) II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972899" y="1504304"/>
            <a:ext cx="9190277" cy="3784600"/>
            <a:chOff x="1246925" y="1979553"/>
            <a:chExt cx="9190277" cy="37846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6925" y="1979553"/>
              <a:ext cx="9190277" cy="3784600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7527636" y="3057901"/>
              <a:ext cx="221673" cy="2243772"/>
            </a:xfrm>
            <a:prstGeom prst="ellipse">
              <a:avLst/>
            </a:prstGeom>
            <a:solidFill>
              <a:srgbClr val="FF0000">
                <a:alpha val="36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539343" y="3020504"/>
              <a:ext cx="221673" cy="1625387"/>
            </a:xfrm>
            <a:prstGeom prst="ellipse">
              <a:avLst/>
            </a:prstGeom>
            <a:solidFill>
              <a:srgbClr val="FF0000">
                <a:alpha val="36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9807863" y="3031080"/>
              <a:ext cx="221673" cy="921819"/>
            </a:xfrm>
            <a:prstGeom prst="ellipse">
              <a:avLst/>
            </a:prstGeom>
            <a:solidFill>
              <a:srgbClr val="FF0000">
                <a:alpha val="36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8951467" y="5769286"/>
            <a:ext cx="1564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Szeliski</a:t>
            </a:r>
            <a:r>
              <a:rPr lang="en-US" dirty="0"/>
              <a:t> 2010)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24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2" y="5789376"/>
            <a:ext cx="1663337" cy="1068624"/>
          </a:xfrm>
          <a:prstGeom prst="rect">
            <a:avLst/>
          </a:prstGeom>
          <a:ln w="41275" cap="rnd">
            <a:solidFill>
              <a:srgbClr val="598A03"/>
            </a:solidFill>
          </a:ln>
          <a:effectLst/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Foundations Progress (COMP)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115511" y="4799133"/>
                <a:ext cx="5289179" cy="9611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∙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≤0 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∙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511" y="4799133"/>
                <a:ext cx="5289179" cy="9611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064010" y="4870949"/>
                <a:ext cx="1420325" cy="845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010" y="4870949"/>
                <a:ext cx="1420325" cy="8452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ubtitle 2"/>
          <p:cNvSpPr txBox="1">
            <a:spLocks/>
          </p:cNvSpPr>
          <p:nvPr/>
        </p:nvSpPr>
        <p:spPr>
          <a:xfrm>
            <a:off x="838198" y="1366069"/>
            <a:ext cx="2455335" cy="3923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Michael Nielsen [5] 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3576027" y="4675397"/>
            <a:ext cx="60625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/>
              <a:t>≡</a:t>
            </a:r>
            <a:endParaRPr lang="en-US" sz="66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3049913" y="2040404"/>
            <a:ext cx="3863551" cy="2261510"/>
            <a:chOff x="3871701" y="1909956"/>
            <a:chExt cx="3863551" cy="2261510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5468602" y="2622675"/>
              <a:ext cx="1034472" cy="1035529"/>
            </a:xfrm>
            <a:prstGeom prst="ellipse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08754" y="2283983"/>
              <a:ext cx="1127323" cy="633905"/>
            </a:xfrm>
            <a:prstGeom prst="straightConnector1">
              <a:avLst/>
            </a:prstGeom>
            <a:ln w="349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626494" y="3118501"/>
              <a:ext cx="1108758" cy="2249"/>
            </a:xfrm>
            <a:prstGeom prst="straightConnector1">
              <a:avLst/>
            </a:prstGeom>
            <a:ln w="349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4385700" y="3263189"/>
              <a:ext cx="1047762" cy="646667"/>
            </a:xfrm>
            <a:prstGeom prst="straightConnector1">
              <a:avLst/>
            </a:prstGeom>
            <a:ln w="349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308754" y="3106701"/>
              <a:ext cx="1108758" cy="2249"/>
            </a:xfrm>
            <a:prstGeom prst="straightConnector1">
              <a:avLst/>
            </a:prstGeom>
            <a:ln w="349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rot="5400000">
              <a:off x="4361088" y="3159009"/>
              <a:ext cx="3148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…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71701" y="3648246"/>
              <a:ext cx="434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en-US" sz="2800" baseline="-250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j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72494" y="2775440"/>
              <a:ext cx="5219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en-US" sz="2800" baseline="-250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71701" y="1909956"/>
              <a:ext cx="5219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en-US" sz="2800" baseline="-250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en-US" sz="2400" baseline="-25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932110" y="2955202"/>
            <a:ext cx="122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output</a:t>
            </a:r>
            <a:endParaRPr lang="en-US" sz="2800" baseline="-25000" dirty="0">
              <a:solidFill>
                <a:schemeClr val="accent6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799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2" y="5789376"/>
            <a:ext cx="1663337" cy="1068624"/>
          </a:xfrm>
          <a:prstGeom prst="rect">
            <a:avLst/>
          </a:prstGeom>
          <a:ln w="41275" cap="rnd">
            <a:solidFill>
              <a:srgbClr val="598A03"/>
            </a:solidFill>
          </a:ln>
          <a:effectLst/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3000" y="25061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754873"/>
            <a:ext cx="1048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1400" dirty="0"/>
              <a:t>[1] </a:t>
            </a:r>
            <a:r>
              <a:rPr lang="en-US" sz="1400" dirty="0" err="1"/>
              <a:t>Alyuda</a:t>
            </a:r>
            <a:r>
              <a:rPr lang="en-US" sz="1400" dirty="0"/>
              <a:t> Research Company, "</a:t>
            </a:r>
            <a:r>
              <a:rPr lang="en-US" sz="1400" dirty="0" err="1"/>
              <a:t>Alyuda</a:t>
            </a:r>
            <a:r>
              <a:rPr lang="en-US" sz="1400" dirty="0"/>
              <a:t> | Products &amp; Solutions. Decision Making Software," </a:t>
            </a:r>
            <a:r>
              <a:rPr lang="en-US" sz="1400" dirty="0" err="1"/>
              <a:t>Alyuda</a:t>
            </a:r>
            <a:r>
              <a:rPr lang="en-US" sz="1400" dirty="0"/>
              <a:t> Research Company, 2016. [Online]. Available: http://www.alyuda.com/products/forecaster/neural-network-applications.htm. [Accessed 12 September 2016]. </a:t>
            </a:r>
          </a:p>
          <a:p>
            <a:endParaRPr lang="en-US" sz="1400" dirty="0"/>
          </a:p>
          <a:p>
            <a:r>
              <a:rPr lang="en-US" sz="1400" dirty="0"/>
              <a:t>[2] The British Machine Vision Association (BMVA), "The British Machine Vision Association (BMVA)," The British Machine Vision Association (BMVA), 2016. [Online]. Available: http://www.bmva.org/aims. [Accessed 12 September 2016]. </a:t>
            </a:r>
          </a:p>
          <a:p>
            <a:endParaRPr lang="en-US" sz="1400" dirty="0"/>
          </a:p>
          <a:p>
            <a:r>
              <a:rPr lang="en-US" sz="1400" dirty="0"/>
              <a:t>[3] S. </a:t>
            </a:r>
            <a:r>
              <a:rPr lang="en-US" sz="1400" dirty="0" err="1"/>
              <a:t>Krig</a:t>
            </a:r>
            <a:r>
              <a:rPr lang="en-US" sz="1400" dirty="0"/>
              <a:t>, Computer Vision Metrics: Survey, Taxonomy, and Analysis, New York: </a:t>
            </a:r>
            <a:r>
              <a:rPr lang="en-US" sz="1400" dirty="0" err="1"/>
              <a:t>Apress</a:t>
            </a:r>
            <a:r>
              <a:rPr lang="en-US" sz="1400" dirty="0"/>
              <a:t>, 2014. 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[4] T. Nitta, Complex-Valued Neural Networks: Utilizing High-Dimensional Parameters, Hershey, Pennsylvania: IGI Global, 2009. </a:t>
            </a:r>
          </a:p>
          <a:p>
            <a:endParaRPr lang="en-US" sz="1400" dirty="0"/>
          </a:p>
          <a:p>
            <a:r>
              <a:rPr lang="en-US" sz="1400" dirty="0"/>
              <a:t>[5] M. </a:t>
            </a:r>
            <a:r>
              <a:rPr lang="en-US" sz="1400" dirty="0" err="1"/>
              <a:t>Neilsen</a:t>
            </a:r>
            <a:r>
              <a:rPr lang="en-US" sz="1400" dirty="0"/>
              <a:t>, "Neural Networks and Deep Learning," January 2016. [Online]. Available: http://neuralnetworksanddeeplearning.com/. [Accessed 04 September 2016]. 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[6] J. D. Cowan and D. H. Sharp, "Neural Nets and Artificial Intelligence," </a:t>
            </a:r>
            <a:r>
              <a:rPr lang="en-US" sz="1400" i="1" dirty="0"/>
              <a:t>Daedalus, </a:t>
            </a:r>
            <a:r>
              <a:rPr lang="en-US" sz="1400" dirty="0"/>
              <a:t>vol. 177, no. 1, pp. 85-121, 1988. 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[7] W. S. McCulloch and W. Pitts, "A Logical Calculus of the Ideas Immanent in Nervous Activity," </a:t>
            </a:r>
            <a:r>
              <a:rPr lang="en-US" sz="1400" i="1" dirty="0"/>
              <a:t>Bulletin of Mathematical Biophysics, </a:t>
            </a:r>
            <a:r>
              <a:rPr lang="en-US" sz="1400" dirty="0"/>
              <a:t>vol. 5, no. 1, pp. 115-133, 1943. 	</a:t>
            </a:r>
          </a:p>
        </p:txBody>
      </p:sp>
    </p:spTree>
    <p:extLst>
      <p:ext uri="{BB962C8B-B14F-4D97-AF65-F5344CB8AC3E}">
        <p14:creationId xmlns:p14="http://schemas.microsoft.com/office/powerpoint/2010/main" val="259704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2" y="5789376"/>
            <a:ext cx="1663337" cy="1068624"/>
          </a:xfrm>
          <a:prstGeom prst="rect">
            <a:avLst/>
          </a:prstGeom>
          <a:ln w="41275" cap="rnd">
            <a:solidFill>
              <a:srgbClr val="598A03"/>
            </a:solidFill>
          </a:ln>
          <a:effectLst/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23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501</Words>
  <Application>Microsoft Office PowerPoint</Application>
  <PresentationFormat>Widescreen</PresentationFormat>
  <Paragraphs>59</Paragraphs>
  <Slides>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 Antiqua</vt:lpstr>
      <vt:lpstr>Calibri</vt:lpstr>
      <vt:lpstr>Calibri Light</vt:lpstr>
      <vt:lpstr>Cambria Math</vt:lpstr>
      <vt:lpstr>Office Theme</vt:lpstr>
      <vt:lpstr>Neural Network Investigation Using Image Recognition</vt:lpstr>
      <vt:lpstr>Background Progress (MATH)</vt:lpstr>
      <vt:lpstr>Foundations Progress (MATH)</vt:lpstr>
      <vt:lpstr>Foundations Progress (MATH) II</vt:lpstr>
      <vt:lpstr>Background Progress (COMP)</vt:lpstr>
      <vt:lpstr>Background Progress (COMP) II</vt:lpstr>
      <vt:lpstr>Foundations Progress (COMP)</vt:lpstr>
      <vt:lpstr>Bibliography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Investigation Using Image Recognition</dc:title>
  <dc:creator>Devin King</dc:creator>
  <cp:lastModifiedBy>Devin King</cp:lastModifiedBy>
  <cp:revision>45</cp:revision>
  <dcterms:created xsi:type="dcterms:W3CDTF">2016-09-21T00:55:44Z</dcterms:created>
  <dcterms:modified xsi:type="dcterms:W3CDTF">2016-09-21T04:59:21Z</dcterms:modified>
</cp:coreProperties>
</file>