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57" r:id="rId4"/>
    <p:sldId id="258" r:id="rId5"/>
    <p:sldId id="264" r:id="rId6"/>
    <p:sldId id="260" r:id="rId7"/>
    <p:sldId id="263" r:id="rId8"/>
    <p:sldId id="265" r:id="rId9"/>
    <p:sldId id="267"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01" autoAdjust="0"/>
  </p:normalViewPr>
  <p:slideViewPr>
    <p:cSldViewPr snapToGrid="0">
      <p:cViewPr varScale="1">
        <p:scale>
          <a:sx n="68" d="100"/>
          <a:sy n="68" d="100"/>
        </p:scale>
        <p:origin x="5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8784C-7181-4644-B120-A54DC4013918}" type="datetimeFigureOut">
              <a:rPr lang="en-US" smtClean="0"/>
              <a:t>9/29/2016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8D08F-ED6F-4233-8AF4-BE494D329630}" type="slidenum">
              <a:rPr lang="en-US" smtClean="0"/>
              <a:t>‹#›</a:t>
            </a:fld>
            <a:endParaRPr lang="en-US"/>
          </a:p>
        </p:txBody>
      </p:sp>
    </p:spTree>
    <p:extLst>
      <p:ext uri="{BB962C8B-B14F-4D97-AF65-F5344CB8AC3E}">
        <p14:creationId xmlns:p14="http://schemas.microsoft.com/office/powerpoint/2010/main" val="15034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 number</a:t>
            </a:r>
            <a:r>
              <a:rPr lang="en-US" baseline="0" dirty="0"/>
              <a:t> of layers</a:t>
            </a:r>
          </a:p>
          <a:p>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2</a:t>
            </a:fld>
            <a:endParaRPr lang="en-US"/>
          </a:p>
        </p:txBody>
      </p:sp>
    </p:spTree>
    <p:extLst>
      <p:ext uri="{BB962C8B-B14F-4D97-AF65-F5344CB8AC3E}">
        <p14:creationId xmlns:p14="http://schemas.microsoft.com/office/powerpoint/2010/main" val="1033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ANNs are used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financial, medical, and industrial applications. Neural networks can be used to classify information, extrapolate based on trends in high-dimensional data, and make decisions based on input state information. These applications are all useful in the sense that they show their users valuable information about the data they have collected.</a:t>
            </a:r>
          </a:p>
          <a:p>
            <a:endParaRPr lang="en-US" sz="1200" kern="1200" dirty="0">
              <a:solidFill>
                <a:schemeClr val="tx1"/>
              </a:solidFill>
              <a:effectLst/>
              <a:latin typeface="+mn-lt"/>
              <a:ea typeface="+mn-ea"/>
              <a:cs typeface="+mn-cs"/>
            </a:endParaRPr>
          </a:p>
          <a:p>
            <a:r>
              <a:rPr lang="en-US" dirty="0"/>
              <a:t>-Manufacturing processes</a:t>
            </a:r>
          </a:p>
          <a:p>
            <a:r>
              <a:rPr lang="en-US" dirty="0"/>
              <a:t>-Economic</a:t>
            </a:r>
            <a:r>
              <a:rPr lang="en-US" baseline="0" dirty="0"/>
              <a:t> trends</a:t>
            </a:r>
          </a:p>
          <a:p>
            <a:r>
              <a:rPr lang="en-US" baseline="0" dirty="0"/>
              <a:t>-Self-driving cars</a:t>
            </a:r>
          </a:p>
          <a:p>
            <a:r>
              <a:rPr lang="en-US" baseline="0" dirty="0"/>
              <a:t>-Image recognition</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3</a:t>
            </a:fld>
            <a:endParaRPr lang="en-US"/>
          </a:p>
        </p:txBody>
      </p:sp>
    </p:spTree>
    <p:extLst>
      <p:ext uri="{BB962C8B-B14F-4D97-AF65-F5344CB8AC3E}">
        <p14:creationId xmlns:p14="http://schemas.microsoft.com/office/powerpoint/2010/main" val="105355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u="none" strike="noStrike" kern="1200" baseline="0" dirty="0">
                <a:solidFill>
                  <a:schemeClr val="tx1"/>
                </a:solidFill>
                <a:latin typeface="+mn-lt"/>
                <a:ea typeface="+mn-ea"/>
                <a:cs typeface="+mn-cs"/>
              </a:rPr>
              <a:t>These models are called feedforward because information flows through the function being evaluated from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 through the intermediate computations used to define </a:t>
            </a:r>
            <a:r>
              <a:rPr lang="en-US" sz="1200" b="0" i="1" u="none" strike="noStrike" kern="1200" baseline="0" dirty="0">
                <a:solidFill>
                  <a:schemeClr val="tx1"/>
                </a:solidFill>
                <a:latin typeface="+mn-lt"/>
                <a:ea typeface="+mn-ea"/>
                <a:cs typeface="+mn-cs"/>
              </a:rPr>
              <a:t>f </a:t>
            </a:r>
            <a:r>
              <a:rPr lang="en-US" sz="1200" b="0" i="0" u="none" strike="noStrike" kern="1200" baseline="0" dirty="0">
                <a:solidFill>
                  <a:schemeClr val="tx1"/>
                </a:solidFill>
                <a:latin typeface="+mn-lt"/>
                <a:ea typeface="+mn-ea"/>
                <a:cs typeface="+mn-cs"/>
              </a:rPr>
              <a:t>, and finally to the output </a:t>
            </a:r>
            <a:r>
              <a:rPr lang="en-US" sz="1200" b="0" i="1" u="none" strike="noStrike" kern="1200" baseline="0" dirty="0">
                <a:solidFill>
                  <a:schemeClr val="tx1"/>
                </a:solidFill>
                <a:latin typeface="+mn-lt"/>
                <a:ea typeface="+mn-ea"/>
                <a:cs typeface="+mn-cs"/>
              </a:rPr>
              <a:t>y</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These networks do not strictly model brain function but they are loosely based on the calculus derived to describe brain function (i.e. </a:t>
            </a:r>
            <a:r>
              <a:rPr lang="en-US" sz="1200" b="0" i="0" u="none" strike="noStrike" kern="1200" baseline="0" dirty="0" err="1">
                <a:solidFill>
                  <a:schemeClr val="tx1"/>
                </a:solidFill>
                <a:latin typeface="+mn-lt"/>
                <a:ea typeface="+mn-ea"/>
                <a:cs typeface="+mn-cs"/>
              </a:rPr>
              <a:t>McCollough</a:t>
            </a:r>
            <a:r>
              <a:rPr lang="en-US" sz="1200" b="0" i="0" u="none" strike="noStrike" kern="1200" baseline="0" dirty="0">
                <a:solidFill>
                  <a:schemeClr val="tx1"/>
                </a:solidFill>
                <a:latin typeface="+mn-lt"/>
                <a:ea typeface="+mn-ea"/>
                <a:cs typeface="+mn-cs"/>
              </a:rPr>
              <a:t> and Pitts)</a:t>
            </a:r>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Neilsen</a:t>
            </a:r>
            <a:r>
              <a:rPr lang="en-US" sz="1200" b="0" i="0" u="none" strike="noStrike" kern="1200" baseline="0" dirty="0">
                <a:solidFill>
                  <a:schemeClr val="tx1"/>
                </a:solidFill>
                <a:latin typeface="+mn-lt"/>
                <a:ea typeface="+mn-ea"/>
                <a:cs typeface="+mn-cs"/>
              </a:rPr>
              <a:t> 2016)</a:t>
            </a:r>
          </a:p>
          <a:p>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5</a:t>
            </a:fld>
            <a:endParaRPr lang="en-US"/>
          </a:p>
        </p:txBody>
      </p:sp>
    </p:spTree>
    <p:extLst>
      <p:ext uri="{BB962C8B-B14F-4D97-AF65-F5344CB8AC3E}">
        <p14:creationId xmlns:p14="http://schemas.microsoft.com/office/powerpoint/2010/main" val="7512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a:t>
            </a:r>
            <a:r>
              <a:rPr lang="en-US" baseline="0" dirty="0"/>
              <a:t> an optimizer</a:t>
            </a:r>
          </a:p>
          <a:p>
            <a:r>
              <a:rPr lang="en-US" baseline="0" dirty="0"/>
              <a:t>-Cost function (minimize)</a:t>
            </a:r>
          </a:p>
          <a:p>
            <a:r>
              <a:rPr lang="en-US" baseline="0" dirty="0"/>
              <a:t>-Form of output units (classification problem)</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6</a:t>
            </a:fld>
            <a:endParaRPr lang="en-US"/>
          </a:p>
        </p:txBody>
      </p:sp>
    </p:spTree>
    <p:extLst>
      <p:ext uri="{BB962C8B-B14F-4D97-AF65-F5344CB8AC3E}">
        <p14:creationId xmlns:p14="http://schemas.microsoft.com/office/powerpoint/2010/main" val="52329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476E14-E1DA-413D-84F8-E1C5F7BDA7EC}"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14174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76E14-E1DA-413D-84F8-E1C5F7BDA7EC}"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405845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76E14-E1DA-413D-84F8-E1C5F7BDA7EC}"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56092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76E14-E1DA-413D-84F8-E1C5F7BDA7EC}"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239596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476E14-E1DA-413D-84F8-E1C5F7BDA7EC}"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124000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476E14-E1DA-413D-84F8-E1C5F7BDA7EC}"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80299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476E14-E1DA-413D-84F8-E1C5F7BDA7EC}" type="datetimeFigureOut">
              <a:rPr lang="en-US" smtClean="0"/>
              <a:t>9/29/2016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358374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476E14-E1DA-413D-84F8-E1C5F7BDA7EC}" type="datetimeFigureOut">
              <a:rPr lang="en-US" smtClean="0"/>
              <a:t>9/29/2016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220668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76E14-E1DA-413D-84F8-E1C5F7BDA7EC}" type="datetimeFigureOut">
              <a:rPr lang="en-US" smtClean="0"/>
              <a:t>9/29/2016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7640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476E14-E1DA-413D-84F8-E1C5F7BDA7EC}"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422850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476E14-E1DA-413D-84F8-E1C5F7BDA7EC}"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92BEA-5143-4AF5-8B1C-2DC96C84B740}" type="slidenum">
              <a:rPr lang="en-US" smtClean="0"/>
              <a:t>‹#›</a:t>
            </a:fld>
            <a:endParaRPr lang="en-US"/>
          </a:p>
        </p:txBody>
      </p:sp>
    </p:spTree>
    <p:extLst>
      <p:ext uri="{BB962C8B-B14F-4D97-AF65-F5344CB8AC3E}">
        <p14:creationId xmlns:p14="http://schemas.microsoft.com/office/powerpoint/2010/main" val="87289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76E14-E1DA-413D-84F8-E1C5F7BDA7EC}" type="datetimeFigureOut">
              <a:rPr lang="en-US" smtClean="0"/>
              <a:t>9/29/2016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92BEA-5143-4AF5-8B1C-2DC96C84B740}" type="slidenum">
              <a:rPr lang="en-US" smtClean="0"/>
              <a:t>‹#›</a:t>
            </a:fld>
            <a:endParaRPr lang="en-US"/>
          </a:p>
        </p:txBody>
      </p:sp>
    </p:spTree>
    <p:extLst>
      <p:ext uri="{BB962C8B-B14F-4D97-AF65-F5344CB8AC3E}">
        <p14:creationId xmlns:p14="http://schemas.microsoft.com/office/powerpoint/2010/main" val="248659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Neural Network Investigation Using Image Recognition</a:t>
            </a:r>
          </a:p>
        </p:txBody>
      </p:sp>
      <p:sp>
        <p:nvSpPr>
          <p:cNvPr id="3" name="Subtitle 2"/>
          <p:cNvSpPr>
            <a:spLocks noGrp="1"/>
          </p:cNvSpPr>
          <p:nvPr>
            <p:ph type="subTitle" idx="1"/>
          </p:nvPr>
        </p:nvSpPr>
        <p:spPr/>
        <p:txBody>
          <a:bodyPr/>
          <a:lstStyle/>
          <a:p>
            <a:endParaRPr lang="en-US" dirty="0"/>
          </a:p>
          <a:p>
            <a:r>
              <a:rPr lang="en-US" dirty="0"/>
              <a:t>Checkpoint 4</a:t>
            </a:r>
          </a:p>
        </p:txBody>
      </p:sp>
      <p:sp>
        <p:nvSpPr>
          <p:cNvPr id="4" name="Rectangle 3"/>
          <p:cNvSpPr/>
          <p:nvPr/>
        </p:nvSpPr>
        <p:spPr>
          <a:xfrm>
            <a:off x="605736" y="522328"/>
            <a:ext cx="1836528" cy="369332"/>
          </a:xfrm>
          <a:prstGeom prst="rect">
            <a:avLst/>
          </a:prstGeom>
        </p:spPr>
        <p:txBody>
          <a:bodyPr wrap="none">
            <a:spAutoFit/>
          </a:bodyPr>
          <a:lstStyle/>
          <a:p>
            <a:r>
              <a:rPr lang="en-US" dirty="0"/>
              <a:t>MATH/COMP 401</a:t>
            </a:r>
          </a:p>
        </p:txBody>
      </p:sp>
    </p:spTree>
    <p:extLst>
      <p:ext uri="{BB962C8B-B14F-4D97-AF65-F5344CB8AC3E}">
        <p14:creationId xmlns:p14="http://schemas.microsoft.com/office/powerpoint/2010/main" val="2025809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r>
              <a:rPr lang="en-US" sz="3200" dirty="0"/>
              <a:t>CUDA review and </a:t>
            </a:r>
            <a:r>
              <a:rPr lang="en-US" sz="3200" dirty="0" err="1"/>
              <a:t>cuDNN</a:t>
            </a:r>
            <a:r>
              <a:rPr lang="en-US" sz="3200" dirty="0"/>
              <a:t> practice</a:t>
            </a:r>
          </a:p>
          <a:p>
            <a:r>
              <a:rPr lang="en-US" sz="3200" dirty="0"/>
              <a:t>Continue Background Investigation (</a:t>
            </a:r>
            <a:r>
              <a:rPr lang="en-US" sz="3200" dirty="0" err="1"/>
              <a:t>Perceptrons</a:t>
            </a:r>
            <a:r>
              <a:rPr lang="en-US" sz="3200" dirty="0"/>
              <a:t> - Minsky)</a:t>
            </a:r>
          </a:p>
          <a:p>
            <a:r>
              <a:rPr lang="en-US" sz="3200" dirty="0"/>
              <a:t>Neilson text digestion</a:t>
            </a:r>
          </a:p>
          <a:p>
            <a:r>
              <a:rPr lang="en-US" sz="3200" dirty="0" err="1"/>
              <a:t>McCollugh</a:t>
            </a:r>
            <a:r>
              <a:rPr lang="en-US" sz="3200" dirty="0"/>
              <a:t> and Pitts?</a:t>
            </a:r>
          </a:p>
          <a:p>
            <a:endParaRPr lang="en-US" sz="3200" dirty="0"/>
          </a:p>
        </p:txBody>
      </p:sp>
    </p:spTree>
    <p:extLst>
      <p:ext uri="{BB962C8B-B14F-4D97-AF65-F5344CB8AC3E}">
        <p14:creationId xmlns:p14="http://schemas.microsoft.com/office/powerpoint/2010/main" val="164533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Autofit/>
          </a:bodyPr>
          <a:lstStyle/>
          <a:p>
            <a:endParaRPr lang="en-US" sz="1600" dirty="0"/>
          </a:p>
          <a:p>
            <a:r>
              <a:rPr lang="en-US" sz="1600" dirty="0"/>
              <a:t>[1] </a:t>
            </a:r>
            <a:r>
              <a:rPr lang="en-US" sz="1600" dirty="0" err="1"/>
              <a:t>Alyuda</a:t>
            </a:r>
            <a:r>
              <a:rPr lang="en-US" sz="1600" dirty="0"/>
              <a:t> Research Company, "</a:t>
            </a:r>
            <a:r>
              <a:rPr lang="en-US" sz="1600" dirty="0" err="1"/>
              <a:t>Alyuda</a:t>
            </a:r>
            <a:r>
              <a:rPr lang="en-US" sz="1600" dirty="0"/>
              <a:t> | Products &amp; Solutions. Decision Making Software," </a:t>
            </a:r>
            <a:r>
              <a:rPr lang="en-US" sz="1600" dirty="0" err="1"/>
              <a:t>Alyuda</a:t>
            </a:r>
            <a:r>
              <a:rPr lang="en-US" sz="1600" dirty="0"/>
              <a:t> Research Company, 2016. [Online]. Available: http://www.alyuda.com/products/forecaster/neural-network-applications.htm. [Accessed 12 September 2016]. </a:t>
            </a:r>
          </a:p>
          <a:p>
            <a:r>
              <a:rPr lang="en-US" sz="1600" dirty="0"/>
              <a:t>[2] The British Machine Vision Association (BMVA), "The British Machine Vision Association (BMVA)," The British Machine Vision Association (BMVA), 2016. [Online]. Available: http://www.bmva.org/aims. [Accessed 12 September 2016]. </a:t>
            </a:r>
          </a:p>
          <a:p>
            <a:r>
              <a:rPr lang="en-US" sz="1600" dirty="0"/>
              <a:t>[3] S. </a:t>
            </a:r>
            <a:r>
              <a:rPr lang="en-US" sz="1600" dirty="0" err="1"/>
              <a:t>Krig</a:t>
            </a:r>
            <a:r>
              <a:rPr lang="en-US" sz="1600" dirty="0"/>
              <a:t>, Computer Vision Metrics: Survey, Taxonomy, and Analysis, New York: </a:t>
            </a:r>
            <a:r>
              <a:rPr lang="en-US" sz="1600" dirty="0" err="1"/>
              <a:t>Apress</a:t>
            </a:r>
            <a:r>
              <a:rPr lang="en-US" sz="1600" dirty="0"/>
              <a:t>, 2014. </a:t>
            </a:r>
          </a:p>
          <a:p>
            <a:r>
              <a:rPr lang="en-US" sz="1600" dirty="0"/>
              <a:t>[4] T. Nitta, Complex-Valued Neural Networks: Utilizing High-Dimensional Parameters, Hershey, Pennsylvania: IGI Global, 2009. </a:t>
            </a:r>
          </a:p>
          <a:p>
            <a:r>
              <a:rPr lang="en-US" sz="1600" dirty="0"/>
              <a:t>[5] M. </a:t>
            </a:r>
            <a:r>
              <a:rPr lang="en-US" sz="1600" dirty="0" err="1"/>
              <a:t>Neilsen</a:t>
            </a:r>
            <a:r>
              <a:rPr lang="en-US" sz="1600" dirty="0"/>
              <a:t>, "Neural Networks and Deep Learning," January 2016. [Online]. Available: http://neuralnetworksanddeeplearning.com/. [Accessed 04 September 2016].</a:t>
            </a:r>
          </a:p>
          <a:p>
            <a:r>
              <a:rPr lang="en-US" sz="1600" dirty="0"/>
              <a:t>[6] J. D. Cowan and D. H. Sharp, "Neural Nets and Artificial Intelligence," </a:t>
            </a:r>
            <a:r>
              <a:rPr lang="en-US" sz="1600" i="1" dirty="0"/>
              <a:t>Daedalus, </a:t>
            </a:r>
            <a:r>
              <a:rPr lang="en-US" sz="1600" dirty="0"/>
              <a:t>vol. 177, no. 1, pp. 85-121, 1988. </a:t>
            </a:r>
          </a:p>
          <a:p>
            <a:r>
              <a:rPr lang="en-US" sz="1600" dirty="0"/>
              <a:t>[7] W. S. McCulloch and W. Pitts, "A Logical Calculus of the Ideas Immanent in Nervous Activity," </a:t>
            </a:r>
            <a:r>
              <a:rPr lang="en-US" sz="1600" i="1" dirty="0"/>
              <a:t>Bulletin of Mathematical Biophysics, </a:t>
            </a:r>
            <a:r>
              <a:rPr lang="en-US" sz="1600" dirty="0"/>
              <a:t>vol. 5, no. 1, pp. 115-133, 1943.</a:t>
            </a:r>
          </a:p>
        </p:txBody>
      </p:sp>
    </p:spTree>
    <p:extLst>
      <p:ext uri="{BB962C8B-B14F-4D97-AF65-F5344CB8AC3E}">
        <p14:creationId xmlns:p14="http://schemas.microsoft.com/office/powerpoint/2010/main" val="135434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9967"/>
            <a:ext cx="10515600" cy="2317300"/>
          </a:xfrm>
        </p:spPr>
        <p:txBody>
          <a:bodyPr>
            <a:normAutofit fontScale="90000"/>
          </a:bodyPr>
          <a:lstStyle/>
          <a:p>
            <a:pPr algn="ctr"/>
            <a:r>
              <a:rPr lang="en-US" dirty="0"/>
              <a:t>How do changes in training sets and architecture of a feedforward neural network change its efficiency and performance in the image classification problem? </a:t>
            </a:r>
          </a:p>
        </p:txBody>
      </p:sp>
    </p:spTree>
    <p:extLst>
      <p:ext uri="{BB962C8B-B14F-4D97-AF65-F5344CB8AC3E}">
        <p14:creationId xmlns:p14="http://schemas.microsoft.com/office/powerpoint/2010/main" val="9565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normAutofit/>
          </a:bodyPr>
          <a:lstStyle/>
          <a:p>
            <a:r>
              <a:rPr lang="en-US" sz="3600" dirty="0"/>
              <a:t>Applicable to many areas of technology</a:t>
            </a:r>
          </a:p>
          <a:p>
            <a:r>
              <a:rPr lang="en-US" sz="3600" dirty="0"/>
              <a:t>Huge market for CNNs</a:t>
            </a:r>
          </a:p>
          <a:p>
            <a:r>
              <a:rPr lang="en-US" sz="3600" dirty="0"/>
              <a:t>General structure allows for generics (libraries &amp; primitives)</a:t>
            </a:r>
          </a:p>
          <a:p>
            <a:r>
              <a:rPr lang="en-US" sz="3600" dirty="0"/>
              <a:t>Excellent intersection of computer vision, CNNs, and mathematics (hence the dual capstone) </a:t>
            </a:r>
          </a:p>
        </p:txBody>
      </p:sp>
    </p:spTree>
    <p:extLst>
      <p:ext uri="{BB962C8B-B14F-4D97-AF65-F5344CB8AC3E}">
        <p14:creationId xmlns:p14="http://schemas.microsoft.com/office/powerpoint/2010/main" val="360802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p:txBody>
          <a:bodyPr/>
          <a:lstStyle/>
          <a:p>
            <a:r>
              <a:rPr lang="en-US" dirty="0"/>
              <a:t>Approximate a simple function (periodic or low-order polynomial) using the calculus based structure of a neural network</a:t>
            </a:r>
          </a:p>
          <a:p>
            <a:r>
              <a:rPr lang="en-US" dirty="0"/>
              <a:t>Build an image classification ANN and train on school GPU using test data from UCI Machine Learning Repository.</a:t>
            </a:r>
          </a:p>
          <a:p>
            <a:endParaRPr lang="en-US" dirty="0"/>
          </a:p>
          <a:p>
            <a:r>
              <a:rPr lang="en-US" dirty="0"/>
              <a:t>(Vary ANN type and repeat to collect data)</a:t>
            </a:r>
          </a:p>
        </p:txBody>
      </p:sp>
      <p:sp>
        <p:nvSpPr>
          <p:cNvPr id="4" name="TextBox 3"/>
          <p:cNvSpPr txBox="1"/>
          <p:nvPr/>
        </p:nvSpPr>
        <p:spPr>
          <a:xfrm>
            <a:off x="9491003" y="5988734"/>
            <a:ext cx="2700997" cy="646331"/>
          </a:xfrm>
          <a:prstGeom prst="rect">
            <a:avLst/>
          </a:prstGeom>
          <a:noFill/>
        </p:spPr>
        <p:txBody>
          <a:bodyPr wrap="square" rtlCol="0">
            <a:spAutoFit/>
          </a:bodyPr>
          <a:lstStyle/>
          <a:p>
            <a:r>
              <a:rPr lang="en-US" dirty="0"/>
              <a:t>The mathematics informs the use of the libraries</a:t>
            </a:r>
          </a:p>
        </p:txBody>
      </p:sp>
    </p:spTree>
    <p:extLst>
      <p:ext uri="{BB962C8B-B14F-4D97-AF65-F5344CB8AC3E}">
        <p14:creationId xmlns:p14="http://schemas.microsoft.com/office/powerpoint/2010/main" val="39351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402153"/>
            <a:ext cx="10515600" cy="1325563"/>
          </a:xfrm>
        </p:spPr>
        <p:txBody>
          <a:bodyPr/>
          <a:lstStyle/>
          <a:p>
            <a:pPr algn="ctr"/>
            <a:r>
              <a:rPr lang="en-US" dirty="0"/>
              <a:t>Feedforward Neural Networks</a:t>
            </a:r>
          </a:p>
        </p:txBody>
      </p:sp>
      <p:sp>
        <p:nvSpPr>
          <p:cNvPr id="7" name="Rectangle 6"/>
          <p:cNvSpPr/>
          <p:nvPr/>
        </p:nvSpPr>
        <p:spPr>
          <a:xfrm>
            <a:off x="3393656" y="3435328"/>
            <a:ext cx="5404685" cy="584775"/>
          </a:xfrm>
          <a:prstGeom prst="rect">
            <a:avLst/>
          </a:prstGeom>
        </p:spPr>
        <p:txBody>
          <a:bodyPr wrap="none">
            <a:spAutoFit/>
          </a:bodyPr>
          <a:lstStyle/>
          <a:p>
            <a:r>
              <a:rPr lang="en-US" sz="3200" dirty="0"/>
              <a:t>Multidimensional Minimization</a:t>
            </a:r>
          </a:p>
        </p:txBody>
      </p:sp>
    </p:spTree>
    <p:extLst>
      <p:ext uri="{BB962C8B-B14F-4D97-AF65-F5344CB8AC3E}">
        <p14:creationId xmlns:p14="http://schemas.microsoft.com/office/powerpoint/2010/main" val="108399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Feedforward Neural Networks</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453424" y="2539196"/>
                <a:ext cx="5309381" cy="954107"/>
              </a:xfrm>
              <a:prstGeom prst="rect">
                <a:avLst/>
              </a:prstGeom>
              <a:noFill/>
            </p:spPr>
            <p:txBody>
              <a:bodyPr wrap="square" rtlCol="0">
                <a:spAutoFit/>
              </a:bodyPr>
              <a:lstStyle/>
              <a:p>
                <a:pPr algn="ctr"/>
                <a:r>
                  <a:rPr lang="en-US" sz="2800" dirty="0"/>
                  <a:t>Given a function f* to approximate and any </a:t>
                </a:r>
                <a14:m>
                  <m:oMath xmlns:m="http://schemas.openxmlformats.org/officeDocument/2006/math">
                    <m:r>
                      <a:rPr lang="en-US" sz="2800" b="1" i="1" smtClean="0">
                        <a:latin typeface="Cambria Math" panose="02040503050406030204" pitchFamily="18" charset="0"/>
                      </a:rPr>
                      <m:t>𝒙</m:t>
                    </m:r>
                  </m:oMath>
                </a14:m>
                <a:r>
                  <a:rPr lang="en-US" sz="2800" b="1" dirty="0"/>
                  <a:t> </a:t>
                </a:r>
                <a:r>
                  <a:rPr lang="en-US" sz="2800" dirty="0"/>
                  <a:t>in the domain:</a:t>
                </a:r>
              </a:p>
            </p:txBody>
          </p:sp>
        </mc:Choice>
        <mc:Fallback xmlns="">
          <p:sp>
            <p:nvSpPr>
              <p:cNvPr id="6" name="TextBox 5"/>
              <p:cNvSpPr txBox="1">
                <a:spLocks noRot="1" noChangeAspect="1" noMove="1" noResize="1" noEditPoints="1" noAdjustHandles="1" noChangeArrowheads="1" noChangeShapeType="1" noTextEdit="1"/>
              </p:cNvSpPr>
              <p:nvPr/>
            </p:nvSpPr>
            <p:spPr>
              <a:xfrm>
                <a:off x="3453424" y="2539196"/>
                <a:ext cx="5309381" cy="954107"/>
              </a:xfrm>
              <a:prstGeom prst="rect">
                <a:avLst/>
              </a:prstGeom>
              <a:blipFill>
                <a:blip r:embed="rId3"/>
                <a:stretch>
                  <a:fillRect l="-1149" t="-6410" r="-3103" b="-17949"/>
                </a:stretch>
              </a:blipFill>
            </p:spPr>
            <p:txBody>
              <a:bodyPr/>
              <a:lstStyle/>
              <a:p>
                <a:r>
                  <a:rPr lang="en-US">
                    <a:noFill/>
                  </a:rPr>
                  <a:t> </a:t>
                </a:r>
              </a:p>
            </p:txBody>
          </p:sp>
        </mc:Fallback>
      </mc:AlternateContent>
      <p:sp>
        <p:nvSpPr>
          <p:cNvPr id="7" name="Rectangle 6"/>
          <p:cNvSpPr/>
          <p:nvPr/>
        </p:nvSpPr>
        <p:spPr>
          <a:xfrm>
            <a:off x="838200" y="1320423"/>
            <a:ext cx="3446585" cy="400110"/>
          </a:xfrm>
          <a:prstGeom prst="rect">
            <a:avLst/>
          </a:prstGeom>
        </p:spPr>
        <p:txBody>
          <a:bodyPr wrap="none">
            <a:spAutoFit/>
          </a:bodyPr>
          <a:lstStyle/>
          <a:p>
            <a:r>
              <a:rPr lang="en-US" sz="2000" dirty="0"/>
              <a:t>Multidimensional Minimization</a:t>
            </a:r>
          </a:p>
        </p:txBody>
      </p:sp>
      <mc:AlternateContent xmlns:mc="http://schemas.openxmlformats.org/markup-compatibility/2006" xmlns:a14="http://schemas.microsoft.com/office/drawing/2010/main">
        <mc:Choice Requires="a14">
          <p:sp>
            <p:nvSpPr>
              <p:cNvPr id="11" name="TextBox 10"/>
              <p:cNvSpPr txBox="1"/>
              <p:nvPr/>
            </p:nvSpPr>
            <p:spPr>
              <a:xfrm>
                <a:off x="3685541" y="3787814"/>
                <a:ext cx="4845147" cy="523220"/>
              </a:xfrm>
              <a:prstGeom prst="rect">
                <a:avLst/>
              </a:prstGeom>
              <a:noFill/>
            </p:spPr>
            <p:txBody>
              <a:bodyPr wrap="square" rtlCol="0">
                <a:spAutoFit/>
              </a:bodyPr>
              <a:lstStyle/>
              <a:p>
                <a:r>
                  <a:rPr lang="en-US" sz="2800" dirty="0"/>
                  <a:t>Define a mapping: </a:t>
                </a:r>
                <a14:m>
                  <m:oMath xmlns:m="http://schemas.openxmlformats.org/officeDocument/2006/math">
                    <m:r>
                      <a:rPr lang="en-US" sz="2800" b="1" i="1" smtClean="0">
                        <a:latin typeface="Cambria Math" panose="02040503050406030204" pitchFamily="18" charset="0"/>
                      </a:rPr>
                      <m:t>𝒚</m:t>
                    </m:r>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1" i="1" smtClean="0">
                        <a:latin typeface="Cambria Math" panose="02040503050406030204" pitchFamily="18" charset="0"/>
                      </a:rPr>
                      <m:t>𝒙</m:t>
                    </m:r>
                    <m:r>
                      <a:rPr lang="en-US" sz="2800" b="1" i="1" smtClean="0">
                        <a:latin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𝜽</m:t>
                    </m:r>
                    <m:r>
                      <a:rPr lang="en-US" sz="2800" b="0" i="1" smtClean="0">
                        <a:latin typeface="Cambria Math" panose="02040503050406030204" pitchFamily="18" charset="0"/>
                        <a:ea typeface="Cambria Math" panose="02040503050406030204" pitchFamily="18" charset="0"/>
                      </a:rPr>
                      <m:t>)</m:t>
                    </m:r>
                  </m:oMath>
                </a14:m>
                <a:endParaRPr lang="en-US" sz="28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685541" y="3787814"/>
                <a:ext cx="4845147" cy="523220"/>
              </a:xfrm>
              <a:prstGeom prst="rect">
                <a:avLst/>
              </a:prstGeom>
              <a:blipFill>
                <a:blip r:embed="rId4"/>
                <a:stretch>
                  <a:fillRect l="-2645"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685541" y="4770834"/>
                <a:ext cx="5077264" cy="954107"/>
              </a:xfrm>
              <a:prstGeom prst="rect">
                <a:avLst/>
              </a:prstGeom>
              <a:noFill/>
            </p:spPr>
            <p:txBody>
              <a:bodyPr wrap="square" rtlCol="0">
                <a:spAutoFit/>
              </a:bodyPr>
              <a:lstStyle/>
              <a:p>
                <a:r>
                  <a:rPr lang="en-US" sz="2800" dirty="0"/>
                  <a:t>Find</a:t>
                </a:r>
                <a:r>
                  <a:rPr lang="en-US" sz="2800" b="1" dirty="0">
                    <a:ea typeface="Cambria Math" panose="02040503050406030204" pitchFamily="18" charset="0"/>
                  </a:rPr>
                  <a:t> </a:t>
                </a:r>
                <a14:m>
                  <m:oMath xmlns:m="http://schemas.openxmlformats.org/officeDocument/2006/math">
                    <m:r>
                      <a:rPr lang="en-US" sz="2800" b="1" i="1">
                        <a:latin typeface="Cambria Math" panose="02040503050406030204" pitchFamily="18" charset="0"/>
                        <a:ea typeface="Cambria Math" panose="02040503050406030204" pitchFamily="18" charset="0"/>
                      </a:rPr>
                      <m:t>𝜽</m:t>
                    </m:r>
                  </m:oMath>
                </a14:m>
                <a:r>
                  <a:rPr lang="en-US" sz="2800" dirty="0"/>
                  <a:t> such that a cost function E comparing f and f* is minimized </a:t>
                </a:r>
              </a:p>
            </p:txBody>
          </p:sp>
        </mc:Choice>
        <mc:Fallback xmlns="">
          <p:sp>
            <p:nvSpPr>
              <p:cNvPr id="12" name="TextBox 11"/>
              <p:cNvSpPr txBox="1">
                <a:spLocks noRot="1" noChangeAspect="1" noMove="1" noResize="1" noEditPoints="1" noAdjustHandles="1" noChangeArrowheads="1" noChangeShapeType="1" noTextEdit="1"/>
              </p:cNvSpPr>
              <p:nvPr/>
            </p:nvSpPr>
            <p:spPr>
              <a:xfrm>
                <a:off x="3685541" y="4770834"/>
                <a:ext cx="5077264" cy="954107"/>
              </a:xfrm>
              <a:prstGeom prst="rect">
                <a:avLst/>
              </a:prstGeom>
              <a:blipFill>
                <a:blip r:embed="rId5"/>
                <a:stretch>
                  <a:fillRect l="-2524" t="-6410" r="-2284" b="-17949"/>
                </a:stretch>
              </a:blipFill>
            </p:spPr>
            <p:txBody>
              <a:bodyPr/>
              <a:lstStyle/>
              <a:p>
                <a:r>
                  <a:rPr lang="en-US">
                    <a:noFill/>
                  </a:rPr>
                  <a:t> </a:t>
                </a:r>
              </a:p>
            </p:txBody>
          </p:sp>
        </mc:Fallback>
      </mc:AlternateContent>
      <p:sp>
        <p:nvSpPr>
          <p:cNvPr id="13" name="Rectangle 12"/>
          <p:cNvSpPr/>
          <p:nvPr/>
        </p:nvSpPr>
        <p:spPr>
          <a:xfrm>
            <a:off x="10578588" y="6358726"/>
            <a:ext cx="1550424" cy="369332"/>
          </a:xfrm>
          <a:prstGeom prst="rect">
            <a:avLst/>
          </a:prstGeom>
        </p:spPr>
        <p:txBody>
          <a:bodyPr wrap="none">
            <a:spAutoFit/>
          </a:bodyPr>
          <a:lstStyle/>
          <a:p>
            <a:r>
              <a:rPr lang="en-US" dirty="0"/>
              <a:t>(Neilson 2016)</a:t>
            </a:r>
          </a:p>
        </p:txBody>
      </p:sp>
    </p:spTree>
    <p:extLst>
      <p:ext uri="{BB962C8B-B14F-4D97-AF65-F5344CB8AC3E}">
        <p14:creationId xmlns:p14="http://schemas.microsoft.com/office/powerpoint/2010/main" val="117759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Feedforward Neural Networks (II)</a:t>
            </a:r>
          </a:p>
        </p:txBody>
      </p:sp>
      <mc:AlternateContent xmlns:mc="http://schemas.openxmlformats.org/markup-compatibility/2006" xmlns:a14="http://schemas.microsoft.com/office/drawing/2010/main">
        <mc:Choice Requires="a14">
          <p:sp>
            <p:nvSpPr>
              <p:cNvPr id="5" name="TextBox 4"/>
              <p:cNvSpPr txBox="1"/>
              <p:nvPr/>
            </p:nvSpPr>
            <p:spPr>
              <a:xfrm>
                <a:off x="3617501" y="4355716"/>
                <a:ext cx="4956998" cy="1497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8000" i="1" smtClean="0">
                          <a:latin typeface="Cambria Math" panose="02040503050406030204" pitchFamily="18" charset="0"/>
                          <a:ea typeface="Cambria Math" panose="02040503050406030204" pitchFamily="18" charset="0"/>
                        </a:rPr>
                        <m:t>𝛻</m:t>
                      </m:r>
                      <m:r>
                        <a:rPr lang="en-US" sz="8000" b="0" i="1" smtClean="0">
                          <a:latin typeface="Cambria Math" panose="02040503050406030204" pitchFamily="18" charset="0"/>
                          <a:ea typeface="Cambria Math" panose="02040503050406030204" pitchFamily="18" charset="0"/>
                        </a:rPr>
                        <m:t>𝐸</m:t>
                      </m:r>
                      <m:d>
                        <m:dPr>
                          <m:ctrlPr>
                            <a:rPr lang="en-US" sz="8000" b="0" i="1" smtClean="0">
                              <a:latin typeface="Cambria Math" panose="02040503050406030204" pitchFamily="18" charset="0"/>
                              <a:ea typeface="Cambria Math" panose="02040503050406030204" pitchFamily="18" charset="0"/>
                            </a:rPr>
                          </m:ctrlPr>
                        </m:dPr>
                        <m:e>
                          <m:acc>
                            <m:accPr>
                              <m:chr m:val="⃑"/>
                              <m:ctrlPr>
                                <a:rPr lang="en-US" sz="8000" b="0" i="1" smtClean="0">
                                  <a:latin typeface="Cambria Math" panose="02040503050406030204" pitchFamily="18" charset="0"/>
                                  <a:ea typeface="Cambria Math" panose="02040503050406030204" pitchFamily="18" charset="0"/>
                                </a:rPr>
                              </m:ctrlPr>
                            </m:accPr>
                            <m:e>
                              <m:r>
                                <a:rPr lang="en-US" sz="8000" b="0" i="1" smtClean="0">
                                  <a:latin typeface="Cambria Math" panose="02040503050406030204" pitchFamily="18" charset="0"/>
                                  <a:ea typeface="Cambria Math" panose="02040503050406030204" pitchFamily="18" charset="0"/>
                                </a:rPr>
                                <m:t>𝜃</m:t>
                              </m:r>
                            </m:e>
                          </m:acc>
                        </m:e>
                      </m:d>
                      <m:r>
                        <a:rPr lang="en-US" sz="8000" b="0" i="1" smtClean="0">
                          <a:latin typeface="Cambria Math" panose="02040503050406030204" pitchFamily="18" charset="0"/>
                          <a:ea typeface="Cambria Math" panose="02040503050406030204" pitchFamily="18" charset="0"/>
                        </a:rPr>
                        <m:t>=</m:t>
                      </m:r>
                      <m:acc>
                        <m:accPr>
                          <m:chr m:val="⃑"/>
                          <m:ctrlPr>
                            <a:rPr lang="en-US" sz="8000" b="0" i="1" smtClean="0">
                              <a:latin typeface="Cambria Math" panose="02040503050406030204" pitchFamily="18" charset="0"/>
                              <a:ea typeface="Cambria Math" panose="02040503050406030204" pitchFamily="18" charset="0"/>
                            </a:rPr>
                          </m:ctrlPr>
                        </m:accPr>
                        <m:e>
                          <m:r>
                            <a:rPr lang="en-US" sz="8000" b="0" i="1" smtClean="0">
                              <a:latin typeface="Cambria Math" panose="02040503050406030204" pitchFamily="18" charset="0"/>
                              <a:ea typeface="Cambria Math" panose="02040503050406030204" pitchFamily="18" charset="0"/>
                            </a:rPr>
                            <m:t>0</m:t>
                          </m:r>
                        </m:e>
                      </m:ac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617501" y="4355716"/>
                <a:ext cx="4956998" cy="1497846"/>
              </a:xfrm>
              <a:prstGeom prst="rect">
                <a:avLst/>
              </a:prstGeom>
              <a:blipFill>
                <a:blip r:embed="rId2"/>
                <a:stretch>
                  <a:fillRect/>
                </a:stretch>
              </a:blipFill>
            </p:spPr>
            <p:txBody>
              <a:bodyPr/>
              <a:lstStyle/>
              <a:p>
                <a:r>
                  <a:rPr lang="en-US">
                    <a:noFill/>
                  </a:rPr>
                  <a:t> </a:t>
                </a:r>
              </a:p>
            </p:txBody>
          </p:sp>
        </mc:Fallback>
      </mc:AlternateContent>
      <p:sp>
        <p:nvSpPr>
          <p:cNvPr id="6" name="TextBox 5"/>
          <p:cNvSpPr txBox="1"/>
          <p:nvPr/>
        </p:nvSpPr>
        <p:spPr>
          <a:xfrm>
            <a:off x="2197979" y="2459643"/>
            <a:ext cx="3249637" cy="1200329"/>
          </a:xfrm>
          <a:prstGeom prst="rect">
            <a:avLst/>
          </a:prstGeom>
          <a:noFill/>
        </p:spPr>
        <p:txBody>
          <a:bodyPr wrap="square" rtlCol="0">
            <a:spAutoFit/>
          </a:bodyPr>
          <a:lstStyle/>
          <a:p>
            <a:pPr algn="ctr"/>
            <a:r>
              <a:rPr lang="en-US" sz="3600" dirty="0"/>
              <a:t>System of linear equations</a:t>
            </a:r>
          </a:p>
        </p:txBody>
      </p:sp>
      <p:sp>
        <p:nvSpPr>
          <p:cNvPr id="7" name="TextBox 6"/>
          <p:cNvSpPr txBox="1"/>
          <p:nvPr/>
        </p:nvSpPr>
        <p:spPr>
          <a:xfrm>
            <a:off x="7465984" y="2521199"/>
            <a:ext cx="2217029" cy="1077218"/>
          </a:xfrm>
          <a:prstGeom prst="rect">
            <a:avLst/>
          </a:prstGeom>
          <a:noFill/>
        </p:spPr>
        <p:txBody>
          <a:bodyPr wrap="square" rtlCol="0">
            <a:spAutoFit/>
          </a:bodyPr>
          <a:lstStyle/>
          <a:p>
            <a:pPr algn="ctr"/>
            <a:r>
              <a:rPr lang="en-US" sz="3200" dirty="0"/>
              <a:t>Calculus of Variations</a:t>
            </a:r>
          </a:p>
        </p:txBody>
      </p:sp>
      <p:sp>
        <p:nvSpPr>
          <p:cNvPr id="11" name="Freeform: Shape 10"/>
          <p:cNvSpPr/>
          <p:nvPr/>
        </p:nvSpPr>
        <p:spPr>
          <a:xfrm>
            <a:off x="9087729" y="3080825"/>
            <a:ext cx="2177532" cy="2096086"/>
          </a:xfrm>
          <a:custGeom>
            <a:avLst/>
            <a:gdLst>
              <a:gd name="connsiteX0" fmla="*/ 689317 w 2177532"/>
              <a:gd name="connsiteY0" fmla="*/ 0 h 2096086"/>
              <a:gd name="connsiteX1" fmla="*/ 2166425 w 2177532"/>
              <a:gd name="connsiteY1" fmla="*/ 1448972 h 2096086"/>
              <a:gd name="connsiteX2" fmla="*/ 0 w 2177532"/>
              <a:gd name="connsiteY2" fmla="*/ 2096086 h 2096086"/>
            </a:gdLst>
            <a:ahLst/>
            <a:cxnLst>
              <a:cxn ang="0">
                <a:pos x="connsiteX0" y="connsiteY0"/>
              </a:cxn>
              <a:cxn ang="0">
                <a:pos x="connsiteX1" y="connsiteY1"/>
              </a:cxn>
              <a:cxn ang="0">
                <a:pos x="connsiteX2" y="connsiteY2"/>
              </a:cxn>
            </a:cxnLst>
            <a:rect l="l" t="t" r="r" b="b"/>
            <a:pathLst>
              <a:path w="2177532" h="2096086">
                <a:moveTo>
                  <a:pt x="689317" y="0"/>
                </a:moveTo>
                <a:cubicBezTo>
                  <a:pt x="1485314" y="549812"/>
                  <a:pt x="2281311" y="1099624"/>
                  <a:pt x="2166425" y="1448972"/>
                </a:cubicBezTo>
                <a:cubicBezTo>
                  <a:pt x="2051539" y="1798320"/>
                  <a:pt x="255563" y="1875692"/>
                  <a:pt x="0" y="2096086"/>
                </a:cubicBezTo>
              </a:path>
            </a:pathLst>
          </a:custGeom>
          <a:noFill/>
          <a:ln w="508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p:cNvSpPr/>
          <p:nvPr/>
        </p:nvSpPr>
        <p:spPr>
          <a:xfrm>
            <a:off x="959330" y="3263705"/>
            <a:ext cx="2304375" cy="1842867"/>
          </a:xfrm>
          <a:custGeom>
            <a:avLst/>
            <a:gdLst>
              <a:gd name="connsiteX0" fmla="*/ 1080485 w 2304375"/>
              <a:gd name="connsiteY0" fmla="*/ 0 h 1842867"/>
              <a:gd name="connsiteX1" fmla="*/ 39476 w 2304375"/>
              <a:gd name="connsiteY1" fmla="*/ 1012873 h 1842867"/>
              <a:gd name="connsiteX2" fmla="*/ 2304375 w 2304375"/>
              <a:gd name="connsiteY2" fmla="*/ 1842867 h 1842867"/>
            </a:gdLst>
            <a:ahLst/>
            <a:cxnLst>
              <a:cxn ang="0">
                <a:pos x="connsiteX0" y="connsiteY0"/>
              </a:cxn>
              <a:cxn ang="0">
                <a:pos x="connsiteX1" y="connsiteY1"/>
              </a:cxn>
              <a:cxn ang="0">
                <a:pos x="connsiteX2" y="connsiteY2"/>
              </a:cxn>
            </a:cxnLst>
            <a:rect l="l" t="t" r="r" b="b"/>
            <a:pathLst>
              <a:path w="2304375" h="1842867">
                <a:moveTo>
                  <a:pt x="1080485" y="0"/>
                </a:moveTo>
                <a:cubicBezTo>
                  <a:pt x="457989" y="352864"/>
                  <a:pt x="-164506" y="705728"/>
                  <a:pt x="39476" y="1012873"/>
                </a:cubicBezTo>
                <a:cubicBezTo>
                  <a:pt x="243458" y="1320018"/>
                  <a:pt x="1849520" y="1688122"/>
                  <a:pt x="2304375" y="1842867"/>
                </a:cubicBezTo>
              </a:path>
            </a:pathLst>
          </a:custGeom>
          <a:noFill/>
          <a:ln w="50800">
            <a:solidFill>
              <a:schemeClr val="tx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578588" y="6358726"/>
            <a:ext cx="1550424" cy="369332"/>
          </a:xfrm>
          <a:prstGeom prst="rect">
            <a:avLst/>
          </a:prstGeom>
        </p:spPr>
        <p:txBody>
          <a:bodyPr wrap="none">
            <a:spAutoFit/>
          </a:bodyPr>
          <a:lstStyle/>
          <a:p>
            <a:r>
              <a:rPr lang="en-US" dirty="0"/>
              <a:t>(Neilson 2016)</a:t>
            </a:r>
          </a:p>
        </p:txBody>
      </p:sp>
      <p:sp>
        <p:nvSpPr>
          <p:cNvPr id="14" name="TextBox 13"/>
          <p:cNvSpPr txBox="1"/>
          <p:nvPr/>
        </p:nvSpPr>
        <p:spPr>
          <a:xfrm>
            <a:off x="172016" y="6451059"/>
            <a:ext cx="2025963" cy="276999"/>
          </a:xfrm>
          <a:prstGeom prst="rect">
            <a:avLst/>
          </a:prstGeom>
          <a:noFill/>
        </p:spPr>
        <p:txBody>
          <a:bodyPr wrap="square" rtlCol="0">
            <a:spAutoFit/>
          </a:bodyPr>
          <a:lstStyle/>
          <a:p>
            <a:r>
              <a:rPr lang="en-US" sz="1200" dirty="0"/>
              <a:t>Thanks to Michael </a:t>
            </a:r>
            <a:r>
              <a:rPr lang="en-US" sz="1200" dirty="0" err="1"/>
              <a:t>Sostarecz</a:t>
            </a:r>
            <a:endParaRPr lang="en-US" sz="1200" dirty="0"/>
          </a:p>
        </p:txBody>
      </p:sp>
      <p:sp>
        <p:nvSpPr>
          <p:cNvPr id="15" name="Rectangle 14"/>
          <p:cNvSpPr/>
          <p:nvPr/>
        </p:nvSpPr>
        <p:spPr>
          <a:xfrm>
            <a:off x="838200" y="1320423"/>
            <a:ext cx="3446585" cy="400110"/>
          </a:xfrm>
          <a:prstGeom prst="rect">
            <a:avLst/>
          </a:prstGeom>
        </p:spPr>
        <p:txBody>
          <a:bodyPr wrap="none">
            <a:spAutoFit/>
          </a:bodyPr>
          <a:lstStyle/>
          <a:p>
            <a:r>
              <a:rPr lang="en-US" sz="2000" dirty="0"/>
              <a:t>Multidimensional Minimization</a:t>
            </a:r>
          </a:p>
        </p:txBody>
      </p:sp>
    </p:spTree>
    <p:extLst>
      <p:ext uri="{BB962C8B-B14F-4D97-AF65-F5344CB8AC3E}">
        <p14:creationId xmlns:p14="http://schemas.microsoft.com/office/powerpoint/2010/main" val="414582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2085283"/>
            <a:ext cx="10515600" cy="1325563"/>
          </a:xfrm>
        </p:spPr>
        <p:txBody>
          <a:bodyPr/>
          <a:lstStyle/>
          <a:p>
            <a:pPr algn="ctr"/>
            <a:r>
              <a:rPr lang="en-US" dirty="0"/>
              <a:t>Multidimensional Minimization</a:t>
            </a:r>
          </a:p>
        </p:txBody>
      </p:sp>
      <p:sp>
        <p:nvSpPr>
          <p:cNvPr id="6" name="Rectangle 5"/>
          <p:cNvSpPr/>
          <p:nvPr/>
        </p:nvSpPr>
        <p:spPr>
          <a:xfrm>
            <a:off x="4475746" y="3010736"/>
            <a:ext cx="3005118" cy="400110"/>
          </a:xfrm>
          <a:prstGeom prst="rect">
            <a:avLst/>
          </a:prstGeom>
        </p:spPr>
        <p:txBody>
          <a:bodyPr wrap="none">
            <a:spAutoFit/>
          </a:bodyPr>
          <a:lstStyle/>
          <a:p>
            <a:r>
              <a:rPr lang="en-US" sz="2000" dirty="0"/>
              <a:t>General “linear” regression</a:t>
            </a:r>
          </a:p>
        </p:txBody>
      </p:sp>
    </p:spTree>
    <p:extLst>
      <p:ext uri="{BB962C8B-B14F-4D97-AF65-F5344CB8AC3E}">
        <p14:creationId xmlns:p14="http://schemas.microsoft.com/office/powerpoint/2010/main" val="355556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Outstanding Challenges</a:t>
            </a:r>
          </a:p>
        </p:txBody>
      </p:sp>
      <p:sp>
        <p:nvSpPr>
          <p:cNvPr id="3" name="Content Placeholder 2"/>
          <p:cNvSpPr>
            <a:spLocks noGrp="1"/>
          </p:cNvSpPr>
          <p:nvPr>
            <p:ph idx="1"/>
          </p:nvPr>
        </p:nvSpPr>
        <p:spPr/>
        <p:txBody>
          <a:bodyPr>
            <a:normAutofit/>
          </a:bodyPr>
          <a:lstStyle/>
          <a:p>
            <a:r>
              <a:rPr lang="en-US" sz="3600" dirty="0"/>
              <a:t>Calculus of Variations approach to minimization problem</a:t>
            </a:r>
          </a:p>
          <a:p>
            <a:r>
              <a:rPr lang="en-US" sz="3600" dirty="0"/>
              <a:t>Kernels</a:t>
            </a:r>
          </a:p>
          <a:p>
            <a:r>
              <a:rPr lang="en-US" sz="3600" dirty="0"/>
              <a:t>Generic mapping of input data </a:t>
            </a:r>
          </a:p>
          <a:p>
            <a:r>
              <a:rPr lang="en-US" sz="3600" dirty="0"/>
              <a:t>Format of output data</a:t>
            </a:r>
          </a:p>
          <a:p>
            <a:endParaRPr lang="en-US" sz="3600" dirty="0"/>
          </a:p>
        </p:txBody>
      </p:sp>
    </p:spTree>
    <p:extLst>
      <p:ext uri="{BB962C8B-B14F-4D97-AF65-F5344CB8AC3E}">
        <p14:creationId xmlns:p14="http://schemas.microsoft.com/office/powerpoint/2010/main" val="1817879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674</Words>
  <Application>Microsoft Office PowerPoint</Application>
  <PresentationFormat>Widescreen</PresentationFormat>
  <Paragraphs>69</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Neural Network Investigation Using Image Recognition</vt:lpstr>
      <vt:lpstr>How do changes in training sets and architecture of a feedforward neural network change its efficiency and performance in the image classification problem? </vt:lpstr>
      <vt:lpstr>Relevance</vt:lpstr>
      <vt:lpstr>Project Goals</vt:lpstr>
      <vt:lpstr>Feedforward Neural Networks</vt:lpstr>
      <vt:lpstr>Feedforward Neural Networks</vt:lpstr>
      <vt:lpstr>Feedforward Neural Networks (II)</vt:lpstr>
      <vt:lpstr>Multidimensional Minimization</vt:lpstr>
      <vt:lpstr>Outstanding Challenges</vt:lpstr>
      <vt:lpstr>Next Steps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Investigation Using Image Recognition</dc:title>
  <dc:creator>Devin King</dc:creator>
  <cp:lastModifiedBy>Devin King</cp:lastModifiedBy>
  <cp:revision>27</cp:revision>
  <dcterms:created xsi:type="dcterms:W3CDTF">2016-09-28T00:30:13Z</dcterms:created>
  <dcterms:modified xsi:type="dcterms:W3CDTF">2016-09-29T15:42:07Z</dcterms:modified>
</cp:coreProperties>
</file>