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7" r:id="rId4"/>
    <p:sldId id="258" r:id="rId5"/>
    <p:sldId id="264" r:id="rId6"/>
    <p:sldId id="260" r:id="rId7"/>
    <p:sldId id="263" r:id="rId8"/>
    <p:sldId id="271" r:id="rId9"/>
    <p:sldId id="265" r:id="rId10"/>
    <p:sldId id="270" r:id="rId11"/>
    <p:sldId id="274" r:id="rId12"/>
    <p:sldId id="272" r:id="rId13"/>
    <p:sldId id="273" r:id="rId14"/>
    <p:sldId id="268" r:id="rId15"/>
    <p:sldId id="269" r:id="rId16"/>
    <p:sldId id="267" r:id="rId17"/>
    <p:sldId id="266"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01" autoAdjust="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8784C-7181-4644-B120-A54DC4013918}"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8D08F-ED6F-4233-8AF4-BE494D329630}" type="slidenum">
              <a:rPr lang="en-US" smtClean="0"/>
              <a:t>‹#›</a:t>
            </a:fld>
            <a:endParaRPr lang="en-US"/>
          </a:p>
        </p:txBody>
      </p:sp>
    </p:spTree>
    <p:extLst>
      <p:ext uri="{BB962C8B-B14F-4D97-AF65-F5344CB8AC3E}">
        <p14:creationId xmlns:p14="http://schemas.microsoft.com/office/powerpoint/2010/main" val="15034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1033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3</a:t>
            </a:fld>
            <a:endParaRPr lang="en-US"/>
          </a:p>
        </p:txBody>
      </p:sp>
    </p:spTree>
    <p:extLst>
      <p:ext uri="{BB962C8B-B14F-4D97-AF65-F5344CB8AC3E}">
        <p14:creationId xmlns:p14="http://schemas.microsoft.com/office/powerpoint/2010/main" val="105355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These models are called feedforward because information flows through the function being evaluated from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 through the intermediate computations used to define </a:t>
            </a:r>
            <a:r>
              <a:rPr lang="en-US" sz="1200" b="0" i="1" u="none" strike="noStrike" kern="1200" baseline="0" dirty="0">
                <a:solidFill>
                  <a:schemeClr val="tx1"/>
                </a:solidFill>
                <a:latin typeface="+mn-lt"/>
                <a:ea typeface="+mn-ea"/>
                <a:cs typeface="+mn-cs"/>
              </a:rPr>
              <a:t>f </a:t>
            </a:r>
            <a:r>
              <a:rPr lang="en-US" sz="1200" b="0" i="0" u="none" strike="noStrike" kern="1200" baseline="0" dirty="0">
                <a:solidFill>
                  <a:schemeClr val="tx1"/>
                </a:solidFill>
                <a:latin typeface="+mn-lt"/>
                <a:ea typeface="+mn-ea"/>
                <a:cs typeface="+mn-cs"/>
              </a:rPr>
              <a:t>, and finally to the output </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These networks do not strictly model brain function but they are loosely based on the calculus derived to describe brain function (i.e. </a:t>
            </a:r>
            <a:r>
              <a:rPr lang="en-US" sz="1200" b="0" i="0" u="none" strike="noStrike" kern="1200" baseline="0" dirty="0" err="1">
                <a:solidFill>
                  <a:schemeClr val="tx1"/>
                </a:solidFill>
                <a:latin typeface="+mn-lt"/>
                <a:ea typeface="+mn-ea"/>
                <a:cs typeface="+mn-cs"/>
              </a:rPr>
              <a:t>McCollough</a:t>
            </a:r>
            <a:r>
              <a:rPr lang="en-US" sz="1200" b="0" i="0" u="none" strike="noStrike" kern="1200" baseline="0" dirty="0">
                <a:solidFill>
                  <a:schemeClr val="tx1"/>
                </a:solidFill>
                <a:latin typeface="+mn-lt"/>
                <a:ea typeface="+mn-ea"/>
                <a:cs typeface="+mn-cs"/>
              </a:rPr>
              <a:t> and Pitts)</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Neilsen</a:t>
            </a:r>
            <a:r>
              <a:rPr lang="en-US" sz="1200" b="0" i="0" u="none" strike="noStrike" kern="1200" baseline="0" dirty="0">
                <a:solidFill>
                  <a:schemeClr val="tx1"/>
                </a:solidFill>
                <a:latin typeface="+mn-lt"/>
                <a:ea typeface="+mn-ea"/>
                <a:cs typeface="+mn-cs"/>
              </a:rPr>
              <a:t> 2016)</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5</a:t>
            </a:fld>
            <a:endParaRPr lang="en-US"/>
          </a:p>
        </p:txBody>
      </p:sp>
    </p:spTree>
    <p:extLst>
      <p:ext uri="{BB962C8B-B14F-4D97-AF65-F5344CB8AC3E}">
        <p14:creationId xmlns:p14="http://schemas.microsoft.com/office/powerpoint/2010/main" val="7512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-Select</a:t>
                </a:r>
                <a:r>
                  <a:rPr lang="en-US" baseline="0" dirty="0"/>
                  <a:t> an optimizer</a:t>
                </a:r>
              </a:p>
              <a:p>
                <a:r>
                  <a:rPr lang="en-US" baseline="0" dirty="0"/>
                  <a:t>-Cost function (minimize)</a:t>
                </a:r>
              </a:p>
              <a:p>
                <a:r>
                  <a:rPr lang="en-US" baseline="0" dirty="0"/>
                  <a:t>-Form of output units (classification problem)</a:t>
                </a:r>
              </a:p>
              <a:p>
                <a:r>
                  <a:rPr lang="en-US" baseline="0" dirty="0"/>
                  <a:t>-</a:t>
                </a:r>
                <a14:m>
                  <m:oMath xmlns:m="http://schemas.openxmlformats.org/officeDocument/2006/math">
                    <m:r>
                      <a:rPr lang="en-US" sz="1200" b="1" i="1" smtClean="0">
                        <a:latin typeface="Cambria Math" panose="02040503050406030204" pitchFamily="18" charset="0"/>
                        <a:ea typeface="Cambria Math" panose="02040503050406030204" pitchFamily="18" charset="0"/>
                      </a:rPr>
                      <m:t>𝜽</m:t>
                    </m:r>
                  </m:oMath>
                </a14:m>
                <a:r>
                  <a:rPr lang="en-US" dirty="0"/>
                  <a:t> = paramaters of f</a:t>
                </a:r>
              </a:p>
            </p:txBody>
          </p:sp>
        </mc:Choice>
        <mc:Fallback xmlns="">
          <p:sp>
            <p:nvSpPr>
              <p:cNvPr id="3" name="Notes Placeholder 2"/>
              <p:cNvSpPr>
                <a:spLocks noGrp="1"/>
              </p:cNvSpPr>
              <p:nvPr>
                <p:ph type="body" idx="1"/>
              </p:nvPr>
            </p:nvSpPr>
            <p:spPr/>
            <p:txBody>
              <a:bodyPr/>
              <a:lstStyle/>
              <a:p>
                <a:r>
                  <a:rPr lang="en-US" dirty="0"/>
                  <a:t>-Select</a:t>
                </a:r>
                <a:r>
                  <a:rPr lang="en-US" baseline="0" dirty="0"/>
                  <a:t> an optimizer</a:t>
                </a:r>
              </a:p>
              <a:p>
                <a:r>
                  <a:rPr lang="en-US" baseline="0" dirty="0"/>
                  <a:t>-Cost function (minimize)</a:t>
                </a:r>
              </a:p>
              <a:p>
                <a:r>
                  <a:rPr lang="en-US" baseline="0" dirty="0"/>
                  <a:t>-Form of output units (classification problem)</a:t>
                </a:r>
              </a:p>
              <a:p>
                <a:r>
                  <a:rPr lang="en-US" baseline="0" dirty="0"/>
                  <a:t>-</a:t>
                </a:r>
                <a:r>
                  <a:rPr lang="en-US" sz="1200" b="1" i="0">
                    <a:latin typeface="Cambria Math" panose="02040503050406030204" pitchFamily="18" charset="0"/>
                    <a:ea typeface="Cambria Math" panose="02040503050406030204" pitchFamily="18" charset="0"/>
                  </a:rPr>
                  <a:t>𝜽</a:t>
                </a:r>
                <a:r>
                  <a:rPr lang="en-US" dirty="0"/>
                  <a:t> = paramaters of f</a:t>
                </a:r>
              </a:p>
            </p:txBody>
          </p:sp>
        </mc:Fallback>
      </mc:AlternateContent>
      <p:sp>
        <p:nvSpPr>
          <p:cNvPr id="4" name="Slide Number Placeholder 3"/>
          <p:cNvSpPr>
            <a:spLocks noGrp="1"/>
          </p:cNvSpPr>
          <p:nvPr>
            <p:ph type="sldNum" sz="quarter" idx="10"/>
          </p:nvPr>
        </p:nvSpPr>
        <p:spPr/>
        <p:txBody>
          <a:bodyPr/>
          <a:lstStyle/>
          <a:p>
            <a:fld id="{89A8D08F-ED6F-4233-8AF4-BE494D329630}" type="slidenum">
              <a:rPr lang="en-US" smtClean="0"/>
              <a:t>6</a:t>
            </a:fld>
            <a:endParaRPr lang="en-US"/>
          </a:p>
        </p:txBody>
      </p:sp>
    </p:spTree>
    <p:extLst>
      <p:ext uri="{BB962C8B-B14F-4D97-AF65-F5344CB8AC3E}">
        <p14:creationId xmlns:p14="http://schemas.microsoft.com/office/powerpoint/2010/main" val="52329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Minimization</a:t>
            </a:r>
            <a:r>
              <a:rPr lang="en-US" baseline="0" dirty="0"/>
              <a:t> of objective (cost function)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7</a:t>
            </a:fld>
            <a:endParaRPr lang="en-US"/>
          </a:p>
        </p:txBody>
      </p:sp>
    </p:spTree>
    <p:extLst>
      <p:ext uri="{BB962C8B-B14F-4D97-AF65-F5344CB8AC3E}">
        <p14:creationId xmlns:p14="http://schemas.microsoft.com/office/powerpoint/2010/main" val="3818371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-backpropagation?</a:t>
            </a:r>
          </a:p>
        </p:txBody>
      </p:sp>
      <p:sp>
        <p:nvSpPr>
          <p:cNvPr id="4" name="Slide Number Placeholder 3"/>
          <p:cNvSpPr>
            <a:spLocks noGrp="1"/>
          </p:cNvSpPr>
          <p:nvPr>
            <p:ph type="sldNum" sz="quarter" idx="10"/>
          </p:nvPr>
        </p:nvSpPr>
        <p:spPr/>
        <p:txBody>
          <a:bodyPr/>
          <a:lstStyle/>
          <a:p>
            <a:fld id="{89A8D08F-ED6F-4233-8AF4-BE494D329630}" type="slidenum">
              <a:rPr lang="en-US" smtClean="0"/>
              <a:t>8</a:t>
            </a:fld>
            <a:endParaRPr lang="en-US"/>
          </a:p>
        </p:txBody>
      </p:sp>
    </p:spTree>
    <p:extLst>
      <p:ext uri="{BB962C8B-B14F-4D97-AF65-F5344CB8AC3E}">
        <p14:creationId xmlns:p14="http://schemas.microsoft.com/office/powerpoint/2010/main" val="3131254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Eta</a:t>
            </a:r>
            <a:r>
              <a:rPr lang="en-US" baseline="0" dirty="0"/>
              <a:t>(</a:t>
            </a:r>
            <a:r>
              <a:rPr lang="el-GR" sz="1200" i="1" dirty="0">
                <a:latin typeface="Cambria Math" panose="02040503050406030204" pitchFamily="18" charset="0"/>
                <a:ea typeface="Cambria Math" panose="02040503050406030204" pitchFamily="18" charset="0"/>
                <a:cs typeface="Times New Roman" panose="02020603050405020304" pitchFamily="18" charset="0"/>
              </a:rPr>
              <a:t>η</a:t>
            </a:r>
            <a:r>
              <a:rPr lang="en-US" baseline="0" dirty="0"/>
              <a:t>) = learning rate</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14</a:t>
            </a:fld>
            <a:endParaRPr lang="en-US"/>
          </a:p>
        </p:txBody>
      </p:sp>
    </p:spTree>
    <p:extLst>
      <p:ext uri="{BB962C8B-B14F-4D97-AF65-F5344CB8AC3E}">
        <p14:creationId xmlns:p14="http://schemas.microsoft.com/office/powerpoint/2010/main" val="245450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476E14-E1DA-413D-84F8-E1C5F7BDA7EC}"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1417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76E14-E1DA-413D-84F8-E1C5F7BDA7EC}"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405845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76E14-E1DA-413D-84F8-E1C5F7BDA7EC}"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56092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76E14-E1DA-413D-84F8-E1C5F7BDA7EC}"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239596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476E14-E1DA-413D-84F8-E1C5F7BDA7EC}"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124000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476E14-E1DA-413D-84F8-E1C5F7BDA7EC}"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80299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476E14-E1DA-413D-84F8-E1C5F7BDA7EC}"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358374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476E14-E1DA-413D-84F8-E1C5F7BDA7EC}"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22066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76E14-E1DA-413D-84F8-E1C5F7BDA7EC}"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7640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76E14-E1DA-413D-84F8-E1C5F7BDA7EC}"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422850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76E14-E1DA-413D-84F8-E1C5F7BDA7EC}"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87289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76E14-E1DA-413D-84F8-E1C5F7BDA7EC}"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92BEA-5143-4AF5-8B1C-2DC96C84B740}" type="slidenum">
              <a:rPr lang="en-US" smtClean="0"/>
              <a:t>‹#›</a:t>
            </a:fld>
            <a:endParaRPr lang="en-US"/>
          </a:p>
        </p:txBody>
      </p:sp>
    </p:spTree>
    <p:extLst>
      <p:ext uri="{BB962C8B-B14F-4D97-AF65-F5344CB8AC3E}">
        <p14:creationId xmlns:p14="http://schemas.microsoft.com/office/powerpoint/2010/main" val="248659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 Investigation Using Image Recognition</a:t>
            </a:r>
          </a:p>
        </p:txBody>
      </p:sp>
      <p:sp>
        <p:nvSpPr>
          <p:cNvPr id="3" name="Subtitle 2"/>
          <p:cNvSpPr>
            <a:spLocks noGrp="1"/>
          </p:cNvSpPr>
          <p:nvPr>
            <p:ph type="subTitle" idx="1"/>
          </p:nvPr>
        </p:nvSpPr>
        <p:spPr/>
        <p:txBody>
          <a:bodyPr/>
          <a:lstStyle/>
          <a:p>
            <a:endParaRPr lang="en-US" dirty="0"/>
          </a:p>
          <a:p>
            <a:r>
              <a:rPr lang="en-US" dirty="0"/>
              <a:t>Checkpoint 6</a:t>
            </a:r>
          </a:p>
        </p:txBody>
      </p:sp>
      <p:sp>
        <p:nvSpPr>
          <p:cNvPr id="4" name="Rectangle 3"/>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202580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t>Multidimensional Minimization</a:t>
            </a:r>
          </a:p>
        </p:txBody>
      </p:sp>
      <p:sp>
        <p:nvSpPr>
          <p:cNvPr id="5" name="TextBox 4"/>
          <p:cNvSpPr txBox="1"/>
          <p:nvPr/>
        </p:nvSpPr>
        <p:spPr>
          <a:xfrm>
            <a:off x="838200" y="1321356"/>
            <a:ext cx="2602524" cy="369332"/>
          </a:xfrm>
          <a:prstGeom prst="rect">
            <a:avLst/>
          </a:prstGeom>
          <a:noFill/>
        </p:spPr>
        <p:txBody>
          <a:bodyPr wrap="square" rtlCol="0">
            <a:spAutoFit/>
          </a:bodyPr>
          <a:lstStyle/>
          <a:p>
            <a:r>
              <a:rPr lang="en-US" dirty="0"/>
              <a:t>Gradient Descent</a:t>
            </a:r>
          </a:p>
        </p:txBody>
      </p:sp>
      <mc:AlternateContent xmlns:mc="http://schemas.openxmlformats.org/markup-compatibility/2006" xmlns:a14="http://schemas.microsoft.com/office/drawing/2010/main">
        <mc:Choice Requires="a14">
          <p:sp>
            <p:nvSpPr>
              <p:cNvPr id="6" name="TextBox 5"/>
              <p:cNvSpPr txBox="1"/>
              <p:nvPr/>
            </p:nvSpPr>
            <p:spPr>
              <a:xfrm>
                <a:off x="1922678" y="3312349"/>
                <a:ext cx="8346644" cy="2113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i="0" smtClean="0">
                          <a:latin typeface="Cambria Math" panose="02040503050406030204" pitchFamily="18" charset="0"/>
                          <a:ea typeface="Cambria Math" panose="02040503050406030204" pitchFamily="18" charset="0"/>
                        </a:rPr>
                        <m:t>𝛻</m:t>
                      </m:r>
                      <m:r>
                        <a:rPr lang="en-US" sz="5400" b="1" i="1" smtClean="0">
                          <a:latin typeface="Cambria Math" panose="02040503050406030204" pitchFamily="18" charset="0"/>
                          <a:ea typeface="Cambria Math" panose="02040503050406030204" pitchFamily="18" charset="0"/>
                        </a:rPr>
                        <m:t>𝑭</m:t>
                      </m:r>
                      <m:d>
                        <m:dPr>
                          <m:ctrlPr>
                            <a:rPr lang="en-US" sz="5400" b="0" i="1" smtClean="0">
                              <a:latin typeface="Cambria Math" panose="02040503050406030204" pitchFamily="18" charset="0"/>
                              <a:ea typeface="Cambria Math" panose="02040503050406030204" pitchFamily="18" charset="0"/>
                            </a:rPr>
                          </m:ctrlPr>
                        </m:dPr>
                        <m:e>
                          <m:r>
                            <a:rPr lang="en-US" sz="5400" b="1" i="1" smtClean="0">
                              <a:latin typeface="Cambria Math" panose="02040503050406030204" pitchFamily="18" charset="0"/>
                              <a:ea typeface="Cambria Math" panose="02040503050406030204" pitchFamily="18" charset="0"/>
                            </a:rPr>
                            <m:t>𝒙</m:t>
                          </m:r>
                        </m:e>
                      </m:d>
                      <m:r>
                        <a:rPr lang="en-US" sz="5400" b="1" i="1" smtClean="0">
                          <a:latin typeface="Cambria Math" panose="02040503050406030204" pitchFamily="18" charset="0"/>
                          <a:ea typeface="Cambria Math" panose="02040503050406030204" pitchFamily="18" charset="0"/>
                        </a:rPr>
                        <m:t>=</m:t>
                      </m:r>
                      <m:d>
                        <m:dPr>
                          <m:begChr m:val="⟨"/>
                          <m:endChr m:val="⟩"/>
                          <m:ctrlPr>
                            <a:rPr lang="en-US" sz="5400" b="1" i="1" smtClean="0">
                              <a:latin typeface="Cambria Math" panose="02040503050406030204" pitchFamily="18" charset="0"/>
                              <a:ea typeface="Cambria Math" panose="02040503050406030204" pitchFamily="18" charset="0"/>
                            </a:rPr>
                          </m:ctrlPr>
                        </m:dPr>
                        <m:e>
                          <m:f>
                            <m:fPr>
                              <m:ctrlPr>
                                <a:rPr lang="en-US" sz="5400" i="1">
                                  <a:latin typeface="Cambria Math" panose="02040503050406030204" pitchFamily="18" charset="0"/>
                                  <a:ea typeface="Cambria Math" panose="02040503050406030204" pitchFamily="18" charset="0"/>
                                </a:rPr>
                              </m:ctrlPr>
                            </m:fPr>
                            <m:num>
                              <m:r>
                                <a:rPr lang="en-US" sz="5400" i="1">
                                  <a:latin typeface="Cambria Math" panose="02040503050406030204" pitchFamily="18" charset="0"/>
                                  <a:ea typeface="Cambria Math" panose="02040503050406030204" pitchFamily="18" charset="0"/>
                                </a:rPr>
                                <m:t>𝜕</m:t>
                              </m:r>
                              <m:r>
                                <a:rPr lang="en-US" sz="5400" b="1" i="1">
                                  <a:latin typeface="Cambria Math" panose="02040503050406030204" pitchFamily="18" charset="0"/>
                                  <a:ea typeface="Cambria Math" panose="02040503050406030204" pitchFamily="18" charset="0"/>
                                </a:rPr>
                                <m:t>𝑭</m:t>
                              </m:r>
                            </m:num>
                            <m:den>
                              <m:r>
                                <a:rPr lang="en-US" sz="5400" i="1">
                                  <a:latin typeface="Cambria Math" panose="02040503050406030204" pitchFamily="18" charset="0"/>
                                  <a:ea typeface="Cambria Math" panose="02040503050406030204" pitchFamily="18" charset="0"/>
                                </a:rPr>
                                <m:t>𝜕</m:t>
                              </m:r>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𝑥</m:t>
                                  </m:r>
                                </m:e>
                                <m:sub>
                                  <m:r>
                                    <a:rPr lang="en-US" sz="5400" b="0" i="1" smtClean="0">
                                      <a:latin typeface="Cambria Math" panose="02040503050406030204" pitchFamily="18" charset="0"/>
                                      <a:ea typeface="Cambria Math" panose="02040503050406030204" pitchFamily="18" charset="0"/>
                                    </a:rPr>
                                    <m:t>1</m:t>
                                  </m:r>
                                </m:sub>
                              </m:sSub>
                            </m:den>
                          </m:f>
                          <m:r>
                            <a:rPr lang="en-US" sz="5400" b="1" i="1" smtClean="0">
                              <a:latin typeface="Cambria Math" panose="02040503050406030204" pitchFamily="18" charset="0"/>
                              <a:ea typeface="Cambria Math" panose="02040503050406030204" pitchFamily="18" charset="0"/>
                            </a:rPr>
                            <m:t>,</m:t>
                          </m:r>
                          <m:f>
                            <m:fPr>
                              <m:ctrlPr>
                                <a:rPr lang="en-US" sz="5400" i="1">
                                  <a:latin typeface="Cambria Math" panose="02040503050406030204" pitchFamily="18" charset="0"/>
                                  <a:ea typeface="Cambria Math" panose="02040503050406030204" pitchFamily="18" charset="0"/>
                                </a:rPr>
                              </m:ctrlPr>
                            </m:fPr>
                            <m:num>
                              <m:r>
                                <a:rPr lang="en-US" sz="5400" i="1">
                                  <a:latin typeface="Cambria Math" panose="02040503050406030204" pitchFamily="18" charset="0"/>
                                  <a:ea typeface="Cambria Math" panose="02040503050406030204" pitchFamily="18" charset="0"/>
                                </a:rPr>
                                <m:t>𝜕</m:t>
                              </m:r>
                              <m:r>
                                <a:rPr lang="en-US" sz="5400" b="1" i="1">
                                  <a:latin typeface="Cambria Math" panose="02040503050406030204" pitchFamily="18" charset="0"/>
                                  <a:ea typeface="Cambria Math" panose="02040503050406030204" pitchFamily="18" charset="0"/>
                                </a:rPr>
                                <m:t>𝑭</m:t>
                              </m:r>
                            </m:num>
                            <m:den>
                              <m:r>
                                <a:rPr lang="en-US" sz="5400" i="1">
                                  <a:latin typeface="Cambria Math" panose="02040503050406030204" pitchFamily="18" charset="0"/>
                                  <a:ea typeface="Cambria Math" panose="02040503050406030204" pitchFamily="18" charset="0"/>
                                </a:rPr>
                                <m:t>𝜕</m:t>
                              </m:r>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𝑥</m:t>
                                  </m:r>
                                </m:e>
                                <m:sub>
                                  <m:r>
                                    <a:rPr lang="en-US" sz="5400" b="0" i="1" smtClean="0">
                                      <a:latin typeface="Cambria Math" panose="02040503050406030204" pitchFamily="18" charset="0"/>
                                      <a:ea typeface="Cambria Math" panose="02040503050406030204" pitchFamily="18" charset="0"/>
                                    </a:rPr>
                                    <m:t>2</m:t>
                                  </m:r>
                                </m:sub>
                              </m:sSub>
                            </m:den>
                          </m:f>
                          <m:r>
                            <a:rPr lang="en-US" sz="5400" b="1" i="1" smtClean="0">
                              <a:latin typeface="Cambria Math" panose="02040503050406030204" pitchFamily="18" charset="0"/>
                              <a:ea typeface="Cambria Math" panose="02040503050406030204" pitchFamily="18" charset="0"/>
                            </a:rPr>
                            <m:t>,</m:t>
                          </m:r>
                          <m:r>
                            <a:rPr lang="en-US" sz="5400" b="0" i="1" smtClean="0">
                              <a:latin typeface="Cambria Math" panose="02040503050406030204" pitchFamily="18" charset="0"/>
                              <a:ea typeface="Cambria Math" panose="02040503050406030204" pitchFamily="18" charset="0"/>
                            </a:rPr>
                            <m:t>…,</m:t>
                          </m:r>
                          <m:f>
                            <m:fPr>
                              <m:ctrlPr>
                                <a:rPr lang="en-US" sz="5400" i="1">
                                  <a:latin typeface="Cambria Math" panose="02040503050406030204" pitchFamily="18" charset="0"/>
                                  <a:ea typeface="Cambria Math" panose="02040503050406030204" pitchFamily="18" charset="0"/>
                                </a:rPr>
                              </m:ctrlPr>
                            </m:fPr>
                            <m:num>
                              <m:r>
                                <a:rPr lang="en-US" sz="5400" i="1">
                                  <a:latin typeface="Cambria Math" panose="02040503050406030204" pitchFamily="18" charset="0"/>
                                  <a:ea typeface="Cambria Math" panose="02040503050406030204" pitchFamily="18" charset="0"/>
                                </a:rPr>
                                <m:t>𝜕</m:t>
                              </m:r>
                              <m:r>
                                <a:rPr lang="en-US" sz="5400" b="1" i="1">
                                  <a:latin typeface="Cambria Math" panose="02040503050406030204" pitchFamily="18" charset="0"/>
                                  <a:ea typeface="Cambria Math" panose="02040503050406030204" pitchFamily="18" charset="0"/>
                                </a:rPr>
                                <m:t>𝑭</m:t>
                              </m:r>
                            </m:num>
                            <m:den>
                              <m:r>
                                <a:rPr lang="en-US" sz="5400" i="1">
                                  <a:latin typeface="Cambria Math" panose="02040503050406030204" pitchFamily="18" charset="0"/>
                                  <a:ea typeface="Cambria Math" panose="02040503050406030204" pitchFamily="18" charset="0"/>
                                </a:rPr>
                                <m:t>𝜕</m:t>
                              </m:r>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𝑥</m:t>
                                  </m:r>
                                </m:e>
                                <m:sub>
                                  <m:r>
                                    <a:rPr lang="en-US" sz="5400" b="0" i="1" smtClean="0">
                                      <a:latin typeface="Cambria Math" panose="02040503050406030204" pitchFamily="18" charset="0"/>
                                      <a:ea typeface="Cambria Math" panose="02040503050406030204" pitchFamily="18" charset="0"/>
                                    </a:rPr>
                                    <m:t>𝑛</m:t>
                                  </m:r>
                                </m:sub>
                              </m:sSub>
                            </m:den>
                          </m:f>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922678" y="3312349"/>
                <a:ext cx="8346644" cy="211301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85697" y="2161144"/>
                <a:ext cx="5020605" cy="553998"/>
              </a:xfrm>
              <a:prstGeom prst="rect">
                <a:avLst/>
              </a:prstGeom>
              <a:noFill/>
            </p:spPr>
            <p:txBody>
              <a:bodyPr wrap="none" lIns="0" tIns="0" rIns="0" bIns="0" rtlCol="0">
                <a:spAutoFit/>
              </a:bodyPr>
              <a:lstStyle/>
              <a:p>
                <a:r>
                  <a:rPr lang="en-US" sz="3600" dirty="0">
                    <a:ea typeface="Cambria Math" panose="02040503050406030204" pitchFamily="18" charset="0"/>
                  </a:rPr>
                  <a:t>Given</a:t>
                </a:r>
                <a14:m>
                  <m:oMath xmlns:m="http://schemas.openxmlformats.org/officeDocument/2006/math">
                    <m:r>
                      <a:rPr lang="en-US" sz="3600" b="1" i="0" smtClean="0">
                        <a:latin typeface="Cambria Math" panose="02040503050406030204" pitchFamily="18" charset="0"/>
                        <a:ea typeface="Cambria Math" panose="02040503050406030204" pitchFamily="18" charset="0"/>
                      </a:rPr>
                      <m:t> </m:t>
                    </m:r>
                    <m:r>
                      <a:rPr lang="en-US" sz="3600" b="1" i="1">
                        <a:latin typeface="Cambria Math" panose="02040503050406030204" pitchFamily="18" charset="0"/>
                        <a:ea typeface="Cambria Math" panose="02040503050406030204" pitchFamily="18" charset="0"/>
                      </a:rPr>
                      <m:t>𝑭</m:t>
                    </m:r>
                    <m:d>
                      <m:dPr>
                        <m:ctrlPr>
                          <a:rPr lang="en-US" sz="3600" i="1">
                            <a:latin typeface="Cambria Math" panose="02040503050406030204" pitchFamily="18" charset="0"/>
                            <a:ea typeface="Cambria Math" panose="02040503050406030204" pitchFamily="18" charset="0"/>
                          </a:rPr>
                        </m:ctrlPr>
                      </m:dPr>
                      <m:e>
                        <m:r>
                          <a:rPr lang="en-US" sz="3600" b="1" i="1">
                            <a:latin typeface="Cambria Math" panose="02040503050406030204" pitchFamily="18" charset="0"/>
                            <a:ea typeface="Cambria Math" panose="02040503050406030204" pitchFamily="18" charset="0"/>
                          </a:rPr>
                          <m:t>𝒙</m:t>
                        </m:r>
                      </m:e>
                    </m:d>
                  </m:oMath>
                </a14:m>
                <a:r>
                  <a:rPr lang="en-US" sz="3600" b="1" dirty="0">
                    <a:ea typeface="Cambria Math" panose="02040503050406030204" pitchFamily="18" charset="0"/>
                  </a:rPr>
                  <a:t> </a:t>
                </a:r>
                <a:r>
                  <a:rPr lang="en-US" sz="3600" dirty="0">
                    <a:ea typeface="Cambria Math" panose="02040503050406030204" pitchFamily="18" charset="0"/>
                  </a:rPr>
                  <a:t>where</a:t>
                </a:r>
                <a:r>
                  <a:rPr lang="en-US" sz="3600" b="1" dirty="0">
                    <a:ea typeface="Cambria Math" panose="02040503050406030204" pitchFamily="18" charset="0"/>
                  </a:rPr>
                  <a:t> </a:t>
                </a:r>
                <a14:m>
                  <m:oMath xmlns:m="http://schemas.openxmlformats.org/officeDocument/2006/math">
                    <m:r>
                      <a:rPr lang="en-US" sz="3600" b="1" i="1" smtClean="0">
                        <a:latin typeface="Cambria Math" panose="02040503050406030204" pitchFamily="18" charset="0"/>
                        <a:ea typeface="Cambria Math" panose="02040503050406030204" pitchFamily="18" charset="0"/>
                      </a:rPr>
                      <m:t>𝒙</m:t>
                    </m:r>
                  </m:oMath>
                </a14:m>
                <a:r>
                  <a:rPr lang="en-US" sz="3600" b="1" dirty="0">
                    <a:latin typeface="Cambria Math" panose="02040503050406030204" pitchFamily="18" charset="0"/>
                    <a:ea typeface="Cambria Math" panose="02040503050406030204" pitchFamily="18" charset="0"/>
                  </a:rPr>
                  <a:t> </a:t>
                </a:r>
                <a14:m>
                  <m:oMath xmlns:m="http://schemas.openxmlformats.org/officeDocument/2006/math">
                    <m:r>
                      <a:rPr lang="en-US" sz="3600" b="1" i="1" smtClean="0">
                        <a:latin typeface="Cambria Math" panose="02040503050406030204" pitchFamily="18" charset="0"/>
                        <a:ea typeface="Cambria Math" panose="02040503050406030204" pitchFamily="18" charset="0"/>
                      </a:rPr>
                      <m:t>∈</m:t>
                    </m:r>
                    <m:sSup>
                      <m:sSupPr>
                        <m:ctrlPr>
                          <a:rPr lang="en-US" sz="3600" b="1" i="1" smtClean="0">
                            <a:latin typeface="Cambria Math" panose="02040503050406030204" pitchFamily="18" charset="0"/>
                            <a:ea typeface="Cambria Math" panose="02040503050406030204" pitchFamily="18" charset="0"/>
                          </a:rPr>
                        </m:ctrlPr>
                      </m:sSupPr>
                      <m:e>
                        <m:r>
                          <a:rPr lang="en-US" sz="3600" b="1" i="1" smtClean="0">
                            <a:latin typeface="Cambria Math" panose="02040503050406030204" pitchFamily="18" charset="0"/>
                            <a:ea typeface="Cambria Math" panose="02040503050406030204" pitchFamily="18" charset="0"/>
                          </a:rPr>
                          <m:t>𝑽</m:t>
                        </m:r>
                      </m:e>
                      <m:sup>
                        <m:r>
                          <a:rPr lang="en-US" sz="3600" b="0" i="1" smtClean="0">
                            <a:latin typeface="Cambria Math" panose="02040503050406030204" pitchFamily="18" charset="0"/>
                            <a:ea typeface="Cambria Math" panose="02040503050406030204" pitchFamily="18" charset="0"/>
                          </a:rPr>
                          <m:t>𝑛</m:t>
                        </m:r>
                      </m:sup>
                    </m:sSup>
                  </m:oMath>
                </a14:m>
                <a:r>
                  <a:rPr lang="en-US" sz="3600" b="1" dirty="0">
                    <a:latin typeface="Cambria Math" panose="02040503050406030204" pitchFamily="18" charset="0"/>
                    <a:ea typeface="Cambria Math" panose="02040503050406030204" pitchFamily="18" charset="0"/>
                  </a:rPr>
                  <a:t>:</a:t>
                </a:r>
              </a:p>
            </p:txBody>
          </p:sp>
        </mc:Choice>
        <mc:Fallback xmlns="">
          <p:sp>
            <p:nvSpPr>
              <p:cNvPr id="8" name="TextBox 7"/>
              <p:cNvSpPr txBox="1">
                <a:spLocks noRot="1" noChangeAspect="1" noMove="1" noResize="1" noEditPoints="1" noAdjustHandles="1" noChangeArrowheads="1" noChangeShapeType="1" noTextEdit="1"/>
              </p:cNvSpPr>
              <p:nvPr/>
            </p:nvSpPr>
            <p:spPr>
              <a:xfrm>
                <a:off x="3585697" y="2161144"/>
                <a:ext cx="5020605" cy="553998"/>
              </a:xfrm>
              <a:prstGeom prst="rect">
                <a:avLst/>
              </a:prstGeom>
              <a:blipFill>
                <a:blip r:embed="rId3"/>
                <a:stretch>
                  <a:fillRect l="-5461" t="-27778" r="-3641" b="-51111"/>
                </a:stretch>
              </a:blipFill>
            </p:spPr>
            <p:txBody>
              <a:bodyPr/>
              <a:lstStyle/>
              <a:p>
                <a:r>
                  <a:rPr lang="en-US">
                    <a:noFill/>
                  </a:rPr>
                  <a:t> </a:t>
                </a:r>
              </a:p>
            </p:txBody>
          </p:sp>
        </mc:Fallback>
      </mc:AlternateContent>
    </p:spTree>
    <p:extLst>
      <p:ext uri="{BB962C8B-B14F-4D97-AF65-F5344CB8AC3E}">
        <p14:creationId xmlns:p14="http://schemas.microsoft.com/office/powerpoint/2010/main" val="15077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3941403" y="3008942"/>
                <a:ext cx="4309193"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𝐷</m:t>
                          </m:r>
                        </m:e>
                        <m:sub>
                          <m:r>
                            <a:rPr lang="en-US" sz="5400" i="1">
                              <a:latin typeface="Cambria Math" panose="02040503050406030204" pitchFamily="18" charset="0"/>
                            </a:rPr>
                            <m:t>𝑢</m:t>
                          </m:r>
                        </m:sub>
                      </m:sSub>
                      <m:r>
                        <a:rPr lang="en-US" sz="5400" b="1" i="1">
                          <a:latin typeface="Cambria Math" panose="02040503050406030204" pitchFamily="18" charset="0"/>
                        </a:rPr>
                        <m:t>𝑭</m:t>
                      </m:r>
                      <m:r>
                        <a:rPr lang="en-US" sz="5400" i="1">
                          <a:latin typeface="Cambria Math" panose="02040503050406030204" pitchFamily="18" charset="0"/>
                        </a:rPr>
                        <m:t>=</m:t>
                      </m:r>
                      <m:r>
                        <a:rPr lang="en-US" sz="5400" i="1">
                          <a:latin typeface="Cambria Math" panose="02040503050406030204" pitchFamily="18" charset="0"/>
                          <a:ea typeface="Cambria Math" panose="02040503050406030204" pitchFamily="18" charset="0"/>
                        </a:rPr>
                        <m:t>𝛻</m:t>
                      </m:r>
                      <m:r>
                        <a:rPr lang="en-US" sz="5400" b="1" i="1">
                          <a:latin typeface="Cambria Math" panose="02040503050406030204" pitchFamily="18" charset="0"/>
                          <a:ea typeface="Cambria Math" panose="02040503050406030204" pitchFamily="18" charset="0"/>
                        </a:rPr>
                        <m:t>𝑭</m:t>
                      </m:r>
                      <m:r>
                        <a:rPr lang="en-US" sz="5400" b="1" i="1">
                          <a:latin typeface="Cambria Math" panose="02040503050406030204" pitchFamily="18" charset="0"/>
                          <a:ea typeface="Cambria Math" panose="02040503050406030204" pitchFamily="18" charset="0"/>
                        </a:rPr>
                        <m:t>∙</m:t>
                      </m:r>
                      <m:acc>
                        <m:accPr>
                          <m:chr m:val="̂"/>
                          <m:ctrlPr>
                            <a:rPr lang="en-US" sz="5400" b="1" i="1">
                              <a:latin typeface="Cambria Math" panose="02040503050406030204" pitchFamily="18" charset="0"/>
                              <a:ea typeface="Cambria Math" panose="02040503050406030204" pitchFamily="18" charset="0"/>
                            </a:rPr>
                          </m:ctrlPr>
                        </m:accPr>
                        <m:e>
                          <m:r>
                            <a:rPr lang="en-US" sz="5400" b="1" i="1" smtClean="0">
                              <a:latin typeface="Cambria Math" panose="02040503050406030204" pitchFamily="18" charset="0"/>
                              <a:ea typeface="Cambria Math" panose="02040503050406030204" pitchFamily="18" charset="0"/>
                            </a:rPr>
                            <m:t>𝒖</m:t>
                          </m:r>
                        </m:e>
                      </m:acc>
                    </m:oMath>
                  </m:oMathPara>
                </a14:m>
                <a:endParaRPr lang="en-US" sz="5400" dirty="0"/>
              </a:p>
            </p:txBody>
          </p:sp>
        </mc:Choice>
        <mc:Fallback xmlns="">
          <p:sp>
            <p:nvSpPr>
              <p:cNvPr id="4" name="Rectangle 3"/>
              <p:cNvSpPr>
                <a:spLocks noRot="1" noChangeAspect="1" noMove="1" noResize="1" noEditPoints="1" noAdjustHandles="1" noChangeArrowheads="1" noChangeShapeType="1" noTextEdit="1"/>
              </p:cNvSpPr>
              <p:nvPr/>
            </p:nvSpPr>
            <p:spPr>
              <a:xfrm>
                <a:off x="3941403" y="3008942"/>
                <a:ext cx="4309193" cy="923330"/>
              </a:xfrm>
              <a:prstGeom prst="rect">
                <a:avLst/>
              </a:prstGeom>
              <a:blipFill>
                <a:blip r:embed="rId2"/>
                <a:stretch>
                  <a:fillRect/>
                </a:stretch>
              </a:blipFill>
            </p:spPr>
            <p:txBody>
              <a:bodyPr/>
              <a:lstStyle/>
              <a:p>
                <a:r>
                  <a:rPr lang="en-US">
                    <a:noFill/>
                  </a:rPr>
                  <a:t> </a:t>
                </a:r>
              </a:p>
            </p:txBody>
          </p:sp>
        </mc:Fallback>
      </mc:AlternateContent>
      <p:sp>
        <p:nvSpPr>
          <p:cNvPr id="7" name="Title 1"/>
          <p:cNvSpPr>
            <a:spLocks noGrp="1"/>
          </p:cNvSpPr>
          <p:nvPr>
            <p:ph type="title"/>
          </p:nvPr>
        </p:nvSpPr>
        <p:spPr>
          <a:xfrm>
            <a:off x="838200" y="365125"/>
            <a:ext cx="10515600" cy="1325563"/>
          </a:xfrm>
        </p:spPr>
        <p:txBody>
          <a:bodyPr/>
          <a:lstStyle/>
          <a:p>
            <a:r>
              <a:rPr lang="en-US" dirty="0"/>
              <a:t>Multidimensional Minimization (II)</a:t>
            </a:r>
          </a:p>
        </p:txBody>
      </p:sp>
      <p:sp>
        <p:nvSpPr>
          <p:cNvPr id="8" name="TextBox 7"/>
          <p:cNvSpPr txBox="1"/>
          <p:nvPr/>
        </p:nvSpPr>
        <p:spPr>
          <a:xfrm>
            <a:off x="838200" y="1321356"/>
            <a:ext cx="2602524" cy="369332"/>
          </a:xfrm>
          <a:prstGeom prst="rect">
            <a:avLst/>
          </a:prstGeom>
          <a:noFill/>
        </p:spPr>
        <p:txBody>
          <a:bodyPr wrap="square" rtlCol="0">
            <a:spAutoFit/>
          </a:bodyPr>
          <a:lstStyle/>
          <a:p>
            <a:r>
              <a:rPr lang="en-US" dirty="0"/>
              <a:t>Gradient Descent</a:t>
            </a:r>
          </a:p>
        </p:txBody>
      </p:sp>
    </p:spTree>
    <p:extLst>
      <p:ext uri="{BB962C8B-B14F-4D97-AF65-F5344CB8AC3E}">
        <p14:creationId xmlns:p14="http://schemas.microsoft.com/office/powerpoint/2010/main" val="88067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t>Multidimensional Minimization (II)</a:t>
            </a:r>
          </a:p>
        </p:txBody>
      </p:sp>
      <p:sp>
        <p:nvSpPr>
          <p:cNvPr id="5" name="TextBox 4"/>
          <p:cNvSpPr txBox="1"/>
          <p:nvPr/>
        </p:nvSpPr>
        <p:spPr>
          <a:xfrm>
            <a:off x="838200" y="1321356"/>
            <a:ext cx="2602524" cy="369332"/>
          </a:xfrm>
          <a:prstGeom prst="rect">
            <a:avLst/>
          </a:prstGeom>
          <a:noFill/>
        </p:spPr>
        <p:txBody>
          <a:bodyPr wrap="square" rtlCol="0">
            <a:spAutoFit/>
          </a:bodyPr>
          <a:lstStyle/>
          <a:p>
            <a:r>
              <a:rPr lang="en-US" dirty="0"/>
              <a:t>Gradient Descent</a:t>
            </a:r>
          </a:p>
        </p:txBody>
      </p:sp>
      <mc:AlternateContent xmlns:mc="http://schemas.openxmlformats.org/markup-compatibility/2006" xmlns:a14="http://schemas.microsoft.com/office/drawing/2010/main">
        <mc:Choice Requires="a14">
          <p:sp>
            <p:nvSpPr>
              <p:cNvPr id="6" name="TextBox 5"/>
              <p:cNvSpPr txBox="1"/>
              <p:nvPr/>
            </p:nvSpPr>
            <p:spPr>
              <a:xfrm>
                <a:off x="1524789" y="3354310"/>
                <a:ext cx="90156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𝐷</m:t>
                          </m:r>
                        </m:e>
                        <m:sub>
                          <m:r>
                            <a:rPr lang="en-US" sz="3600" b="0" i="1" smtClean="0">
                              <a:latin typeface="Cambria Math" panose="02040503050406030204" pitchFamily="18" charset="0"/>
                            </a:rPr>
                            <m:t>𝑢</m:t>
                          </m:r>
                        </m:sub>
                      </m:sSub>
                      <m:r>
                        <a:rPr lang="en-US" sz="3600" b="1" i="1" smtClean="0">
                          <a:latin typeface="Cambria Math" panose="02040503050406030204" pitchFamily="18" charset="0"/>
                        </a:rPr>
                        <m:t>𝑭</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𝑭</m:t>
                      </m:r>
                      <m:r>
                        <a:rPr lang="en-US" sz="3600" b="1" i="1" smtClean="0">
                          <a:latin typeface="Cambria Math" panose="02040503050406030204" pitchFamily="18" charset="0"/>
                          <a:ea typeface="Cambria Math" panose="02040503050406030204" pitchFamily="18" charset="0"/>
                        </a:rPr>
                        <m:t>∙</m:t>
                      </m:r>
                      <m:acc>
                        <m:accPr>
                          <m:chr m:val="̂"/>
                          <m:ctrlPr>
                            <a:rPr lang="en-US" sz="3600" b="1" i="1" smtClean="0">
                              <a:latin typeface="Cambria Math" panose="02040503050406030204" pitchFamily="18" charset="0"/>
                              <a:ea typeface="Cambria Math" panose="02040503050406030204" pitchFamily="18" charset="0"/>
                            </a:rPr>
                          </m:ctrlPr>
                        </m:accPr>
                        <m:e>
                          <m:r>
                            <a:rPr lang="en-US" sz="3600" b="1" i="1" smtClean="0">
                              <a:latin typeface="Cambria Math" panose="02040503050406030204" pitchFamily="18" charset="0"/>
                              <a:ea typeface="Cambria Math" panose="02040503050406030204" pitchFamily="18" charset="0"/>
                            </a:rPr>
                            <m:t>𝒖</m:t>
                          </m:r>
                        </m:e>
                      </m:acc>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𝑭</m:t>
                          </m:r>
                        </m:e>
                      </m:d>
                      <m:d>
                        <m:dPr>
                          <m:begChr m:val="‖"/>
                          <m:endChr m:val="‖"/>
                          <m:ctrlPr>
                            <a:rPr lang="en-US" sz="3600" b="0" i="1" smtClean="0">
                              <a:latin typeface="Cambria Math" panose="02040503050406030204" pitchFamily="18" charset="0"/>
                            </a:rPr>
                          </m:ctrlPr>
                        </m:dPr>
                        <m:e>
                          <m:acc>
                            <m:accPr>
                              <m:chr m:val="̂"/>
                              <m:ctrlPr>
                                <a:rPr lang="en-US" sz="3600" b="1" i="1">
                                  <a:latin typeface="Cambria Math" panose="02040503050406030204" pitchFamily="18" charset="0"/>
                                  <a:ea typeface="Cambria Math" panose="02040503050406030204" pitchFamily="18" charset="0"/>
                                </a:rPr>
                              </m:ctrlPr>
                            </m:accPr>
                            <m:e>
                              <m:r>
                                <a:rPr lang="en-US" sz="3600" b="1" i="1">
                                  <a:latin typeface="Cambria Math" panose="02040503050406030204" pitchFamily="18" charset="0"/>
                                  <a:ea typeface="Cambria Math" panose="02040503050406030204" pitchFamily="18" charset="0"/>
                                </a:rPr>
                                <m:t>𝒖</m:t>
                              </m:r>
                            </m:e>
                          </m:acc>
                        </m:e>
                      </m:d>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cos</m:t>
                          </m:r>
                        </m:fName>
                        <m:e>
                          <m:r>
                            <a:rPr lang="en-US" sz="3600" b="0" i="1" smtClean="0">
                              <a:latin typeface="Cambria Math" panose="02040503050406030204" pitchFamily="18" charset="0"/>
                              <a:ea typeface="Cambria Math" panose="02040503050406030204" pitchFamily="18" charset="0"/>
                            </a:rPr>
                            <m:t>𝜃</m:t>
                          </m:r>
                        </m:e>
                      </m:fun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𝑭</m:t>
                          </m:r>
                        </m:e>
                      </m:d>
                      <m:func>
                        <m:funcPr>
                          <m:ctrlPr>
                            <a:rPr lang="en-US" sz="3600" i="1" smtClean="0">
                              <a:latin typeface="Cambria Math" panose="02040503050406030204" pitchFamily="18" charset="0"/>
                            </a:rPr>
                          </m:ctrlPr>
                        </m:funcPr>
                        <m:fName>
                          <m:r>
                            <m:rPr>
                              <m:sty m:val="p"/>
                            </m:rPr>
                            <a:rPr lang="en-US" sz="3600">
                              <a:latin typeface="Cambria Math" panose="02040503050406030204" pitchFamily="18" charset="0"/>
                            </a:rPr>
                            <m:t>cos</m:t>
                          </m:r>
                        </m:fName>
                        <m:e>
                          <m:r>
                            <a:rPr lang="en-US" sz="3600" i="1">
                              <a:latin typeface="Cambria Math" panose="02040503050406030204" pitchFamily="18" charset="0"/>
                              <a:ea typeface="Cambria Math" panose="02040503050406030204" pitchFamily="18" charset="0"/>
                            </a:rPr>
                            <m:t>𝜃</m:t>
                          </m:r>
                        </m:e>
                      </m:func>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4789" y="3354310"/>
                <a:ext cx="9015673" cy="55399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850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t>Multidimensional Minimization (II)</a:t>
            </a:r>
          </a:p>
        </p:txBody>
      </p:sp>
      <p:sp>
        <p:nvSpPr>
          <p:cNvPr id="5" name="TextBox 4"/>
          <p:cNvSpPr txBox="1"/>
          <p:nvPr/>
        </p:nvSpPr>
        <p:spPr>
          <a:xfrm>
            <a:off x="838200" y="1321356"/>
            <a:ext cx="2602524" cy="369332"/>
          </a:xfrm>
          <a:prstGeom prst="rect">
            <a:avLst/>
          </a:prstGeom>
          <a:noFill/>
        </p:spPr>
        <p:txBody>
          <a:bodyPr wrap="square" rtlCol="0">
            <a:spAutoFit/>
          </a:bodyPr>
          <a:lstStyle/>
          <a:p>
            <a:r>
              <a:rPr lang="en-US" dirty="0"/>
              <a:t>Gradient Descent</a:t>
            </a:r>
          </a:p>
        </p:txBody>
      </p:sp>
      <mc:AlternateContent xmlns:mc="http://schemas.openxmlformats.org/markup-compatibility/2006" xmlns:a14="http://schemas.microsoft.com/office/drawing/2010/main">
        <mc:Choice Requires="a14">
          <p:sp>
            <p:nvSpPr>
              <p:cNvPr id="6" name="Rectangle 5"/>
              <p:cNvSpPr/>
              <p:nvPr/>
            </p:nvSpPr>
            <p:spPr>
              <a:xfrm>
                <a:off x="1377994" y="2528366"/>
                <a:ext cx="2677977"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a:latin typeface="Cambria Math" panose="02040503050406030204" pitchFamily="18" charset="0"/>
                            </a:rPr>
                          </m:ctrlPr>
                        </m:dPr>
                        <m:e>
                          <m:r>
                            <a:rPr lang="en-US" sz="4000" i="1">
                              <a:latin typeface="Cambria Math" panose="02040503050406030204" pitchFamily="18" charset="0"/>
                              <a:ea typeface="Cambria Math" panose="02040503050406030204" pitchFamily="18" charset="0"/>
                            </a:rPr>
                            <m:t>𝛻</m:t>
                          </m:r>
                          <m:r>
                            <a:rPr lang="en-US" sz="4000" b="1" i="1">
                              <a:latin typeface="Cambria Math" panose="02040503050406030204" pitchFamily="18" charset="0"/>
                              <a:ea typeface="Cambria Math" panose="02040503050406030204" pitchFamily="18" charset="0"/>
                            </a:rPr>
                            <m:t>𝑭</m:t>
                          </m:r>
                        </m:e>
                      </m:d>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m:t>
                          </m:r>
                        </m:fName>
                        <m:e>
                          <m:r>
                            <a:rPr lang="en-US" sz="4000" i="1">
                              <a:latin typeface="Cambria Math" panose="02040503050406030204" pitchFamily="18" charset="0"/>
                              <a:ea typeface="Cambria Math" panose="02040503050406030204" pitchFamily="18" charset="0"/>
                            </a:rPr>
                            <m:t>𝜃</m:t>
                          </m:r>
                        </m:e>
                      </m:func>
                    </m:oMath>
                  </m:oMathPara>
                </a14:m>
                <a:endParaRPr lang="en-US" sz="4000" dirty="0"/>
              </a:p>
            </p:txBody>
          </p:sp>
        </mc:Choice>
        <mc:Fallback xmlns="">
          <p:sp>
            <p:nvSpPr>
              <p:cNvPr id="6" name="Rectangle 5"/>
              <p:cNvSpPr>
                <a:spLocks noRot="1" noChangeAspect="1" noMove="1" noResize="1" noEditPoints="1" noAdjustHandles="1" noChangeArrowheads="1" noChangeShapeType="1" noTextEdit="1"/>
              </p:cNvSpPr>
              <p:nvPr/>
            </p:nvSpPr>
            <p:spPr>
              <a:xfrm>
                <a:off x="1377994" y="2528366"/>
                <a:ext cx="2677977"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11728" y="3576052"/>
                <a:ext cx="5260736" cy="584775"/>
              </a:xfrm>
              <a:prstGeom prst="rect">
                <a:avLst/>
              </a:prstGeom>
            </p:spPr>
            <p:txBody>
              <a:bodyPr wrap="none">
                <a:spAutoFit/>
              </a:bodyPr>
              <a:lstStyle/>
              <a:p>
                <a14:m>
                  <m:oMath xmlns:m="http://schemas.openxmlformats.org/officeDocument/2006/math">
                    <m:func>
                      <m:funcPr>
                        <m:ctrlPr>
                          <a:rPr lang="en-US" sz="3200" i="1" smtClean="0">
                            <a:latin typeface="Cambria Math" panose="02040503050406030204" pitchFamily="18" charset="0"/>
                          </a:rPr>
                        </m:ctrlPr>
                      </m:funcPr>
                      <m:fName>
                        <m:r>
                          <m:rPr>
                            <m:sty m:val="p"/>
                          </m:rPr>
                          <a:rPr lang="en-US" sz="3200">
                            <a:latin typeface="Cambria Math" panose="02040503050406030204" pitchFamily="18" charset="0"/>
                          </a:rPr>
                          <m:t>cos</m:t>
                        </m:r>
                      </m:fName>
                      <m:e>
                        <m:r>
                          <a:rPr lang="en-US" sz="3200" i="1">
                            <a:latin typeface="Cambria Math" panose="02040503050406030204" pitchFamily="18" charset="0"/>
                            <a:ea typeface="Cambria Math" panose="02040503050406030204" pitchFamily="18" charset="0"/>
                          </a:rPr>
                          <m:t>𝜃</m:t>
                        </m:r>
                      </m:e>
                    </m:func>
                  </m:oMath>
                </a14:m>
                <a:r>
                  <a:rPr lang="en-US" sz="3200" dirty="0"/>
                  <a:t> is maximized when </a:t>
                </a:r>
                <a14:m>
                  <m:oMath xmlns:m="http://schemas.openxmlformats.org/officeDocument/2006/math">
                    <m:r>
                      <a:rPr lang="en-US" sz="3200" i="1">
                        <a:latin typeface="Cambria Math" panose="02040503050406030204" pitchFamily="18" charset="0"/>
                        <a:ea typeface="Cambria Math" panose="02040503050406030204" pitchFamily="18" charset="0"/>
                      </a:rPr>
                      <m:t>𝜃</m:t>
                    </m:r>
                  </m:oMath>
                </a14:m>
                <a:r>
                  <a:rPr lang="en-US" sz="3200" dirty="0"/>
                  <a:t> = 0</a:t>
                </a:r>
              </a:p>
            </p:txBody>
          </p:sp>
        </mc:Choice>
        <mc:Fallback xmlns="">
          <p:sp>
            <p:nvSpPr>
              <p:cNvPr id="7" name="Rectangle 6"/>
              <p:cNvSpPr>
                <a:spLocks noRot="1" noChangeAspect="1" noMove="1" noResize="1" noEditPoints="1" noAdjustHandles="1" noChangeArrowheads="1" noChangeShapeType="1" noTextEdit="1"/>
              </p:cNvSpPr>
              <p:nvPr/>
            </p:nvSpPr>
            <p:spPr>
              <a:xfrm>
                <a:off x="3211728" y="3576052"/>
                <a:ext cx="5260736" cy="584775"/>
              </a:xfrm>
              <a:prstGeom prst="rect">
                <a:avLst/>
              </a:prstGeom>
              <a:blipFill>
                <a:blip r:embed="rId3"/>
                <a:stretch>
                  <a:fillRect t="-12500" r="-1854"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046792" y="4394657"/>
                <a:ext cx="2169761" cy="1114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1" i="1" smtClean="0">
                              <a:latin typeface="Cambria Math" panose="02040503050406030204" pitchFamily="18" charset="0"/>
                            </a:rPr>
                            <m:t>𝒖</m:t>
                          </m:r>
                        </m:e>
                      </m:acc>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𝑭</m:t>
                          </m:r>
                        </m:num>
                        <m:den>
                          <m:d>
                            <m:dPr>
                              <m:begChr m:val="‖"/>
                              <m:endChr m:val="‖"/>
                              <m:ctrlPr>
                                <a:rPr lang="en-US" sz="3600" i="1">
                                  <a:latin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𝑭</m:t>
                              </m:r>
                            </m:e>
                          </m:d>
                        </m:den>
                      </m:f>
                    </m:oMath>
                  </m:oMathPara>
                </a14:m>
                <a:endParaRPr lang="en-US" sz="3600" dirty="0"/>
              </a:p>
            </p:txBody>
          </p:sp>
        </mc:Choice>
        <mc:Fallback xmlns="">
          <p:sp>
            <p:nvSpPr>
              <p:cNvPr id="10" name="TextBox 9"/>
              <p:cNvSpPr txBox="1">
                <a:spLocks noRot="1" noChangeAspect="1" noMove="1" noResize="1" noEditPoints="1" noAdjustHandles="1" noChangeArrowheads="1" noChangeShapeType="1" noTextEdit="1"/>
              </p:cNvSpPr>
              <p:nvPr/>
            </p:nvSpPr>
            <p:spPr>
              <a:xfrm>
                <a:off x="8046792" y="4394657"/>
                <a:ext cx="2169761" cy="111485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518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Minimization (III)</a:t>
            </a:r>
          </a:p>
        </p:txBody>
      </p:sp>
      <p:sp>
        <p:nvSpPr>
          <p:cNvPr id="4" name="Rectangle 3"/>
          <p:cNvSpPr/>
          <p:nvPr/>
        </p:nvSpPr>
        <p:spPr>
          <a:xfrm>
            <a:off x="3929381" y="4368863"/>
            <a:ext cx="4333238" cy="769441"/>
          </a:xfrm>
          <a:prstGeom prst="rect">
            <a:avLst/>
          </a:prstGeom>
        </p:spPr>
        <p:txBody>
          <a:bodyPr wrap="none">
            <a:spAutoFit/>
          </a:bodyPr>
          <a:lstStyle/>
          <a:p>
            <a:r>
              <a:rPr lang="el-GR" sz="4400" i="1" dirty="0">
                <a:latin typeface="Cambria Math" panose="02040503050406030204" pitchFamily="18" charset="0"/>
                <a:ea typeface="Cambria Math" panose="02040503050406030204" pitchFamily="18" charset="0"/>
                <a:cs typeface="Times New Roman" panose="02020603050405020304" pitchFamily="18" charset="0"/>
              </a:rPr>
              <a:t>v </a:t>
            </a:r>
            <a:r>
              <a:rPr lang="el-GR" sz="4400" dirty="0">
                <a:latin typeface="Cambria Math" panose="02040503050406030204" pitchFamily="18" charset="0"/>
                <a:ea typeface="Cambria Math" panose="02040503050406030204" pitchFamily="18" charset="0"/>
                <a:cs typeface="Times New Roman" panose="02020603050405020304" pitchFamily="18" charset="0"/>
              </a:rPr>
              <a:t>→ </a:t>
            </a:r>
            <a:r>
              <a:rPr lang="el-GR" sz="4400" i="1" dirty="0">
                <a:latin typeface="Cambria Math" panose="02040503050406030204" pitchFamily="18" charset="0"/>
                <a:ea typeface="Cambria Math" panose="02040503050406030204" pitchFamily="18" charset="0"/>
                <a:cs typeface="Times New Roman" panose="02020603050405020304" pitchFamily="18" charset="0"/>
              </a:rPr>
              <a:t>v </a:t>
            </a:r>
            <a:r>
              <a:rPr lang="el-GR" sz="4400" dirty="0">
                <a:latin typeface="Cambria Math" panose="02040503050406030204" pitchFamily="18" charset="0"/>
                <a:ea typeface="Cambria Math" panose="02040503050406030204" pitchFamily="18" charset="0"/>
                <a:cs typeface="Times New Roman" panose="02020603050405020304" pitchFamily="18" charset="0"/>
              </a:rPr>
              <a:t>′ = </a:t>
            </a:r>
            <a:r>
              <a:rPr lang="el-GR" sz="4400" i="1" dirty="0">
                <a:latin typeface="Cambria Math" panose="02040503050406030204" pitchFamily="18" charset="0"/>
                <a:ea typeface="Cambria Math" panose="02040503050406030204" pitchFamily="18" charset="0"/>
                <a:cs typeface="Times New Roman" panose="02020603050405020304" pitchFamily="18" charset="0"/>
              </a:rPr>
              <a:t>v </a:t>
            </a:r>
            <a:r>
              <a:rPr lang="el-GR" sz="4400" dirty="0">
                <a:latin typeface="Cambria Math" panose="02040503050406030204" pitchFamily="18" charset="0"/>
                <a:ea typeface="Cambria Math" panose="02040503050406030204" pitchFamily="18" charset="0"/>
                <a:cs typeface="Times New Roman" panose="02020603050405020304" pitchFamily="18" charset="0"/>
              </a:rPr>
              <a:t>− </a:t>
            </a:r>
            <a:r>
              <a:rPr lang="el-GR" sz="4400" i="1" dirty="0">
                <a:latin typeface="Cambria Math" panose="02040503050406030204" pitchFamily="18" charset="0"/>
                <a:ea typeface="Cambria Math" panose="02040503050406030204" pitchFamily="18" charset="0"/>
                <a:cs typeface="Times New Roman" panose="02020603050405020304" pitchFamily="18" charset="0"/>
              </a:rPr>
              <a:t>η</a:t>
            </a:r>
            <a:r>
              <a:rPr lang="el-GR" sz="4400" dirty="0">
                <a:latin typeface="Cambria Math" panose="02040503050406030204" pitchFamily="18" charset="0"/>
                <a:ea typeface="Cambria Math" panose="02040503050406030204" pitchFamily="18" charset="0"/>
                <a:cs typeface="Times New Roman" panose="02020603050405020304" pitchFamily="18" charset="0"/>
              </a:rPr>
              <a:t>∇</a:t>
            </a:r>
            <a:r>
              <a:rPr lang="el-GR" sz="4400" b="1" i="1" dirty="0">
                <a:latin typeface="Cambria Math" panose="02040503050406030204" pitchFamily="18" charset="0"/>
                <a:ea typeface="Cambria Math" panose="02040503050406030204" pitchFamily="18" charset="0"/>
                <a:cs typeface="Times New Roman" panose="02020603050405020304" pitchFamily="18" charset="0"/>
              </a:rPr>
              <a:t>C</a:t>
            </a:r>
            <a:endParaRPr lang="en-US" sz="4400" b="1"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 name="TextBox 4"/>
          <p:cNvSpPr txBox="1"/>
          <p:nvPr/>
        </p:nvSpPr>
        <p:spPr>
          <a:xfrm>
            <a:off x="838200" y="1321356"/>
            <a:ext cx="4032564" cy="369332"/>
          </a:xfrm>
          <a:prstGeom prst="rect">
            <a:avLst/>
          </a:prstGeom>
          <a:noFill/>
        </p:spPr>
        <p:txBody>
          <a:bodyPr wrap="square" rtlCol="0">
            <a:spAutoFit/>
          </a:bodyPr>
          <a:lstStyle/>
          <a:p>
            <a:r>
              <a:rPr lang="en-US" dirty="0"/>
              <a:t>Algorithm for “moving down the curve”</a:t>
            </a:r>
          </a:p>
        </p:txBody>
      </p:sp>
      <p:sp>
        <p:nvSpPr>
          <p:cNvPr id="6" name="Rectangle 5"/>
          <p:cNvSpPr/>
          <p:nvPr/>
        </p:nvSpPr>
        <p:spPr>
          <a:xfrm>
            <a:off x="10578588" y="6358726"/>
            <a:ext cx="1550424" cy="369332"/>
          </a:xfrm>
          <a:prstGeom prst="rect">
            <a:avLst/>
          </a:prstGeom>
        </p:spPr>
        <p:txBody>
          <a:bodyPr wrap="none">
            <a:spAutoFit/>
          </a:bodyPr>
          <a:lstStyle/>
          <a:p>
            <a:r>
              <a:rPr lang="en-US" dirty="0"/>
              <a:t>(Neilson 2016)</a:t>
            </a:r>
          </a:p>
        </p:txBody>
      </p:sp>
      <mc:AlternateContent xmlns:mc="http://schemas.openxmlformats.org/markup-compatibility/2006" xmlns:a14="http://schemas.microsoft.com/office/drawing/2010/main">
        <mc:Choice Requires="a14">
          <p:sp>
            <p:nvSpPr>
              <p:cNvPr id="8" name="TextBox 7"/>
              <p:cNvSpPr txBox="1"/>
              <p:nvPr/>
            </p:nvSpPr>
            <p:spPr>
              <a:xfrm>
                <a:off x="4368043" y="2234437"/>
                <a:ext cx="2791726" cy="11150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1" i="1" smtClean="0">
                              <a:latin typeface="Cambria Math" panose="02040503050406030204" pitchFamily="18" charset="0"/>
                            </a:rPr>
                            <m:t>𝒗</m:t>
                          </m:r>
                        </m:e>
                      </m:acc>
                      <m:r>
                        <a:rPr lang="en-US" sz="3600" b="0" i="1" smtClean="0">
                          <a:latin typeface="Cambria Math" panose="02040503050406030204" pitchFamily="18" charset="0"/>
                        </a:rPr>
                        <m:t>=</m:t>
                      </m:r>
                      <m:r>
                        <m:rPr>
                          <m:nor/>
                        </m:rPr>
                        <a:rPr lang="el-GR" sz="3600"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l-GR" sz="3600" i="1" dirty="0">
                          <a:latin typeface="Cambria Math" panose="02040503050406030204" pitchFamily="18" charset="0"/>
                          <a:ea typeface="Cambria Math" panose="02040503050406030204" pitchFamily="18" charset="0"/>
                          <a:cs typeface="Times New Roman" panose="02020603050405020304" pitchFamily="18" charset="0"/>
                        </a:rPr>
                        <m:t>η</m:t>
                      </m:r>
                      <m:f>
                        <m:fPr>
                          <m:ctrlPr>
                            <a:rPr lang="en-US" sz="3600" b="0" i="1" smtClean="0">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𝑪</m:t>
                          </m:r>
                        </m:num>
                        <m:den>
                          <m:d>
                            <m:dPr>
                              <m:begChr m:val="‖"/>
                              <m:endChr m:val="‖"/>
                              <m:ctrlPr>
                                <a:rPr lang="en-US" sz="3600" i="1">
                                  <a:latin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𝑪</m:t>
                              </m:r>
                            </m:e>
                          </m:d>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4368043" y="2234437"/>
                <a:ext cx="2791726" cy="111504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26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Presentation Possibilities</a:t>
            </a:r>
          </a:p>
        </p:txBody>
      </p:sp>
      <p:sp>
        <p:nvSpPr>
          <p:cNvPr id="3" name="Content Placeholder 2"/>
          <p:cNvSpPr>
            <a:spLocks noGrp="1"/>
          </p:cNvSpPr>
          <p:nvPr>
            <p:ph idx="1"/>
          </p:nvPr>
        </p:nvSpPr>
        <p:spPr/>
        <p:txBody>
          <a:bodyPr>
            <a:normAutofit/>
          </a:bodyPr>
          <a:lstStyle/>
          <a:p>
            <a:r>
              <a:rPr lang="en-US" sz="3200" dirty="0"/>
              <a:t>Simple Neural net to approximate a smooth representative function f(x)</a:t>
            </a:r>
          </a:p>
          <a:p>
            <a:r>
              <a:rPr lang="en-US" sz="3200" dirty="0"/>
              <a:t>Gathering information changes due modification on an pre-built network</a:t>
            </a:r>
          </a:p>
          <a:p>
            <a:r>
              <a:rPr lang="en-US" sz="3200" dirty="0"/>
              <a:t>Hand minimization of simple smooth gradient (hyperbolic paraboloid?)  using steepest descent algorithm</a:t>
            </a:r>
          </a:p>
          <a:p>
            <a:endParaRPr lang="en-US" sz="3200" dirty="0"/>
          </a:p>
          <a:p>
            <a:endParaRPr lang="en-US" sz="3200" dirty="0"/>
          </a:p>
          <a:p>
            <a:endParaRPr lang="en-US" sz="3200" dirty="0"/>
          </a:p>
        </p:txBody>
      </p:sp>
    </p:spTree>
    <p:extLst>
      <p:ext uri="{BB962C8B-B14F-4D97-AF65-F5344CB8AC3E}">
        <p14:creationId xmlns:p14="http://schemas.microsoft.com/office/powerpoint/2010/main" val="30157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Outstanding Challenges</a:t>
            </a:r>
          </a:p>
        </p:txBody>
      </p:sp>
      <p:sp>
        <p:nvSpPr>
          <p:cNvPr id="3" name="Content Placeholder 2"/>
          <p:cNvSpPr>
            <a:spLocks noGrp="1"/>
          </p:cNvSpPr>
          <p:nvPr>
            <p:ph idx="1"/>
          </p:nvPr>
        </p:nvSpPr>
        <p:spPr/>
        <p:txBody>
          <a:bodyPr>
            <a:normAutofit/>
          </a:bodyPr>
          <a:lstStyle/>
          <a:p>
            <a:r>
              <a:rPr lang="en-US" sz="3600" dirty="0"/>
              <a:t>Calculus of Variations approach to minimization problem</a:t>
            </a:r>
          </a:p>
          <a:p>
            <a:r>
              <a:rPr lang="en-US" sz="3600" dirty="0"/>
              <a:t>Kernels</a:t>
            </a:r>
          </a:p>
          <a:p>
            <a:r>
              <a:rPr lang="en-US" sz="3600" dirty="0"/>
              <a:t>Generic mapping of input data </a:t>
            </a:r>
          </a:p>
          <a:p>
            <a:r>
              <a:rPr lang="en-US" sz="3600" dirty="0"/>
              <a:t>Format of output data</a:t>
            </a:r>
          </a:p>
          <a:p>
            <a:r>
              <a:rPr lang="en-US" sz="3600" dirty="0"/>
              <a:t>Backpropagation</a:t>
            </a:r>
          </a:p>
          <a:p>
            <a:endParaRPr lang="en-US" sz="3600" dirty="0"/>
          </a:p>
        </p:txBody>
      </p:sp>
    </p:spTree>
    <p:extLst>
      <p:ext uri="{BB962C8B-B14F-4D97-AF65-F5344CB8AC3E}">
        <p14:creationId xmlns:p14="http://schemas.microsoft.com/office/powerpoint/2010/main" val="181787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r>
              <a:rPr lang="en-US" sz="3200" dirty="0"/>
              <a:t>CUDA review and </a:t>
            </a:r>
            <a:r>
              <a:rPr lang="en-US" sz="3200" dirty="0" err="1"/>
              <a:t>cuDNN</a:t>
            </a:r>
            <a:r>
              <a:rPr lang="en-US" sz="3200" dirty="0"/>
              <a:t> practice</a:t>
            </a:r>
          </a:p>
          <a:p>
            <a:r>
              <a:rPr lang="en-US" sz="3200" dirty="0"/>
              <a:t>Continue Background Investigation (</a:t>
            </a:r>
            <a:r>
              <a:rPr lang="en-US" sz="3200" dirty="0" err="1"/>
              <a:t>Perceptrons</a:t>
            </a:r>
            <a:r>
              <a:rPr lang="en-US" sz="3200" dirty="0"/>
              <a:t> - Minsky)</a:t>
            </a:r>
          </a:p>
          <a:p>
            <a:r>
              <a:rPr lang="en-US" sz="3200" dirty="0"/>
              <a:t>Backpropagation study</a:t>
            </a:r>
          </a:p>
          <a:p>
            <a:r>
              <a:rPr lang="en-US" sz="3200" dirty="0"/>
              <a:t>Convolutions? ‘C’ in CNN</a:t>
            </a:r>
          </a:p>
          <a:p>
            <a:r>
              <a:rPr lang="en-US" sz="3200" dirty="0"/>
              <a:t>Neilson text digestion</a:t>
            </a:r>
          </a:p>
          <a:p>
            <a:r>
              <a:rPr lang="en-US" sz="3200" dirty="0" err="1"/>
              <a:t>McCollugh</a:t>
            </a:r>
            <a:r>
              <a:rPr lang="en-US" sz="3200" dirty="0"/>
              <a:t> and Pitts?</a:t>
            </a:r>
          </a:p>
          <a:p>
            <a:endParaRPr lang="en-US" sz="3200" dirty="0"/>
          </a:p>
        </p:txBody>
      </p:sp>
    </p:spTree>
    <p:extLst>
      <p:ext uri="{BB962C8B-B14F-4D97-AF65-F5344CB8AC3E}">
        <p14:creationId xmlns:p14="http://schemas.microsoft.com/office/powerpoint/2010/main" val="1645339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Autofit/>
          </a:bodyPr>
          <a:lstStyle/>
          <a:p>
            <a:endParaRPr lang="en-US" sz="1600" dirty="0"/>
          </a:p>
          <a:p>
            <a:r>
              <a:rPr lang="en-US" sz="1600" dirty="0"/>
              <a:t>[1] </a:t>
            </a:r>
            <a:r>
              <a:rPr lang="en-US" sz="1600" dirty="0" err="1"/>
              <a:t>Alyuda</a:t>
            </a:r>
            <a:r>
              <a:rPr lang="en-US" sz="1600" dirty="0"/>
              <a:t> Research Company, "</a:t>
            </a:r>
            <a:r>
              <a:rPr lang="en-US" sz="1600" dirty="0" err="1"/>
              <a:t>Alyuda</a:t>
            </a:r>
            <a:r>
              <a:rPr lang="en-US" sz="1600" dirty="0"/>
              <a:t> | Products &amp; Solutions. Decision Making Software," </a:t>
            </a:r>
            <a:r>
              <a:rPr lang="en-US" sz="1600" dirty="0" err="1"/>
              <a:t>Alyuda</a:t>
            </a:r>
            <a:r>
              <a:rPr lang="en-US" sz="1600" dirty="0"/>
              <a:t> Research Company, 2016. [Online]. Available: http://www.alyuda.com/products/forecaster/neural-network-applications.htm. [Accessed 12 September 2016]. </a:t>
            </a:r>
          </a:p>
          <a:p>
            <a:r>
              <a:rPr lang="en-US" sz="1600" dirty="0"/>
              <a:t>[2] The British Machine Vision Association (BMVA), "The British Machine Vision Association (BMVA)," The British Machine Vision Association (BMVA), 2016. [Online]. Available: http://www.bmva.org/aims. [Accessed 12 September 2016]. </a:t>
            </a:r>
          </a:p>
          <a:p>
            <a:r>
              <a:rPr lang="en-US" sz="1600" dirty="0"/>
              <a:t>[3] S. </a:t>
            </a:r>
            <a:r>
              <a:rPr lang="en-US" sz="1600" dirty="0" err="1"/>
              <a:t>Krig</a:t>
            </a:r>
            <a:r>
              <a:rPr lang="en-US" sz="1600" dirty="0"/>
              <a:t>, Computer Vision Metrics: Survey, Taxonomy, and Analysis, New York: </a:t>
            </a:r>
            <a:r>
              <a:rPr lang="en-US" sz="1600" dirty="0" err="1"/>
              <a:t>Apress</a:t>
            </a:r>
            <a:r>
              <a:rPr lang="en-US" sz="1600" dirty="0"/>
              <a:t>, 2014. </a:t>
            </a:r>
          </a:p>
          <a:p>
            <a:r>
              <a:rPr lang="en-US" sz="1600" dirty="0"/>
              <a:t>[4] T. Nitta, Complex-Valued Neural Networks: Utilizing High-Dimensional Parameters, Hershey, Pennsylvania: IGI Global, 2009. </a:t>
            </a:r>
          </a:p>
          <a:p>
            <a:r>
              <a:rPr lang="en-US" sz="1600" dirty="0"/>
              <a:t>[5] M. </a:t>
            </a:r>
            <a:r>
              <a:rPr lang="en-US" sz="1600" dirty="0" err="1"/>
              <a:t>Neilsen</a:t>
            </a:r>
            <a:r>
              <a:rPr lang="en-US" sz="1600" dirty="0"/>
              <a:t>, "Neural Networks and Deep Learning," January 2016. [Online]. Available: http://neuralnetworksanddeeplearning.com/. [Accessed 04 September 2016].</a:t>
            </a:r>
          </a:p>
          <a:p>
            <a:r>
              <a:rPr lang="en-US" sz="1600" dirty="0"/>
              <a:t>[6] J. D. Cowan and D. H. Sharp, "Neural Nets and Artificial Intelligence," </a:t>
            </a:r>
            <a:r>
              <a:rPr lang="en-US" sz="1600" i="1" dirty="0"/>
              <a:t>Daedalus, </a:t>
            </a:r>
            <a:r>
              <a:rPr lang="en-US" sz="1600" dirty="0"/>
              <a:t>vol. 177, no. 1, pp. 85-121, 1988. </a:t>
            </a:r>
          </a:p>
          <a:p>
            <a:r>
              <a:rPr lang="en-US" sz="1600" dirty="0"/>
              <a:t>[7] W. S. McCulloch and W. Pitts, "A Logical Calculus of the Ideas Immanent in Nervous Activity," </a:t>
            </a:r>
            <a:r>
              <a:rPr lang="en-US" sz="1600" i="1" dirty="0"/>
              <a:t>Bulletin of Mathematical Biophysics, </a:t>
            </a:r>
            <a:r>
              <a:rPr lang="en-US" sz="1600" dirty="0"/>
              <a:t>vol. 5, no. 1, pp. 115-133, 1943.</a:t>
            </a:r>
          </a:p>
        </p:txBody>
      </p:sp>
    </p:spTree>
    <p:extLst>
      <p:ext uri="{BB962C8B-B14F-4D97-AF65-F5344CB8AC3E}">
        <p14:creationId xmlns:p14="http://schemas.microsoft.com/office/powerpoint/2010/main" val="135434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9967"/>
            <a:ext cx="10515600" cy="2317300"/>
          </a:xfrm>
        </p:spPr>
        <p:txBody>
          <a:bodyPr>
            <a:normAutofit fontScale="90000"/>
          </a:bodyPr>
          <a:lstStyle/>
          <a:p>
            <a:pPr algn="ctr"/>
            <a:r>
              <a:rPr lang="en-US" dirty="0"/>
              <a:t>How do changes in training sets and architecture of a feedforward convolutional neural network change its efficiency and performance in the image classification problem? </a:t>
            </a:r>
          </a:p>
        </p:txBody>
      </p:sp>
    </p:spTree>
    <p:extLst>
      <p:ext uri="{BB962C8B-B14F-4D97-AF65-F5344CB8AC3E}">
        <p14:creationId xmlns:p14="http://schemas.microsoft.com/office/powerpoint/2010/main" val="9565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a:bodyPr>
          <a:lstStyle/>
          <a:p>
            <a:r>
              <a:rPr lang="en-US" sz="3600" dirty="0"/>
              <a:t>Applicable to many areas of technology</a:t>
            </a:r>
          </a:p>
          <a:p>
            <a:r>
              <a:rPr lang="en-US" sz="3600" dirty="0"/>
              <a:t>Huge market for CNNs</a:t>
            </a:r>
          </a:p>
          <a:p>
            <a:r>
              <a:rPr lang="en-US" sz="3600" dirty="0"/>
              <a:t>General structure allows for generics (libraries &amp; primitives)</a:t>
            </a:r>
          </a:p>
          <a:p>
            <a:r>
              <a:rPr lang="en-US" sz="3600" dirty="0"/>
              <a:t>Excellent intersection of computer vision, CNNs, and mathematics (hence the dual capstone) </a:t>
            </a:r>
          </a:p>
        </p:txBody>
      </p:sp>
    </p:spTree>
    <p:extLst>
      <p:ext uri="{BB962C8B-B14F-4D97-AF65-F5344CB8AC3E}">
        <p14:creationId xmlns:p14="http://schemas.microsoft.com/office/powerpoint/2010/main" val="360802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Approximate a simple function (periodic or low-order polynomial) using the calculus based structure of a neural network</a:t>
            </a:r>
          </a:p>
          <a:p>
            <a:r>
              <a:rPr lang="en-US" dirty="0"/>
              <a:t>Build an image classification ANN and train on school GPU using test data from UCI Machine Learning Repository.</a:t>
            </a:r>
          </a:p>
          <a:p>
            <a:endParaRPr lang="en-US" dirty="0"/>
          </a:p>
          <a:p>
            <a:r>
              <a:rPr lang="en-US" dirty="0"/>
              <a:t>(Vary ANN type and repeat to collect data)</a:t>
            </a:r>
          </a:p>
        </p:txBody>
      </p:sp>
      <p:sp>
        <p:nvSpPr>
          <p:cNvPr id="4" name="TextBox 3"/>
          <p:cNvSpPr txBox="1"/>
          <p:nvPr/>
        </p:nvSpPr>
        <p:spPr>
          <a:xfrm>
            <a:off x="9491003" y="5988734"/>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39351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402153"/>
            <a:ext cx="10515600" cy="1325563"/>
          </a:xfrm>
        </p:spPr>
        <p:txBody>
          <a:bodyPr/>
          <a:lstStyle/>
          <a:p>
            <a:pPr algn="ctr"/>
            <a:r>
              <a:rPr lang="en-US" dirty="0"/>
              <a:t>Feedforward Neural Networks</a:t>
            </a:r>
          </a:p>
        </p:txBody>
      </p:sp>
      <p:sp>
        <p:nvSpPr>
          <p:cNvPr id="7" name="Rectangle 6"/>
          <p:cNvSpPr/>
          <p:nvPr/>
        </p:nvSpPr>
        <p:spPr>
          <a:xfrm>
            <a:off x="3393656" y="3435328"/>
            <a:ext cx="5404685" cy="584775"/>
          </a:xfrm>
          <a:prstGeom prst="rect">
            <a:avLst/>
          </a:prstGeom>
        </p:spPr>
        <p:txBody>
          <a:bodyPr wrap="none">
            <a:spAutoFit/>
          </a:bodyPr>
          <a:lstStyle/>
          <a:p>
            <a:r>
              <a:rPr lang="en-US" sz="3200" dirty="0"/>
              <a:t>Multidimensional Minimization</a:t>
            </a:r>
          </a:p>
        </p:txBody>
      </p:sp>
    </p:spTree>
    <p:extLst>
      <p:ext uri="{BB962C8B-B14F-4D97-AF65-F5344CB8AC3E}">
        <p14:creationId xmlns:p14="http://schemas.microsoft.com/office/powerpoint/2010/main" val="10839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Neural Networks</a:t>
            </a:r>
          </a:p>
        </p:txBody>
      </p:sp>
      <mc:AlternateContent xmlns:mc="http://schemas.openxmlformats.org/markup-compatibility/2006" xmlns:a14="http://schemas.microsoft.com/office/drawing/2010/main">
        <mc:Choice Requires="a14">
          <p:sp>
            <p:nvSpPr>
              <p:cNvPr id="6" name="TextBox 5"/>
              <p:cNvSpPr txBox="1"/>
              <p:nvPr/>
            </p:nvSpPr>
            <p:spPr>
              <a:xfrm>
                <a:off x="3441309" y="2180333"/>
                <a:ext cx="5309381" cy="1384995"/>
              </a:xfrm>
              <a:prstGeom prst="rect">
                <a:avLst/>
              </a:prstGeom>
              <a:noFill/>
            </p:spPr>
            <p:txBody>
              <a:bodyPr wrap="square" rtlCol="0">
                <a:spAutoFit/>
              </a:bodyPr>
              <a:lstStyle/>
              <a:p>
                <a:pPr algn="ctr"/>
                <a:r>
                  <a:rPr lang="en-US" sz="2800" dirty="0"/>
                  <a:t>Given data points of function f* to approximate, and any </a:t>
                </a:r>
                <a14:m>
                  <m:oMath xmlns:m="http://schemas.openxmlformats.org/officeDocument/2006/math">
                    <m:r>
                      <a:rPr lang="en-US" sz="2800" b="1" i="1" smtClean="0">
                        <a:latin typeface="Cambria Math" panose="02040503050406030204" pitchFamily="18" charset="0"/>
                      </a:rPr>
                      <m:t>𝒙</m:t>
                    </m:r>
                  </m:oMath>
                </a14:m>
                <a:r>
                  <a:rPr lang="en-US" sz="2800" b="1" dirty="0"/>
                  <a:t> </a:t>
                </a:r>
                <a:r>
                  <a:rPr lang="en-US" sz="2800" dirty="0"/>
                  <a:t>in the domain:</a:t>
                </a:r>
              </a:p>
            </p:txBody>
          </p:sp>
        </mc:Choice>
        <mc:Fallback xmlns="">
          <p:sp>
            <p:nvSpPr>
              <p:cNvPr id="6" name="TextBox 5"/>
              <p:cNvSpPr txBox="1">
                <a:spLocks noRot="1" noChangeAspect="1" noMove="1" noResize="1" noEditPoints="1" noAdjustHandles="1" noChangeArrowheads="1" noChangeShapeType="1" noTextEdit="1"/>
              </p:cNvSpPr>
              <p:nvPr/>
            </p:nvSpPr>
            <p:spPr>
              <a:xfrm>
                <a:off x="3441309" y="2180333"/>
                <a:ext cx="5309381" cy="1384995"/>
              </a:xfrm>
              <a:prstGeom prst="rect">
                <a:avLst/>
              </a:prstGeom>
              <a:blipFill>
                <a:blip r:embed="rId3"/>
                <a:stretch>
                  <a:fillRect l="-690" t="-4405" r="-2184" b="-11894"/>
                </a:stretch>
              </a:blipFill>
            </p:spPr>
            <p:txBody>
              <a:bodyPr/>
              <a:lstStyle/>
              <a:p>
                <a:r>
                  <a:rPr lang="en-US">
                    <a:noFill/>
                  </a:rPr>
                  <a:t> </a:t>
                </a:r>
              </a:p>
            </p:txBody>
          </p:sp>
        </mc:Fallback>
      </mc:AlternateContent>
      <p:sp>
        <p:nvSpPr>
          <p:cNvPr id="7" name="Rectangle 6"/>
          <p:cNvSpPr/>
          <p:nvPr/>
        </p:nvSpPr>
        <p:spPr>
          <a:xfrm>
            <a:off x="838200" y="1320423"/>
            <a:ext cx="3446585" cy="400110"/>
          </a:xfrm>
          <a:prstGeom prst="rect">
            <a:avLst/>
          </a:prstGeom>
        </p:spPr>
        <p:txBody>
          <a:bodyPr wrap="none">
            <a:spAutoFit/>
          </a:bodyPr>
          <a:lstStyle/>
          <a:p>
            <a:r>
              <a:rPr lang="en-US" sz="2000" dirty="0"/>
              <a:t>Multidimensional Minimization</a:t>
            </a:r>
          </a:p>
        </p:txBody>
      </p:sp>
      <mc:AlternateContent xmlns:mc="http://schemas.openxmlformats.org/markup-compatibility/2006" xmlns:a14="http://schemas.microsoft.com/office/drawing/2010/main">
        <mc:Choice Requires="a14">
          <p:sp>
            <p:nvSpPr>
              <p:cNvPr id="11" name="TextBox 10"/>
              <p:cNvSpPr txBox="1"/>
              <p:nvPr/>
            </p:nvSpPr>
            <p:spPr>
              <a:xfrm>
                <a:off x="3685541" y="3787814"/>
                <a:ext cx="4845147" cy="523220"/>
              </a:xfrm>
              <a:prstGeom prst="rect">
                <a:avLst/>
              </a:prstGeom>
              <a:noFill/>
            </p:spPr>
            <p:txBody>
              <a:bodyPr wrap="square" rtlCol="0">
                <a:spAutoFit/>
              </a:bodyPr>
              <a:lstStyle/>
              <a:p>
                <a:r>
                  <a:rPr lang="en-US" sz="2800" dirty="0"/>
                  <a:t>Define a mapping: </a:t>
                </a:r>
                <a14:m>
                  <m:oMath xmlns:m="http://schemas.openxmlformats.org/officeDocument/2006/math">
                    <m:r>
                      <a:rPr lang="en-US" sz="2800" b="1" i="1" smtClean="0">
                        <a:latin typeface="Cambria Math" panose="02040503050406030204" pitchFamily="18" charset="0"/>
                      </a:rPr>
                      <m:t>𝒚</m:t>
                    </m:r>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𝜽</m:t>
                    </m:r>
                    <m:r>
                      <a:rPr lang="en-US" sz="2800" b="0" i="1" smtClean="0">
                        <a:latin typeface="Cambria Math" panose="02040503050406030204" pitchFamily="18" charset="0"/>
                        <a:ea typeface="Cambria Math" panose="02040503050406030204" pitchFamily="18" charset="0"/>
                      </a:rPr>
                      <m:t>)</m:t>
                    </m:r>
                  </m:oMath>
                </a14:m>
                <a:endParaRPr lang="en-US" sz="28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685541" y="3787814"/>
                <a:ext cx="4845147" cy="523220"/>
              </a:xfrm>
              <a:prstGeom prst="rect">
                <a:avLst/>
              </a:prstGeom>
              <a:blipFill>
                <a:blip r:embed="rId4"/>
                <a:stretch>
                  <a:fillRect l="-2645"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685541" y="4770834"/>
                <a:ext cx="5077264" cy="954107"/>
              </a:xfrm>
              <a:prstGeom prst="rect">
                <a:avLst/>
              </a:prstGeom>
              <a:noFill/>
            </p:spPr>
            <p:txBody>
              <a:bodyPr wrap="square" rtlCol="0">
                <a:spAutoFit/>
              </a:bodyPr>
              <a:lstStyle/>
              <a:p>
                <a:r>
                  <a:rPr lang="en-US" sz="2800" dirty="0"/>
                  <a:t>Find</a:t>
                </a:r>
                <a:r>
                  <a:rPr lang="en-US" sz="2800" b="1" dirty="0">
                    <a:ea typeface="Cambria Math" panose="02040503050406030204" pitchFamily="18" charset="0"/>
                  </a:rPr>
                  <a:t> </a:t>
                </a:r>
                <a14:m>
                  <m:oMath xmlns:m="http://schemas.openxmlformats.org/officeDocument/2006/math">
                    <m:r>
                      <a:rPr lang="en-US" sz="2800" b="1" i="1">
                        <a:latin typeface="Cambria Math" panose="02040503050406030204" pitchFamily="18" charset="0"/>
                        <a:ea typeface="Cambria Math" panose="02040503050406030204" pitchFamily="18" charset="0"/>
                      </a:rPr>
                      <m:t>𝜽</m:t>
                    </m:r>
                  </m:oMath>
                </a14:m>
                <a:r>
                  <a:rPr lang="en-US" sz="2800" dirty="0"/>
                  <a:t> such that a cost function E comparing f and f* is minimized </a:t>
                </a:r>
              </a:p>
            </p:txBody>
          </p:sp>
        </mc:Choice>
        <mc:Fallback xmlns="">
          <p:sp>
            <p:nvSpPr>
              <p:cNvPr id="12" name="TextBox 11"/>
              <p:cNvSpPr txBox="1">
                <a:spLocks noRot="1" noChangeAspect="1" noMove="1" noResize="1" noEditPoints="1" noAdjustHandles="1" noChangeArrowheads="1" noChangeShapeType="1" noTextEdit="1"/>
              </p:cNvSpPr>
              <p:nvPr/>
            </p:nvSpPr>
            <p:spPr>
              <a:xfrm>
                <a:off x="3685541" y="4770834"/>
                <a:ext cx="5077264" cy="954107"/>
              </a:xfrm>
              <a:prstGeom prst="rect">
                <a:avLst/>
              </a:prstGeom>
              <a:blipFill>
                <a:blip r:embed="rId5"/>
                <a:stretch>
                  <a:fillRect l="-2524" t="-6410" r="-2284" b="-17949"/>
                </a:stretch>
              </a:blipFill>
            </p:spPr>
            <p:txBody>
              <a:bodyPr/>
              <a:lstStyle/>
              <a:p>
                <a:r>
                  <a:rPr lang="en-US">
                    <a:noFill/>
                  </a:rPr>
                  <a:t> </a:t>
                </a:r>
              </a:p>
            </p:txBody>
          </p:sp>
        </mc:Fallback>
      </mc:AlternateContent>
      <p:sp>
        <p:nvSpPr>
          <p:cNvPr id="13" name="Rectangle 12"/>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117759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Neural Networks (II)</a:t>
            </a:r>
          </a:p>
        </p:txBody>
      </p:sp>
      <mc:AlternateContent xmlns:mc="http://schemas.openxmlformats.org/markup-compatibility/2006" xmlns:a14="http://schemas.microsoft.com/office/drawing/2010/main">
        <mc:Choice Requires="a14">
          <p:sp>
            <p:nvSpPr>
              <p:cNvPr id="5" name="TextBox 4"/>
              <p:cNvSpPr txBox="1"/>
              <p:nvPr/>
            </p:nvSpPr>
            <p:spPr>
              <a:xfrm>
                <a:off x="3617501" y="4355716"/>
                <a:ext cx="4950779" cy="1497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0" i="1" smtClean="0">
                          <a:latin typeface="Cambria Math" panose="02040503050406030204" pitchFamily="18" charset="0"/>
                          <a:ea typeface="Cambria Math" panose="02040503050406030204" pitchFamily="18" charset="0"/>
                        </a:rPr>
                        <m:t>𝛻</m:t>
                      </m:r>
                      <m:r>
                        <a:rPr lang="en-US" sz="8000" b="0" i="1" smtClean="0">
                          <a:latin typeface="Cambria Math" panose="02040503050406030204" pitchFamily="18" charset="0"/>
                          <a:ea typeface="Cambria Math" panose="02040503050406030204" pitchFamily="18" charset="0"/>
                        </a:rPr>
                        <m:t>𝐶</m:t>
                      </m:r>
                      <m:d>
                        <m:dPr>
                          <m:ctrlPr>
                            <a:rPr lang="en-US" sz="8000" b="0" i="1" smtClean="0">
                              <a:latin typeface="Cambria Math" panose="02040503050406030204" pitchFamily="18" charset="0"/>
                              <a:ea typeface="Cambria Math" panose="02040503050406030204" pitchFamily="18" charset="0"/>
                            </a:rPr>
                          </m:ctrlPr>
                        </m:dPr>
                        <m:e>
                          <m:acc>
                            <m:accPr>
                              <m:chr m:val="⃑"/>
                              <m:ctrlPr>
                                <a:rPr lang="en-US" sz="8000" b="0" i="1" smtClean="0">
                                  <a:latin typeface="Cambria Math" panose="02040503050406030204" pitchFamily="18" charset="0"/>
                                  <a:ea typeface="Cambria Math" panose="02040503050406030204" pitchFamily="18" charset="0"/>
                                </a:rPr>
                              </m:ctrlPr>
                            </m:accPr>
                            <m:e>
                              <m:r>
                                <a:rPr lang="en-US" sz="8000" b="0" i="1" smtClean="0">
                                  <a:latin typeface="Cambria Math" panose="02040503050406030204" pitchFamily="18" charset="0"/>
                                  <a:ea typeface="Cambria Math" panose="02040503050406030204" pitchFamily="18" charset="0"/>
                                </a:rPr>
                                <m:t>𝜃</m:t>
                              </m:r>
                            </m:e>
                          </m:acc>
                        </m:e>
                      </m:d>
                      <m:r>
                        <a:rPr lang="en-US" sz="8000" b="0" i="1" smtClean="0">
                          <a:latin typeface="Cambria Math" panose="02040503050406030204" pitchFamily="18" charset="0"/>
                          <a:ea typeface="Cambria Math" panose="02040503050406030204" pitchFamily="18" charset="0"/>
                        </a:rPr>
                        <m:t>=</m:t>
                      </m:r>
                      <m:acc>
                        <m:accPr>
                          <m:chr m:val="⃑"/>
                          <m:ctrlPr>
                            <a:rPr lang="en-US" sz="8000" b="0" i="1" smtClean="0">
                              <a:latin typeface="Cambria Math" panose="02040503050406030204" pitchFamily="18" charset="0"/>
                              <a:ea typeface="Cambria Math" panose="02040503050406030204" pitchFamily="18" charset="0"/>
                            </a:rPr>
                          </m:ctrlPr>
                        </m:accPr>
                        <m:e>
                          <m:r>
                            <a:rPr lang="en-US" sz="8000" b="0" i="1" smtClean="0">
                              <a:latin typeface="Cambria Math" panose="02040503050406030204" pitchFamily="18" charset="0"/>
                              <a:ea typeface="Cambria Math" panose="02040503050406030204" pitchFamily="18" charset="0"/>
                            </a:rPr>
                            <m:t>0</m:t>
                          </m:r>
                        </m:e>
                      </m:ac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617501" y="4355716"/>
                <a:ext cx="4950779" cy="1497846"/>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2197979" y="2459643"/>
            <a:ext cx="3249637" cy="1200329"/>
          </a:xfrm>
          <a:prstGeom prst="rect">
            <a:avLst/>
          </a:prstGeom>
          <a:noFill/>
        </p:spPr>
        <p:txBody>
          <a:bodyPr wrap="square" rtlCol="0">
            <a:spAutoFit/>
          </a:bodyPr>
          <a:lstStyle/>
          <a:p>
            <a:pPr algn="ctr"/>
            <a:r>
              <a:rPr lang="en-US" sz="3600" dirty="0"/>
              <a:t>System of linear equations</a:t>
            </a:r>
          </a:p>
        </p:txBody>
      </p:sp>
      <p:sp>
        <p:nvSpPr>
          <p:cNvPr id="7" name="TextBox 6"/>
          <p:cNvSpPr txBox="1"/>
          <p:nvPr/>
        </p:nvSpPr>
        <p:spPr>
          <a:xfrm>
            <a:off x="7465984" y="2521199"/>
            <a:ext cx="2217029" cy="1077218"/>
          </a:xfrm>
          <a:prstGeom prst="rect">
            <a:avLst/>
          </a:prstGeom>
          <a:noFill/>
        </p:spPr>
        <p:txBody>
          <a:bodyPr wrap="square" rtlCol="0">
            <a:spAutoFit/>
          </a:bodyPr>
          <a:lstStyle/>
          <a:p>
            <a:pPr algn="ctr"/>
            <a:r>
              <a:rPr lang="en-US" sz="3200" dirty="0"/>
              <a:t>Calculus of Variations</a:t>
            </a:r>
          </a:p>
        </p:txBody>
      </p:sp>
      <p:sp>
        <p:nvSpPr>
          <p:cNvPr id="11" name="Freeform: Shape 10"/>
          <p:cNvSpPr/>
          <p:nvPr/>
        </p:nvSpPr>
        <p:spPr>
          <a:xfrm>
            <a:off x="9087729" y="3080825"/>
            <a:ext cx="2177532" cy="2096086"/>
          </a:xfrm>
          <a:custGeom>
            <a:avLst/>
            <a:gdLst>
              <a:gd name="connsiteX0" fmla="*/ 689317 w 2177532"/>
              <a:gd name="connsiteY0" fmla="*/ 0 h 2096086"/>
              <a:gd name="connsiteX1" fmla="*/ 2166425 w 2177532"/>
              <a:gd name="connsiteY1" fmla="*/ 1448972 h 2096086"/>
              <a:gd name="connsiteX2" fmla="*/ 0 w 2177532"/>
              <a:gd name="connsiteY2" fmla="*/ 2096086 h 2096086"/>
            </a:gdLst>
            <a:ahLst/>
            <a:cxnLst>
              <a:cxn ang="0">
                <a:pos x="connsiteX0" y="connsiteY0"/>
              </a:cxn>
              <a:cxn ang="0">
                <a:pos x="connsiteX1" y="connsiteY1"/>
              </a:cxn>
              <a:cxn ang="0">
                <a:pos x="connsiteX2" y="connsiteY2"/>
              </a:cxn>
            </a:cxnLst>
            <a:rect l="l" t="t" r="r" b="b"/>
            <a:pathLst>
              <a:path w="2177532" h="2096086">
                <a:moveTo>
                  <a:pt x="689317" y="0"/>
                </a:moveTo>
                <a:cubicBezTo>
                  <a:pt x="1485314" y="549812"/>
                  <a:pt x="2281311" y="1099624"/>
                  <a:pt x="2166425" y="1448972"/>
                </a:cubicBezTo>
                <a:cubicBezTo>
                  <a:pt x="2051539" y="1798320"/>
                  <a:pt x="255563" y="1875692"/>
                  <a:pt x="0" y="2096086"/>
                </a:cubicBezTo>
              </a:path>
            </a:pathLst>
          </a:custGeom>
          <a:noFill/>
          <a:ln w="508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p:nvPr/>
        </p:nvSpPr>
        <p:spPr>
          <a:xfrm>
            <a:off x="959330" y="3263705"/>
            <a:ext cx="2304375" cy="1842867"/>
          </a:xfrm>
          <a:custGeom>
            <a:avLst/>
            <a:gdLst>
              <a:gd name="connsiteX0" fmla="*/ 1080485 w 2304375"/>
              <a:gd name="connsiteY0" fmla="*/ 0 h 1842867"/>
              <a:gd name="connsiteX1" fmla="*/ 39476 w 2304375"/>
              <a:gd name="connsiteY1" fmla="*/ 1012873 h 1842867"/>
              <a:gd name="connsiteX2" fmla="*/ 2304375 w 2304375"/>
              <a:gd name="connsiteY2" fmla="*/ 1842867 h 1842867"/>
            </a:gdLst>
            <a:ahLst/>
            <a:cxnLst>
              <a:cxn ang="0">
                <a:pos x="connsiteX0" y="connsiteY0"/>
              </a:cxn>
              <a:cxn ang="0">
                <a:pos x="connsiteX1" y="connsiteY1"/>
              </a:cxn>
              <a:cxn ang="0">
                <a:pos x="connsiteX2" y="connsiteY2"/>
              </a:cxn>
            </a:cxnLst>
            <a:rect l="l" t="t" r="r" b="b"/>
            <a:pathLst>
              <a:path w="2304375" h="1842867">
                <a:moveTo>
                  <a:pt x="1080485" y="0"/>
                </a:moveTo>
                <a:cubicBezTo>
                  <a:pt x="457989" y="352864"/>
                  <a:pt x="-164506" y="705728"/>
                  <a:pt x="39476" y="1012873"/>
                </a:cubicBezTo>
                <a:cubicBezTo>
                  <a:pt x="243458" y="1320018"/>
                  <a:pt x="1849520" y="1688122"/>
                  <a:pt x="2304375" y="1842867"/>
                </a:cubicBezTo>
              </a:path>
            </a:pathLst>
          </a:custGeom>
          <a:noFill/>
          <a:ln w="508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578588" y="6358726"/>
            <a:ext cx="1550424" cy="369332"/>
          </a:xfrm>
          <a:prstGeom prst="rect">
            <a:avLst/>
          </a:prstGeom>
        </p:spPr>
        <p:txBody>
          <a:bodyPr wrap="none">
            <a:spAutoFit/>
          </a:bodyPr>
          <a:lstStyle/>
          <a:p>
            <a:r>
              <a:rPr lang="en-US" dirty="0"/>
              <a:t>(Neilson 2016)</a:t>
            </a:r>
          </a:p>
        </p:txBody>
      </p:sp>
      <p:sp>
        <p:nvSpPr>
          <p:cNvPr id="14" name="TextBox 13"/>
          <p:cNvSpPr txBox="1"/>
          <p:nvPr/>
        </p:nvSpPr>
        <p:spPr>
          <a:xfrm>
            <a:off x="172016" y="6451059"/>
            <a:ext cx="2025963" cy="276999"/>
          </a:xfrm>
          <a:prstGeom prst="rect">
            <a:avLst/>
          </a:prstGeom>
          <a:noFill/>
        </p:spPr>
        <p:txBody>
          <a:bodyPr wrap="square" rtlCol="0">
            <a:spAutoFit/>
          </a:bodyPr>
          <a:lstStyle/>
          <a:p>
            <a:r>
              <a:rPr lang="en-US" sz="1200" dirty="0"/>
              <a:t>Thanks to Michael </a:t>
            </a:r>
            <a:r>
              <a:rPr lang="en-US" sz="1200" dirty="0" err="1"/>
              <a:t>Sostarecz</a:t>
            </a:r>
            <a:endParaRPr lang="en-US" sz="1200" dirty="0"/>
          </a:p>
        </p:txBody>
      </p:sp>
      <p:sp>
        <p:nvSpPr>
          <p:cNvPr id="15" name="Rectangle 14"/>
          <p:cNvSpPr/>
          <p:nvPr/>
        </p:nvSpPr>
        <p:spPr>
          <a:xfrm>
            <a:off x="838200" y="1320423"/>
            <a:ext cx="3446585" cy="400110"/>
          </a:xfrm>
          <a:prstGeom prst="rect">
            <a:avLst/>
          </a:prstGeom>
        </p:spPr>
        <p:txBody>
          <a:bodyPr wrap="none">
            <a:spAutoFit/>
          </a:bodyPr>
          <a:lstStyle/>
          <a:p>
            <a:r>
              <a:rPr lang="en-US" sz="2000" dirty="0"/>
              <a:t>Multidimensional Minimization</a:t>
            </a:r>
          </a:p>
        </p:txBody>
      </p:sp>
    </p:spTree>
    <p:extLst>
      <p:ext uri="{BB962C8B-B14F-4D97-AF65-F5344CB8AC3E}">
        <p14:creationId xmlns:p14="http://schemas.microsoft.com/office/powerpoint/2010/main" val="414582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84469"/>
            <a:ext cx="10515600" cy="1288767"/>
          </a:xfrm>
        </p:spPr>
        <p:txBody>
          <a:bodyPr>
            <a:normAutofit/>
          </a:bodyPr>
          <a:lstStyle/>
          <a:p>
            <a:pPr marL="0" indent="0" algn="ctr">
              <a:buNone/>
            </a:pPr>
            <a:r>
              <a:rPr lang="en-US" sz="4000" dirty="0"/>
              <a:t>“Learnability” is related to smoothness of representative function</a:t>
            </a:r>
          </a:p>
          <a:p>
            <a:endParaRPr lang="en-US" sz="4000" dirty="0"/>
          </a:p>
          <a:p>
            <a:endParaRPr lang="en-US" sz="4000" dirty="0"/>
          </a:p>
        </p:txBody>
      </p:sp>
      <p:sp>
        <p:nvSpPr>
          <p:cNvPr id="5" name="Title 1"/>
          <p:cNvSpPr>
            <a:spLocks noGrp="1"/>
          </p:cNvSpPr>
          <p:nvPr>
            <p:ph type="title"/>
          </p:nvPr>
        </p:nvSpPr>
        <p:spPr/>
        <p:txBody>
          <a:bodyPr/>
          <a:lstStyle/>
          <a:p>
            <a:r>
              <a:rPr lang="en-US" dirty="0"/>
              <a:t>Feedforward Neural Networks (III)</a:t>
            </a:r>
          </a:p>
        </p:txBody>
      </p:sp>
      <p:sp>
        <p:nvSpPr>
          <p:cNvPr id="6" name="Rectangle 5"/>
          <p:cNvSpPr/>
          <p:nvPr/>
        </p:nvSpPr>
        <p:spPr>
          <a:xfrm>
            <a:off x="838200" y="1320423"/>
            <a:ext cx="1076770" cy="400110"/>
          </a:xfrm>
          <a:prstGeom prst="rect">
            <a:avLst/>
          </a:prstGeom>
        </p:spPr>
        <p:txBody>
          <a:bodyPr wrap="none">
            <a:spAutoFit/>
          </a:bodyPr>
          <a:lstStyle/>
          <a:p>
            <a:r>
              <a:rPr lang="en-US" sz="2000" dirty="0"/>
              <a:t>Intuition</a:t>
            </a:r>
          </a:p>
        </p:txBody>
      </p:sp>
    </p:spTree>
    <p:extLst>
      <p:ext uri="{BB962C8B-B14F-4D97-AF65-F5344CB8AC3E}">
        <p14:creationId xmlns:p14="http://schemas.microsoft.com/office/powerpoint/2010/main" val="269024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lstStyle/>
          <a:p>
            <a:pPr algn="ctr"/>
            <a:r>
              <a:rPr lang="en-US" dirty="0"/>
              <a:t>Multidimensional Minimization</a:t>
            </a:r>
          </a:p>
        </p:txBody>
      </p:sp>
      <p:sp>
        <p:nvSpPr>
          <p:cNvPr id="6" name="Rectangle 5"/>
          <p:cNvSpPr/>
          <p:nvPr/>
        </p:nvSpPr>
        <p:spPr>
          <a:xfrm>
            <a:off x="4475746" y="3010736"/>
            <a:ext cx="3005118" cy="400110"/>
          </a:xfrm>
          <a:prstGeom prst="rect">
            <a:avLst/>
          </a:prstGeom>
        </p:spPr>
        <p:txBody>
          <a:bodyPr wrap="none">
            <a:spAutoFit/>
          </a:bodyPr>
          <a:lstStyle/>
          <a:p>
            <a:r>
              <a:rPr lang="en-US" sz="2000" dirty="0"/>
              <a:t>General “linear” regression</a:t>
            </a:r>
          </a:p>
        </p:txBody>
      </p:sp>
    </p:spTree>
    <p:extLst>
      <p:ext uri="{BB962C8B-B14F-4D97-AF65-F5344CB8AC3E}">
        <p14:creationId xmlns:p14="http://schemas.microsoft.com/office/powerpoint/2010/main" val="3555561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817</Words>
  <Application>Microsoft Office PowerPoint</Application>
  <PresentationFormat>Widescreen</PresentationFormat>
  <Paragraphs>107</Paragraphs>
  <Slides>18</Slides>
  <Notes>7</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Times New Roman</vt:lpstr>
      <vt:lpstr>Office Theme</vt:lpstr>
      <vt:lpstr>Neural Network Investigation Using Image Recognition</vt:lpstr>
      <vt:lpstr>How do changes in training sets and architecture of a feedforward convolutional neural network change its efficiency and performance in the image classification problem? </vt:lpstr>
      <vt:lpstr>Relevance</vt:lpstr>
      <vt:lpstr>Project Goals</vt:lpstr>
      <vt:lpstr>Feedforward Neural Networks</vt:lpstr>
      <vt:lpstr>Feedforward Neural Networks</vt:lpstr>
      <vt:lpstr>Feedforward Neural Networks (II)</vt:lpstr>
      <vt:lpstr>Feedforward Neural Networks (III)</vt:lpstr>
      <vt:lpstr>Multidimensional Minimization</vt:lpstr>
      <vt:lpstr>Multidimensional Minimization</vt:lpstr>
      <vt:lpstr>Multidimensional Minimization (II)</vt:lpstr>
      <vt:lpstr>Multidimensional Minimization (II)</vt:lpstr>
      <vt:lpstr>Multidimensional Minimization (II)</vt:lpstr>
      <vt:lpstr>Multidimensional Minimization (III)</vt:lpstr>
      <vt:lpstr>Technical Presentation Possibilities</vt:lpstr>
      <vt:lpstr>Outstanding Challenges</vt:lpstr>
      <vt:lpstr>Next Steps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Investigation Using Image Recognition</dc:title>
  <dc:creator>Devin King</dc:creator>
  <cp:lastModifiedBy>Devin King</cp:lastModifiedBy>
  <cp:revision>56</cp:revision>
  <dcterms:created xsi:type="dcterms:W3CDTF">2016-09-28T00:30:13Z</dcterms:created>
  <dcterms:modified xsi:type="dcterms:W3CDTF">2016-10-19T18:51:53Z</dcterms:modified>
</cp:coreProperties>
</file>