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66" r:id="rId5"/>
    <p:sldId id="267" r:id="rId6"/>
    <p:sldId id="257" r:id="rId7"/>
    <p:sldId id="260" r:id="rId8"/>
    <p:sldId id="258" r:id="rId9"/>
    <p:sldId id="259"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82" autoAdjust="0"/>
  </p:normalViewPr>
  <p:slideViewPr>
    <p:cSldViewPr snapToGrid="0">
      <p:cViewPr varScale="1">
        <p:scale>
          <a:sx n="79" d="100"/>
          <a:sy n="79" d="100"/>
        </p:scale>
        <p:origin x="1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32733-3EF9-443D-8EB5-B3873279037A}" type="datetimeFigureOut">
              <a:rPr lang="en-US" smtClean="0"/>
              <a:t>10/20/2016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9B05B-3E03-443A-8CC5-71FA3CBB0DBC}" type="slidenum">
              <a:rPr lang="en-US" smtClean="0"/>
              <a:t>‹#›</a:t>
            </a:fld>
            <a:endParaRPr lang="en-US"/>
          </a:p>
        </p:txBody>
      </p:sp>
    </p:spTree>
    <p:extLst>
      <p:ext uri="{BB962C8B-B14F-4D97-AF65-F5344CB8AC3E}">
        <p14:creationId xmlns:p14="http://schemas.microsoft.com/office/powerpoint/2010/main" val="138599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 number</a:t>
            </a:r>
            <a:r>
              <a:rPr lang="en-US" baseline="0" dirty="0"/>
              <a:t> of layers</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a:t>
            </a:fld>
            <a:endParaRPr lang="en-US"/>
          </a:p>
        </p:txBody>
      </p:sp>
    </p:spTree>
    <p:extLst>
      <p:ext uri="{BB962C8B-B14F-4D97-AF65-F5344CB8AC3E}">
        <p14:creationId xmlns:p14="http://schemas.microsoft.com/office/powerpoint/2010/main" val="417133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ANNs are used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financial, medical, and industrial applications. Neural networks can be used to classify information, extrapolate based on trends in high-dimensional data, and make decisions based on input state information. These applications are all useful in the sense that they show their users valuable information about the data they have collected.</a:t>
            </a:r>
          </a:p>
          <a:p>
            <a:endParaRPr lang="en-US" sz="1200" kern="1200" dirty="0">
              <a:solidFill>
                <a:schemeClr val="tx1"/>
              </a:solidFill>
              <a:effectLst/>
              <a:latin typeface="+mn-lt"/>
              <a:ea typeface="+mn-ea"/>
              <a:cs typeface="+mn-cs"/>
            </a:endParaRPr>
          </a:p>
          <a:p>
            <a:r>
              <a:rPr lang="en-US" dirty="0"/>
              <a:t>-Manufacturing processes</a:t>
            </a:r>
          </a:p>
          <a:p>
            <a:r>
              <a:rPr lang="en-US" dirty="0"/>
              <a:t>-Economic</a:t>
            </a:r>
            <a:r>
              <a:rPr lang="en-US" baseline="0" dirty="0"/>
              <a:t> trends</a:t>
            </a:r>
          </a:p>
          <a:p>
            <a:r>
              <a:rPr lang="en-US" baseline="0" dirty="0"/>
              <a:t>-Self-driving cars</a:t>
            </a:r>
          </a:p>
          <a:p>
            <a:r>
              <a:rPr lang="en-US" baseline="0" dirty="0"/>
              <a:t>-Image recognition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3</a:t>
            </a:fld>
            <a:endParaRPr lang="en-US"/>
          </a:p>
        </p:txBody>
      </p:sp>
    </p:spTree>
    <p:extLst>
      <p:ext uri="{BB962C8B-B14F-4D97-AF65-F5344CB8AC3E}">
        <p14:creationId xmlns:p14="http://schemas.microsoft.com/office/powerpoint/2010/main" val="1571603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are a function of time</a:t>
            </a:r>
          </a:p>
        </p:txBody>
      </p:sp>
      <p:sp>
        <p:nvSpPr>
          <p:cNvPr id="4" name="Slide Number Placeholder 3"/>
          <p:cNvSpPr>
            <a:spLocks noGrp="1"/>
          </p:cNvSpPr>
          <p:nvPr>
            <p:ph type="sldNum" sz="quarter" idx="10"/>
          </p:nvPr>
        </p:nvSpPr>
        <p:spPr/>
        <p:txBody>
          <a:bodyPr/>
          <a:lstStyle/>
          <a:p>
            <a:fld id="{7019B05B-3E03-443A-8CC5-71FA3CBB0DBC}" type="slidenum">
              <a:rPr lang="en-US" smtClean="0"/>
              <a:t>7</a:t>
            </a:fld>
            <a:endParaRPr lang="en-US"/>
          </a:p>
        </p:txBody>
      </p:sp>
    </p:spTree>
    <p:extLst>
      <p:ext uri="{BB962C8B-B14F-4D97-AF65-F5344CB8AC3E}">
        <p14:creationId xmlns:p14="http://schemas.microsoft.com/office/powerpoint/2010/main" val="206221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a:t>
            </a:r>
          </a:p>
          <a:p>
            <a:r>
              <a:rPr lang="en-US" dirty="0"/>
              <a:t>-Classification</a:t>
            </a:r>
            <a:r>
              <a:rPr lang="en-US" baseline="0" dirty="0"/>
              <a:t> score is the number correct out of total on a set that does not intersect with the training set.</a:t>
            </a:r>
          </a:p>
          <a:p>
            <a:r>
              <a:rPr lang="en-US" baseline="0" dirty="0"/>
              <a:t>-Time is apparent.</a:t>
            </a:r>
          </a:p>
          <a:p>
            <a:endParaRPr lang="en-US" dirty="0"/>
          </a:p>
        </p:txBody>
      </p:sp>
      <p:sp>
        <p:nvSpPr>
          <p:cNvPr id="4" name="Slide Number Placeholder 3"/>
          <p:cNvSpPr>
            <a:spLocks noGrp="1"/>
          </p:cNvSpPr>
          <p:nvPr>
            <p:ph type="sldNum" sz="quarter" idx="10"/>
          </p:nvPr>
        </p:nvSpPr>
        <p:spPr/>
        <p:txBody>
          <a:bodyPr/>
          <a:lstStyle/>
          <a:p>
            <a:fld id="{7019B05B-3E03-443A-8CC5-71FA3CBB0DBC}" type="slidenum">
              <a:rPr lang="en-US" smtClean="0"/>
              <a:t>8</a:t>
            </a:fld>
            <a:endParaRPr lang="en-US"/>
          </a:p>
        </p:txBody>
      </p:sp>
    </p:spTree>
    <p:extLst>
      <p:ext uri="{BB962C8B-B14F-4D97-AF65-F5344CB8AC3E}">
        <p14:creationId xmlns:p14="http://schemas.microsoft.com/office/powerpoint/2010/main" val="1055299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53111F-DB84-4F10-B4B3-246A2E38250C}"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268494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3111F-DB84-4F10-B4B3-246A2E38250C}"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257917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3111F-DB84-4F10-B4B3-246A2E38250C}"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211088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3111F-DB84-4F10-B4B3-246A2E38250C}"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589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53111F-DB84-4F10-B4B3-246A2E38250C}"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202223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53111F-DB84-4F10-B4B3-246A2E38250C}"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165723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53111F-DB84-4F10-B4B3-246A2E38250C}"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296442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53111F-DB84-4F10-B4B3-246A2E38250C}"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297386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3111F-DB84-4F10-B4B3-246A2E38250C}"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207185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53111F-DB84-4F10-B4B3-246A2E38250C}"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307299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53111F-DB84-4F10-B4B3-246A2E38250C}"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0317D-9093-4F72-9DA7-37A03B752707}" type="slidenum">
              <a:rPr lang="en-US" smtClean="0"/>
              <a:t>‹#›</a:t>
            </a:fld>
            <a:endParaRPr lang="en-US"/>
          </a:p>
        </p:txBody>
      </p:sp>
    </p:spTree>
    <p:extLst>
      <p:ext uri="{BB962C8B-B14F-4D97-AF65-F5344CB8AC3E}">
        <p14:creationId xmlns:p14="http://schemas.microsoft.com/office/powerpoint/2010/main" val="365709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3111F-DB84-4F10-B4B3-246A2E38250C}" type="datetimeFigureOut">
              <a:rPr lang="en-US" smtClean="0"/>
              <a:t>10/20/2016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0317D-9093-4F72-9DA7-37A03B752707}" type="slidenum">
              <a:rPr lang="en-US" smtClean="0"/>
              <a:t>‹#›</a:t>
            </a:fld>
            <a:endParaRPr lang="en-US"/>
          </a:p>
        </p:txBody>
      </p:sp>
    </p:spTree>
    <p:extLst>
      <p:ext uri="{BB962C8B-B14F-4D97-AF65-F5344CB8AC3E}">
        <p14:creationId xmlns:p14="http://schemas.microsoft.com/office/powerpoint/2010/main" val="2106085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Empirical Studies in Parameter Adjustment for an Image Classification Neural Network</a:t>
            </a:r>
          </a:p>
        </p:txBody>
      </p:sp>
      <p:sp>
        <p:nvSpPr>
          <p:cNvPr id="3" name="Subtitle 2"/>
          <p:cNvSpPr>
            <a:spLocks noGrp="1"/>
          </p:cNvSpPr>
          <p:nvPr>
            <p:ph type="subTitle" idx="1"/>
          </p:nvPr>
        </p:nvSpPr>
        <p:spPr/>
        <p:txBody>
          <a:bodyPr/>
          <a:lstStyle/>
          <a:p>
            <a:r>
              <a:rPr lang="en-US" dirty="0"/>
              <a:t>Devin King</a:t>
            </a:r>
          </a:p>
        </p:txBody>
      </p:sp>
    </p:spTree>
    <p:extLst>
      <p:ext uri="{BB962C8B-B14F-4D97-AF65-F5344CB8AC3E}">
        <p14:creationId xmlns:p14="http://schemas.microsoft.com/office/powerpoint/2010/main" val="408326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from Trials II</a:t>
            </a:r>
          </a:p>
        </p:txBody>
      </p:sp>
      <p:graphicFrame>
        <p:nvGraphicFramePr>
          <p:cNvPr id="6" name="Table 5"/>
          <p:cNvGraphicFramePr>
            <a:graphicFrameLocks noGrp="1"/>
          </p:cNvGraphicFramePr>
          <p:nvPr>
            <p:extLst>
              <p:ext uri="{D42A27DB-BD31-4B8C-83A1-F6EECF244321}">
                <p14:modId xmlns:p14="http://schemas.microsoft.com/office/powerpoint/2010/main" val="1426483867"/>
              </p:ext>
            </p:extLst>
          </p:nvPr>
        </p:nvGraphicFramePr>
        <p:xfrm>
          <a:off x="838200" y="1486502"/>
          <a:ext cx="10515601" cy="5093430"/>
        </p:xfrm>
        <a:graphic>
          <a:graphicData uri="http://schemas.openxmlformats.org/drawingml/2006/table">
            <a:tbl>
              <a:tblPr firstRow="1" bandRow="1">
                <a:tableStyleId>{F5AB1C69-6EDB-4FF4-983F-18BD219EF322}</a:tableStyleId>
              </a:tblPr>
              <a:tblGrid>
                <a:gridCol w="1764747">
                  <a:extLst>
                    <a:ext uri="{9D8B030D-6E8A-4147-A177-3AD203B41FA5}">
                      <a16:colId xmlns:a16="http://schemas.microsoft.com/office/drawing/2014/main" val="1184468545"/>
                    </a:ext>
                  </a:extLst>
                </a:gridCol>
                <a:gridCol w="2190995">
                  <a:extLst>
                    <a:ext uri="{9D8B030D-6E8A-4147-A177-3AD203B41FA5}">
                      <a16:colId xmlns:a16="http://schemas.microsoft.com/office/drawing/2014/main" val="2054679392"/>
                    </a:ext>
                  </a:extLst>
                </a:gridCol>
                <a:gridCol w="1338498">
                  <a:extLst>
                    <a:ext uri="{9D8B030D-6E8A-4147-A177-3AD203B41FA5}">
                      <a16:colId xmlns:a16="http://schemas.microsoft.com/office/drawing/2014/main" val="28247550"/>
                    </a:ext>
                  </a:extLst>
                </a:gridCol>
                <a:gridCol w="1691867">
                  <a:extLst>
                    <a:ext uri="{9D8B030D-6E8A-4147-A177-3AD203B41FA5}">
                      <a16:colId xmlns:a16="http://schemas.microsoft.com/office/drawing/2014/main" val="4214267468"/>
                    </a:ext>
                  </a:extLst>
                </a:gridCol>
                <a:gridCol w="1764747">
                  <a:extLst>
                    <a:ext uri="{9D8B030D-6E8A-4147-A177-3AD203B41FA5}">
                      <a16:colId xmlns:a16="http://schemas.microsoft.com/office/drawing/2014/main" val="2894324415"/>
                    </a:ext>
                  </a:extLst>
                </a:gridCol>
                <a:gridCol w="1764747">
                  <a:extLst>
                    <a:ext uri="{9D8B030D-6E8A-4147-A177-3AD203B41FA5}">
                      <a16:colId xmlns:a16="http://schemas.microsoft.com/office/drawing/2014/main" val="3640934888"/>
                    </a:ext>
                  </a:extLst>
                </a:gridCol>
              </a:tblGrid>
              <a:tr h="370840">
                <a:tc>
                  <a:txBody>
                    <a:bodyPr/>
                    <a:lstStyle/>
                    <a:p>
                      <a:pPr algn="ctr"/>
                      <a:r>
                        <a:rPr lang="en-US" dirty="0"/>
                        <a:t>LAYERS</a:t>
                      </a:r>
                    </a:p>
                  </a:txBody>
                  <a:tcPr anchor="ctr"/>
                </a:tc>
                <a:tc>
                  <a:txBody>
                    <a:bodyPr/>
                    <a:lstStyle/>
                    <a:p>
                      <a:pPr algn="ctr"/>
                      <a:r>
                        <a:rPr lang="en-US" dirty="0"/>
                        <a:t>NODES</a:t>
                      </a:r>
                      <a:r>
                        <a:rPr lang="en-US" baseline="0" dirty="0"/>
                        <a:t> PER LAYER</a:t>
                      </a:r>
                      <a:endParaRPr lang="en-US" dirty="0"/>
                    </a:p>
                  </a:txBody>
                  <a:tcPr anchor="ctr"/>
                </a:tc>
                <a:tc>
                  <a:txBody>
                    <a:bodyPr/>
                    <a:lstStyle/>
                    <a:p>
                      <a:pPr algn="ctr"/>
                      <a:r>
                        <a:rPr lang="en-US" dirty="0"/>
                        <a:t>LEARNING</a:t>
                      </a:r>
                      <a:r>
                        <a:rPr lang="en-US" baseline="0" dirty="0"/>
                        <a:t> RATE</a:t>
                      </a:r>
                      <a:endParaRPr lang="en-US" dirty="0"/>
                    </a:p>
                  </a:txBody>
                  <a:tcPr anchor="ctr"/>
                </a:tc>
                <a:tc>
                  <a:txBody>
                    <a:bodyPr/>
                    <a:lstStyle/>
                    <a:p>
                      <a:pPr algn="ctr"/>
                      <a:r>
                        <a:rPr lang="en-US" dirty="0"/>
                        <a:t>TRAINING</a:t>
                      </a:r>
                      <a:r>
                        <a:rPr lang="en-US" baseline="0" dirty="0"/>
                        <a:t> CYCLES</a:t>
                      </a:r>
                      <a:endParaRPr lang="en-US" dirty="0"/>
                    </a:p>
                  </a:txBody>
                  <a:tcPr anchor="ctr">
                    <a:lnR w="76200" cap="flat" cmpd="sng" algn="ctr">
                      <a:solidFill>
                        <a:schemeClr val="tx1"/>
                      </a:solidFill>
                      <a:prstDash val="solid"/>
                      <a:round/>
                      <a:headEnd type="none" w="med" len="med"/>
                      <a:tailEnd type="none" w="med" len="med"/>
                    </a:lnR>
                  </a:tcPr>
                </a:tc>
                <a:tc>
                  <a:txBody>
                    <a:bodyPr/>
                    <a:lstStyle/>
                    <a:p>
                      <a:pPr algn="ctr"/>
                      <a:r>
                        <a:rPr lang="en-US" dirty="0"/>
                        <a:t>FOREIGN</a:t>
                      </a:r>
                      <a:r>
                        <a:rPr lang="en-US" baseline="0" dirty="0"/>
                        <a:t> SET PERFORMANCE</a:t>
                      </a:r>
                      <a:endParaRPr lang="en-US" dirty="0"/>
                    </a:p>
                  </a:txBody>
                  <a:tcPr anchor="ctr">
                    <a:lnL w="76200" cap="flat" cmpd="sng" algn="ctr">
                      <a:solidFill>
                        <a:schemeClr val="tx1"/>
                      </a:solidFill>
                      <a:prstDash val="solid"/>
                      <a:round/>
                      <a:headEnd type="none" w="med" len="med"/>
                      <a:tailEnd type="none" w="med" len="med"/>
                    </a:lnL>
                  </a:tcPr>
                </a:tc>
                <a:tc>
                  <a:txBody>
                    <a:bodyPr/>
                    <a:lstStyle/>
                    <a:p>
                      <a:pPr algn="ctr"/>
                      <a:r>
                        <a:rPr lang="en-US" dirty="0"/>
                        <a:t>TIME (HH:MM:SS)</a:t>
                      </a:r>
                    </a:p>
                  </a:txBody>
                  <a:tcPr anchor="ctr"/>
                </a:tc>
                <a:extLst>
                  <a:ext uri="{0D108BD9-81ED-4DB2-BD59-A6C34878D82A}">
                    <a16:rowId xmlns:a16="http://schemas.microsoft.com/office/drawing/2014/main" val="3805333332"/>
                  </a:ext>
                </a:extLst>
              </a:tr>
              <a:tr h="370840">
                <a:tc>
                  <a:txBody>
                    <a:bodyPr/>
                    <a:lstStyle/>
                    <a:p>
                      <a:pPr algn="ctr"/>
                      <a:r>
                        <a:rPr lang="en-US" dirty="0"/>
                        <a:t>3</a:t>
                      </a:r>
                    </a:p>
                  </a:txBody>
                  <a:tcPr anchor="ctr"/>
                </a:tc>
                <a:tc>
                  <a:txBody>
                    <a:bodyPr/>
                    <a:lstStyle/>
                    <a:p>
                      <a:pPr algn="ctr"/>
                      <a:r>
                        <a:rPr lang="en-US" dirty="0"/>
                        <a:t>[784, 11, 10]</a:t>
                      </a:r>
                    </a:p>
                  </a:txBody>
                  <a:tcPr anchor="ctr"/>
                </a:tc>
                <a:tc>
                  <a:txBody>
                    <a:bodyPr/>
                    <a:lstStyle/>
                    <a:p>
                      <a:pPr algn="ctr"/>
                      <a:r>
                        <a:rPr lang="en-US" dirty="0"/>
                        <a:t>5.0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92.02%</a:t>
                      </a:r>
                    </a:p>
                  </a:txBody>
                  <a:tcPr anchor="ctr">
                    <a:lnL w="76200" cap="flat" cmpd="sng" algn="ctr">
                      <a:solidFill>
                        <a:schemeClr val="tx1"/>
                      </a:solidFill>
                      <a:prstDash val="solid"/>
                      <a:round/>
                      <a:headEnd type="none" w="med" len="med"/>
                      <a:tailEnd type="none" w="med" len="med"/>
                    </a:lnL>
                  </a:tcPr>
                </a:tc>
                <a:tc>
                  <a:txBody>
                    <a:bodyPr/>
                    <a:lstStyle/>
                    <a:p>
                      <a:pPr algn="ctr"/>
                      <a:r>
                        <a:rPr lang="en-US" dirty="0"/>
                        <a:t>00:01:32</a:t>
                      </a:r>
                    </a:p>
                  </a:txBody>
                  <a:tcPr anchor="ctr"/>
                </a:tc>
                <a:extLst>
                  <a:ext uri="{0D108BD9-81ED-4DB2-BD59-A6C34878D82A}">
                    <a16:rowId xmlns:a16="http://schemas.microsoft.com/office/drawing/2014/main" val="706158879"/>
                  </a:ext>
                </a:extLst>
              </a:tr>
              <a:tr h="370840">
                <a:tc>
                  <a:txBody>
                    <a:bodyPr/>
                    <a:lstStyle/>
                    <a:p>
                      <a:pPr algn="ctr"/>
                      <a:r>
                        <a:rPr lang="en-US" dirty="0"/>
                        <a:t>3</a:t>
                      </a:r>
                    </a:p>
                  </a:txBody>
                  <a:tcPr anchor="ctr"/>
                </a:tc>
                <a:tc>
                  <a:txBody>
                    <a:bodyPr/>
                    <a:lstStyle/>
                    <a:p>
                      <a:pPr algn="ctr"/>
                      <a:r>
                        <a:rPr lang="en-US" dirty="0"/>
                        <a:t>[784, 11, 10]</a:t>
                      </a:r>
                    </a:p>
                  </a:txBody>
                  <a:tcPr anchor="ctr"/>
                </a:tc>
                <a:tc>
                  <a:txBody>
                    <a:bodyPr/>
                    <a:lstStyle/>
                    <a:p>
                      <a:pPr algn="ctr"/>
                      <a:r>
                        <a:rPr lang="en-US" dirty="0"/>
                        <a:t>5.0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91.26%</a:t>
                      </a:r>
                    </a:p>
                  </a:txBody>
                  <a:tcPr anchor="ctr">
                    <a:lnL w="76200" cap="flat" cmpd="sng" algn="ctr">
                      <a:solidFill>
                        <a:schemeClr val="tx1"/>
                      </a:solidFill>
                      <a:prstDash val="solid"/>
                      <a:round/>
                      <a:headEnd type="none" w="med" len="med"/>
                      <a:tailEnd type="none" w="med" len="med"/>
                    </a:lnL>
                  </a:tcPr>
                </a:tc>
                <a:tc>
                  <a:txBody>
                    <a:bodyPr/>
                    <a:lstStyle/>
                    <a:p>
                      <a:pPr algn="ctr"/>
                      <a:r>
                        <a:rPr lang="en-US" dirty="0"/>
                        <a:t>00:04:35</a:t>
                      </a:r>
                    </a:p>
                  </a:txBody>
                  <a:tcPr anchor="ctr"/>
                </a:tc>
                <a:extLst>
                  <a:ext uri="{0D108BD9-81ED-4DB2-BD59-A6C34878D82A}">
                    <a16:rowId xmlns:a16="http://schemas.microsoft.com/office/drawing/2014/main" val="541523275"/>
                  </a:ext>
                </a:extLst>
              </a:tr>
              <a:tr h="370840">
                <a:tc>
                  <a:txBody>
                    <a:bodyPr/>
                    <a:lstStyle/>
                    <a:p>
                      <a:pPr algn="ctr"/>
                      <a:r>
                        <a:rPr lang="en-US" dirty="0"/>
                        <a:t>3</a:t>
                      </a:r>
                    </a:p>
                  </a:txBody>
                  <a:tcPr anchor="ctr"/>
                </a:tc>
                <a:tc>
                  <a:txBody>
                    <a:bodyPr/>
                    <a:lstStyle/>
                    <a:p>
                      <a:pPr algn="ctr"/>
                      <a:r>
                        <a:rPr lang="en-US" dirty="0"/>
                        <a:t>[784,</a:t>
                      </a:r>
                      <a:r>
                        <a:rPr lang="en-US" baseline="0" dirty="0"/>
                        <a:t> 30, 10]</a:t>
                      </a:r>
                      <a:endParaRPr lang="en-US" dirty="0"/>
                    </a:p>
                  </a:txBody>
                  <a:tcPr anchor="ctr"/>
                </a:tc>
                <a:tc>
                  <a:txBody>
                    <a:bodyPr/>
                    <a:lstStyle/>
                    <a:p>
                      <a:pPr algn="ctr"/>
                      <a:r>
                        <a:rPr lang="en-US" dirty="0"/>
                        <a:t>5.0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94.30%</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00:02:27</a:t>
                      </a:r>
                    </a:p>
                  </a:txBody>
                  <a:tcPr anchor="ctr"/>
                </a:tc>
                <a:extLst>
                  <a:ext uri="{0D108BD9-81ED-4DB2-BD59-A6C34878D82A}">
                    <a16:rowId xmlns:a16="http://schemas.microsoft.com/office/drawing/2014/main" val="1880478964"/>
                  </a:ext>
                </a:extLst>
              </a:tr>
              <a:tr h="370840">
                <a:tc>
                  <a:txBody>
                    <a:bodyPr/>
                    <a:lstStyle/>
                    <a:p>
                      <a:pPr algn="ctr"/>
                      <a:r>
                        <a:rPr lang="en-US" dirty="0"/>
                        <a:t>3</a:t>
                      </a:r>
                    </a:p>
                  </a:txBody>
                  <a:tcPr anchor="ctr"/>
                </a:tc>
                <a:tc>
                  <a:txBody>
                    <a:bodyPr/>
                    <a:lstStyle/>
                    <a:p>
                      <a:pPr algn="ctr"/>
                      <a:r>
                        <a:rPr lang="en-US" dirty="0"/>
                        <a:t>[784,</a:t>
                      </a:r>
                      <a:r>
                        <a:rPr lang="en-US" baseline="0" dirty="0"/>
                        <a:t> 30, 10]</a:t>
                      </a:r>
                      <a:endParaRPr lang="en-US" dirty="0"/>
                    </a:p>
                  </a:txBody>
                  <a:tcPr anchor="ctr"/>
                </a:tc>
                <a:tc>
                  <a:txBody>
                    <a:bodyPr/>
                    <a:lstStyle/>
                    <a:p>
                      <a:pPr algn="ctr"/>
                      <a:r>
                        <a:rPr lang="en-US" dirty="0"/>
                        <a:t>5.0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a:t>95.01%</a:t>
                      </a:r>
                      <a:endParaRPr lang="en-US" dirty="0"/>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00:07:16</a:t>
                      </a:r>
                    </a:p>
                  </a:txBody>
                  <a:tcPr anchor="ctr"/>
                </a:tc>
                <a:extLst>
                  <a:ext uri="{0D108BD9-81ED-4DB2-BD59-A6C34878D82A}">
                    <a16:rowId xmlns:a16="http://schemas.microsoft.com/office/drawing/2014/main" val="3834821676"/>
                  </a:ext>
                </a:extLst>
              </a:tr>
              <a:tr h="370840">
                <a:tc>
                  <a:txBody>
                    <a:bodyPr/>
                    <a:lstStyle/>
                    <a:p>
                      <a:pPr algn="ctr"/>
                      <a:r>
                        <a:rPr lang="en-US"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100, 10]</a:t>
                      </a:r>
                    </a:p>
                  </a:txBody>
                  <a:tcPr anchor="ctr"/>
                </a:tc>
                <a:tc>
                  <a:txBody>
                    <a:bodyPr/>
                    <a:lstStyle/>
                    <a:p>
                      <a:pPr algn="ctr"/>
                      <a:r>
                        <a:rPr lang="en-US" dirty="0"/>
                        <a:t>5.0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95.72%</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00:05:19</a:t>
                      </a:r>
                    </a:p>
                  </a:txBody>
                  <a:tcPr anchor="ctr"/>
                </a:tc>
                <a:extLst>
                  <a:ext uri="{0D108BD9-81ED-4DB2-BD59-A6C34878D82A}">
                    <a16:rowId xmlns:a16="http://schemas.microsoft.com/office/drawing/2014/main" val="1353713470"/>
                  </a:ext>
                </a:extLst>
              </a:tr>
              <a:tr h="370840">
                <a:tc>
                  <a:txBody>
                    <a:bodyPr/>
                    <a:lstStyle/>
                    <a:p>
                      <a:pPr algn="ctr"/>
                      <a:r>
                        <a:rPr lang="en-US"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100, 10]</a:t>
                      </a:r>
                    </a:p>
                  </a:txBody>
                  <a:tcPr anchor="ctr"/>
                </a:tc>
                <a:tc>
                  <a:txBody>
                    <a:bodyPr/>
                    <a:lstStyle/>
                    <a:p>
                      <a:pPr algn="ctr"/>
                      <a:r>
                        <a:rPr lang="en-US" dirty="0"/>
                        <a:t>5.0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79.45%</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00:14:02</a:t>
                      </a:r>
                    </a:p>
                  </a:txBody>
                  <a:tcPr anchor="ctr"/>
                </a:tc>
                <a:extLst>
                  <a:ext uri="{0D108BD9-81ED-4DB2-BD59-A6C34878D82A}">
                    <a16:rowId xmlns:a16="http://schemas.microsoft.com/office/drawing/2014/main" val="3406525395"/>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20,</a:t>
                      </a:r>
                      <a:r>
                        <a:rPr lang="en-US" baseline="0" dirty="0"/>
                        <a:t> 12</a:t>
                      </a:r>
                      <a:r>
                        <a:rPr lang="en-US" dirty="0"/>
                        <a:t>, 10]</a:t>
                      </a:r>
                    </a:p>
                  </a:txBody>
                  <a:tcPr anchor="ctr"/>
                </a:tc>
                <a:tc>
                  <a:txBody>
                    <a:bodyPr/>
                    <a:lstStyle/>
                    <a:p>
                      <a:pPr algn="ctr"/>
                      <a:r>
                        <a:rPr lang="en-US" dirty="0"/>
                        <a:t>5.0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91.08%</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00:02:27</a:t>
                      </a:r>
                    </a:p>
                  </a:txBody>
                  <a:tcPr anchor="ctr"/>
                </a:tc>
                <a:extLst>
                  <a:ext uri="{0D108BD9-81ED-4DB2-BD59-A6C34878D82A}">
                    <a16:rowId xmlns:a16="http://schemas.microsoft.com/office/drawing/2014/main" val="157899250"/>
                  </a:ext>
                </a:extLst>
              </a:tr>
              <a:tr h="37411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20,</a:t>
                      </a:r>
                      <a:r>
                        <a:rPr lang="en-US" baseline="0" dirty="0"/>
                        <a:t> 12</a:t>
                      </a:r>
                      <a:r>
                        <a:rPr lang="en-US" dirty="0"/>
                        <a:t>, 10]</a:t>
                      </a:r>
                    </a:p>
                  </a:txBody>
                  <a:tcPr anchor="ctr"/>
                </a:tc>
                <a:tc>
                  <a:txBody>
                    <a:bodyPr/>
                    <a:lstStyle/>
                    <a:p>
                      <a:pPr algn="ctr"/>
                      <a:r>
                        <a:rPr lang="en-US" dirty="0"/>
                        <a:t>5.0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92.60%</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00:07:18</a:t>
                      </a:r>
                    </a:p>
                  </a:txBody>
                  <a:tcPr anchor="ctr"/>
                </a:tc>
                <a:extLst>
                  <a:ext uri="{0D108BD9-81ED-4DB2-BD59-A6C34878D82A}">
                    <a16:rowId xmlns:a16="http://schemas.microsoft.com/office/drawing/2014/main" val="2106453640"/>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50, 30, 10]</a:t>
                      </a:r>
                    </a:p>
                  </a:txBody>
                  <a:tcPr anchor="ctr"/>
                </a:tc>
                <a:tc>
                  <a:txBody>
                    <a:bodyPr/>
                    <a:lstStyle/>
                    <a:p>
                      <a:pPr algn="ctr"/>
                      <a:r>
                        <a:rPr lang="en-US" dirty="0"/>
                        <a:t>5.0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94.78%</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00:03:47</a:t>
                      </a:r>
                    </a:p>
                  </a:txBody>
                  <a:tcPr anchor="ctr"/>
                </a:tc>
                <a:extLst>
                  <a:ext uri="{0D108BD9-81ED-4DB2-BD59-A6C34878D82A}">
                    <a16:rowId xmlns:a16="http://schemas.microsoft.com/office/drawing/2014/main" val="2277643221"/>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50, 30, 10]</a:t>
                      </a:r>
                    </a:p>
                  </a:txBody>
                  <a:tcPr anchor="ctr"/>
                </a:tc>
                <a:tc>
                  <a:txBody>
                    <a:bodyPr/>
                    <a:lstStyle/>
                    <a:p>
                      <a:pPr algn="ctr"/>
                      <a:r>
                        <a:rPr lang="en-US" dirty="0"/>
                        <a:t>5.0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94.38%</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00:11:24</a:t>
                      </a:r>
                    </a:p>
                  </a:txBody>
                  <a:tcPr anchor="ctr"/>
                </a:tc>
                <a:extLst>
                  <a:ext uri="{0D108BD9-81ED-4DB2-BD59-A6C34878D82A}">
                    <a16:rowId xmlns:a16="http://schemas.microsoft.com/office/drawing/2014/main" val="36758678"/>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90, 50, 10]</a:t>
                      </a:r>
                    </a:p>
                  </a:txBody>
                  <a:tcPr anchor="ctr"/>
                </a:tc>
                <a:tc>
                  <a:txBody>
                    <a:bodyPr/>
                    <a:lstStyle/>
                    <a:p>
                      <a:pPr algn="ctr"/>
                      <a:r>
                        <a:rPr lang="en-US" dirty="0"/>
                        <a:t>5.0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95.21%</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00:05:34</a:t>
                      </a:r>
                    </a:p>
                  </a:txBody>
                  <a:tcPr anchor="ctr"/>
                </a:tc>
                <a:extLst>
                  <a:ext uri="{0D108BD9-81ED-4DB2-BD59-A6C34878D82A}">
                    <a16:rowId xmlns:a16="http://schemas.microsoft.com/office/drawing/2014/main" val="1099652209"/>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90, 50, 10]</a:t>
                      </a:r>
                    </a:p>
                  </a:txBody>
                  <a:tcPr anchor="ctr"/>
                </a:tc>
                <a:tc>
                  <a:txBody>
                    <a:bodyPr/>
                    <a:lstStyle/>
                    <a:p>
                      <a:pPr algn="ctr"/>
                      <a:r>
                        <a:rPr lang="en-US" dirty="0"/>
                        <a:t>5.0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endParaRPr lang="en-US" dirty="0"/>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348213004"/>
                  </a:ext>
                </a:extLst>
              </a:tr>
            </a:tbl>
          </a:graphicData>
        </a:graphic>
      </p:graphicFrame>
    </p:spTree>
    <p:extLst>
      <p:ext uri="{BB962C8B-B14F-4D97-AF65-F5344CB8AC3E}">
        <p14:creationId xmlns:p14="http://schemas.microsoft.com/office/powerpoint/2010/main" val="306922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179" y="2691074"/>
            <a:ext cx="10515600" cy="1325563"/>
          </a:xfrm>
        </p:spPr>
        <p:txBody>
          <a:bodyPr/>
          <a:lstStyle/>
          <a:p>
            <a:pPr algn="ctr"/>
            <a:r>
              <a:rPr lang="en-US" dirty="0"/>
              <a:t>Fin</a:t>
            </a:r>
          </a:p>
        </p:txBody>
      </p:sp>
    </p:spTree>
    <p:extLst>
      <p:ext uri="{BB962C8B-B14F-4D97-AF65-F5344CB8AC3E}">
        <p14:creationId xmlns:p14="http://schemas.microsoft.com/office/powerpoint/2010/main" val="12152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9967"/>
            <a:ext cx="10515600" cy="2317300"/>
          </a:xfrm>
        </p:spPr>
        <p:txBody>
          <a:bodyPr>
            <a:normAutofit fontScale="90000"/>
          </a:bodyPr>
          <a:lstStyle/>
          <a:p>
            <a:pPr algn="ctr"/>
            <a:r>
              <a:rPr lang="en-US" dirty="0"/>
              <a:t>How do changes in training sets, parameters, and architecture of a feedforward convolutional neural network change its efficiency and performance in the image classification problem? </a:t>
            </a:r>
          </a:p>
        </p:txBody>
      </p:sp>
    </p:spTree>
    <p:extLst>
      <p:ext uri="{BB962C8B-B14F-4D97-AF65-F5344CB8AC3E}">
        <p14:creationId xmlns:p14="http://schemas.microsoft.com/office/powerpoint/2010/main" val="291353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a:bodyPr>
          <a:lstStyle/>
          <a:p>
            <a:r>
              <a:rPr lang="en-US" sz="3600" dirty="0"/>
              <a:t>Applicable to many areas of technology</a:t>
            </a:r>
          </a:p>
          <a:p>
            <a:r>
              <a:rPr lang="en-US" sz="3600" dirty="0"/>
              <a:t>Huge market for CNNs</a:t>
            </a:r>
          </a:p>
          <a:p>
            <a:r>
              <a:rPr lang="en-US" sz="3600" dirty="0"/>
              <a:t>General structure allows for generics (libraries &amp; primitives)</a:t>
            </a:r>
          </a:p>
          <a:p>
            <a:r>
              <a:rPr lang="en-US" sz="3600" dirty="0"/>
              <a:t>Excellent intersection of computer vision, CNNs, and mathematics (hence the dual capstone) </a:t>
            </a:r>
          </a:p>
        </p:txBody>
      </p:sp>
    </p:spTree>
    <p:extLst>
      <p:ext uri="{BB962C8B-B14F-4D97-AF65-F5344CB8AC3E}">
        <p14:creationId xmlns:p14="http://schemas.microsoft.com/office/powerpoint/2010/main" val="204605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p:txBody>
          <a:bodyPr/>
          <a:lstStyle/>
          <a:p>
            <a:r>
              <a:rPr lang="en-US" dirty="0"/>
              <a:t>Approximate a simple function (periodic or low-order polynomial) using the calculus based structure of a neural network</a:t>
            </a:r>
          </a:p>
          <a:p>
            <a:r>
              <a:rPr lang="en-US" dirty="0"/>
              <a:t>Build an image classification ANN and train on school GPU using test data from UCI Machine Learning Repository.</a:t>
            </a:r>
          </a:p>
          <a:p>
            <a:endParaRPr lang="en-US" dirty="0"/>
          </a:p>
          <a:p>
            <a:r>
              <a:rPr lang="en-US" dirty="0"/>
              <a:t>(Vary ANN type and repeat to collect data)</a:t>
            </a:r>
          </a:p>
        </p:txBody>
      </p:sp>
      <p:sp>
        <p:nvSpPr>
          <p:cNvPr id="4" name="TextBox 3"/>
          <p:cNvSpPr txBox="1"/>
          <p:nvPr/>
        </p:nvSpPr>
        <p:spPr>
          <a:xfrm>
            <a:off x="9491003" y="5988734"/>
            <a:ext cx="2700997" cy="646331"/>
          </a:xfrm>
          <a:prstGeom prst="rect">
            <a:avLst/>
          </a:prstGeom>
          <a:noFill/>
        </p:spPr>
        <p:txBody>
          <a:bodyPr wrap="square" rtlCol="0">
            <a:spAutoFit/>
          </a:bodyPr>
          <a:lstStyle/>
          <a:p>
            <a:r>
              <a:rPr lang="en-US" dirty="0"/>
              <a:t>The mathematics informs the use of the libraries</a:t>
            </a:r>
          </a:p>
        </p:txBody>
      </p:sp>
    </p:spTree>
    <p:extLst>
      <p:ext uri="{BB962C8B-B14F-4D97-AF65-F5344CB8AC3E}">
        <p14:creationId xmlns:p14="http://schemas.microsoft.com/office/powerpoint/2010/main" val="135294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Nielson’s Image Classification Network Performance</a:t>
            </a:r>
          </a:p>
        </p:txBody>
      </p:sp>
      <p:sp>
        <p:nvSpPr>
          <p:cNvPr id="3" name="Text Placeholder 2"/>
          <p:cNvSpPr>
            <a:spLocks noGrp="1"/>
          </p:cNvSpPr>
          <p:nvPr>
            <p:ph type="body" idx="1"/>
          </p:nvPr>
        </p:nvSpPr>
        <p:spPr/>
        <p:txBody>
          <a:bodyPr/>
          <a:lstStyle/>
          <a:p>
            <a:pPr algn="ctr"/>
            <a:r>
              <a:rPr lang="en-US" dirty="0"/>
              <a:t>An empirical study</a:t>
            </a:r>
          </a:p>
        </p:txBody>
      </p:sp>
    </p:spTree>
    <p:extLst>
      <p:ext uri="{BB962C8B-B14F-4D97-AF65-F5344CB8AC3E}">
        <p14:creationId xmlns:p14="http://schemas.microsoft.com/office/powerpoint/2010/main" val="36995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482651" cy="876495"/>
          </a:xfrm>
        </p:spPr>
        <p:txBody>
          <a:bodyPr/>
          <a:lstStyle/>
          <a:p>
            <a:r>
              <a:rPr lang="en-US" dirty="0"/>
              <a:t>MINST Data Set</a:t>
            </a:r>
          </a:p>
        </p:txBody>
      </p:sp>
      <p:sp>
        <p:nvSpPr>
          <p:cNvPr id="3" name="Content Placeholder 2"/>
          <p:cNvSpPr>
            <a:spLocks noGrp="1"/>
          </p:cNvSpPr>
          <p:nvPr>
            <p:ph idx="1"/>
          </p:nvPr>
        </p:nvSpPr>
        <p:spPr>
          <a:xfrm>
            <a:off x="838200" y="1397000"/>
            <a:ext cx="6307667" cy="4779963"/>
          </a:xfrm>
        </p:spPr>
        <p:txBody>
          <a:bodyPr/>
          <a:lstStyle/>
          <a:p>
            <a:r>
              <a:rPr lang="en-US" dirty="0"/>
              <a:t>Various handwritten digits</a:t>
            </a:r>
          </a:p>
          <a:p>
            <a:r>
              <a:rPr lang="en-US" dirty="0"/>
              <a:t>Excellent classification studies problem</a:t>
            </a:r>
          </a:p>
          <a:p>
            <a:r>
              <a:rPr lang="en-US" dirty="0"/>
              <a:t>Neilson’s Network</a:t>
            </a:r>
          </a:p>
          <a:p>
            <a:pPr marL="0" indent="0">
              <a:buNone/>
            </a:pPr>
            <a:endParaRPr lang="en-US" dirty="0"/>
          </a:p>
          <a:p>
            <a:endParaRPr lang="en-US" dirty="0"/>
          </a:p>
          <a:p>
            <a:endParaRPr lang="en-US" dirty="0"/>
          </a:p>
        </p:txBody>
      </p:sp>
      <p:pic>
        <p:nvPicPr>
          <p:cNvPr id="1026" name="Picture 2" descr="Image result for MIN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851" y="540792"/>
            <a:ext cx="4388908" cy="5636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02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for the Classification Network</a:t>
            </a:r>
          </a:p>
        </p:txBody>
      </p:sp>
      <p:sp>
        <p:nvSpPr>
          <p:cNvPr id="3" name="Content Placeholder 2"/>
          <p:cNvSpPr>
            <a:spLocks noGrp="1"/>
          </p:cNvSpPr>
          <p:nvPr>
            <p:ph idx="1"/>
          </p:nvPr>
        </p:nvSpPr>
        <p:spPr/>
        <p:txBody>
          <a:bodyPr/>
          <a:lstStyle/>
          <a:p>
            <a:r>
              <a:rPr lang="en-US" dirty="0"/>
              <a:t>Number of layers and nodes per layer</a:t>
            </a:r>
          </a:p>
          <a:p>
            <a:r>
              <a:rPr lang="en-US" dirty="0"/>
              <a:t>Epochs (training cycles)</a:t>
            </a:r>
          </a:p>
          <a:p>
            <a:r>
              <a:rPr lang="en-US" dirty="0"/>
              <a:t>Eta (Learning Rate)</a:t>
            </a:r>
          </a:p>
          <a:p>
            <a:r>
              <a:rPr lang="en-US" dirty="0"/>
              <a:t>Relationships?</a:t>
            </a:r>
          </a:p>
          <a:p>
            <a:endParaRPr lang="en-US" dirty="0"/>
          </a:p>
        </p:txBody>
      </p:sp>
    </p:spTree>
    <p:extLst>
      <p:ext uri="{BB962C8B-B14F-4D97-AF65-F5344CB8AC3E}">
        <p14:creationId xmlns:p14="http://schemas.microsoft.com/office/powerpoint/2010/main" val="330911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lstStyle/>
          <a:p>
            <a:r>
              <a:rPr lang="en-US" dirty="0"/>
              <a:t>Ran on CHURCH (Ubuntu, remote server)</a:t>
            </a:r>
          </a:p>
          <a:p>
            <a:r>
              <a:rPr lang="en-US" dirty="0"/>
              <a:t>Ran for various parameter combinations</a:t>
            </a:r>
          </a:p>
          <a:p>
            <a:r>
              <a:rPr lang="en-US" dirty="0"/>
              <a:t>Investigation into performance </a:t>
            </a:r>
            <a:r>
              <a:rPr lang="en-US"/>
              <a:t>(Validation set)</a:t>
            </a:r>
            <a:endParaRPr lang="en-US" dirty="0"/>
          </a:p>
        </p:txBody>
      </p:sp>
    </p:spTree>
    <p:extLst>
      <p:ext uri="{BB962C8B-B14F-4D97-AF65-F5344CB8AC3E}">
        <p14:creationId xmlns:p14="http://schemas.microsoft.com/office/powerpoint/2010/main" val="100023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from Trials</a:t>
            </a:r>
          </a:p>
        </p:txBody>
      </p:sp>
      <p:graphicFrame>
        <p:nvGraphicFramePr>
          <p:cNvPr id="4" name="Table 3"/>
          <p:cNvGraphicFramePr>
            <a:graphicFrameLocks noGrp="1"/>
          </p:cNvGraphicFramePr>
          <p:nvPr>
            <p:extLst>
              <p:ext uri="{D42A27DB-BD31-4B8C-83A1-F6EECF244321}">
                <p14:modId xmlns:p14="http://schemas.microsoft.com/office/powerpoint/2010/main" val="1983317236"/>
              </p:ext>
            </p:extLst>
          </p:nvPr>
        </p:nvGraphicFramePr>
        <p:xfrm>
          <a:off x="838200" y="1486502"/>
          <a:ext cx="10515601" cy="5093430"/>
        </p:xfrm>
        <a:graphic>
          <a:graphicData uri="http://schemas.openxmlformats.org/drawingml/2006/table">
            <a:tbl>
              <a:tblPr firstRow="1" bandRow="1">
                <a:tableStyleId>{F5AB1C69-6EDB-4FF4-983F-18BD219EF322}</a:tableStyleId>
              </a:tblPr>
              <a:tblGrid>
                <a:gridCol w="1764747">
                  <a:extLst>
                    <a:ext uri="{9D8B030D-6E8A-4147-A177-3AD203B41FA5}">
                      <a16:colId xmlns:a16="http://schemas.microsoft.com/office/drawing/2014/main" val="1184468545"/>
                    </a:ext>
                  </a:extLst>
                </a:gridCol>
                <a:gridCol w="2190995">
                  <a:extLst>
                    <a:ext uri="{9D8B030D-6E8A-4147-A177-3AD203B41FA5}">
                      <a16:colId xmlns:a16="http://schemas.microsoft.com/office/drawing/2014/main" val="2054679392"/>
                    </a:ext>
                  </a:extLst>
                </a:gridCol>
                <a:gridCol w="1338498">
                  <a:extLst>
                    <a:ext uri="{9D8B030D-6E8A-4147-A177-3AD203B41FA5}">
                      <a16:colId xmlns:a16="http://schemas.microsoft.com/office/drawing/2014/main" val="28247550"/>
                    </a:ext>
                  </a:extLst>
                </a:gridCol>
                <a:gridCol w="1691867">
                  <a:extLst>
                    <a:ext uri="{9D8B030D-6E8A-4147-A177-3AD203B41FA5}">
                      <a16:colId xmlns:a16="http://schemas.microsoft.com/office/drawing/2014/main" val="4214267468"/>
                    </a:ext>
                  </a:extLst>
                </a:gridCol>
                <a:gridCol w="1764747">
                  <a:extLst>
                    <a:ext uri="{9D8B030D-6E8A-4147-A177-3AD203B41FA5}">
                      <a16:colId xmlns:a16="http://schemas.microsoft.com/office/drawing/2014/main" val="2894324415"/>
                    </a:ext>
                  </a:extLst>
                </a:gridCol>
                <a:gridCol w="1764747">
                  <a:extLst>
                    <a:ext uri="{9D8B030D-6E8A-4147-A177-3AD203B41FA5}">
                      <a16:colId xmlns:a16="http://schemas.microsoft.com/office/drawing/2014/main" val="3640934888"/>
                    </a:ext>
                  </a:extLst>
                </a:gridCol>
              </a:tblGrid>
              <a:tr h="370840">
                <a:tc>
                  <a:txBody>
                    <a:bodyPr/>
                    <a:lstStyle/>
                    <a:p>
                      <a:pPr algn="ctr"/>
                      <a:r>
                        <a:rPr lang="en-US" dirty="0"/>
                        <a:t>LAYERS</a:t>
                      </a:r>
                    </a:p>
                  </a:txBody>
                  <a:tcPr anchor="ctr"/>
                </a:tc>
                <a:tc>
                  <a:txBody>
                    <a:bodyPr/>
                    <a:lstStyle/>
                    <a:p>
                      <a:pPr algn="ctr"/>
                      <a:r>
                        <a:rPr lang="en-US" dirty="0"/>
                        <a:t>NODES</a:t>
                      </a:r>
                      <a:r>
                        <a:rPr lang="en-US" baseline="0" dirty="0"/>
                        <a:t> PER LAYER</a:t>
                      </a:r>
                      <a:endParaRPr lang="en-US" dirty="0"/>
                    </a:p>
                  </a:txBody>
                  <a:tcPr anchor="ctr"/>
                </a:tc>
                <a:tc>
                  <a:txBody>
                    <a:bodyPr/>
                    <a:lstStyle/>
                    <a:p>
                      <a:pPr algn="ctr"/>
                      <a:r>
                        <a:rPr lang="en-US" dirty="0"/>
                        <a:t>LEARNING</a:t>
                      </a:r>
                      <a:r>
                        <a:rPr lang="en-US" baseline="0" dirty="0"/>
                        <a:t> RATE</a:t>
                      </a:r>
                      <a:endParaRPr lang="en-US" dirty="0"/>
                    </a:p>
                  </a:txBody>
                  <a:tcPr anchor="ctr"/>
                </a:tc>
                <a:tc>
                  <a:txBody>
                    <a:bodyPr/>
                    <a:lstStyle/>
                    <a:p>
                      <a:pPr algn="ctr"/>
                      <a:r>
                        <a:rPr lang="en-US" dirty="0"/>
                        <a:t>TRAINING</a:t>
                      </a:r>
                      <a:r>
                        <a:rPr lang="en-US" baseline="0" dirty="0"/>
                        <a:t> CYCLES</a:t>
                      </a:r>
                      <a:endParaRPr lang="en-US" dirty="0"/>
                    </a:p>
                  </a:txBody>
                  <a:tcPr anchor="ctr">
                    <a:lnR w="76200" cap="flat" cmpd="sng" algn="ctr">
                      <a:solidFill>
                        <a:schemeClr val="tx1"/>
                      </a:solidFill>
                      <a:prstDash val="solid"/>
                      <a:round/>
                      <a:headEnd type="none" w="med" len="med"/>
                      <a:tailEnd type="none" w="med" len="med"/>
                    </a:lnR>
                  </a:tcPr>
                </a:tc>
                <a:tc>
                  <a:txBody>
                    <a:bodyPr/>
                    <a:lstStyle/>
                    <a:p>
                      <a:pPr algn="ctr"/>
                      <a:r>
                        <a:rPr lang="en-US" dirty="0"/>
                        <a:t>FOREIGN</a:t>
                      </a:r>
                      <a:r>
                        <a:rPr lang="en-US" baseline="0" dirty="0"/>
                        <a:t> SET PERFORMANCE</a:t>
                      </a:r>
                      <a:endParaRPr lang="en-US" dirty="0"/>
                    </a:p>
                  </a:txBody>
                  <a:tcPr anchor="ctr">
                    <a:lnL w="76200" cap="flat" cmpd="sng" algn="ctr">
                      <a:solidFill>
                        <a:schemeClr val="tx1"/>
                      </a:solidFill>
                      <a:prstDash val="solid"/>
                      <a:round/>
                      <a:headEnd type="none" w="med" len="med"/>
                      <a:tailEnd type="none" w="med" len="med"/>
                    </a:lnL>
                  </a:tcPr>
                </a:tc>
                <a:tc>
                  <a:txBody>
                    <a:bodyPr/>
                    <a:lstStyle/>
                    <a:p>
                      <a:pPr algn="ctr"/>
                      <a:r>
                        <a:rPr lang="en-US" dirty="0"/>
                        <a:t>TIME (HH:MM:SS)</a:t>
                      </a:r>
                    </a:p>
                  </a:txBody>
                  <a:tcPr anchor="ctr"/>
                </a:tc>
                <a:extLst>
                  <a:ext uri="{0D108BD9-81ED-4DB2-BD59-A6C34878D82A}">
                    <a16:rowId xmlns:a16="http://schemas.microsoft.com/office/drawing/2014/main" val="3805333332"/>
                  </a:ext>
                </a:extLst>
              </a:tr>
              <a:tr h="370840">
                <a:tc>
                  <a:txBody>
                    <a:bodyPr/>
                    <a:lstStyle/>
                    <a:p>
                      <a:pPr algn="ctr"/>
                      <a:r>
                        <a:rPr lang="en-US" dirty="0"/>
                        <a:t>3</a:t>
                      </a:r>
                    </a:p>
                  </a:txBody>
                  <a:tcPr anchor="ctr"/>
                </a:tc>
                <a:tc>
                  <a:txBody>
                    <a:bodyPr/>
                    <a:lstStyle/>
                    <a:p>
                      <a:pPr algn="ctr"/>
                      <a:r>
                        <a:rPr lang="en-US" dirty="0"/>
                        <a:t>[784, 11, 10]</a:t>
                      </a:r>
                    </a:p>
                  </a:txBody>
                  <a:tcPr anchor="ctr"/>
                </a:tc>
                <a:tc>
                  <a:txBody>
                    <a:bodyPr/>
                    <a:lstStyle/>
                    <a:p>
                      <a:pPr algn="ctr"/>
                      <a:r>
                        <a:rPr lang="en-US" dirty="0"/>
                        <a:t>3.0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91.22%</a:t>
                      </a:r>
                    </a:p>
                  </a:txBody>
                  <a:tcPr anchor="ctr">
                    <a:lnL w="76200" cap="flat" cmpd="sng" algn="ctr">
                      <a:solidFill>
                        <a:schemeClr val="tx1"/>
                      </a:solidFill>
                      <a:prstDash val="solid"/>
                      <a:round/>
                      <a:headEnd type="none" w="med" len="med"/>
                      <a:tailEnd type="none" w="med" len="med"/>
                    </a:lnL>
                  </a:tcPr>
                </a:tc>
                <a:tc>
                  <a:txBody>
                    <a:bodyPr/>
                    <a:lstStyle/>
                    <a:p>
                      <a:pPr algn="ctr"/>
                      <a:r>
                        <a:rPr lang="en-US" dirty="0"/>
                        <a:t>00:01:34</a:t>
                      </a:r>
                    </a:p>
                  </a:txBody>
                  <a:tcPr anchor="ctr"/>
                </a:tc>
                <a:extLst>
                  <a:ext uri="{0D108BD9-81ED-4DB2-BD59-A6C34878D82A}">
                    <a16:rowId xmlns:a16="http://schemas.microsoft.com/office/drawing/2014/main" val="706158879"/>
                  </a:ext>
                </a:extLst>
              </a:tr>
              <a:tr h="370840">
                <a:tc>
                  <a:txBody>
                    <a:bodyPr/>
                    <a:lstStyle/>
                    <a:p>
                      <a:pPr algn="ctr"/>
                      <a:r>
                        <a:rPr lang="en-US" dirty="0"/>
                        <a:t>3</a:t>
                      </a:r>
                    </a:p>
                  </a:txBody>
                  <a:tcPr anchor="ctr"/>
                </a:tc>
                <a:tc>
                  <a:txBody>
                    <a:bodyPr/>
                    <a:lstStyle/>
                    <a:p>
                      <a:pPr algn="ctr"/>
                      <a:r>
                        <a:rPr lang="en-US" dirty="0"/>
                        <a:t>[784, 11, 10]</a:t>
                      </a:r>
                    </a:p>
                  </a:txBody>
                  <a:tcPr anchor="ctr"/>
                </a:tc>
                <a:tc>
                  <a:txBody>
                    <a:bodyPr/>
                    <a:lstStyle/>
                    <a:p>
                      <a:pPr algn="ctr"/>
                      <a:r>
                        <a:rPr lang="en-US" dirty="0"/>
                        <a:t>3.0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95.02%</a:t>
                      </a:r>
                    </a:p>
                  </a:txBody>
                  <a:tcPr anchor="ctr">
                    <a:lnL w="76200" cap="flat" cmpd="sng" algn="ctr">
                      <a:solidFill>
                        <a:schemeClr val="tx1"/>
                      </a:solidFill>
                      <a:prstDash val="solid"/>
                      <a:round/>
                      <a:headEnd type="none" w="med" len="med"/>
                      <a:tailEnd type="none" w="med" len="med"/>
                    </a:lnL>
                  </a:tcPr>
                </a:tc>
                <a:tc>
                  <a:txBody>
                    <a:bodyPr/>
                    <a:lstStyle/>
                    <a:p>
                      <a:pPr algn="ctr"/>
                      <a:r>
                        <a:rPr lang="en-US" dirty="0"/>
                        <a:t>00:07:13</a:t>
                      </a:r>
                    </a:p>
                  </a:txBody>
                  <a:tcPr anchor="ctr"/>
                </a:tc>
                <a:extLst>
                  <a:ext uri="{0D108BD9-81ED-4DB2-BD59-A6C34878D82A}">
                    <a16:rowId xmlns:a16="http://schemas.microsoft.com/office/drawing/2014/main" val="541523275"/>
                  </a:ext>
                </a:extLst>
              </a:tr>
              <a:tr h="370840">
                <a:tc>
                  <a:txBody>
                    <a:bodyPr/>
                    <a:lstStyle/>
                    <a:p>
                      <a:pPr algn="ctr"/>
                      <a:r>
                        <a:rPr lang="en-US" dirty="0"/>
                        <a:t>3</a:t>
                      </a:r>
                    </a:p>
                  </a:txBody>
                  <a:tcPr anchor="ctr"/>
                </a:tc>
                <a:tc>
                  <a:txBody>
                    <a:bodyPr/>
                    <a:lstStyle/>
                    <a:p>
                      <a:pPr algn="ctr"/>
                      <a:r>
                        <a:rPr lang="en-US" dirty="0"/>
                        <a:t>[784,</a:t>
                      </a:r>
                      <a:r>
                        <a:rPr lang="en-US" baseline="0" dirty="0"/>
                        <a:t> 30, 10]</a:t>
                      </a:r>
                      <a:endParaRPr lang="en-US" dirty="0"/>
                    </a:p>
                  </a:txBody>
                  <a:tcPr anchor="ctr"/>
                </a:tc>
                <a:tc>
                  <a:txBody>
                    <a:bodyPr/>
                    <a:lstStyle/>
                    <a:p>
                      <a:pPr algn="ctr"/>
                      <a:r>
                        <a:rPr lang="en-US" dirty="0"/>
                        <a:t>3.0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94.84%</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00:02:27</a:t>
                      </a:r>
                    </a:p>
                  </a:txBody>
                  <a:tcPr anchor="ctr"/>
                </a:tc>
                <a:extLst>
                  <a:ext uri="{0D108BD9-81ED-4DB2-BD59-A6C34878D82A}">
                    <a16:rowId xmlns:a16="http://schemas.microsoft.com/office/drawing/2014/main" val="1880478964"/>
                  </a:ext>
                </a:extLst>
              </a:tr>
              <a:tr h="370840">
                <a:tc>
                  <a:txBody>
                    <a:bodyPr/>
                    <a:lstStyle/>
                    <a:p>
                      <a:pPr algn="ctr"/>
                      <a:r>
                        <a:rPr lang="en-US" dirty="0"/>
                        <a:t>3</a:t>
                      </a:r>
                    </a:p>
                  </a:txBody>
                  <a:tcPr anchor="ctr"/>
                </a:tc>
                <a:tc>
                  <a:txBody>
                    <a:bodyPr/>
                    <a:lstStyle/>
                    <a:p>
                      <a:pPr algn="ctr"/>
                      <a:r>
                        <a:rPr lang="en-US" dirty="0"/>
                        <a:t>[784,</a:t>
                      </a:r>
                      <a:r>
                        <a:rPr lang="en-US" baseline="0" dirty="0"/>
                        <a:t> 30, 10]</a:t>
                      </a:r>
                      <a:endParaRPr lang="en-US" dirty="0"/>
                    </a:p>
                  </a:txBody>
                  <a:tcPr anchor="ctr"/>
                </a:tc>
                <a:tc>
                  <a:txBody>
                    <a:bodyPr/>
                    <a:lstStyle/>
                    <a:p>
                      <a:pPr algn="ctr"/>
                      <a:r>
                        <a:rPr lang="en-US" dirty="0"/>
                        <a:t>3.0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95.04%</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00:07:14</a:t>
                      </a:r>
                    </a:p>
                  </a:txBody>
                  <a:tcPr anchor="ctr"/>
                </a:tc>
                <a:extLst>
                  <a:ext uri="{0D108BD9-81ED-4DB2-BD59-A6C34878D82A}">
                    <a16:rowId xmlns:a16="http://schemas.microsoft.com/office/drawing/2014/main" val="3834821676"/>
                  </a:ext>
                </a:extLst>
              </a:tr>
              <a:tr h="370840">
                <a:tc>
                  <a:txBody>
                    <a:bodyPr/>
                    <a:lstStyle/>
                    <a:p>
                      <a:pPr algn="ctr"/>
                      <a:r>
                        <a:rPr lang="en-US"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100, 10]</a:t>
                      </a:r>
                    </a:p>
                  </a:txBody>
                  <a:tcPr anchor="ctr"/>
                </a:tc>
                <a:tc>
                  <a:txBody>
                    <a:bodyPr/>
                    <a:lstStyle/>
                    <a:p>
                      <a:pPr algn="ctr"/>
                      <a:r>
                        <a:rPr lang="en-US" dirty="0"/>
                        <a:t>3.0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86.69%</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00:05:06</a:t>
                      </a:r>
                    </a:p>
                  </a:txBody>
                  <a:tcPr anchor="ctr"/>
                </a:tc>
                <a:extLst>
                  <a:ext uri="{0D108BD9-81ED-4DB2-BD59-A6C34878D82A}">
                    <a16:rowId xmlns:a16="http://schemas.microsoft.com/office/drawing/2014/main" val="1353713470"/>
                  </a:ext>
                </a:extLst>
              </a:tr>
              <a:tr h="370840">
                <a:tc>
                  <a:txBody>
                    <a:bodyPr/>
                    <a:lstStyle/>
                    <a:p>
                      <a:pPr algn="ctr"/>
                      <a:r>
                        <a:rPr lang="en-US"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100, 10]</a:t>
                      </a:r>
                    </a:p>
                  </a:txBody>
                  <a:tcPr anchor="ctr"/>
                </a:tc>
                <a:tc>
                  <a:txBody>
                    <a:bodyPr/>
                    <a:lstStyle/>
                    <a:p>
                      <a:pPr algn="ctr"/>
                      <a:r>
                        <a:rPr lang="en-US" dirty="0"/>
                        <a:t>3.0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87.64%</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00:15:32</a:t>
                      </a:r>
                    </a:p>
                  </a:txBody>
                  <a:tcPr anchor="ctr"/>
                </a:tc>
                <a:extLst>
                  <a:ext uri="{0D108BD9-81ED-4DB2-BD59-A6C34878D82A}">
                    <a16:rowId xmlns:a16="http://schemas.microsoft.com/office/drawing/2014/main" val="3406525395"/>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20,</a:t>
                      </a:r>
                      <a:r>
                        <a:rPr lang="en-US" baseline="0" dirty="0"/>
                        <a:t> 12</a:t>
                      </a:r>
                      <a:r>
                        <a:rPr lang="en-US" dirty="0"/>
                        <a:t>, 10]</a:t>
                      </a:r>
                    </a:p>
                  </a:txBody>
                  <a:tcPr anchor="ctr"/>
                </a:tc>
                <a:tc>
                  <a:txBody>
                    <a:bodyPr/>
                    <a:lstStyle/>
                    <a:p>
                      <a:pPr algn="ctr"/>
                      <a:r>
                        <a:rPr lang="en-US" dirty="0"/>
                        <a:t>3.0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92.83%</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00:02:25</a:t>
                      </a:r>
                    </a:p>
                  </a:txBody>
                  <a:tcPr anchor="ctr"/>
                </a:tc>
                <a:extLst>
                  <a:ext uri="{0D108BD9-81ED-4DB2-BD59-A6C34878D82A}">
                    <a16:rowId xmlns:a16="http://schemas.microsoft.com/office/drawing/2014/main" val="157899250"/>
                  </a:ext>
                </a:extLst>
              </a:tr>
              <a:tr h="37411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20,</a:t>
                      </a:r>
                      <a:r>
                        <a:rPr lang="en-US" baseline="0" dirty="0"/>
                        <a:t> 12</a:t>
                      </a:r>
                      <a:r>
                        <a:rPr lang="en-US" dirty="0"/>
                        <a:t>, 10]</a:t>
                      </a:r>
                    </a:p>
                  </a:txBody>
                  <a:tcPr anchor="ctr"/>
                </a:tc>
                <a:tc>
                  <a:txBody>
                    <a:bodyPr/>
                    <a:lstStyle/>
                    <a:p>
                      <a:pPr algn="ctr"/>
                      <a:r>
                        <a:rPr lang="en-US" dirty="0"/>
                        <a:t>3.0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93.61%</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00:07:21</a:t>
                      </a:r>
                    </a:p>
                  </a:txBody>
                  <a:tcPr anchor="ctr"/>
                </a:tc>
                <a:extLst>
                  <a:ext uri="{0D108BD9-81ED-4DB2-BD59-A6C34878D82A}">
                    <a16:rowId xmlns:a16="http://schemas.microsoft.com/office/drawing/2014/main" val="2106453640"/>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50, 30, 10]</a:t>
                      </a:r>
                    </a:p>
                  </a:txBody>
                  <a:tcPr anchor="ctr"/>
                </a:tc>
                <a:tc>
                  <a:txBody>
                    <a:bodyPr/>
                    <a:lstStyle/>
                    <a:p>
                      <a:pPr algn="ctr"/>
                      <a:r>
                        <a:rPr lang="en-US" dirty="0"/>
                        <a:t>3.0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95.05%</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00:03:45</a:t>
                      </a:r>
                    </a:p>
                  </a:txBody>
                  <a:tcPr anchor="ctr"/>
                </a:tc>
                <a:extLst>
                  <a:ext uri="{0D108BD9-81ED-4DB2-BD59-A6C34878D82A}">
                    <a16:rowId xmlns:a16="http://schemas.microsoft.com/office/drawing/2014/main" val="2277643221"/>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50, 30, 10]</a:t>
                      </a:r>
                    </a:p>
                  </a:txBody>
                  <a:tcPr anchor="ctr"/>
                </a:tc>
                <a:tc>
                  <a:txBody>
                    <a:bodyPr/>
                    <a:lstStyle/>
                    <a:p>
                      <a:pPr algn="ctr"/>
                      <a:r>
                        <a:rPr lang="en-US" dirty="0"/>
                        <a:t>3.0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95.80%</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00:11:07</a:t>
                      </a:r>
                    </a:p>
                  </a:txBody>
                  <a:tcPr anchor="ctr"/>
                </a:tc>
                <a:extLst>
                  <a:ext uri="{0D108BD9-81ED-4DB2-BD59-A6C34878D82A}">
                    <a16:rowId xmlns:a16="http://schemas.microsoft.com/office/drawing/2014/main" val="36758678"/>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90, 50, 10]</a:t>
                      </a:r>
                    </a:p>
                  </a:txBody>
                  <a:tcPr anchor="ctr"/>
                </a:tc>
                <a:tc>
                  <a:txBody>
                    <a:bodyPr/>
                    <a:lstStyle/>
                    <a:p>
                      <a:pPr algn="ctr"/>
                      <a:r>
                        <a:rPr lang="en-US" dirty="0"/>
                        <a:t>3.0</a:t>
                      </a:r>
                    </a:p>
                  </a:txBody>
                  <a:tcPr anchor="ctr"/>
                </a:tc>
                <a:tc>
                  <a:txBody>
                    <a:bodyPr/>
                    <a:lstStyle/>
                    <a:p>
                      <a:pPr algn="ctr"/>
                      <a:r>
                        <a:rPr lang="en-US" dirty="0"/>
                        <a:t>10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86.03%</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00:05:30</a:t>
                      </a:r>
                    </a:p>
                  </a:txBody>
                  <a:tcPr anchor="ctr"/>
                </a:tc>
                <a:extLst>
                  <a:ext uri="{0D108BD9-81ED-4DB2-BD59-A6C34878D82A}">
                    <a16:rowId xmlns:a16="http://schemas.microsoft.com/office/drawing/2014/main" val="1099652209"/>
                  </a:ext>
                </a:extLst>
              </a:tr>
              <a:tr h="370840">
                <a:tc>
                  <a:txBody>
                    <a:bodyPr/>
                    <a:lstStyle/>
                    <a:p>
                      <a:pPr algn="ctr"/>
                      <a:r>
                        <a:rPr lang="en-US"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[784, 90, 50, 10]</a:t>
                      </a:r>
                    </a:p>
                  </a:txBody>
                  <a:tcPr anchor="ctr"/>
                </a:tc>
                <a:tc>
                  <a:txBody>
                    <a:bodyPr/>
                    <a:lstStyle/>
                    <a:p>
                      <a:pPr algn="ctr"/>
                      <a:r>
                        <a:rPr lang="en-US" dirty="0"/>
                        <a:t>3.0</a:t>
                      </a:r>
                    </a:p>
                  </a:txBody>
                  <a:tcPr anchor="ctr"/>
                </a:tc>
                <a:tc>
                  <a:txBody>
                    <a:bodyPr/>
                    <a:lstStyle/>
                    <a:p>
                      <a:pPr algn="ctr"/>
                      <a:r>
                        <a:rPr lang="en-US" dirty="0"/>
                        <a:t>30</a:t>
                      </a:r>
                    </a:p>
                  </a:txBody>
                  <a:tcPr anchor="ctr">
                    <a:lnR w="76200" cap="flat" cmpd="sng" algn="ctr">
                      <a:solidFill>
                        <a:schemeClr val="tx1"/>
                      </a:solidFill>
                      <a:prstDash val="solid"/>
                      <a:round/>
                      <a:headEnd type="none" w="med" len="med"/>
                      <a:tailEnd type="none" w="med" len="med"/>
                    </a:lnR>
                  </a:tcPr>
                </a:tc>
                <a:tc>
                  <a:txBody>
                    <a:bodyPr/>
                    <a:lstStyle/>
                    <a:p>
                      <a:pPr algn="ctr"/>
                      <a:r>
                        <a:rPr lang="en-US" dirty="0"/>
                        <a:t>96.62%</a:t>
                      </a:r>
                    </a:p>
                  </a:txBody>
                  <a:tcPr anchor="ctr">
                    <a:lnL w="762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00:16:32</a:t>
                      </a:r>
                    </a:p>
                  </a:txBody>
                  <a:tcPr anchor="ctr"/>
                </a:tc>
                <a:extLst>
                  <a:ext uri="{0D108BD9-81ED-4DB2-BD59-A6C34878D82A}">
                    <a16:rowId xmlns:a16="http://schemas.microsoft.com/office/drawing/2014/main" val="348213004"/>
                  </a:ext>
                </a:extLst>
              </a:tr>
            </a:tbl>
          </a:graphicData>
        </a:graphic>
      </p:graphicFrame>
    </p:spTree>
    <p:extLst>
      <p:ext uri="{BB962C8B-B14F-4D97-AF65-F5344CB8AC3E}">
        <p14:creationId xmlns:p14="http://schemas.microsoft.com/office/powerpoint/2010/main" val="193960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TotalTime>
  <Words>692</Words>
  <Application>Microsoft Office PowerPoint</Application>
  <PresentationFormat>Widescreen</PresentationFormat>
  <Paragraphs>202</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Empirical Studies in Parameter Adjustment for an Image Classification Neural Network</vt:lpstr>
      <vt:lpstr>How do changes in training sets, parameters, and architecture of a feedforward convolutional neural network change its efficiency and performance in the image classification problem? </vt:lpstr>
      <vt:lpstr>Relevance</vt:lpstr>
      <vt:lpstr>Project Goals</vt:lpstr>
      <vt:lpstr>Nielson’s Image Classification Network Performance</vt:lpstr>
      <vt:lpstr>MINST Data Set</vt:lpstr>
      <vt:lpstr>Parameters for the Classification Network</vt:lpstr>
      <vt:lpstr>Data Collection</vt:lpstr>
      <vt:lpstr>Data from Trials</vt:lpstr>
      <vt:lpstr>Data from Trials II</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Studies in Parameter Adjustment in Neural Networks</dc:title>
  <dc:creator>Devin King</dc:creator>
  <cp:lastModifiedBy>Devin King</cp:lastModifiedBy>
  <cp:revision>47</cp:revision>
  <dcterms:created xsi:type="dcterms:W3CDTF">2016-10-18T23:46:24Z</dcterms:created>
  <dcterms:modified xsi:type="dcterms:W3CDTF">2016-10-20T15:44:59Z</dcterms:modified>
</cp:coreProperties>
</file>