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9" r:id="rId2"/>
    <p:sldId id="256" r:id="rId3"/>
    <p:sldId id="257" r:id="rId4"/>
    <p:sldId id="258" r:id="rId5"/>
    <p:sldId id="267" r:id="rId6"/>
    <p:sldId id="272" r:id="rId7"/>
    <p:sldId id="273" r:id="rId8"/>
    <p:sldId id="268" r:id="rId9"/>
    <p:sldId id="270" r:id="rId10"/>
    <p:sldId id="271" r:id="rId11"/>
    <p:sldId id="274" r:id="rId12"/>
    <p:sldId id="260" r:id="rId13"/>
    <p:sldId id="262" r:id="rId14"/>
    <p:sldId id="264" r:id="rId15"/>
    <p:sldId id="263" r:id="rId16"/>
    <p:sldId id="265" r:id="rId17"/>
    <p:sldId id="266"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489" autoAdjust="0"/>
  </p:normalViewPr>
  <p:slideViewPr>
    <p:cSldViewPr snapToGrid="0">
      <p:cViewPr varScale="1">
        <p:scale>
          <a:sx n="93" d="100"/>
          <a:sy n="93" d="100"/>
        </p:scale>
        <p:origin x="12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C16632-D0AF-4237-B881-237767ADD55C}" type="datetimeFigureOut">
              <a:rPr lang="en-US" smtClean="0"/>
              <a:t>11/5/2016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5BD853-EEFA-44BD-B18C-E6D9A2A22685}" type="slidenum">
              <a:rPr lang="en-US" smtClean="0"/>
              <a:t>‹#›</a:t>
            </a:fld>
            <a:endParaRPr lang="en-US"/>
          </a:p>
        </p:txBody>
      </p:sp>
    </p:spTree>
    <p:extLst>
      <p:ext uri="{BB962C8B-B14F-4D97-AF65-F5344CB8AC3E}">
        <p14:creationId xmlns:p14="http://schemas.microsoft.com/office/powerpoint/2010/main" val="588685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Architecture – number</a:t>
            </a:r>
            <a:r>
              <a:rPr lang="en-US" baseline="0" dirty="0"/>
              <a:t> of layers</a:t>
            </a:r>
          </a:p>
          <a:p>
            <a:endParaRPr lang="en-US" dirty="0"/>
          </a:p>
        </p:txBody>
      </p:sp>
      <p:sp>
        <p:nvSpPr>
          <p:cNvPr id="4" name="Slide Number Placeholder 3"/>
          <p:cNvSpPr>
            <a:spLocks noGrp="1"/>
          </p:cNvSpPr>
          <p:nvPr>
            <p:ph type="sldNum" sz="quarter" idx="10"/>
          </p:nvPr>
        </p:nvSpPr>
        <p:spPr/>
        <p:txBody>
          <a:bodyPr/>
          <a:lstStyle/>
          <a:p>
            <a:fld id="{89A8D08F-ED6F-4233-8AF4-BE494D329630}" type="slidenum">
              <a:rPr lang="en-US" smtClean="0"/>
              <a:t>2</a:t>
            </a:fld>
            <a:endParaRPr lang="en-US"/>
          </a:p>
        </p:txBody>
      </p:sp>
    </p:spTree>
    <p:extLst>
      <p:ext uri="{BB962C8B-B14F-4D97-AF65-F5344CB8AC3E}">
        <p14:creationId xmlns:p14="http://schemas.microsoft.com/office/powerpoint/2010/main" val="2019274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ANNs are used for</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financial, medical, and industrial applications. Neural networks can be used to classify information, extrapolate based on trends in high-dimensional data, and make decisions based on input state information. These applications are all useful in the sense that they show their users valuable information about the data they have collected.</a:t>
            </a:r>
          </a:p>
          <a:p>
            <a:endParaRPr lang="en-US" sz="1200" kern="1200" dirty="0">
              <a:solidFill>
                <a:schemeClr val="tx1"/>
              </a:solidFill>
              <a:effectLst/>
              <a:latin typeface="+mn-lt"/>
              <a:ea typeface="+mn-ea"/>
              <a:cs typeface="+mn-cs"/>
            </a:endParaRPr>
          </a:p>
          <a:p>
            <a:r>
              <a:rPr lang="en-US" dirty="0"/>
              <a:t>-Manufacturing processes</a:t>
            </a:r>
          </a:p>
          <a:p>
            <a:r>
              <a:rPr lang="en-US" dirty="0"/>
              <a:t>-Economic</a:t>
            </a:r>
            <a:r>
              <a:rPr lang="en-US" baseline="0" dirty="0"/>
              <a:t> trends</a:t>
            </a:r>
          </a:p>
          <a:p>
            <a:r>
              <a:rPr lang="en-US" baseline="0" dirty="0"/>
              <a:t>-Self-driving cars</a:t>
            </a:r>
          </a:p>
          <a:p>
            <a:r>
              <a:rPr lang="en-US" baseline="0" dirty="0"/>
              <a:t>-Image recognition</a:t>
            </a:r>
            <a:endParaRPr lang="en-US" dirty="0"/>
          </a:p>
        </p:txBody>
      </p:sp>
      <p:sp>
        <p:nvSpPr>
          <p:cNvPr id="4" name="Slide Number Placeholder 3"/>
          <p:cNvSpPr>
            <a:spLocks noGrp="1"/>
          </p:cNvSpPr>
          <p:nvPr>
            <p:ph type="sldNum" sz="quarter" idx="10"/>
          </p:nvPr>
        </p:nvSpPr>
        <p:spPr/>
        <p:txBody>
          <a:bodyPr/>
          <a:lstStyle/>
          <a:p>
            <a:fld id="{89A8D08F-ED6F-4233-8AF4-BE494D329630}" type="slidenum">
              <a:rPr lang="en-US" smtClean="0"/>
              <a:t>3</a:t>
            </a:fld>
            <a:endParaRPr lang="en-US"/>
          </a:p>
        </p:txBody>
      </p:sp>
    </p:spTree>
    <p:extLst>
      <p:ext uri="{BB962C8B-B14F-4D97-AF65-F5344CB8AC3E}">
        <p14:creationId xmlns:p14="http://schemas.microsoft.com/office/powerpoint/2010/main" val="1636399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http://image-net.org/challenges/LSVRC/2015/browse-det-synsets</a:t>
            </a:r>
          </a:p>
        </p:txBody>
      </p:sp>
      <p:sp>
        <p:nvSpPr>
          <p:cNvPr id="4" name="Slide Number Placeholder 3"/>
          <p:cNvSpPr>
            <a:spLocks noGrp="1"/>
          </p:cNvSpPr>
          <p:nvPr>
            <p:ph type="sldNum" sz="quarter" idx="10"/>
          </p:nvPr>
        </p:nvSpPr>
        <p:spPr/>
        <p:txBody>
          <a:bodyPr/>
          <a:lstStyle/>
          <a:p>
            <a:fld id="{F55BD853-EEFA-44BD-B18C-E6D9A2A22685}" type="slidenum">
              <a:rPr lang="en-US" smtClean="0"/>
              <a:t>6</a:t>
            </a:fld>
            <a:endParaRPr lang="en-US"/>
          </a:p>
        </p:txBody>
      </p:sp>
    </p:spTree>
    <p:extLst>
      <p:ext uri="{BB962C8B-B14F-4D97-AF65-F5344CB8AC3E}">
        <p14:creationId xmlns:p14="http://schemas.microsoft.com/office/powerpoint/2010/main" val="3416927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-Deep -&gt; Convolutions -&gt; Feature maps</a:t>
            </a:r>
          </a:p>
        </p:txBody>
      </p:sp>
      <p:sp>
        <p:nvSpPr>
          <p:cNvPr id="4" name="Slide Number Placeholder 3"/>
          <p:cNvSpPr>
            <a:spLocks noGrp="1"/>
          </p:cNvSpPr>
          <p:nvPr>
            <p:ph type="sldNum" sz="quarter" idx="10"/>
          </p:nvPr>
        </p:nvSpPr>
        <p:spPr/>
        <p:txBody>
          <a:bodyPr/>
          <a:lstStyle/>
          <a:p>
            <a:fld id="{F55BD853-EEFA-44BD-B18C-E6D9A2A22685}" type="slidenum">
              <a:rPr lang="en-US" smtClean="0"/>
              <a:t>7</a:t>
            </a:fld>
            <a:endParaRPr lang="en-US"/>
          </a:p>
        </p:txBody>
      </p:sp>
    </p:spTree>
    <p:extLst>
      <p:ext uri="{BB962C8B-B14F-4D97-AF65-F5344CB8AC3E}">
        <p14:creationId xmlns:p14="http://schemas.microsoft.com/office/powerpoint/2010/main" val="837950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http://deeplearning.net/tutorial/lenet.html</a:t>
            </a:r>
            <a:endParaRPr lang="en-US"/>
          </a:p>
        </p:txBody>
      </p:sp>
      <p:sp>
        <p:nvSpPr>
          <p:cNvPr id="4" name="Slide Number Placeholder 3"/>
          <p:cNvSpPr>
            <a:spLocks noGrp="1"/>
          </p:cNvSpPr>
          <p:nvPr>
            <p:ph type="sldNum" sz="quarter" idx="10"/>
          </p:nvPr>
        </p:nvSpPr>
        <p:spPr/>
        <p:txBody>
          <a:bodyPr/>
          <a:lstStyle/>
          <a:p>
            <a:fld id="{F55BD853-EEFA-44BD-B18C-E6D9A2A22685}" type="slidenum">
              <a:rPr lang="en-US" smtClean="0"/>
              <a:t>11</a:t>
            </a:fld>
            <a:endParaRPr lang="en-US"/>
          </a:p>
        </p:txBody>
      </p:sp>
    </p:spTree>
    <p:extLst>
      <p:ext uri="{BB962C8B-B14F-4D97-AF65-F5344CB8AC3E}">
        <p14:creationId xmlns:p14="http://schemas.microsoft.com/office/powerpoint/2010/main" val="148475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y(x) is the desired output</a:t>
            </a:r>
          </a:p>
          <a:p>
            <a:r>
              <a:rPr lang="en-US" dirty="0"/>
              <a:t>- al(x) is the actual output (activations)</a:t>
            </a:r>
          </a:p>
        </p:txBody>
      </p:sp>
      <p:sp>
        <p:nvSpPr>
          <p:cNvPr id="4" name="Slide Number Placeholder 3"/>
          <p:cNvSpPr>
            <a:spLocks noGrp="1"/>
          </p:cNvSpPr>
          <p:nvPr>
            <p:ph type="sldNum" sz="quarter" idx="10"/>
          </p:nvPr>
        </p:nvSpPr>
        <p:spPr/>
        <p:txBody>
          <a:bodyPr/>
          <a:lstStyle/>
          <a:p>
            <a:fld id="{F55BD853-EEFA-44BD-B18C-E6D9A2A22685}" type="slidenum">
              <a:rPr lang="en-US" smtClean="0"/>
              <a:t>13</a:t>
            </a:fld>
            <a:endParaRPr lang="en-US"/>
          </a:p>
        </p:txBody>
      </p:sp>
    </p:spTree>
    <p:extLst>
      <p:ext uri="{BB962C8B-B14F-4D97-AF65-F5344CB8AC3E}">
        <p14:creationId xmlns:p14="http://schemas.microsoft.com/office/powerpoint/2010/main" val="3033826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goal of backpropagation is to compute the partial derivatives of the cost function </a:t>
            </a:r>
            <a:r>
              <a:rPr lang="en-US" sz="1200" b="0" i="0" u="none" strike="noStrike" kern="1200" dirty="0">
                <a:solidFill>
                  <a:schemeClr val="tx1"/>
                </a:solidFill>
                <a:effectLst/>
                <a:latin typeface="+mn-lt"/>
                <a:ea typeface="+mn-ea"/>
                <a:cs typeface="+mn-cs"/>
              </a:rPr>
              <a:t>C</a:t>
            </a:r>
            <a:r>
              <a:rPr lang="en-US" sz="1200" b="0" i="0" kern="1200" dirty="0">
                <a:solidFill>
                  <a:schemeClr val="tx1"/>
                </a:solidFill>
                <a:effectLst/>
                <a:latin typeface="+mn-lt"/>
                <a:ea typeface="+mn-ea"/>
                <a:cs typeface="+mn-cs"/>
              </a:rPr>
              <a:t> with respect to any weight w or bias </a:t>
            </a:r>
            <a:r>
              <a:rPr lang="en-US" sz="1200" b="0" i="0" u="none" strike="noStrike" kern="1200" dirty="0">
                <a:solidFill>
                  <a:schemeClr val="tx1"/>
                </a:solidFill>
                <a:effectLst/>
                <a:latin typeface="+mn-lt"/>
                <a:ea typeface="+mn-ea"/>
                <a:cs typeface="+mn-cs"/>
              </a:rPr>
              <a:t>b</a:t>
            </a:r>
            <a:r>
              <a:rPr lang="en-US" sz="1200" b="0" i="0" kern="1200" dirty="0">
                <a:solidFill>
                  <a:schemeClr val="tx1"/>
                </a:solidFill>
                <a:effectLst/>
                <a:latin typeface="+mn-lt"/>
                <a:ea typeface="+mn-ea"/>
                <a:cs typeface="+mn-cs"/>
              </a:rPr>
              <a:t> in the network”</a:t>
            </a:r>
            <a:endParaRPr lang="en-US" dirty="0"/>
          </a:p>
        </p:txBody>
      </p:sp>
      <p:sp>
        <p:nvSpPr>
          <p:cNvPr id="4" name="Slide Number Placeholder 3"/>
          <p:cNvSpPr>
            <a:spLocks noGrp="1"/>
          </p:cNvSpPr>
          <p:nvPr>
            <p:ph type="sldNum" sz="quarter" idx="10"/>
          </p:nvPr>
        </p:nvSpPr>
        <p:spPr/>
        <p:txBody>
          <a:bodyPr/>
          <a:lstStyle/>
          <a:p>
            <a:fld id="{F55BD853-EEFA-44BD-B18C-E6D9A2A22685}" type="slidenum">
              <a:rPr lang="en-US" smtClean="0"/>
              <a:t>14</a:t>
            </a:fld>
            <a:endParaRPr lang="en-US"/>
          </a:p>
        </p:txBody>
      </p:sp>
    </p:spTree>
    <p:extLst>
      <p:ext uri="{BB962C8B-B14F-4D97-AF65-F5344CB8AC3E}">
        <p14:creationId xmlns:p14="http://schemas.microsoft.com/office/powerpoint/2010/main" val="3406410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Fix input x and make cost a function of the final output layer’s activations </a:t>
            </a:r>
          </a:p>
          <a:p>
            <a:endParaRPr lang="en-US" dirty="0"/>
          </a:p>
        </p:txBody>
      </p:sp>
      <p:sp>
        <p:nvSpPr>
          <p:cNvPr id="4" name="Slide Number Placeholder 3"/>
          <p:cNvSpPr>
            <a:spLocks noGrp="1"/>
          </p:cNvSpPr>
          <p:nvPr>
            <p:ph type="sldNum" sz="quarter" idx="10"/>
          </p:nvPr>
        </p:nvSpPr>
        <p:spPr/>
        <p:txBody>
          <a:bodyPr/>
          <a:lstStyle/>
          <a:p>
            <a:fld id="{F55BD853-EEFA-44BD-B18C-E6D9A2A22685}" type="slidenum">
              <a:rPr lang="en-US" smtClean="0"/>
              <a:t>15</a:t>
            </a:fld>
            <a:endParaRPr lang="en-US"/>
          </a:p>
        </p:txBody>
      </p:sp>
    </p:spTree>
    <p:extLst>
      <p:ext uri="{BB962C8B-B14F-4D97-AF65-F5344CB8AC3E}">
        <p14:creationId xmlns:p14="http://schemas.microsoft.com/office/powerpoint/2010/main" val="3298970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Particular input z to a layer l</a:t>
            </a:r>
          </a:p>
        </p:txBody>
      </p:sp>
      <p:sp>
        <p:nvSpPr>
          <p:cNvPr id="4" name="Slide Number Placeholder 3"/>
          <p:cNvSpPr>
            <a:spLocks noGrp="1"/>
          </p:cNvSpPr>
          <p:nvPr>
            <p:ph type="sldNum" sz="quarter" idx="10"/>
          </p:nvPr>
        </p:nvSpPr>
        <p:spPr/>
        <p:txBody>
          <a:bodyPr/>
          <a:lstStyle/>
          <a:p>
            <a:fld id="{F55BD853-EEFA-44BD-B18C-E6D9A2A22685}" type="slidenum">
              <a:rPr lang="en-US" smtClean="0"/>
              <a:t>16</a:t>
            </a:fld>
            <a:endParaRPr lang="en-US"/>
          </a:p>
        </p:txBody>
      </p:sp>
    </p:spTree>
    <p:extLst>
      <p:ext uri="{BB962C8B-B14F-4D97-AF65-F5344CB8AC3E}">
        <p14:creationId xmlns:p14="http://schemas.microsoft.com/office/powerpoint/2010/main" val="3398028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6AB71B9-3E7A-4463-AFB2-DF51841B7F08}"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35FA0-16B3-47E0-9B03-693D6F014BC1}" type="slidenum">
              <a:rPr lang="en-US" smtClean="0"/>
              <a:t>‹#›</a:t>
            </a:fld>
            <a:endParaRPr lang="en-US"/>
          </a:p>
        </p:txBody>
      </p:sp>
    </p:spTree>
    <p:extLst>
      <p:ext uri="{BB962C8B-B14F-4D97-AF65-F5344CB8AC3E}">
        <p14:creationId xmlns:p14="http://schemas.microsoft.com/office/powerpoint/2010/main" val="2682235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AB71B9-3E7A-4463-AFB2-DF51841B7F08}"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35FA0-16B3-47E0-9B03-693D6F014BC1}" type="slidenum">
              <a:rPr lang="en-US" smtClean="0"/>
              <a:t>‹#›</a:t>
            </a:fld>
            <a:endParaRPr lang="en-US"/>
          </a:p>
        </p:txBody>
      </p:sp>
    </p:spTree>
    <p:extLst>
      <p:ext uri="{BB962C8B-B14F-4D97-AF65-F5344CB8AC3E}">
        <p14:creationId xmlns:p14="http://schemas.microsoft.com/office/powerpoint/2010/main" val="233655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AB71B9-3E7A-4463-AFB2-DF51841B7F08}"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35FA0-16B3-47E0-9B03-693D6F014BC1}" type="slidenum">
              <a:rPr lang="en-US" smtClean="0"/>
              <a:t>‹#›</a:t>
            </a:fld>
            <a:endParaRPr lang="en-US"/>
          </a:p>
        </p:txBody>
      </p:sp>
    </p:spTree>
    <p:extLst>
      <p:ext uri="{BB962C8B-B14F-4D97-AF65-F5344CB8AC3E}">
        <p14:creationId xmlns:p14="http://schemas.microsoft.com/office/powerpoint/2010/main" val="188396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AB71B9-3E7A-4463-AFB2-DF51841B7F08}"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35FA0-16B3-47E0-9B03-693D6F014BC1}" type="slidenum">
              <a:rPr lang="en-US" smtClean="0"/>
              <a:t>‹#›</a:t>
            </a:fld>
            <a:endParaRPr lang="en-US"/>
          </a:p>
        </p:txBody>
      </p:sp>
    </p:spTree>
    <p:extLst>
      <p:ext uri="{BB962C8B-B14F-4D97-AF65-F5344CB8AC3E}">
        <p14:creationId xmlns:p14="http://schemas.microsoft.com/office/powerpoint/2010/main" val="819315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AB71B9-3E7A-4463-AFB2-DF51841B7F08}"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35FA0-16B3-47E0-9B03-693D6F014BC1}" type="slidenum">
              <a:rPr lang="en-US" smtClean="0"/>
              <a:t>‹#›</a:t>
            </a:fld>
            <a:endParaRPr lang="en-US"/>
          </a:p>
        </p:txBody>
      </p:sp>
    </p:spTree>
    <p:extLst>
      <p:ext uri="{BB962C8B-B14F-4D97-AF65-F5344CB8AC3E}">
        <p14:creationId xmlns:p14="http://schemas.microsoft.com/office/powerpoint/2010/main" val="3429163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6AB71B9-3E7A-4463-AFB2-DF51841B7F08}"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35FA0-16B3-47E0-9B03-693D6F014BC1}" type="slidenum">
              <a:rPr lang="en-US" smtClean="0"/>
              <a:t>‹#›</a:t>
            </a:fld>
            <a:endParaRPr lang="en-US"/>
          </a:p>
        </p:txBody>
      </p:sp>
    </p:spTree>
    <p:extLst>
      <p:ext uri="{BB962C8B-B14F-4D97-AF65-F5344CB8AC3E}">
        <p14:creationId xmlns:p14="http://schemas.microsoft.com/office/powerpoint/2010/main" val="1547803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6AB71B9-3E7A-4463-AFB2-DF51841B7F08}" type="datetimeFigureOut">
              <a:rPr lang="en-US" smtClean="0"/>
              <a:t>11/5/2016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035FA0-16B3-47E0-9B03-693D6F014BC1}" type="slidenum">
              <a:rPr lang="en-US" smtClean="0"/>
              <a:t>‹#›</a:t>
            </a:fld>
            <a:endParaRPr lang="en-US"/>
          </a:p>
        </p:txBody>
      </p:sp>
    </p:spTree>
    <p:extLst>
      <p:ext uri="{BB962C8B-B14F-4D97-AF65-F5344CB8AC3E}">
        <p14:creationId xmlns:p14="http://schemas.microsoft.com/office/powerpoint/2010/main" val="3397196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6AB71B9-3E7A-4463-AFB2-DF51841B7F08}" type="datetimeFigureOut">
              <a:rPr lang="en-US" smtClean="0"/>
              <a:t>11/5/2016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035FA0-16B3-47E0-9B03-693D6F014BC1}" type="slidenum">
              <a:rPr lang="en-US" smtClean="0"/>
              <a:t>‹#›</a:t>
            </a:fld>
            <a:endParaRPr lang="en-US"/>
          </a:p>
        </p:txBody>
      </p:sp>
    </p:spTree>
    <p:extLst>
      <p:ext uri="{BB962C8B-B14F-4D97-AF65-F5344CB8AC3E}">
        <p14:creationId xmlns:p14="http://schemas.microsoft.com/office/powerpoint/2010/main" val="3471252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AB71B9-3E7A-4463-AFB2-DF51841B7F08}" type="datetimeFigureOut">
              <a:rPr lang="en-US" smtClean="0"/>
              <a:t>11/5/2016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035FA0-16B3-47E0-9B03-693D6F014BC1}" type="slidenum">
              <a:rPr lang="en-US" smtClean="0"/>
              <a:t>‹#›</a:t>
            </a:fld>
            <a:endParaRPr lang="en-US"/>
          </a:p>
        </p:txBody>
      </p:sp>
    </p:spTree>
    <p:extLst>
      <p:ext uri="{BB962C8B-B14F-4D97-AF65-F5344CB8AC3E}">
        <p14:creationId xmlns:p14="http://schemas.microsoft.com/office/powerpoint/2010/main" val="337780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AB71B9-3E7A-4463-AFB2-DF51841B7F08}"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35FA0-16B3-47E0-9B03-693D6F014BC1}" type="slidenum">
              <a:rPr lang="en-US" smtClean="0"/>
              <a:t>‹#›</a:t>
            </a:fld>
            <a:endParaRPr lang="en-US"/>
          </a:p>
        </p:txBody>
      </p:sp>
    </p:spTree>
    <p:extLst>
      <p:ext uri="{BB962C8B-B14F-4D97-AF65-F5344CB8AC3E}">
        <p14:creationId xmlns:p14="http://schemas.microsoft.com/office/powerpoint/2010/main" val="323668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AB71B9-3E7A-4463-AFB2-DF51841B7F08}"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35FA0-16B3-47E0-9B03-693D6F014BC1}" type="slidenum">
              <a:rPr lang="en-US" smtClean="0"/>
              <a:t>‹#›</a:t>
            </a:fld>
            <a:endParaRPr lang="en-US"/>
          </a:p>
        </p:txBody>
      </p:sp>
    </p:spTree>
    <p:extLst>
      <p:ext uri="{BB962C8B-B14F-4D97-AF65-F5344CB8AC3E}">
        <p14:creationId xmlns:p14="http://schemas.microsoft.com/office/powerpoint/2010/main" val="1017091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AB71B9-3E7A-4463-AFB2-DF51841B7F08}" type="datetimeFigureOut">
              <a:rPr lang="en-US" smtClean="0"/>
              <a:t>11/5/2016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035FA0-16B3-47E0-9B03-693D6F014BC1}" type="slidenum">
              <a:rPr lang="en-US" smtClean="0"/>
              <a:t>‹#›</a:t>
            </a:fld>
            <a:endParaRPr lang="en-US"/>
          </a:p>
        </p:txBody>
      </p:sp>
    </p:spTree>
    <p:extLst>
      <p:ext uri="{BB962C8B-B14F-4D97-AF65-F5344CB8AC3E}">
        <p14:creationId xmlns:p14="http://schemas.microsoft.com/office/powerpoint/2010/main" val="690045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1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Neural Network Investigation Using Image Recognition</a:t>
            </a:r>
          </a:p>
        </p:txBody>
      </p:sp>
      <p:sp>
        <p:nvSpPr>
          <p:cNvPr id="3" name="Subtitle 2"/>
          <p:cNvSpPr>
            <a:spLocks noGrp="1"/>
          </p:cNvSpPr>
          <p:nvPr>
            <p:ph type="subTitle" idx="1"/>
          </p:nvPr>
        </p:nvSpPr>
        <p:spPr/>
        <p:txBody>
          <a:bodyPr/>
          <a:lstStyle/>
          <a:p>
            <a:endParaRPr lang="en-US" dirty="0"/>
          </a:p>
          <a:p>
            <a:r>
              <a:rPr lang="en-US" dirty="0"/>
              <a:t>Checkpoint 8</a:t>
            </a:r>
          </a:p>
        </p:txBody>
      </p:sp>
      <p:sp>
        <p:nvSpPr>
          <p:cNvPr id="4" name="Rectangle 3"/>
          <p:cNvSpPr/>
          <p:nvPr/>
        </p:nvSpPr>
        <p:spPr>
          <a:xfrm>
            <a:off x="605736" y="522328"/>
            <a:ext cx="1836528" cy="369332"/>
          </a:xfrm>
          <a:prstGeom prst="rect">
            <a:avLst/>
          </a:prstGeom>
        </p:spPr>
        <p:txBody>
          <a:bodyPr wrap="none">
            <a:spAutoFit/>
          </a:bodyPr>
          <a:lstStyle/>
          <a:p>
            <a:r>
              <a:rPr lang="en-US" dirty="0"/>
              <a:t>MATH/COMP 401</a:t>
            </a:r>
          </a:p>
        </p:txBody>
      </p:sp>
    </p:spTree>
    <p:extLst>
      <p:ext uri="{BB962C8B-B14F-4D97-AF65-F5344CB8AC3E}">
        <p14:creationId xmlns:p14="http://schemas.microsoft.com/office/powerpoint/2010/main" val="2652392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and Benchmarking</a:t>
            </a:r>
            <a:endParaRPr lang="en-US" b="1" dirty="0"/>
          </a:p>
        </p:txBody>
      </p:sp>
      <p:sp>
        <p:nvSpPr>
          <p:cNvPr id="3" name="Content Placeholder 2"/>
          <p:cNvSpPr>
            <a:spLocks noGrp="1"/>
          </p:cNvSpPr>
          <p:nvPr>
            <p:ph idx="1"/>
          </p:nvPr>
        </p:nvSpPr>
        <p:spPr>
          <a:xfrm>
            <a:off x="675954" y="2297745"/>
            <a:ext cx="10840092" cy="4351338"/>
          </a:xfrm>
        </p:spPr>
        <p:txBody>
          <a:bodyPr>
            <a:normAutofit/>
          </a:bodyPr>
          <a:lstStyle/>
          <a:p>
            <a:pPr>
              <a:lnSpc>
                <a:spcPct val="120000"/>
              </a:lnSpc>
            </a:pPr>
            <a:r>
              <a:rPr lang="en-US" sz="3600" dirty="0"/>
              <a:t>Efficiency and Performance – what specifically?</a:t>
            </a:r>
          </a:p>
          <a:p>
            <a:pPr lvl="1">
              <a:lnSpc>
                <a:spcPct val="120000"/>
              </a:lnSpc>
            </a:pPr>
            <a:r>
              <a:rPr lang="en-US" sz="3200" dirty="0"/>
              <a:t>Classification Error Rate (%)</a:t>
            </a:r>
          </a:p>
          <a:p>
            <a:pPr lvl="1">
              <a:lnSpc>
                <a:spcPct val="120000"/>
              </a:lnSpc>
            </a:pPr>
            <a:r>
              <a:rPr lang="en-US" sz="3200" dirty="0"/>
              <a:t>Resources Required (Memory usage and Computation time)</a:t>
            </a:r>
          </a:p>
          <a:p>
            <a:pPr lvl="2">
              <a:lnSpc>
                <a:spcPct val="120000"/>
              </a:lnSpc>
            </a:pPr>
            <a:r>
              <a:rPr lang="en-US" sz="2800" dirty="0"/>
              <a:t>GPU vs CPU memory consumption data points?</a:t>
            </a:r>
          </a:p>
          <a:p>
            <a:pPr lvl="1">
              <a:lnSpc>
                <a:spcPct val="120000"/>
              </a:lnSpc>
            </a:pPr>
            <a:endParaRPr lang="en-US" sz="3200" dirty="0"/>
          </a:p>
          <a:p>
            <a:pPr lvl="2">
              <a:lnSpc>
                <a:spcPct val="100000"/>
              </a:lnSpc>
            </a:pPr>
            <a:endParaRPr lang="en-US" sz="2800" dirty="0"/>
          </a:p>
        </p:txBody>
      </p:sp>
      <p:sp>
        <p:nvSpPr>
          <p:cNvPr id="4" name="TextBox 3"/>
          <p:cNvSpPr txBox="1"/>
          <p:nvPr/>
        </p:nvSpPr>
        <p:spPr>
          <a:xfrm>
            <a:off x="8147406" y="489297"/>
            <a:ext cx="3351089" cy="1077218"/>
          </a:xfrm>
          <a:prstGeom prst="rect">
            <a:avLst/>
          </a:prstGeom>
          <a:noFill/>
          <a:ln>
            <a:solidFill>
              <a:schemeClr val="accent1"/>
            </a:solidFill>
          </a:ln>
        </p:spPr>
        <p:txBody>
          <a:bodyPr wrap="square" rtlCol="0" anchor="ctr">
            <a:spAutoFit/>
          </a:bodyPr>
          <a:lstStyle/>
          <a:p>
            <a:pPr algn="ctr"/>
            <a:r>
              <a:rPr lang="en-US" sz="3200" dirty="0"/>
              <a:t>TEST/BENCHMARK NETWORK</a:t>
            </a:r>
          </a:p>
        </p:txBody>
      </p:sp>
    </p:spTree>
    <p:extLst>
      <p:ext uri="{BB962C8B-B14F-4D97-AF65-F5344CB8AC3E}">
        <p14:creationId xmlns:p14="http://schemas.microsoft.com/office/powerpoint/2010/main" val="1255037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4" name="TextBox 3"/>
          <p:cNvSpPr txBox="1"/>
          <p:nvPr/>
        </p:nvSpPr>
        <p:spPr>
          <a:xfrm>
            <a:off x="6681627" y="3845288"/>
            <a:ext cx="2424701" cy="1077218"/>
          </a:xfrm>
          <a:prstGeom prst="rect">
            <a:avLst/>
          </a:prstGeom>
          <a:noFill/>
          <a:ln>
            <a:solidFill>
              <a:schemeClr val="accent1"/>
            </a:solidFill>
          </a:ln>
        </p:spPr>
        <p:txBody>
          <a:bodyPr wrap="square" rtlCol="0" anchor="ctr">
            <a:spAutoFit/>
          </a:bodyPr>
          <a:lstStyle/>
          <a:p>
            <a:pPr algn="ctr"/>
            <a:r>
              <a:rPr lang="en-US" sz="3200" dirty="0"/>
              <a:t>DEPLOY NETWORK</a:t>
            </a:r>
          </a:p>
        </p:txBody>
      </p:sp>
      <p:sp>
        <p:nvSpPr>
          <p:cNvPr id="5" name="TextBox 4"/>
          <p:cNvSpPr txBox="1"/>
          <p:nvPr/>
        </p:nvSpPr>
        <p:spPr>
          <a:xfrm>
            <a:off x="2623335" y="3845288"/>
            <a:ext cx="3351089" cy="1077218"/>
          </a:xfrm>
          <a:prstGeom prst="rect">
            <a:avLst/>
          </a:prstGeom>
          <a:noFill/>
          <a:ln>
            <a:solidFill>
              <a:schemeClr val="accent1"/>
            </a:solidFill>
          </a:ln>
        </p:spPr>
        <p:txBody>
          <a:bodyPr wrap="square" rtlCol="0" anchor="ctr">
            <a:spAutoFit/>
          </a:bodyPr>
          <a:lstStyle/>
          <a:p>
            <a:pPr algn="ctr"/>
            <a:r>
              <a:rPr lang="en-US" sz="3200" dirty="0"/>
              <a:t>TEST/BENCHMARK NETWORK</a:t>
            </a:r>
          </a:p>
        </p:txBody>
      </p:sp>
      <p:sp>
        <p:nvSpPr>
          <p:cNvPr id="6" name="TextBox 5"/>
          <p:cNvSpPr txBox="1"/>
          <p:nvPr/>
        </p:nvSpPr>
        <p:spPr>
          <a:xfrm>
            <a:off x="4700357" y="2257005"/>
            <a:ext cx="2548133" cy="1077218"/>
          </a:xfrm>
          <a:prstGeom prst="rect">
            <a:avLst/>
          </a:prstGeom>
          <a:noFill/>
          <a:ln w="19050">
            <a:solidFill>
              <a:srgbClr val="FF0000"/>
            </a:solidFill>
          </a:ln>
        </p:spPr>
        <p:txBody>
          <a:bodyPr wrap="none" rtlCol="0">
            <a:spAutoFit/>
          </a:bodyPr>
          <a:lstStyle/>
          <a:p>
            <a:pPr algn="ctr"/>
            <a:r>
              <a:rPr lang="en-US" sz="3200" dirty="0"/>
              <a:t>“Convolution”</a:t>
            </a:r>
          </a:p>
          <a:p>
            <a:pPr algn="ctr"/>
            <a:r>
              <a:rPr lang="en-US" sz="3200" dirty="0"/>
              <a:t>Feature Maps</a:t>
            </a:r>
          </a:p>
        </p:txBody>
      </p:sp>
    </p:spTree>
    <p:extLst>
      <p:ext uri="{BB962C8B-B14F-4D97-AF65-F5344CB8AC3E}">
        <p14:creationId xmlns:p14="http://schemas.microsoft.com/office/powerpoint/2010/main" val="3524465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347413"/>
            <a:ext cx="10515600" cy="1382378"/>
          </a:xfrm>
        </p:spPr>
        <p:txBody>
          <a:bodyPr/>
          <a:lstStyle/>
          <a:p>
            <a:pPr algn="ctr"/>
            <a:r>
              <a:rPr lang="en-US" dirty="0"/>
              <a:t>Backpropagation</a:t>
            </a:r>
          </a:p>
        </p:txBody>
      </p:sp>
      <p:sp>
        <p:nvSpPr>
          <p:cNvPr id="3" name="Text Placeholder 2"/>
          <p:cNvSpPr>
            <a:spLocks noGrp="1"/>
          </p:cNvSpPr>
          <p:nvPr>
            <p:ph type="body" idx="1"/>
          </p:nvPr>
        </p:nvSpPr>
        <p:spPr>
          <a:xfrm>
            <a:off x="831850" y="3729791"/>
            <a:ext cx="10515600" cy="1500187"/>
          </a:xfrm>
        </p:spPr>
        <p:txBody>
          <a:bodyPr/>
          <a:lstStyle/>
          <a:p>
            <a:pPr algn="ctr"/>
            <a:r>
              <a:rPr lang="en-US" dirty="0"/>
              <a:t>Computing the gradient of the cost function</a:t>
            </a:r>
          </a:p>
        </p:txBody>
      </p:sp>
    </p:spTree>
    <p:extLst>
      <p:ext uri="{BB962C8B-B14F-4D97-AF65-F5344CB8AC3E}">
        <p14:creationId xmlns:p14="http://schemas.microsoft.com/office/powerpoint/2010/main" val="369959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Function</a:t>
            </a:r>
          </a:p>
        </p:txBody>
      </p:sp>
      <mc:AlternateContent xmlns:mc="http://schemas.openxmlformats.org/markup-compatibility/2006" xmlns:a14="http://schemas.microsoft.com/office/drawing/2010/main">
        <mc:Choice Requires="a14">
          <p:sp>
            <p:nvSpPr>
              <p:cNvPr id="4" name="TextBox 3"/>
              <p:cNvSpPr txBox="1"/>
              <p:nvPr/>
            </p:nvSpPr>
            <p:spPr>
              <a:xfrm>
                <a:off x="3039978" y="3368843"/>
                <a:ext cx="6112043" cy="13442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𝐶</m:t>
                      </m:r>
                      <m:r>
                        <a:rPr lang="en-US" sz="3600" b="0" i="1" smtClean="0">
                          <a:latin typeface="Cambria Math" panose="02040503050406030204" pitchFamily="18" charset="0"/>
                        </a:rPr>
                        <m:t>(</m:t>
                      </m:r>
                      <m:r>
                        <a:rPr lang="en-US" sz="3600" b="1" i="1" smtClean="0">
                          <a:latin typeface="Cambria Math" panose="02040503050406030204" pitchFamily="18" charset="0"/>
                        </a:rPr>
                        <m:t>𝒙</m:t>
                      </m:r>
                      <m:r>
                        <a:rPr lang="en-US" sz="3600" b="0" i="1" smtClean="0">
                          <a:latin typeface="Cambria Math" panose="02040503050406030204" pitchFamily="18" charset="0"/>
                        </a:rPr>
                        <m:t>)= </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1</m:t>
                          </m:r>
                        </m:num>
                        <m:den>
                          <m:r>
                            <a:rPr lang="en-US" sz="3600" b="0" i="1" smtClean="0">
                              <a:latin typeface="Cambria Math" panose="02040503050406030204" pitchFamily="18" charset="0"/>
                            </a:rPr>
                            <m:t>2</m:t>
                          </m:r>
                          <m:r>
                            <a:rPr lang="en-US" sz="3600" b="0" i="1" smtClean="0">
                              <a:latin typeface="Cambria Math" panose="02040503050406030204" pitchFamily="18" charset="0"/>
                            </a:rPr>
                            <m:t>𝑛</m:t>
                          </m:r>
                        </m:den>
                      </m:f>
                      <m:nary>
                        <m:naryPr>
                          <m:chr m:val="∑"/>
                          <m:supHide m:val="on"/>
                          <m:ctrlPr>
                            <a:rPr lang="en-US" sz="3600" b="0" i="1" smtClean="0">
                              <a:latin typeface="Cambria Math" panose="02040503050406030204" pitchFamily="18" charset="0"/>
                            </a:rPr>
                          </m:ctrlPr>
                        </m:naryPr>
                        <m:sub>
                          <m:r>
                            <m:rPr>
                              <m:brk m:alnAt="7"/>
                            </m:rPr>
                            <a:rPr lang="en-US" sz="3600" b="0" i="1" smtClean="0">
                              <a:latin typeface="Cambria Math" panose="02040503050406030204" pitchFamily="18" charset="0"/>
                            </a:rPr>
                            <m:t>𝑥</m:t>
                          </m:r>
                        </m:sub>
                        <m:sup/>
                        <m:e>
                          <m:sSup>
                            <m:sSupPr>
                              <m:ctrlPr>
                                <a:rPr lang="en-US" sz="3600" b="0" i="1" smtClean="0">
                                  <a:latin typeface="Cambria Math" panose="02040503050406030204" pitchFamily="18" charset="0"/>
                                </a:rPr>
                              </m:ctrlPr>
                            </m:sSupPr>
                            <m:e>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𝑦</m:t>
                                  </m:r>
                                  <m:d>
                                    <m:dPr>
                                      <m:ctrlPr>
                                        <a:rPr lang="en-US" sz="3600" b="0" i="1" smtClean="0">
                                          <a:latin typeface="Cambria Math" panose="02040503050406030204" pitchFamily="18" charset="0"/>
                                        </a:rPr>
                                      </m:ctrlPr>
                                    </m:dPr>
                                    <m:e>
                                      <m:r>
                                        <a:rPr lang="en-US" sz="3600" b="1" i="1" smtClean="0">
                                          <a:latin typeface="Cambria Math" panose="02040503050406030204" pitchFamily="18" charset="0"/>
                                        </a:rPr>
                                        <m:t>𝒙</m:t>
                                      </m:r>
                                    </m:e>
                                  </m:d>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𝑎</m:t>
                                      </m:r>
                                    </m:e>
                                    <m:sup>
                                      <m:r>
                                        <a:rPr lang="en-US" sz="3600" b="0" i="1" smtClean="0">
                                          <a:latin typeface="Cambria Math" panose="02040503050406030204" pitchFamily="18" charset="0"/>
                                        </a:rPr>
                                        <m:t>𝐿</m:t>
                                      </m:r>
                                    </m:sup>
                                  </m:sSup>
                                  <m:r>
                                    <a:rPr lang="en-US" sz="3600" b="0" i="1" smtClean="0">
                                      <a:latin typeface="Cambria Math" panose="02040503050406030204" pitchFamily="18" charset="0"/>
                                    </a:rPr>
                                    <m:t>(</m:t>
                                  </m:r>
                                  <m:r>
                                    <a:rPr lang="en-US" sz="3600" b="1" i="1" smtClean="0">
                                      <a:latin typeface="Cambria Math" panose="02040503050406030204" pitchFamily="18" charset="0"/>
                                    </a:rPr>
                                    <m:t>𝒙</m:t>
                                  </m:r>
                                  <m:r>
                                    <a:rPr lang="en-US" sz="3600" b="0" i="1" smtClean="0">
                                      <a:latin typeface="Cambria Math" panose="02040503050406030204" pitchFamily="18" charset="0"/>
                                    </a:rPr>
                                    <m:t>)</m:t>
                                  </m:r>
                                </m:e>
                              </m:d>
                            </m:e>
                            <m:sup>
                              <m:r>
                                <a:rPr lang="en-US" sz="3600" b="0" i="1" smtClean="0">
                                  <a:latin typeface="Cambria Math" panose="02040503050406030204" pitchFamily="18" charset="0"/>
                                </a:rPr>
                                <m:t>2</m:t>
                              </m:r>
                            </m:sup>
                          </m:sSup>
                        </m:e>
                      </m:nary>
                    </m:oMath>
                  </m:oMathPara>
                </a14:m>
                <a:endParaRPr lang="en-US" sz="3600" dirty="0"/>
              </a:p>
            </p:txBody>
          </p:sp>
        </mc:Choice>
        <mc:Fallback xmlns="">
          <p:sp>
            <p:nvSpPr>
              <p:cNvPr id="4" name="TextBox 3"/>
              <p:cNvSpPr txBox="1">
                <a:spLocks noRot="1" noChangeAspect="1" noMove="1" noResize="1" noEditPoints="1" noAdjustHandles="1" noChangeArrowheads="1" noChangeShapeType="1" noTextEdit="1"/>
              </p:cNvSpPr>
              <p:nvPr/>
            </p:nvSpPr>
            <p:spPr>
              <a:xfrm>
                <a:off x="3039978" y="3368843"/>
                <a:ext cx="6112043" cy="1344279"/>
              </a:xfrm>
              <a:prstGeom prst="rect">
                <a:avLst/>
              </a:prstGeom>
              <a:blipFill>
                <a:blip r:embed="rId3"/>
                <a:stretch>
                  <a:fillRect/>
                </a:stretch>
              </a:blipFill>
            </p:spPr>
            <p:txBody>
              <a:bodyPr/>
              <a:lstStyle/>
              <a:p>
                <a:r>
                  <a:rPr lang="en-US">
                    <a:noFill/>
                  </a:rPr>
                  <a:t> </a:t>
                </a:r>
              </a:p>
            </p:txBody>
          </p:sp>
        </mc:Fallback>
      </mc:AlternateContent>
      <p:sp>
        <p:nvSpPr>
          <p:cNvPr id="5" name="TextBox 4"/>
          <p:cNvSpPr txBox="1"/>
          <p:nvPr/>
        </p:nvSpPr>
        <p:spPr>
          <a:xfrm>
            <a:off x="3696702" y="2490041"/>
            <a:ext cx="4798594" cy="584775"/>
          </a:xfrm>
          <a:prstGeom prst="rect">
            <a:avLst/>
          </a:prstGeom>
          <a:noFill/>
        </p:spPr>
        <p:txBody>
          <a:bodyPr wrap="square" rtlCol="0">
            <a:spAutoFit/>
          </a:bodyPr>
          <a:lstStyle/>
          <a:p>
            <a:r>
              <a:rPr lang="en-US" sz="3200" dirty="0"/>
              <a:t>Mean Squared Error (MSE):</a:t>
            </a:r>
          </a:p>
        </p:txBody>
      </p:sp>
      <p:sp>
        <p:nvSpPr>
          <p:cNvPr id="6" name="Rectangle 5"/>
          <p:cNvSpPr/>
          <p:nvPr/>
        </p:nvSpPr>
        <p:spPr>
          <a:xfrm>
            <a:off x="10578588" y="6358726"/>
            <a:ext cx="1550424" cy="369332"/>
          </a:xfrm>
          <a:prstGeom prst="rect">
            <a:avLst/>
          </a:prstGeom>
        </p:spPr>
        <p:txBody>
          <a:bodyPr wrap="none">
            <a:spAutoFit/>
          </a:bodyPr>
          <a:lstStyle/>
          <a:p>
            <a:r>
              <a:rPr lang="en-US" dirty="0"/>
              <a:t>(Neilson 2016)</a:t>
            </a:r>
          </a:p>
        </p:txBody>
      </p:sp>
    </p:spTree>
    <p:extLst>
      <p:ext uri="{BB962C8B-B14F-4D97-AF65-F5344CB8AC3E}">
        <p14:creationId xmlns:p14="http://schemas.microsoft.com/office/powerpoint/2010/main" val="1797414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a:t>
            </a:r>
          </a:p>
        </p:txBody>
      </p:sp>
      <mc:AlternateContent xmlns:mc="http://schemas.openxmlformats.org/markup-compatibility/2006" xmlns:a14="http://schemas.microsoft.com/office/drawing/2010/main">
        <mc:Choice Requires="a14">
          <p:sp>
            <p:nvSpPr>
              <p:cNvPr id="4" name="TextBox 3"/>
              <p:cNvSpPr txBox="1"/>
              <p:nvPr/>
            </p:nvSpPr>
            <p:spPr>
              <a:xfrm>
                <a:off x="4238169" y="3656202"/>
                <a:ext cx="3146118" cy="14086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𝐶</m:t>
                      </m:r>
                      <m:r>
                        <a:rPr lang="en-US" sz="3600" b="0" i="1" smtClean="0">
                          <a:latin typeface="Cambria Math" panose="02040503050406030204" pitchFamily="18" charset="0"/>
                          <a:ea typeface="Cambria Math" panose="02040503050406030204" pitchFamily="18" charset="0"/>
                        </a:rPr>
                        <m:t>= </m:t>
                      </m:r>
                      <m:d>
                        <m:dPr>
                          <m:begChr m:val="⟨"/>
                          <m:endChr m:val="⟩"/>
                          <m:ctrlPr>
                            <a:rPr lang="en-US" sz="3600" b="0" i="1" smtClean="0">
                              <a:latin typeface="Cambria Math" panose="02040503050406030204" pitchFamily="18" charset="0"/>
                              <a:ea typeface="Cambria Math" panose="02040503050406030204" pitchFamily="18" charset="0"/>
                            </a:rPr>
                          </m:ctrlPr>
                        </m:dPr>
                        <m:e>
                          <m:f>
                            <m:fPr>
                              <m:ctrlPr>
                                <a:rPr lang="en-US" sz="3600" b="0" i="1" smtClean="0">
                                  <a:latin typeface="Cambria Math" panose="02040503050406030204" pitchFamily="18" charset="0"/>
                                  <a:ea typeface="Cambria Math" panose="02040503050406030204" pitchFamily="18" charset="0"/>
                                </a:rPr>
                              </m:ctrlPr>
                            </m:fPr>
                            <m:num>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𝐶</m:t>
                              </m:r>
                            </m:num>
                            <m:den>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𝑤</m:t>
                              </m:r>
                            </m:den>
                          </m:f>
                          <m:r>
                            <a:rPr lang="en-US" sz="3600" b="0" i="1" smtClean="0">
                              <a:latin typeface="Cambria Math" panose="02040503050406030204" pitchFamily="18" charset="0"/>
                              <a:ea typeface="Cambria Math" panose="02040503050406030204" pitchFamily="18" charset="0"/>
                            </a:rPr>
                            <m:t>,</m:t>
                          </m:r>
                          <m:f>
                            <m:fPr>
                              <m:ctrlPr>
                                <a:rPr lang="en-US" sz="3600" b="0" i="1" smtClean="0">
                                  <a:latin typeface="Cambria Math" panose="02040503050406030204" pitchFamily="18" charset="0"/>
                                  <a:ea typeface="Cambria Math" panose="02040503050406030204" pitchFamily="18" charset="0"/>
                                </a:rPr>
                              </m:ctrlPr>
                            </m:fPr>
                            <m:num>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𝐶</m:t>
                              </m:r>
                            </m:num>
                            <m:den>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𝑏</m:t>
                              </m:r>
                            </m:den>
                          </m:f>
                        </m:e>
                      </m:d>
                    </m:oMath>
                  </m:oMathPara>
                </a14:m>
                <a:endParaRPr lang="en-US" sz="3600" dirty="0"/>
              </a:p>
            </p:txBody>
          </p:sp>
        </mc:Choice>
        <mc:Fallback xmlns="">
          <p:sp>
            <p:nvSpPr>
              <p:cNvPr id="4" name="TextBox 3"/>
              <p:cNvSpPr txBox="1">
                <a:spLocks noRot="1" noChangeAspect="1" noMove="1" noResize="1" noEditPoints="1" noAdjustHandles="1" noChangeArrowheads="1" noChangeShapeType="1" noTextEdit="1"/>
              </p:cNvSpPr>
              <p:nvPr/>
            </p:nvSpPr>
            <p:spPr>
              <a:xfrm>
                <a:off x="4238169" y="3656202"/>
                <a:ext cx="3146118" cy="140865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838200" y="1690688"/>
                <a:ext cx="4973028" cy="13442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3600" i="1" smtClean="0">
                              <a:latin typeface="Cambria Math" panose="02040503050406030204" pitchFamily="18" charset="0"/>
                            </a:rPr>
                          </m:ctrlPr>
                        </m:sSubSupPr>
                        <m:e>
                          <m:r>
                            <a:rPr lang="en-US" sz="3600" b="0" i="1" smtClean="0">
                              <a:latin typeface="Cambria Math" panose="02040503050406030204" pitchFamily="18" charset="0"/>
                            </a:rPr>
                            <m:t>𝑎</m:t>
                          </m:r>
                        </m:e>
                        <m:sub>
                          <m:r>
                            <a:rPr lang="en-US" sz="3600" b="0" i="1" smtClean="0">
                              <a:latin typeface="Cambria Math" panose="02040503050406030204" pitchFamily="18" charset="0"/>
                            </a:rPr>
                            <m:t>𝑗</m:t>
                          </m:r>
                        </m:sub>
                        <m:sup>
                          <m:r>
                            <a:rPr lang="en-US" sz="3600" b="0" i="1" smtClean="0">
                              <a:latin typeface="Cambria Math" panose="02040503050406030204" pitchFamily="18" charset="0"/>
                            </a:rPr>
                            <m:t>𝑙</m:t>
                          </m:r>
                        </m:sup>
                      </m:sSubSup>
                      <m:r>
                        <a:rPr lang="en-US" sz="3600" b="0" i="1" smtClean="0">
                          <a:latin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𝜎</m:t>
                      </m:r>
                      <m:r>
                        <a:rPr lang="en-US" sz="3600" b="0" i="1" smtClean="0">
                          <a:latin typeface="Cambria Math" panose="02040503050406030204" pitchFamily="18" charset="0"/>
                          <a:ea typeface="Cambria Math" panose="02040503050406030204" pitchFamily="18" charset="0"/>
                        </a:rPr>
                        <m:t>(</m:t>
                      </m:r>
                      <m:nary>
                        <m:naryPr>
                          <m:chr m:val="∑"/>
                          <m:supHide m:val="on"/>
                          <m:ctrlPr>
                            <a:rPr lang="en-US" sz="3600" b="0" i="1" smtClean="0">
                              <a:latin typeface="Cambria Math" panose="02040503050406030204" pitchFamily="18" charset="0"/>
                              <a:ea typeface="Cambria Math" panose="02040503050406030204" pitchFamily="18" charset="0"/>
                            </a:rPr>
                          </m:ctrlPr>
                        </m:naryPr>
                        <m:sub>
                          <m:r>
                            <m:rPr>
                              <m:brk m:alnAt="7"/>
                            </m:rPr>
                            <a:rPr lang="en-US" sz="3600" b="0" i="1" smtClean="0">
                              <a:latin typeface="Cambria Math" panose="02040503050406030204" pitchFamily="18" charset="0"/>
                              <a:ea typeface="Cambria Math" panose="02040503050406030204" pitchFamily="18" charset="0"/>
                            </a:rPr>
                            <m:t>𝑘</m:t>
                          </m:r>
                        </m:sub>
                        <m:sup/>
                        <m:e>
                          <m:sSubSup>
                            <m:sSubSupPr>
                              <m:ctrlPr>
                                <a:rPr lang="en-US" sz="3600" b="0" i="1" smtClean="0">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𝑤</m:t>
                              </m:r>
                            </m:e>
                            <m:sub>
                              <m:r>
                                <a:rPr lang="en-US" sz="3600" b="0" i="1" smtClean="0">
                                  <a:latin typeface="Cambria Math" panose="02040503050406030204" pitchFamily="18" charset="0"/>
                                  <a:ea typeface="Cambria Math" panose="02040503050406030204" pitchFamily="18" charset="0"/>
                                </a:rPr>
                                <m:t>𝑗𝑘</m:t>
                              </m:r>
                            </m:sub>
                            <m:sup>
                              <m:r>
                                <a:rPr lang="en-US" sz="3600" b="0" i="1" smtClean="0">
                                  <a:latin typeface="Cambria Math" panose="02040503050406030204" pitchFamily="18" charset="0"/>
                                  <a:ea typeface="Cambria Math" panose="02040503050406030204" pitchFamily="18" charset="0"/>
                                </a:rPr>
                                <m:t>𝑙</m:t>
                              </m:r>
                            </m:sup>
                          </m:sSubSup>
                          <m:sSubSup>
                            <m:sSubSupPr>
                              <m:ctrlPr>
                                <a:rPr lang="en-US" sz="3600" b="0" i="1" smtClean="0">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𝑎</m:t>
                              </m:r>
                            </m:e>
                            <m:sub>
                              <m:r>
                                <a:rPr lang="en-US" sz="3600" b="0" i="1" smtClean="0">
                                  <a:latin typeface="Cambria Math" panose="02040503050406030204" pitchFamily="18" charset="0"/>
                                  <a:ea typeface="Cambria Math" panose="02040503050406030204" pitchFamily="18" charset="0"/>
                                </a:rPr>
                                <m:t>𝑘</m:t>
                              </m:r>
                            </m:sub>
                            <m:sup>
                              <m:r>
                                <a:rPr lang="en-US" sz="3600" b="0" i="1" smtClean="0">
                                  <a:latin typeface="Cambria Math" panose="02040503050406030204" pitchFamily="18" charset="0"/>
                                  <a:ea typeface="Cambria Math" panose="02040503050406030204" pitchFamily="18" charset="0"/>
                                </a:rPr>
                                <m:t>𝑙</m:t>
                              </m:r>
                              <m:r>
                                <a:rPr lang="en-US" sz="3600" b="0" i="1" smtClean="0">
                                  <a:latin typeface="Cambria Math" panose="02040503050406030204" pitchFamily="18" charset="0"/>
                                  <a:ea typeface="Cambria Math" panose="02040503050406030204" pitchFamily="18" charset="0"/>
                                </a:rPr>
                                <m:t>−1</m:t>
                              </m:r>
                            </m:sup>
                          </m:sSubSup>
                          <m:r>
                            <a:rPr lang="en-US" sz="3600" b="0" i="1" smtClean="0">
                              <a:latin typeface="Cambria Math" panose="02040503050406030204" pitchFamily="18" charset="0"/>
                              <a:ea typeface="Cambria Math" panose="02040503050406030204" pitchFamily="18" charset="0"/>
                            </a:rPr>
                            <m:t>+</m:t>
                          </m:r>
                          <m:sSubSup>
                            <m:sSubSupPr>
                              <m:ctrlPr>
                                <a:rPr lang="en-US" sz="3600" b="0" i="1" smtClean="0">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𝑏</m:t>
                              </m:r>
                            </m:e>
                            <m:sub>
                              <m:r>
                                <a:rPr lang="en-US" sz="3600" b="0" i="1" smtClean="0">
                                  <a:latin typeface="Cambria Math" panose="02040503050406030204" pitchFamily="18" charset="0"/>
                                  <a:ea typeface="Cambria Math" panose="02040503050406030204" pitchFamily="18" charset="0"/>
                                </a:rPr>
                                <m:t>𝑗</m:t>
                              </m:r>
                            </m:sub>
                            <m:sup>
                              <m:r>
                                <a:rPr lang="en-US" sz="3600" b="0" i="1" smtClean="0">
                                  <a:latin typeface="Cambria Math" panose="02040503050406030204" pitchFamily="18" charset="0"/>
                                  <a:ea typeface="Cambria Math" panose="02040503050406030204" pitchFamily="18" charset="0"/>
                                </a:rPr>
                                <m:t>𝑙</m:t>
                              </m:r>
                            </m:sup>
                          </m:sSubSup>
                        </m:e>
                      </m:nary>
                      <m:r>
                        <a:rPr lang="en-US" sz="3600"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838200" y="1690688"/>
                <a:ext cx="4973028" cy="134427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920823" y="2080858"/>
                <a:ext cx="4227632" cy="5639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600" i="1" smtClean="0">
                              <a:latin typeface="Cambria Math" panose="02040503050406030204" pitchFamily="18" charset="0"/>
                            </a:rPr>
                          </m:ctrlPr>
                        </m:sSupPr>
                        <m:e>
                          <m:r>
                            <a:rPr lang="en-US" sz="3600" b="0" i="1" smtClean="0">
                              <a:latin typeface="Cambria Math" panose="02040503050406030204" pitchFamily="18" charset="0"/>
                            </a:rPr>
                            <m:t>𝑎</m:t>
                          </m:r>
                        </m:e>
                        <m:sup>
                          <m:r>
                            <a:rPr lang="en-US" sz="3600" b="0" i="1" smtClean="0">
                              <a:latin typeface="Cambria Math" panose="02040503050406030204" pitchFamily="18" charset="0"/>
                            </a:rPr>
                            <m:t>𝑙</m:t>
                          </m:r>
                        </m:sup>
                      </m:sSup>
                      <m:r>
                        <a:rPr lang="en-US" sz="3600" b="0" i="1" smtClean="0">
                          <a:latin typeface="Cambria Math" panose="02040503050406030204" pitchFamily="18" charset="0"/>
                        </a:rPr>
                        <m:t>= </m:t>
                      </m:r>
                      <m:r>
                        <a:rPr lang="en-US" sz="3600" b="0" i="1" smtClean="0">
                          <a:latin typeface="Cambria Math" panose="02040503050406030204" pitchFamily="18" charset="0"/>
                          <a:ea typeface="Cambria Math" panose="02040503050406030204" pitchFamily="18" charset="0"/>
                        </a:rPr>
                        <m:t>𝜎</m:t>
                      </m:r>
                      <m:r>
                        <a:rPr lang="en-US" sz="3600" b="0" i="1" smtClean="0">
                          <a:latin typeface="Cambria Math" panose="02040503050406030204" pitchFamily="18" charset="0"/>
                          <a:ea typeface="Cambria Math" panose="02040503050406030204" pitchFamily="18" charset="0"/>
                        </a:rPr>
                        <m:t>(</m:t>
                      </m:r>
                      <m:sSup>
                        <m:sSupPr>
                          <m:ctrlPr>
                            <a:rPr lang="en-US" sz="3600" b="0" i="1" smtClean="0">
                              <a:latin typeface="Cambria Math" panose="02040503050406030204" pitchFamily="18" charset="0"/>
                              <a:ea typeface="Cambria Math" panose="02040503050406030204" pitchFamily="18" charset="0"/>
                            </a:rPr>
                          </m:ctrlPr>
                        </m:sSupPr>
                        <m:e>
                          <m:r>
                            <a:rPr lang="en-US" sz="3600" b="0" i="1" smtClean="0">
                              <a:latin typeface="Cambria Math" panose="02040503050406030204" pitchFamily="18" charset="0"/>
                              <a:ea typeface="Cambria Math" panose="02040503050406030204" pitchFamily="18" charset="0"/>
                            </a:rPr>
                            <m:t>𝑤</m:t>
                          </m:r>
                        </m:e>
                        <m:sup>
                          <m:r>
                            <a:rPr lang="en-US" sz="3600" b="0" i="1" smtClean="0">
                              <a:latin typeface="Cambria Math" panose="02040503050406030204" pitchFamily="18" charset="0"/>
                              <a:ea typeface="Cambria Math" panose="02040503050406030204" pitchFamily="18" charset="0"/>
                            </a:rPr>
                            <m:t>𝑙</m:t>
                          </m:r>
                        </m:sup>
                      </m:sSup>
                      <m:sSup>
                        <m:sSupPr>
                          <m:ctrlPr>
                            <a:rPr lang="en-US" sz="3600" b="0" i="1" smtClean="0">
                              <a:latin typeface="Cambria Math" panose="02040503050406030204" pitchFamily="18" charset="0"/>
                              <a:ea typeface="Cambria Math" panose="02040503050406030204" pitchFamily="18" charset="0"/>
                            </a:rPr>
                          </m:ctrlPr>
                        </m:sSupPr>
                        <m:e>
                          <m:r>
                            <a:rPr lang="en-US" sz="3600" b="0" i="1" smtClean="0">
                              <a:latin typeface="Cambria Math" panose="02040503050406030204" pitchFamily="18" charset="0"/>
                              <a:ea typeface="Cambria Math" panose="02040503050406030204" pitchFamily="18" charset="0"/>
                            </a:rPr>
                            <m:t>𝑎</m:t>
                          </m:r>
                        </m:e>
                        <m:sup>
                          <m:r>
                            <a:rPr lang="en-US" sz="3600" b="0" i="1" smtClean="0">
                              <a:latin typeface="Cambria Math" panose="02040503050406030204" pitchFamily="18" charset="0"/>
                              <a:ea typeface="Cambria Math" panose="02040503050406030204" pitchFamily="18" charset="0"/>
                            </a:rPr>
                            <m:t>𝑙</m:t>
                          </m:r>
                          <m:r>
                            <a:rPr lang="en-US" sz="3600" b="0" i="1" smtClean="0">
                              <a:latin typeface="Cambria Math" panose="02040503050406030204" pitchFamily="18" charset="0"/>
                              <a:ea typeface="Cambria Math" panose="02040503050406030204" pitchFamily="18" charset="0"/>
                            </a:rPr>
                            <m:t>−1</m:t>
                          </m:r>
                        </m:sup>
                      </m:sSup>
                      <m:r>
                        <a:rPr lang="en-US" sz="3600" b="0" i="1" smtClean="0">
                          <a:latin typeface="Cambria Math" panose="02040503050406030204" pitchFamily="18" charset="0"/>
                          <a:ea typeface="Cambria Math" panose="02040503050406030204" pitchFamily="18" charset="0"/>
                        </a:rPr>
                        <m:t>+</m:t>
                      </m:r>
                      <m:sSup>
                        <m:sSupPr>
                          <m:ctrlPr>
                            <a:rPr lang="en-US" sz="3600" b="0" i="1" smtClean="0">
                              <a:latin typeface="Cambria Math" panose="02040503050406030204" pitchFamily="18" charset="0"/>
                              <a:ea typeface="Cambria Math" panose="02040503050406030204" pitchFamily="18" charset="0"/>
                            </a:rPr>
                          </m:ctrlPr>
                        </m:sSupPr>
                        <m:e>
                          <m:r>
                            <a:rPr lang="en-US" sz="3600" b="0" i="1" smtClean="0">
                              <a:latin typeface="Cambria Math" panose="02040503050406030204" pitchFamily="18" charset="0"/>
                              <a:ea typeface="Cambria Math" panose="02040503050406030204" pitchFamily="18" charset="0"/>
                            </a:rPr>
                            <m:t>𝑏</m:t>
                          </m:r>
                        </m:e>
                        <m:sup>
                          <m:r>
                            <a:rPr lang="en-US" sz="3600" b="0" i="1" smtClean="0">
                              <a:latin typeface="Cambria Math" panose="02040503050406030204" pitchFamily="18" charset="0"/>
                              <a:ea typeface="Cambria Math" panose="02040503050406030204" pitchFamily="18" charset="0"/>
                            </a:rPr>
                            <m:t>𝑙</m:t>
                          </m:r>
                        </m:sup>
                      </m:sSup>
                      <m:r>
                        <a:rPr lang="en-US" sz="3600" b="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6" name="TextBox 5"/>
              <p:cNvSpPr txBox="1">
                <a:spLocks noRot="1" noChangeAspect="1" noMove="1" noResize="1" noEditPoints="1" noAdjustHandles="1" noChangeArrowheads="1" noChangeShapeType="1" noTextEdit="1"/>
              </p:cNvSpPr>
              <p:nvPr/>
            </p:nvSpPr>
            <p:spPr>
              <a:xfrm>
                <a:off x="6920823" y="2080858"/>
                <a:ext cx="4227632" cy="563937"/>
              </a:xfrm>
              <a:prstGeom prst="rect">
                <a:avLst/>
              </a:prstGeom>
              <a:blipFill>
                <a:blip r:embed="rId5"/>
                <a:stretch>
                  <a:fillRect/>
                </a:stretch>
              </a:blipFill>
            </p:spPr>
            <p:txBody>
              <a:bodyPr/>
              <a:lstStyle/>
              <a:p>
                <a:r>
                  <a:rPr lang="en-US">
                    <a:noFill/>
                  </a:rPr>
                  <a:t> </a:t>
                </a:r>
              </a:p>
            </p:txBody>
          </p:sp>
        </mc:Fallback>
      </mc:AlternateContent>
      <p:sp>
        <p:nvSpPr>
          <p:cNvPr id="7" name="Rectangle 6"/>
          <p:cNvSpPr/>
          <p:nvPr/>
        </p:nvSpPr>
        <p:spPr>
          <a:xfrm>
            <a:off x="10578588" y="6358726"/>
            <a:ext cx="1550424" cy="369332"/>
          </a:xfrm>
          <a:prstGeom prst="rect">
            <a:avLst/>
          </a:prstGeom>
        </p:spPr>
        <p:txBody>
          <a:bodyPr wrap="none">
            <a:spAutoFit/>
          </a:bodyPr>
          <a:lstStyle/>
          <a:p>
            <a:r>
              <a:rPr lang="en-US" dirty="0"/>
              <a:t>(Neilson 2016)</a:t>
            </a:r>
          </a:p>
        </p:txBody>
      </p:sp>
    </p:spTree>
    <p:extLst>
      <p:ext uri="{BB962C8B-B14F-4D97-AF65-F5344CB8AC3E}">
        <p14:creationId xmlns:p14="http://schemas.microsoft.com/office/powerpoint/2010/main" val="3672820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Function</a:t>
            </a:r>
          </a:p>
        </p:txBody>
      </p:sp>
      <mc:AlternateContent xmlns:mc="http://schemas.openxmlformats.org/markup-compatibility/2006" xmlns:a14="http://schemas.microsoft.com/office/drawing/2010/main">
        <mc:Choice Requires="a14">
          <p:sp>
            <p:nvSpPr>
              <p:cNvPr id="4" name="TextBox 3"/>
              <p:cNvSpPr txBox="1"/>
              <p:nvPr/>
            </p:nvSpPr>
            <p:spPr>
              <a:xfrm>
                <a:off x="3039978" y="1951009"/>
                <a:ext cx="6112043" cy="13442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𝐶</m:t>
                      </m:r>
                      <m:r>
                        <a:rPr lang="en-US" sz="3600" b="0" i="1" smtClean="0">
                          <a:latin typeface="Cambria Math" panose="02040503050406030204" pitchFamily="18" charset="0"/>
                        </a:rPr>
                        <m:t>(</m:t>
                      </m:r>
                      <m:r>
                        <a:rPr lang="en-US" sz="3600" b="1" i="1" smtClean="0">
                          <a:latin typeface="Cambria Math" panose="02040503050406030204" pitchFamily="18" charset="0"/>
                        </a:rPr>
                        <m:t>𝒙</m:t>
                      </m:r>
                      <m:r>
                        <a:rPr lang="en-US" sz="3600" b="0" i="1" smtClean="0">
                          <a:latin typeface="Cambria Math" panose="02040503050406030204" pitchFamily="18" charset="0"/>
                        </a:rPr>
                        <m:t>)= </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1</m:t>
                          </m:r>
                        </m:num>
                        <m:den>
                          <m:r>
                            <a:rPr lang="en-US" sz="3600" b="0" i="1" smtClean="0">
                              <a:latin typeface="Cambria Math" panose="02040503050406030204" pitchFamily="18" charset="0"/>
                            </a:rPr>
                            <m:t>2</m:t>
                          </m:r>
                          <m:r>
                            <a:rPr lang="en-US" sz="3600" b="0" i="1" smtClean="0">
                              <a:latin typeface="Cambria Math" panose="02040503050406030204" pitchFamily="18" charset="0"/>
                            </a:rPr>
                            <m:t>𝑛</m:t>
                          </m:r>
                        </m:den>
                      </m:f>
                      <m:nary>
                        <m:naryPr>
                          <m:chr m:val="∑"/>
                          <m:supHide m:val="on"/>
                          <m:ctrlPr>
                            <a:rPr lang="en-US" sz="3600" b="0" i="1" smtClean="0">
                              <a:latin typeface="Cambria Math" panose="02040503050406030204" pitchFamily="18" charset="0"/>
                            </a:rPr>
                          </m:ctrlPr>
                        </m:naryPr>
                        <m:sub>
                          <m:r>
                            <m:rPr>
                              <m:brk m:alnAt="7"/>
                            </m:rPr>
                            <a:rPr lang="en-US" sz="3600" b="0" i="1" smtClean="0">
                              <a:latin typeface="Cambria Math" panose="02040503050406030204" pitchFamily="18" charset="0"/>
                            </a:rPr>
                            <m:t>𝑥</m:t>
                          </m:r>
                        </m:sub>
                        <m:sup/>
                        <m:e>
                          <m:sSup>
                            <m:sSupPr>
                              <m:ctrlPr>
                                <a:rPr lang="en-US" sz="3600" b="0" i="1" smtClean="0">
                                  <a:latin typeface="Cambria Math" panose="02040503050406030204" pitchFamily="18" charset="0"/>
                                </a:rPr>
                              </m:ctrlPr>
                            </m:sSupPr>
                            <m:e>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𝑦</m:t>
                                  </m:r>
                                  <m:d>
                                    <m:dPr>
                                      <m:ctrlPr>
                                        <a:rPr lang="en-US" sz="3600" b="0" i="1" smtClean="0">
                                          <a:latin typeface="Cambria Math" panose="02040503050406030204" pitchFamily="18" charset="0"/>
                                        </a:rPr>
                                      </m:ctrlPr>
                                    </m:dPr>
                                    <m:e>
                                      <m:r>
                                        <a:rPr lang="en-US" sz="3600" b="1" i="1" smtClean="0">
                                          <a:latin typeface="Cambria Math" panose="02040503050406030204" pitchFamily="18" charset="0"/>
                                        </a:rPr>
                                        <m:t>𝒙</m:t>
                                      </m:r>
                                    </m:e>
                                  </m:d>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𝑎</m:t>
                                      </m:r>
                                    </m:e>
                                    <m:sup>
                                      <m:r>
                                        <a:rPr lang="en-US" sz="3600" b="0" i="1" smtClean="0">
                                          <a:latin typeface="Cambria Math" panose="02040503050406030204" pitchFamily="18" charset="0"/>
                                        </a:rPr>
                                        <m:t>𝐿</m:t>
                                      </m:r>
                                    </m:sup>
                                  </m:sSup>
                                  <m:r>
                                    <a:rPr lang="en-US" sz="3600" b="0" i="1" smtClean="0">
                                      <a:latin typeface="Cambria Math" panose="02040503050406030204" pitchFamily="18" charset="0"/>
                                    </a:rPr>
                                    <m:t>(</m:t>
                                  </m:r>
                                  <m:r>
                                    <a:rPr lang="en-US" sz="3600" b="1" i="1" smtClean="0">
                                      <a:latin typeface="Cambria Math" panose="02040503050406030204" pitchFamily="18" charset="0"/>
                                    </a:rPr>
                                    <m:t>𝒙</m:t>
                                  </m:r>
                                  <m:r>
                                    <a:rPr lang="en-US" sz="3600" b="0" i="1" smtClean="0">
                                      <a:latin typeface="Cambria Math" panose="02040503050406030204" pitchFamily="18" charset="0"/>
                                    </a:rPr>
                                    <m:t>)</m:t>
                                  </m:r>
                                </m:e>
                              </m:d>
                            </m:e>
                            <m:sup>
                              <m:r>
                                <a:rPr lang="en-US" sz="3600" b="0" i="1" smtClean="0">
                                  <a:latin typeface="Cambria Math" panose="02040503050406030204" pitchFamily="18" charset="0"/>
                                </a:rPr>
                                <m:t>2</m:t>
                              </m:r>
                            </m:sup>
                          </m:sSup>
                        </m:e>
                      </m:nary>
                    </m:oMath>
                  </m:oMathPara>
                </a14:m>
                <a:endParaRPr lang="en-US" sz="3600" dirty="0"/>
              </a:p>
            </p:txBody>
          </p:sp>
        </mc:Choice>
        <mc:Fallback xmlns="">
          <p:sp>
            <p:nvSpPr>
              <p:cNvPr id="4" name="TextBox 3"/>
              <p:cNvSpPr txBox="1">
                <a:spLocks noRot="1" noChangeAspect="1" noMove="1" noResize="1" noEditPoints="1" noAdjustHandles="1" noChangeArrowheads="1" noChangeShapeType="1" noTextEdit="1"/>
              </p:cNvSpPr>
              <p:nvPr/>
            </p:nvSpPr>
            <p:spPr>
              <a:xfrm>
                <a:off x="3039978" y="1951009"/>
                <a:ext cx="6112043" cy="1344279"/>
              </a:xfrm>
              <a:prstGeom prst="rect">
                <a:avLst/>
              </a:prstGeom>
              <a:blipFill>
                <a:blip r:embed="rId3"/>
                <a:stretch>
                  <a:fillRect/>
                </a:stretch>
              </a:blipFill>
            </p:spPr>
            <p:txBody>
              <a:bodyPr/>
              <a:lstStyle/>
              <a:p>
                <a:r>
                  <a:rPr lang="en-US">
                    <a:noFill/>
                  </a:rPr>
                  <a:t> </a:t>
                </a:r>
              </a:p>
            </p:txBody>
          </p:sp>
        </mc:Fallback>
      </mc:AlternateContent>
      <p:sp>
        <p:nvSpPr>
          <p:cNvPr id="6" name="Rectangle 5"/>
          <p:cNvSpPr/>
          <p:nvPr/>
        </p:nvSpPr>
        <p:spPr>
          <a:xfrm>
            <a:off x="10578588" y="6358726"/>
            <a:ext cx="1550424" cy="369332"/>
          </a:xfrm>
          <a:prstGeom prst="rect">
            <a:avLst/>
          </a:prstGeom>
        </p:spPr>
        <p:txBody>
          <a:bodyPr wrap="none">
            <a:spAutoFit/>
          </a:bodyPr>
          <a:lstStyle/>
          <a:p>
            <a:r>
              <a:rPr lang="en-US" dirty="0"/>
              <a:t>(Neilson 2016)</a:t>
            </a:r>
          </a:p>
        </p:txBody>
      </p:sp>
      <mc:AlternateContent xmlns:mc="http://schemas.openxmlformats.org/markup-compatibility/2006" xmlns:a14="http://schemas.microsoft.com/office/drawing/2010/main">
        <mc:Choice Requires="a14">
          <p:sp>
            <p:nvSpPr>
              <p:cNvPr id="8" name="Rectangle 7"/>
              <p:cNvSpPr/>
              <p:nvPr/>
            </p:nvSpPr>
            <p:spPr>
              <a:xfrm>
                <a:off x="4016359" y="4165035"/>
                <a:ext cx="4159280" cy="11294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𝐶</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𝑥</m:t>
                          </m:r>
                        </m:e>
                      </m:d>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1</m:t>
                          </m:r>
                        </m:num>
                        <m:den>
                          <m:r>
                            <a:rPr lang="en-US" sz="3600" b="0" i="1" smtClean="0">
                              <a:latin typeface="Cambria Math" panose="02040503050406030204" pitchFamily="18" charset="0"/>
                            </a:rPr>
                            <m:t>2</m:t>
                          </m:r>
                        </m:den>
                      </m:f>
                      <m:sSup>
                        <m:sSupPr>
                          <m:ctrlPr>
                            <a:rPr lang="en-US" sz="3600" b="0" i="1" smtClean="0">
                              <a:latin typeface="Cambria Math" panose="02040503050406030204" pitchFamily="18" charset="0"/>
                            </a:rPr>
                          </m:ctrlPr>
                        </m:sSupPr>
                        <m:e>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𝑦</m:t>
                              </m:r>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𝑎</m:t>
                                  </m:r>
                                </m:e>
                                <m:sup>
                                  <m:r>
                                    <a:rPr lang="en-US" sz="3600" b="0" i="1" smtClean="0">
                                      <a:latin typeface="Cambria Math" panose="02040503050406030204" pitchFamily="18" charset="0"/>
                                    </a:rPr>
                                    <m:t>𝐿</m:t>
                                  </m:r>
                                </m:sup>
                              </m:sSup>
                            </m:e>
                          </m:d>
                        </m:e>
                        <m:sup>
                          <m:r>
                            <a:rPr lang="en-US" sz="3600" b="0" i="1" smtClean="0">
                              <a:latin typeface="Cambria Math" panose="02040503050406030204" pitchFamily="18" charset="0"/>
                            </a:rPr>
                            <m:t>2</m:t>
                          </m:r>
                        </m:sup>
                      </m:sSup>
                    </m:oMath>
                  </m:oMathPara>
                </a14:m>
                <a:endParaRPr lang="en-US" sz="3600" dirty="0"/>
              </a:p>
            </p:txBody>
          </p:sp>
        </mc:Choice>
        <mc:Fallback xmlns="">
          <p:sp>
            <p:nvSpPr>
              <p:cNvPr id="8" name="Rectangle 7"/>
              <p:cNvSpPr>
                <a:spLocks noRot="1" noChangeAspect="1" noMove="1" noResize="1" noEditPoints="1" noAdjustHandles="1" noChangeArrowheads="1" noChangeShapeType="1" noTextEdit="1"/>
              </p:cNvSpPr>
              <p:nvPr/>
            </p:nvSpPr>
            <p:spPr>
              <a:xfrm>
                <a:off x="4016359" y="4165035"/>
                <a:ext cx="4159280" cy="1129476"/>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0221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(Change) to Neuron Input</a:t>
            </a:r>
          </a:p>
        </p:txBody>
      </p:sp>
      <mc:AlternateContent xmlns:mc="http://schemas.openxmlformats.org/markup-compatibility/2006" xmlns:a14="http://schemas.microsoft.com/office/drawing/2010/main">
        <mc:Choice Requires="a14">
          <p:sp>
            <p:nvSpPr>
              <p:cNvPr id="4" name="TextBox 3"/>
              <p:cNvSpPr txBox="1"/>
              <p:nvPr/>
            </p:nvSpPr>
            <p:spPr>
              <a:xfrm>
                <a:off x="4998776" y="2813539"/>
                <a:ext cx="2194447" cy="15617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4400" i="1" smtClean="0">
                              <a:latin typeface="Cambria Math" panose="02040503050406030204" pitchFamily="18" charset="0"/>
                            </a:rPr>
                          </m:ctrlPr>
                        </m:sSubSupPr>
                        <m:e>
                          <m:r>
                            <a:rPr lang="en-US" sz="4400" i="1" smtClean="0">
                              <a:latin typeface="Cambria Math" panose="02040503050406030204" pitchFamily="18" charset="0"/>
                              <a:ea typeface="Cambria Math" panose="02040503050406030204" pitchFamily="18" charset="0"/>
                            </a:rPr>
                            <m:t>𝛿</m:t>
                          </m:r>
                        </m:e>
                        <m:sub>
                          <m:r>
                            <a:rPr lang="en-US" sz="4400" b="0" i="1" smtClean="0">
                              <a:latin typeface="Cambria Math" panose="02040503050406030204" pitchFamily="18" charset="0"/>
                            </a:rPr>
                            <m:t>𝑗</m:t>
                          </m:r>
                        </m:sub>
                        <m:sup>
                          <m:r>
                            <a:rPr lang="en-US" sz="4400" b="0" i="1" smtClean="0">
                              <a:latin typeface="Cambria Math" panose="02040503050406030204" pitchFamily="18" charset="0"/>
                            </a:rPr>
                            <m:t>𝑙</m:t>
                          </m:r>
                        </m:sup>
                      </m:sSubSup>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ea typeface="Cambria Math" panose="02040503050406030204" pitchFamily="18" charset="0"/>
                            </a:rPr>
                            <m:t>𝜕</m:t>
                          </m:r>
                          <m:r>
                            <a:rPr lang="en-US" sz="4400" b="0" i="1" smtClean="0">
                              <a:latin typeface="Cambria Math" panose="02040503050406030204" pitchFamily="18" charset="0"/>
                              <a:ea typeface="Cambria Math" panose="02040503050406030204" pitchFamily="18" charset="0"/>
                            </a:rPr>
                            <m:t>𝐶</m:t>
                          </m:r>
                        </m:num>
                        <m:den>
                          <m:r>
                            <a:rPr lang="en-US" sz="4400" b="0" i="1" smtClean="0">
                              <a:latin typeface="Cambria Math" panose="02040503050406030204" pitchFamily="18" charset="0"/>
                              <a:ea typeface="Cambria Math" panose="02040503050406030204" pitchFamily="18" charset="0"/>
                            </a:rPr>
                            <m:t>𝜕</m:t>
                          </m:r>
                          <m:sSubSup>
                            <m:sSubSupPr>
                              <m:ctrlPr>
                                <a:rPr lang="en-US" sz="4400" b="0" i="1" smtClean="0">
                                  <a:latin typeface="Cambria Math" panose="02040503050406030204" pitchFamily="18" charset="0"/>
                                  <a:ea typeface="Cambria Math" panose="02040503050406030204" pitchFamily="18" charset="0"/>
                                </a:rPr>
                              </m:ctrlPr>
                            </m:sSubSupPr>
                            <m:e>
                              <m:r>
                                <a:rPr lang="en-US" sz="4400" b="0" i="1" smtClean="0">
                                  <a:latin typeface="Cambria Math" panose="02040503050406030204" pitchFamily="18" charset="0"/>
                                  <a:ea typeface="Cambria Math" panose="02040503050406030204" pitchFamily="18" charset="0"/>
                                </a:rPr>
                                <m:t>𝑧</m:t>
                              </m:r>
                            </m:e>
                            <m:sub>
                              <m:r>
                                <a:rPr lang="en-US" sz="4400" b="0" i="1" smtClean="0">
                                  <a:latin typeface="Cambria Math" panose="02040503050406030204" pitchFamily="18" charset="0"/>
                                  <a:ea typeface="Cambria Math" panose="02040503050406030204" pitchFamily="18" charset="0"/>
                                </a:rPr>
                                <m:t>𝑗</m:t>
                              </m:r>
                            </m:sub>
                            <m:sup>
                              <m:r>
                                <a:rPr lang="en-US" sz="4400" b="0" i="1" smtClean="0">
                                  <a:latin typeface="Cambria Math" panose="02040503050406030204" pitchFamily="18" charset="0"/>
                                  <a:ea typeface="Cambria Math" panose="02040503050406030204" pitchFamily="18" charset="0"/>
                                </a:rPr>
                                <m:t>𝑙</m:t>
                              </m:r>
                            </m:sup>
                          </m:sSubSup>
                        </m:den>
                      </m:f>
                    </m:oMath>
                  </m:oMathPara>
                </a14:m>
                <a:endParaRPr lang="en-US" sz="4400" dirty="0"/>
              </a:p>
            </p:txBody>
          </p:sp>
        </mc:Choice>
        <mc:Fallback xmlns="">
          <p:sp>
            <p:nvSpPr>
              <p:cNvPr id="4" name="TextBox 3"/>
              <p:cNvSpPr txBox="1">
                <a:spLocks noRot="1" noChangeAspect="1" noMove="1" noResize="1" noEditPoints="1" noAdjustHandles="1" noChangeArrowheads="1" noChangeShapeType="1" noTextEdit="1"/>
              </p:cNvSpPr>
              <p:nvPr/>
            </p:nvSpPr>
            <p:spPr>
              <a:xfrm>
                <a:off x="4998776" y="2813539"/>
                <a:ext cx="2194447" cy="1561774"/>
              </a:xfrm>
              <a:prstGeom prst="rect">
                <a:avLst/>
              </a:prstGeom>
              <a:blipFill>
                <a:blip r:embed="rId3"/>
                <a:stretch>
                  <a:fillRect/>
                </a:stretch>
              </a:blipFill>
            </p:spPr>
            <p:txBody>
              <a:bodyPr/>
              <a:lstStyle/>
              <a:p>
                <a:r>
                  <a:rPr lang="en-US">
                    <a:noFill/>
                  </a:rPr>
                  <a:t> </a:t>
                </a:r>
              </a:p>
            </p:txBody>
          </p:sp>
        </mc:Fallback>
      </mc:AlternateContent>
      <p:sp>
        <p:nvSpPr>
          <p:cNvPr id="5" name="Rectangle 4"/>
          <p:cNvSpPr/>
          <p:nvPr/>
        </p:nvSpPr>
        <p:spPr>
          <a:xfrm>
            <a:off x="10578588" y="6358726"/>
            <a:ext cx="1550424" cy="369332"/>
          </a:xfrm>
          <a:prstGeom prst="rect">
            <a:avLst/>
          </a:prstGeom>
        </p:spPr>
        <p:txBody>
          <a:bodyPr wrap="none">
            <a:spAutoFit/>
          </a:bodyPr>
          <a:lstStyle/>
          <a:p>
            <a:r>
              <a:rPr lang="en-US" dirty="0"/>
              <a:t>(Neilson 2016)</a:t>
            </a:r>
          </a:p>
        </p:txBody>
      </p:sp>
    </p:spTree>
    <p:extLst>
      <p:ext uri="{BB962C8B-B14F-4D97-AF65-F5344CB8AC3E}">
        <p14:creationId xmlns:p14="http://schemas.microsoft.com/office/powerpoint/2010/main" val="1026093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Equations</a:t>
            </a:r>
          </a:p>
        </p:txBody>
      </p:sp>
      <p:sp>
        <p:nvSpPr>
          <p:cNvPr id="4" name="Rectangle 3"/>
          <p:cNvSpPr/>
          <p:nvPr/>
        </p:nvSpPr>
        <p:spPr>
          <a:xfrm>
            <a:off x="10578588" y="6358726"/>
            <a:ext cx="1550424" cy="369332"/>
          </a:xfrm>
          <a:prstGeom prst="rect">
            <a:avLst/>
          </a:prstGeom>
        </p:spPr>
        <p:txBody>
          <a:bodyPr wrap="none">
            <a:spAutoFit/>
          </a:bodyPr>
          <a:lstStyle/>
          <a:p>
            <a:r>
              <a:rPr lang="en-US" dirty="0"/>
              <a:t>(Neilson 2016)</a:t>
            </a:r>
          </a:p>
        </p:txBody>
      </p:sp>
      <p:pic>
        <p:nvPicPr>
          <p:cNvPr id="1026" name="Picture 2" descr="http://neuralnetworksanddeeplearning.com/images/tikz21.png"/>
          <p:cNvPicPr>
            <a:picLocks noChangeAspect="1" noChangeArrowheads="1"/>
          </p:cNvPicPr>
          <p:nvPr/>
        </p:nvPicPr>
        <p:blipFill rotWithShape="1">
          <a:blip r:embed="rId2">
            <a:extLst>
              <a:ext uri="{28A0092B-C50C-407E-A947-70E740481C1C}">
                <a14:useLocalDpi xmlns:a14="http://schemas.microsoft.com/office/drawing/2010/main" val="0"/>
              </a:ext>
            </a:extLst>
          </a:blip>
          <a:srcRect l="920" t="37500" r="47917" b="2081"/>
          <a:stretch/>
        </p:blipFill>
        <p:spPr bwMode="auto">
          <a:xfrm>
            <a:off x="4084320" y="1837020"/>
            <a:ext cx="4023360" cy="265176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p:cNvSpPr txBox="1"/>
              <p:nvPr/>
            </p:nvSpPr>
            <p:spPr>
              <a:xfrm>
                <a:off x="4382008" y="4858278"/>
                <a:ext cx="3146118" cy="14086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𝐶</m:t>
                      </m:r>
                      <m:r>
                        <a:rPr lang="en-US" sz="3600" b="0" i="1" smtClean="0">
                          <a:latin typeface="Cambria Math" panose="02040503050406030204" pitchFamily="18" charset="0"/>
                          <a:ea typeface="Cambria Math" panose="02040503050406030204" pitchFamily="18" charset="0"/>
                        </a:rPr>
                        <m:t>= </m:t>
                      </m:r>
                      <m:d>
                        <m:dPr>
                          <m:begChr m:val="⟨"/>
                          <m:endChr m:val="⟩"/>
                          <m:ctrlPr>
                            <a:rPr lang="en-US" sz="3600" b="0" i="1" smtClean="0">
                              <a:latin typeface="Cambria Math" panose="02040503050406030204" pitchFamily="18" charset="0"/>
                              <a:ea typeface="Cambria Math" panose="02040503050406030204" pitchFamily="18" charset="0"/>
                            </a:rPr>
                          </m:ctrlPr>
                        </m:dPr>
                        <m:e>
                          <m:f>
                            <m:fPr>
                              <m:ctrlPr>
                                <a:rPr lang="en-US" sz="3600" b="0" i="1" smtClean="0">
                                  <a:latin typeface="Cambria Math" panose="02040503050406030204" pitchFamily="18" charset="0"/>
                                  <a:ea typeface="Cambria Math" panose="02040503050406030204" pitchFamily="18" charset="0"/>
                                </a:rPr>
                              </m:ctrlPr>
                            </m:fPr>
                            <m:num>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𝐶</m:t>
                              </m:r>
                            </m:num>
                            <m:den>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𝑤</m:t>
                              </m:r>
                            </m:den>
                          </m:f>
                          <m:r>
                            <a:rPr lang="en-US" sz="3600" b="0" i="1" smtClean="0">
                              <a:latin typeface="Cambria Math" panose="02040503050406030204" pitchFamily="18" charset="0"/>
                              <a:ea typeface="Cambria Math" panose="02040503050406030204" pitchFamily="18" charset="0"/>
                            </a:rPr>
                            <m:t>,</m:t>
                          </m:r>
                          <m:f>
                            <m:fPr>
                              <m:ctrlPr>
                                <a:rPr lang="en-US" sz="3600" b="0" i="1" smtClean="0">
                                  <a:latin typeface="Cambria Math" panose="02040503050406030204" pitchFamily="18" charset="0"/>
                                  <a:ea typeface="Cambria Math" panose="02040503050406030204" pitchFamily="18" charset="0"/>
                                </a:rPr>
                              </m:ctrlPr>
                            </m:fPr>
                            <m:num>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𝐶</m:t>
                              </m:r>
                            </m:num>
                            <m:den>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𝑏</m:t>
                              </m:r>
                            </m:den>
                          </m:f>
                        </m:e>
                      </m:d>
                    </m:oMath>
                  </m:oMathPara>
                </a14:m>
                <a:endParaRPr lang="en-US" sz="3600" dirty="0"/>
              </a:p>
            </p:txBody>
          </p:sp>
        </mc:Choice>
        <mc:Fallback xmlns="">
          <p:sp>
            <p:nvSpPr>
              <p:cNvPr id="6" name="TextBox 5"/>
              <p:cNvSpPr txBox="1">
                <a:spLocks noRot="1" noChangeAspect="1" noMove="1" noResize="1" noEditPoints="1" noAdjustHandles="1" noChangeArrowheads="1" noChangeShapeType="1" noTextEdit="1"/>
              </p:cNvSpPr>
              <p:nvPr/>
            </p:nvSpPr>
            <p:spPr>
              <a:xfrm>
                <a:off x="4382008" y="4858278"/>
                <a:ext cx="3146118" cy="140865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74245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80" y="2553521"/>
            <a:ext cx="10515600" cy="1325563"/>
          </a:xfrm>
        </p:spPr>
        <p:txBody>
          <a:bodyPr/>
          <a:lstStyle/>
          <a:p>
            <a:pPr algn="ctr"/>
            <a:r>
              <a:rPr lang="en-US" dirty="0"/>
              <a:t>FIN</a:t>
            </a:r>
          </a:p>
        </p:txBody>
      </p:sp>
    </p:spTree>
    <p:extLst>
      <p:ext uri="{BB962C8B-B14F-4D97-AF65-F5344CB8AC3E}">
        <p14:creationId xmlns:p14="http://schemas.microsoft.com/office/powerpoint/2010/main" val="1402546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99967"/>
            <a:ext cx="10515600" cy="2317300"/>
          </a:xfrm>
        </p:spPr>
        <p:txBody>
          <a:bodyPr>
            <a:normAutofit fontScale="90000"/>
          </a:bodyPr>
          <a:lstStyle/>
          <a:p>
            <a:pPr algn="ctr"/>
            <a:r>
              <a:rPr lang="en-US" dirty="0"/>
              <a:t>How do changes in training sets, parameters, and architecture of a feedforward convolutional neural network change its </a:t>
            </a:r>
            <a:r>
              <a:rPr lang="en-US" dirty="0">
                <a:solidFill>
                  <a:srgbClr val="FF0000"/>
                </a:solidFill>
              </a:rPr>
              <a:t>classification efficiency and performance </a:t>
            </a:r>
            <a:r>
              <a:rPr lang="en-US" dirty="0"/>
              <a:t>in the image classification problem? </a:t>
            </a:r>
          </a:p>
        </p:txBody>
      </p:sp>
    </p:spTree>
    <p:extLst>
      <p:ext uri="{BB962C8B-B14F-4D97-AF65-F5344CB8AC3E}">
        <p14:creationId xmlns:p14="http://schemas.microsoft.com/office/powerpoint/2010/main" val="2913537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Relevance</a:t>
            </a:r>
          </a:p>
        </p:txBody>
      </p:sp>
      <p:sp>
        <p:nvSpPr>
          <p:cNvPr id="3" name="Content Placeholder 2"/>
          <p:cNvSpPr>
            <a:spLocks noGrp="1"/>
          </p:cNvSpPr>
          <p:nvPr>
            <p:ph idx="1"/>
          </p:nvPr>
        </p:nvSpPr>
        <p:spPr/>
        <p:txBody>
          <a:bodyPr>
            <a:normAutofit/>
          </a:bodyPr>
          <a:lstStyle/>
          <a:p>
            <a:r>
              <a:rPr lang="en-US" sz="3600" dirty="0"/>
              <a:t>Applicable to many areas of technology</a:t>
            </a:r>
          </a:p>
          <a:p>
            <a:r>
              <a:rPr lang="en-US" sz="3600" dirty="0"/>
              <a:t>Huge market for CNNs</a:t>
            </a:r>
          </a:p>
          <a:p>
            <a:r>
              <a:rPr lang="en-US" sz="3600" dirty="0"/>
              <a:t>General structure allows for generics (libraries &amp; primitives)</a:t>
            </a:r>
          </a:p>
          <a:p>
            <a:r>
              <a:rPr lang="en-US" sz="3600" dirty="0"/>
              <a:t>Excellent intersection of computer vision, CNNs, and mathematics (hence the dual capstone) </a:t>
            </a:r>
          </a:p>
        </p:txBody>
      </p:sp>
    </p:spTree>
    <p:extLst>
      <p:ext uri="{BB962C8B-B14F-4D97-AF65-F5344CB8AC3E}">
        <p14:creationId xmlns:p14="http://schemas.microsoft.com/office/powerpoint/2010/main" val="2046054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Goals</a:t>
            </a:r>
          </a:p>
        </p:txBody>
      </p:sp>
      <p:sp>
        <p:nvSpPr>
          <p:cNvPr id="3" name="Content Placeholder 2"/>
          <p:cNvSpPr>
            <a:spLocks noGrp="1"/>
          </p:cNvSpPr>
          <p:nvPr>
            <p:ph idx="1"/>
          </p:nvPr>
        </p:nvSpPr>
        <p:spPr/>
        <p:txBody>
          <a:bodyPr/>
          <a:lstStyle/>
          <a:p>
            <a:r>
              <a:rPr lang="en-US" dirty="0"/>
              <a:t>Approximate a simple function (periodic or low-order polynomial) using the calculus based structure of a neural network</a:t>
            </a:r>
          </a:p>
          <a:p>
            <a:r>
              <a:rPr lang="en-US" dirty="0"/>
              <a:t>Build an image classification ANN and train on school GPU using test data from UCI Machine Learning Repository.</a:t>
            </a:r>
          </a:p>
          <a:p>
            <a:endParaRPr lang="en-US" dirty="0"/>
          </a:p>
          <a:p>
            <a:r>
              <a:rPr lang="en-US" dirty="0"/>
              <a:t>(Vary ANN type and repeat to collect data)</a:t>
            </a:r>
          </a:p>
        </p:txBody>
      </p:sp>
      <p:sp>
        <p:nvSpPr>
          <p:cNvPr id="4" name="TextBox 3"/>
          <p:cNvSpPr txBox="1"/>
          <p:nvPr/>
        </p:nvSpPr>
        <p:spPr>
          <a:xfrm>
            <a:off x="9491003" y="5988734"/>
            <a:ext cx="2700997" cy="646331"/>
          </a:xfrm>
          <a:prstGeom prst="rect">
            <a:avLst/>
          </a:prstGeom>
          <a:noFill/>
        </p:spPr>
        <p:txBody>
          <a:bodyPr wrap="square" rtlCol="0">
            <a:spAutoFit/>
          </a:bodyPr>
          <a:lstStyle/>
          <a:p>
            <a:r>
              <a:rPr lang="en-US" dirty="0"/>
              <a:t>The mathematics informs the use of the libraries</a:t>
            </a:r>
          </a:p>
        </p:txBody>
      </p:sp>
    </p:spTree>
    <p:extLst>
      <p:ext uri="{BB962C8B-B14F-4D97-AF65-F5344CB8AC3E}">
        <p14:creationId xmlns:p14="http://schemas.microsoft.com/office/powerpoint/2010/main" val="1352944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Process Flow Chart</a:t>
            </a:r>
          </a:p>
        </p:txBody>
      </p:sp>
      <p:sp>
        <p:nvSpPr>
          <p:cNvPr id="4" name="TextBox 3"/>
          <p:cNvSpPr txBox="1"/>
          <p:nvPr/>
        </p:nvSpPr>
        <p:spPr>
          <a:xfrm>
            <a:off x="2809125" y="3275657"/>
            <a:ext cx="2424701" cy="1077218"/>
          </a:xfrm>
          <a:prstGeom prst="rect">
            <a:avLst/>
          </a:prstGeom>
          <a:noFill/>
          <a:ln>
            <a:solidFill>
              <a:schemeClr val="accent1"/>
            </a:solidFill>
          </a:ln>
        </p:spPr>
        <p:txBody>
          <a:bodyPr wrap="square" rtlCol="0" anchor="ctr">
            <a:spAutoFit/>
          </a:bodyPr>
          <a:lstStyle/>
          <a:p>
            <a:pPr algn="ctr"/>
            <a:r>
              <a:rPr lang="en-US" sz="3200" dirty="0"/>
              <a:t>TRAIN NETWORK</a:t>
            </a:r>
          </a:p>
        </p:txBody>
      </p:sp>
      <p:sp>
        <p:nvSpPr>
          <p:cNvPr id="5" name="TextBox 4"/>
          <p:cNvSpPr txBox="1"/>
          <p:nvPr/>
        </p:nvSpPr>
        <p:spPr>
          <a:xfrm>
            <a:off x="720046" y="2057186"/>
            <a:ext cx="2424701" cy="1077218"/>
          </a:xfrm>
          <a:prstGeom prst="rect">
            <a:avLst/>
          </a:prstGeom>
          <a:noFill/>
          <a:ln>
            <a:solidFill>
              <a:schemeClr val="accent1"/>
            </a:solidFill>
          </a:ln>
        </p:spPr>
        <p:txBody>
          <a:bodyPr wrap="square" rtlCol="0" anchor="ctr">
            <a:spAutoFit/>
          </a:bodyPr>
          <a:lstStyle/>
          <a:p>
            <a:pPr algn="ctr"/>
            <a:r>
              <a:rPr lang="en-US" sz="3200" dirty="0"/>
              <a:t>CONSTRUCT NETWORK</a:t>
            </a:r>
          </a:p>
        </p:txBody>
      </p:sp>
      <p:sp>
        <p:nvSpPr>
          <p:cNvPr id="6" name="TextBox 5"/>
          <p:cNvSpPr txBox="1"/>
          <p:nvPr/>
        </p:nvSpPr>
        <p:spPr>
          <a:xfrm>
            <a:off x="5404206" y="4545499"/>
            <a:ext cx="3351089" cy="1077218"/>
          </a:xfrm>
          <a:prstGeom prst="rect">
            <a:avLst/>
          </a:prstGeom>
          <a:noFill/>
          <a:ln>
            <a:solidFill>
              <a:schemeClr val="accent1"/>
            </a:solidFill>
          </a:ln>
        </p:spPr>
        <p:txBody>
          <a:bodyPr wrap="square" rtlCol="0" anchor="ctr">
            <a:spAutoFit/>
          </a:bodyPr>
          <a:lstStyle/>
          <a:p>
            <a:pPr algn="ctr"/>
            <a:r>
              <a:rPr lang="en-US" sz="3200" dirty="0"/>
              <a:t>TEST/BENCHMARK NETWORK</a:t>
            </a:r>
          </a:p>
        </p:txBody>
      </p:sp>
      <p:sp>
        <p:nvSpPr>
          <p:cNvPr id="7" name="TextBox 6"/>
          <p:cNvSpPr txBox="1"/>
          <p:nvPr/>
        </p:nvSpPr>
        <p:spPr>
          <a:xfrm>
            <a:off x="8929099" y="5468606"/>
            <a:ext cx="2424701" cy="1077218"/>
          </a:xfrm>
          <a:prstGeom prst="rect">
            <a:avLst/>
          </a:prstGeom>
          <a:noFill/>
          <a:ln>
            <a:solidFill>
              <a:schemeClr val="accent1"/>
            </a:solidFill>
          </a:ln>
        </p:spPr>
        <p:txBody>
          <a:bodyPr wrap="square" rtlCol="0" anchor="ctr">
            <a:spAutoFit/>
          </a:bodyPr>
          <a:lstStyle/>
          <a:p>
            <a:pPr algn="ctr"/>
            <a:r>
              <a:rPr lang="en-US" sz="3200" dirty="0"/>
              <a:t>DEPLOY NETWORK</a:t>
            </a:r>
          </a:p>
        </p:txBody>
      </p:sp>
    </p:spTree>
    <p:extLst>
      <p:ext uri="{BB962C8B-B14F-4D97-AF65-F5344CB8AC3E}">
        <p14:creationId xmlns:p14="http://schemas.microsoft.com/office/powerpoint/2010/main" val="3352389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Construction (I)</a:t>
            </a:r>
          </a:p>
        </p:txBody>
      </p:sp>
      <p:sp>
        <p:nvSpPr>
          <p:cNvPr id="4" name="TextBox 3"/>
          <p:cNvSpPr txBox="1"/>
          <p:nvPr/>
        </p:nvSpPr>
        <p:spPr>
          <a:xfrm>
            <a:off x="8929099" y="489297"/>
            <a:ext cx="2424701" cy="1077218"/>
          </a:xfrm>
          <a:prstGeom prst="rect">
            <a:avLst/>
          </a:prstGeom>
          <a:noFill/>
          <a:ln>
            <a:solidFill>
              <a:schemeClr val="accent1"/>
            </a:solidFill>
          </a:ln>
        </p:spPr>
        <p:txBody>
          <a:bodyPr wrap="square" rtlCol="0" anchor="ctr">
            <a:spAutoFit/>
          </a:bodyPr>
          <a:lstStyle/>
          <a:p>
            <a:pPr algn="ctr"/>
            <a:r>
              <a:rPr lang="en-US" sz="3200" dirty="0"/>
              <a:t>CONSTRUCT NETWORK</a:t>
            </a:r>
          </a:p>
        </p:txBody>
      </p:sp>
      <p:sp>
        <p:nvSpPr>
          <p:cNvPr id="5" name="Rectangle 4"/>
          <p:cNvSpPr/>
          <p:nvPr/>
        </p:nvSpPr>
        <p:spPr>
          <a:xfrm>
            <a:off x="3223883" y="6347129"/>
            <a:ext cx="5705216" cy="369332"/>
          </a:xfrm>
          <a:prstGeom prst="rect">
            <a:avLst/>
          </a:prstGeom>
        </p:spPr>
        <p:txBody>
          <a:bodyPr wrap="none">
            <a:spAutoFit/>
          </a:bodyPr>
          <a:lstStyle/>
          <a:p>
            <a:r>
              <a:rPr lang="en-US" dirty="0"/>
              <a:t>https://archive.ics.uci.edu/ml/datasets/CMU+Face+Images</a:t>
            </a:r>
          </a:p>
        </p:txBody>
      </p:sp>
      <p:pic>
        <p:nvPicPr>
          <p:cNvPr id="1026" name="Picture 2" descr="https://archive.ics.uci.edu/ml/assets/MLimages/Large12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292" y="1858900"/>
            <a:ext cx="15240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archive.ics.uci.edu/ml/machine-learning-databases/faces-mld/boland_right_sad_ope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303" y="2997378"/>
            <a:ext cx="12192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archive.ics.uci.edu/ml/machine-learning-databases/faces-mld/ch4f_up_angry_sunglasse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115" y="3854628"/>
            <a:ext cx="1219200" cy="11430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a:cxnSpLocks/>
          </p:cNvCxnSpPr>
          <p:nvPr/>
        </p:nvCxnSpPr>
        <p:spPr>
          <a:xfrm>
            <a:off x="2305691" y="3703740"/>
            <a:ext cx="1701230" cy="0"/>
          </a:xfrm>
          <a:prstGeom prst="straightConnector1">
            <a:avLst/>
          </a:prstGeom>
          <a:ln w="762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838200" y="5195167"/>
                <a:ext cx="1117314" cy="369332"/>
              </a:xfrm>
              <a:prstGeom prst="rect">
                <a:avLst/>
              </a:prstGeom>
              <a:noFill/>
            </p:spPr>
            <p:txBody>
              <a:bodyPr wrap="square" rtlCol="0">
                <a:spAutoFit/>
              </a:bodyPr>
              <a:lstStyle/>
              <a:p>
                <a:r>
                  <a:rPr lang="en-US" dirty="0"/>
                  <a:t>INPUT </a:t>
                </a:r>
                <a14:m>
                  <m:oMath xmlns:m="http://schemas.openxmlformats.org/officeDocument/2006/math">
                    <m:r>
                      <a:rPr lang="en-US" b="1" i="1">
                        <a:latin typeface="Cambria Math" panose="02040503050406030204" pitchFamily="18" charset="0"/>
                      </a:rPr>
                      <m:t>𝒙</m:t>
                    </m:r>
                  </m:oMath>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838200" y="5195167"/>
                <a:ext cx="1117314" cy="369332"/>
              </a:xfrm>
              <a:prstGeom prst="rect">
                <a:avLst/>
              </a:prstGeom>
              <a:blipFill>
                <a:blip r:embed="rId6"/>
                <a:stretch>
                  <a:fillRect l="-4918" t="-8197" b="-24590"/>
                </a:stretch>
              </a:blipFill>
            </p:spPr>
            <p:txBody>
              <a:bodyPr/>
              <a:lstStyle/>
              <a:p>
                <a:r>
                  <a:rPr lang="en-US">
                    <a:noFill/>
                  </a:rPr>
                  <a:t> </a:t>
                </a:r>
              </a:p>
            </p:txBody>
          </p:sp>
        </mc:Fallback>
      </mc:AlternateContent>
      <p:sp>
        <p:nvSpPr>
          <p:cNvPr id="12" name="TextBox 11"/>
          <p:cNvSpPr txBox="1"/>
          <p:nvPr/>
        </p:nvSpPr>
        <p:spPr>
          <a:xfrm>
            <a:off x="4510355" y="2666859"/>
            <a:ext cx="3339101" cy="2073761"/>
          </a:xfrm>
          <a:prstGeom prst="rect">
            <a:avLst/>
          </a:prstGeom>
          <a:solidFill>
            <a:schemeClr val="tx1"/>
          </a:solidFill>
        </p:spPr>
        <p:txBody>
          <a:bodyPr wrap="square" rtlCol="0" anchor="ctr">
            <a:noAutofit/>
          </a:bodyPr>
          <a:lstStyle/>
          <a:p>
            <a:pPr algn="ctr"/>
            <a:r>
              <a:rPr lang="en-US" sz="4800" dirty="0">
                <a:solidFill>
                  <a:schemeClr val="bg1"/>
                </a:solidFill>
              </a:rPr>
              <a:t>NEURAL NETWORK</a:t>
            </a:r>
          </a:p>
        </p:txBody>
      </p:sp>
      <p:cxnSp>
        <p:nvCxnSpPr>
          <p:cNvPr id="16" name="Straight Arrow Connector 15"/>
          <p:cNvCxnSpPr>
            <a:cxnSpLocks/>
          </p:cNvCxnSpPr>
          <p:nvPr/>
        </p:nvCxnSpPr>
        <p:spPr>
          <a:xfrm>
            <a:off x="8078484" y="3703740"/>
            <a:ext cx="1701230" cy="0"/>
          </a:xfrm>
          <a:prstGeom prst="straightConnector1">
            <a:avLst/>
          </a:prstGeom>
          <a:ln w="762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315254" y="3186271"/>
            <a:ext cx="1551398" cy="954107"/>
          </a:xfrm>
          <a:prstGeom prst="rect">
            <a:avLst/>
          </a:prstGeom>
          <a:noFill/>
        </p:spPr>
        <p:txBody>
          <a:bodyPr wrap="square" rtlCol="0">
            <a:spAutoFit/>
          </a:bodyPr>
          <a:lstStyle/>
          <a:p>
            <a:pPr algn="ctr"/>
            <a:r>
              <a:rPr lang="en-US" sz="2800" dirty="0"/>
              <a:t>Identify Person</a:t>
            </a:r>
          </a:p>
        </p:txBody>
      </p:sp>
      <mc:AlternateContent xmlns:mc="http://schemas.openxmlformats.org/markup-compatibility/2006" xmlns:a14="http://schemas.microsoft.com/office/drawing/2010/main">
        <mc:Choice Requires="a14">
          <p:sp>
            <p:nvSpPr>
              <p:cNvPr id="18" name="TextBox 17"/>
              <p:cNvSpPr txBox="1"/>
              <p:nvPr/>
            </p:nvSpPr>
            <p:spPr>
              <a:xfrm>
                <a:off x="10267308" y="5195167"/>
                <a:ext cx="1647290" cy="369332"/>
              </a:xfrm>
              <a:prstGeom prst="rect">
                <a:avLst/>
              </a:prstGeom>
              <a:noFill/>
            </p:spPr>
            <p:txBody>
              <a:bodyPr wrap="square" rtlCol="0">
                <a:spAutoFit/>
              </a:bodyPr>
              <a:lstStyle/>
              <a:p>
                <a:r>
                  <a:rPr lang="en-US" dirty="0"/>
                  <a:t>Output: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𝐿</m:t>
                        </m:r>
                      </m:sup>
                    </m:sSup>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10267308" y="5195167"/>
                <a:ext cx="1647290" cy="369332"/>
              </a:xfrm>
              <a:prstGeom prst="rect">
                <a:avLst/>
              </a:prstGeom>
              <a:blipFill>
                <a:blip r:embed="rId7"/>
                <a:stretch>
                  <a:fillRect l="-2963"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147646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Construction (II)</a:t>
            </a:r>
          </a:p>
        </p:txBody>
      </p:sp>
      <p:sp>
        <p:nvSpPr>
          <p:cNvPr id="4" name="TextBox 3"/>
          <p:cNvSpPr txBox="1"/>
          <p:nvPr/>
        </p:nvSpPr>
        <p:spPr>
          <a:xfrm>
            <a:off x="8929099" y="489297"/>
            <a:ext cx="2424701" cy="1077218"/>
          </a:xfrm>
          <a:prstGeom prst="rect">
            <a:avLst/>
          </a:prstGeom>
          <a:noFill/>
          <a:ln>
            <a:solidFill>
              <a:schemeClr val="accent1"/>
            </a:solidFill>
          </a:ln>
        </p:spPr>
        <p:txBody>
          <a:bodyPr wrap="square" rtlCol="0" anchor="ctr">
            <a:spAutoFit/>
          </a:bodyPr>
          <a:lstStyle/>
          <a:p>
            <a:pPr algn="ctr"/>
            <a:r>
              <a:rPr lang="en-US" sz="3200" dirty="0"/>
              <a:t>CONSTRUCT NETWORK</a:t>
            </a:r>
          </a:p>
        </p:txBody>
      </p:sp>
      <p:sp>
        <p:nvSpPr>
          <p:cNvPr id="7" name="Rectangle 6"/>
          <p:cNvSpPr/>
          <p:nvPr/>
        </p:nvSpPr>
        <p:spPr>
          <a:xfrm>
            <a:off x="1315092" y="1814860"/>
            <a:ext cx="9811820" cy="464391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724614" y="1982912"/>
            <a:ext cx="2992776" cy="523220"/>
          </a:xfrm>
          <a:prstGeom prst="rect">
            <a:avLst/>
          </a:prstGeom>
          <a:noFill/>
        </p:spPr>
        <p:txBody>
          <a:bodyPr wrap="square" rtlCol="0">
            <a:spAutoFit/>
          </a:bodyPr>
          <a:lstStyle/>
          <a:p>
            <a:r>
              <a:rPr lang="en-US" sz="2800" dirty="0"/>
              <a:t>NEURAL NETWORK</a:t>
            </a:r>
          </a:p>
        </p:txBody>
      </p:sp>
      <p:sp>
        <p:nvSpPr>
          <p:cNvPr id="11" name="TextBox 10"/>
          <p:cNvSpPr txBox="1"/>
          <p:nvPr/>
        </p:nvSpPr>
        <p:spPr>
          <a:xfrm>
            <a:off x="2346895" y="2712378"/>
            <a:ext cx="1325366" cy="3001524"/>
          </a:xfrm>
          <a:prstGeom prst="rect">
            <a:avLst/>
          </a:prstGeom>
          <a:noFill/>
          <a:ln>
            <a:solidFill>
              <a:schemeClr val="tx1"/>
            </a:solidFill>
          </a:ln>
        </p:spPr>
        <p:txBody>
          <a:bodyPr wrap="square" rtlCol="0" anchor="ctr">
            <a:noAutofit/>
          </a:bodyPr>
          <a:lstStyle/>
          <a:p>
            <a:pPr algn="ctr"/>
            <a:r>
              <a:rPr lang="en-US" dirty="0"/>
              <a:t>Input Layer</a:t>
            </a:r>
          </a:p>
        </p:txBody>
      </p:sp>
      <p:cxnSp>
        <p:nvCxnSpPr>
          <p:cNvPr id="12" name="Straight Arrow Connector 11"/>
          <p:cNvCxnSpPr>
            <a:cxnSpLocks/>
          </p:cNvCxnSpPr>
          <p:nvPr/>
        </p:nvCxnSpPr>
        <p:spPr>
          <a:xfrm>
            <a:off x="4000927" y="4217448"/>
            <a:ext cx="632718" cy="5231"/>
          </a:xfrm>
          <a:prstGeom prst="straightConnector1">
            <a:avLst/>
          </a:prstGeom>
          <a:ln w="508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057800" y="3285114"/>
            <a:ext cx="2659590" cy="1869897"/>
          </a:xfrm>
          <a:prstGeom prst="rect">
            <a:avLst/>
          </a:prstGeom>
          <a:noFill/>
          <a:ln>
            <a:solidFill>
              <a:schemeClr val="tx1"/>
            </a:solidFill>
          </a:ln>
        </p:spPr>
        <p:txBody>
          <a:bodyPr wrap="square" rtlCol="0" anchor="ctr">
            <a:noAutofit/>
          </a:bodyPr>
          <a:lstStyle/>
          <a:p>
            <a:pPr algn="ctr"/>
            <a:r>
              <a:rPr lang="en-US" dirty="0"/>
              <a:t>“Hidden” or “Deep” layers</a:t>
            </a:r>
          </a:p>
        </p:txBody>
      </p:sp>
      <p:sp>
        <p:nvSpPr>
          <p:cNvPr id="15" name="TextBox 14"/>
          <p:cNvSpPr txBox="1"/>
          <p:nvPr/>
        </p:nvSpPr>
        <p:spPr>
          <a:xfrm>
            <a:off x="9102929" y="3632649"/>
            <a:ext cx="1325366" cy="1160981"/>
          </a:xfrm>
          <a:prstGeom prst="rect">
            <a:avLst/>
          </a:prstGeom>
          <a:noFill/>
          <a:ln>
            <a:solidFill>
              <a:schemeClr val="tx1"/>
            </a:solidFill>
          </a:ln>
        </p:spPr>
        <p:txBody>
          <a:bodyPr wrap="square" rtlCol="0" anchor="ctr">
            <a:noAutofit/>
          </a:bodyPr>
          <a:lstStyle/>
          <a:p>
            <a:pPr algn="ctr"/>
            <a:r>
              <a:rPr lang="en-US" dirty="0"/>
              <a:t>Output Layer</a:t>
            </a:r>
          </a:p>
        </p:txBody>
      </p:sp>
      <p:cxnSp>
        <p:nvCxnSpPr>
          <p:cNvPr id="16" name="Straight Arrow Connector 15"/>
          <p:cNvCxnSpPr>
            <a:cxnSpLocks/>
          </p:cNvCxnSpPr>
          <p:nvPr/>
        </p:nvCxnSpPr>
        <p:spPr>
          <a:xfrm>
            <a:off x="8087953" y="4220062"/>
            <a:ext cx="632718" cy="5231"/>
          </a:xfrm>
          <a:prstGeom prst="straightConnector1">
            <a:avLst/>
          </a:prstGeom>
          <a:ln w="508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68343" y="2046658"/>
            <a:ext cx="2448943" cy="646331"/>
          </a:xfrm>
          <a:prstGeom prst="rect">
            <a:avLst/>
          </a:prstGeom>
          <a:noFill/>
        </p:spPr>
        <p:txBody>
          <a:bodyPr wrap="square" rtlCol="0">
            <a:spAutoFit/>
          </a:bodyPr>
          <a:lstStyle/>
          <a:p>
            <a:pPr algn="ctr"/>
            <a:r>
              <a:rPr lang="en-US" dirty="0"/>
              <a:t>W x H x C image</a:t>
            </a:r>
          </a:p>
          <a:p>
            <a:pPr algn="ctr"/>
            <a:r>
              <a:rPr lang="en-US" dirty="0"/>
              <a:t>W x H x C input neurons</a:t>
            </a:r>
          </a:p>
        </p:txBody>
      </p:sp>
      <p:sp>
        <p:nvSpPr>
          <p:cNvPr id="20" name="TextBox 19"/>
          <p:cNvSpPr txBox="1"/>
          <p:nvPr/>
        </p:nvSpPr>
        <p:spPr>
          <a:xfrm>
            <a:off x="5631394" y="5390736"/>
            <a:ext cx="1512401" cy="646331"/>
          </a:xfrm>
          <a:prstGeom prst="rect">
            <a:avLst/>
          </a:prstGeom>
          <a:noFill/>
          <a:ln w="19050">
            <a:solidFill>
              <a:srgbClr val="FF0000"/>
            </a:solidFill>
          </a:ln>
        </p:spPr>
        <p:txBody>
          <a:bodyPr wrap="none" rtlCol="0">
            <a:spAutoFit/>
          </a:bodyPr>
          <a:lstStyle/>
          <a:p>
            <a:pPr algn="ctr"/>
            <a:r>
              <a:rPr lang="en-US" dirty="0"/>
              <a:t>“Convolution”</a:t>
            </a:r>
          </a:p>
          <a:p>
            <a:pPr algn="ctr"/>
            <a:r>
              <a:rPr lang="en-US" dirty="0"/>
              <a:t>Feature Maps</a:t>
            </a:r>
          </a:p>
        </p:txBody>
      </p:sp>
      <mc:AlternateContent xmlns:mc="http://schemas.openxmlformats.org/markup-compatibility/2006" xmlns:a14="http://schemas.microsoft.com/office/drawing/2010/main">
        <mc:Choice Requires="a14">
          <p:sp>
            <p:nvSpPr>
              <p:cNvPr id="21" name="Rectangle 20"/>
              <p:cNvSpPr/>
              <p:nvPr/>
            </p:nvSpPr>
            <p:spPr>
              <a:xfrm>
                <a:off x="9364476" y="3139145"/>
                <a:ext cx="8022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𝐿</m:t>
                          </m:r>
                        </m:sup>
                      </m:sSup>
                      <m:r>
                        <a:rPr lang="en-US" i="1">
                          <a:latin typeface="Cambria Math" panose="02040503050406030204" pitchFamily="18" charset="0"/>
                        </a:rPr>
                        <m:t>(</m:t>
                      </m:r>
                      <m:r>
                        <a:rPr lang="en-US" b="1" i="1">
                          <a:latin typeface="Cambria Math" panose="02040503050406030204" pitchFamily="18" charset="0"/>
                        </a:rPr>
                        <m:t>𝒙</m:t>
                      </m:r>
                      <m:r>
                        <a:rPr lang="en-US" i="1">
                          <a:latin typeface="Cambria Math" panose="02040503050406030204" pitchFamily="18" charset="0"/>
                        </a:rPr>
                        <m:t>)</m:t>
                      </m:r>
                    </m:oMath>
                  </m:oMathPara>
                </a14:m>
                <a:endParaRPr lang="en-US" dirty="0"/>
              </a:p>
            </p:txBody>
          </p:sp>
        </mc:Choice>
        <mc:Fallback xmlns="">
          <p:sp>
            <p:nvSpPr>
              <p:cNvPr id="21" name="Rectangle 20"/>
              <p:cNvSpPr>
                <a:spLocks noRot="1" noChangeAspect="1" noMove="1" noResize="1" noEditPoints="1" noAdjustHandles="1" noChangeArrowheads="1" noChangeShapeType="1" noTextEdit="1"/>
              </p:cNvSpPr>
              <p:nvPr/>
            </p:nvSpPr>
            <p:spPr>
              <a:xfrm>
                <a:off x="9364476" y="3139145"/>
                <a:ext cx="802271" cy="369332"/>
              </a:xfrm>
              <a:prstGeom prst="rect">
                <a:avLst/>
              </a:prstGeom>
              <a:blipFill>
                <a:blip r:embed="rId3"/>
                <a:stretch>
                  <a:fillRect b="-11475"/>
                </a:stretch>
              </a:blipFill>
            </p:spPr>
            <p:txBody>
              <a:bodyPr/>
              <a:lstStyle/>
              <a:p>
                <a:r>
                  <a:rPr lang="en-US">
                    <a:noFill/>
                  </a:rPr>
                  <a:t> </a:t>
                </a:r>
              </a:p>
            </p:txBody>
          </p:sp>
        </mc:Fallback>
      </mc:AlternateContent>
    </p:spTree>
    <p:extLst>
      <p:ext uri="{BB962C8B-B14F-4D97-AF65-F5344CB8AC3E}">
        <p14:creationId xmlns:p14="http://schemas.microsoft.com/office/powerpoint/2010/main" val="4221348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Training (I)</a:t>
            </a:r>
          </a:p>
        </p:txBody>
      </p:sp>
      <p:sp>
        <p:nvSpPr>
          <p:cNvPr id="4" name="TextBox 3"/>
          <p:cNvSpPr txBox="1"/>
          <p:nvPr/>
        </p:nvSpPr>
        <p:spPr>
          <a:xfrm>
            <a:off x="9036976" y="489297"/>
            <a:ext cx="2424701" cy="1077218"/>
          </a:xfrm>
          <a:prstGeom prst="rect">
            <a:avLst/>
          </a:prstGeom>
          <a:noFill/>
          <a:ln>
            <a:solidFill>
              <a:schemeClr val="accent1"/>
            </a:solidFill>
          </a:ln>
        </p:spPr>
        <p:txBody>
          <a:bodyPr wrap="square" rtlCol="0" anchor="ctr">
            <a:spAutoFit/>
          </a:bodyPr>
          <a:lstStyle/>
          <a:p>
            <a:pPr algn="ctr"/>
            <a:r>
              <a:rPr lang="en-US" sz="3200" dirty="0"/>
              <a:t>TRAIN NETWORK</a:t>
            </a:r>
          </a:p>
        </p:txBody>
      </p:sp>
      <p:sp>
        <p:nvSpPr>
          <p:cNvPr id="6" name="TextBox 5"/>
          <p:cNvSpPr txBox="1"/>
          <p:nvPr/>
        </p:nvSpPr>
        <p:spPr>
          <a:xfrm>
            <a:off x="714909" y="4306429"/>
            <a:ext cx="2424701" cy="1569660"/>
          </a:xfrm>
          <a:prstGeom prst="rect">
            <a:avLst/>
          </a:prstGeom>
          <a:noFill/>
          <a:ln>
            <a:solidFill>
              <a:srgbClr val="FF0000"/>
            </a:solidFill>
          </a:ln>
        </p:spPr>
        <p:txBody>
          <a:bodyPr wrap="square" rtlCol="0" anchor="ctr">
            <a:spAutoFit/>
          </a:bodyPr>
          <a:lstStyle/>
          <a:p>
            <a:pPr algn="ctr"/>
            <a:r>
              <a:rPr lang="en-US" sz="3200" dirty="0"/>
              <a:t>Select a training set (or subset)</a:t>
            </a:r>
          </a:p>
        </p:txBody>
      </p:sp>
      <p:sp>
        <p:nvSpPr>
          <p:cNvPr id="7" name="TextBox 6"/>
          <p:cNvSpPr txBox="1"/>
          <p:nvPr/>
        </p:nvSpPr>
        <p:spPr>
          <a:xfrm>
            <a:off x="4883649" y="1962487"/>
            <a:ext cx="2424701" cy="1569660"/>
          </a:xfrm>
          <a:prstGeom prst="rect">
            <a:avLst/>
          </a:prstGeom>
          <a:noFill/>
          <a:ln>
            <a:solidFill>
              <a:schemeClr val="accent6">
                <a:lumMod val="75000"/>
              </a:schemeClr>
            </a:solidFill>
          </a:ln>
        </p:spPr>
        <p:txBody>
          <a:bodyPr wrap="square" rtlCol="0" anchor="ctr">
            <a:spAutoFit/>
          </a:bodyPr>
          <a:lstStyle/>
          <a:p>
            <a:pPr algn="ctr"/>
            <a:r>
              <a:rPr lang="en-US" sz="3200" dirty="0"/>
              <a:t>Select Learning Rate/Epochs</a:t>
            </a:r>
          </a:p>
        </p:txBody>
      </p:sp>
      <p:sp>
        <p:nvSpPr>
          <p:cNvPr id="8" name="TextBox 7"/>
          <p:cNvSpPr txBox="1"/>
          <p:nvPr/>
        </p:nvSpPr>
        <p:spPr>
          <a:xfrm>
            <a:off x="9036977" y="4306429"/>
            <a:ext cx="2424701" cy="1569660"/>
          </a:xfrm>
          <a:prstGeom prst="rect">
            <a:avLst/>
          </a:prstGeom>
          <a:noFill/>
          <a:ln>
            <a:solidFill>
              <a:srgbClr val="FF0000"/>
            </a:solidFill>
          </a:ln>
        </p:spPr>
        <p:txBody>
          <a:bodyPr wrap="square" rtlCol="0" anchor="ctr">
            <a:spAutoFit/>
          </a:bodyPr>
          <a:lstStyle/>
          <a:p>
            <a:pPr algn="ctr"/>
            <a:r>
              <a:rPr lang="en-US" sz="3200" dirty="0"/>
              <a:t>Adjust Weights and Biases</a:t>
            </a:r>
          </a:p>
        </p:txBody>
      </p:sp>
      <p:sp>
        <p:nvSpPr>
          <p:cNvPr id="9" name="TextBox 8"/>
          <p:cNvSpPr txBox="1"/>
          <p:nvPr/>
        </p:nvSpPr>
        <p:spPr>
          <a:xfrm>
            <a:off x="3386190" y="4798871"/>
            <a:ext cx="2424701" cy="584775"/>
          </a:xfrm>
          <a:prstGeom prst="rect">
            <a:avLst/>
          </a:prstGeom>
          <a:noFill/>
          <a:ln>
            <a:solidFill>
              <a:srgbClr val="FF0000"/>
            </a:solidFill>
          </a:ln>
        </p:spPr>
        <p:txBody>
          <a:bodyPr wrap="square" rtlCol="0" anchor="ctr">
            <a:spAutoFit/>
          </a:bodyPr>
          <a:lstStyle/>
          <a:p>
            <a:pPr algn="ctr"/>
            <a:r>
              <a:rPr lang="en-US" sz="3200" dirty="0"/>
              <a:t>Feedforward</a:t>
            </a:r>
          </a:p>
        </p:txBody>
      </p:sp>
      <p:sp>
        <p:nvSpPr>
          <p:cNvPr id="10" name="TextBox 9"/>
          <p:cNvSpPr txBox="1"/>
          <p:nvPr/>
        </p:nvSpPr>
        <p:spPr>
          <a:xfrm>
            <a:off x="6365696" y="4552649"/>
            <a:ext cx="2424701" cy="1077218"/>
          </a:xfrm>
          <a:prstGeom prst="rect">
            <a:avLst/>
          </a:prstGeom>
          <a:noFill/>
          <a:ln>
            <a:solidFill>
              <a:srgbClr val="FF0000"/>
            </a:solidFill>
          </a:ln>
        </p:spPr>
        <p:txBody>
          <a:bodyPr wrap="square" rtlCol="0" anchor="ctr">
            <a:spAutoFit/>
          </a:bodyPr>
          <a:lstStyle/>
          <a:p>
            <a:pPr algn="ctr"/>
            <a:r>
              <a:rPr lang="en-US" sz="3200" dirty="0"/>
              <a:t>Compute Cost (error)</a:t>
            </a:r>
          </a:p>
        </p:txBody>
      </p:sp>
    </p:spTree>
    <p:extLst>
      <p:ext uri="{BB962C8B-B14F-4D97-AF65-F5344CB8AC3E}">
        <p14:creationId xmlns:p14="http://schemas.microsoft.com/office/powerpoint/2010/main" val="1593246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Training (II)</a:t>
            </a:r>
          </a:p>
        </p:txBody>
      </p:sp>
      <p:sp>
        <p:nvSpPr>
          <p:cNvPr id="4" name="TextBox 3"/>
          <p:cNvSpPr txBox="1"/>
          <p:nvPr/>
        </p:nvSpPr>
        <p:spPr>
          <a:xfrm>
            <a:off x="5903360" y="2313242"/>
            <a:ext cx="2424701" cy="1569660"/>
          </a:xfrm>
          <a:prstGeom prst="rect">
            <a:avLst/>
          </a:prstGeom>
          <a:noFill/>
          <a:ln>
            <a:solidFill>
              <a:srgbClr val="FF0000"/>
            </a:solidFill>
          </a:ln>
        </p:spPr>
        <p:txBody>
          <a:bodyPr wrap="square" rtlCol="0" anchor="ctr">
            <a:spAutoFit/>
          </a:bodyPr>
          <a:lstStyle/>
          <a:p>
            <a:pPr algn="ctr"/>
            <a:r>
              <a:rPr lang="en-US" sz="3200" dirty="0"/>
              <a:t>Adjust Weights and Biases</a:t>
            </a:r>
          </a:p>
        </p:txBody>
      </p:sp>
      <p:sp>
        <p:nvSpPr>
          <p:cNvPr id="5" name="TextBox 4"/>
          <p:cNvSpPr txBox="1"/>
          <p:nvPr/>
        </p:nvSpPr>
        <p:spPr>
          <a:xfrm>
            <a:off x="3232079" y="2559462"/>
            <a:ext cx="2424701" cy="1077218"/>
          </a:xfrm>
          <a:prstGeom prst="rect">
            <a:avLst/>
          </a:prstGeom>
          <a:noFill/>
          <a:ln>
            <a:solidFill>
              <a:srgbClr val="FF0000"/>
            </a:solidFill>
          </a:ln>
        </p:spPr>
        <p:txBody>
          <a:bodyPr wrap="square" rtlCol="0" anchor="ctr">
            <a:spAutoFit/>
          </a:bodyPr>
          <a:lstStyle/>
          <a:p>
            <a:pPr algn="ctr"/>
            <a:r>
              <a:rPr lang="en-US" sz="3200" dirty="0"/>
              <a:t>Compute Cost (error)</a:t>
            </a:r>
          </a:p>
        </p:txBody>
      </p:sp>
      <p:sp>
        <p:nvSpPr>
          <p:cNvPr id="6" name="Right Brace 5"/>
          <p:cNvSpPr/>
          <p:nvPr/>
        </p:nvSpPr>
        <p:spPr>
          <a:xfrm rot="5400000">
            <a:off x="5482001" y="1944621"/>
            <a:ext cx="621822" cy="512166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itle 1"/>
          <p:cNvSpPr txBox="1">
            <a:spLocks/>
          </p:cNvSpPr>
          <p:nvPr/>
        </p:nvSpPr>
        <p:spPr>
          <a:xfrm>
            <a:off x="3598523" y="5128007"/>
            <a:ext cx="4388777" cy="1258750"/>
          </a:xfrm>
          <a:prstGeom prst="rect">
            <a:avLst/>
          </a:prstGeom>
          <a:ln>
            <a:solidFill>
              <a:schemeClr val="accent6">
                <a:lumMod val="5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Backpropagation</a:t>
            </a:r>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3759668" y="1470373"/>
                <a:ext cx="4227632" cy="5639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600" i="1" smtClean="0">
                              <a:latin typeface="Cambria Math" panose="02040503050406030204" pitchFamily="18" charset="0"/>
                            </a:rPr>
                          </m:ctrlPr>
                        </m:sSupPr>
                        <m:e>
                          <m:r>
                            <a:rPr lang="en-US" sz="3600" b="0" i="1" smtClean="0">
                              <a:latin typeface="Cambria Math" panose="02040503050406030204" pitchFamily="18" charset="0"/>
                            </a:rPr>
                            <m:t>𝑎</m:t>
                          </m:r>
                        </m:e>
                        <m:sup>
                          <m:r>
                            <a:rPr lang="en-US" sz="3600" b="0" i="1" smtClean="0">
                              <a:latin typeface="Cambria Math" panose="02040503050406030204" pitchFamily="18" charset="0"/>
                            </a:rPr>
                            <m:t>𝑙</m:t>
                          </m:r>
                        </m:sup>
                      </m:sSup>
                      <m:r>
                        <a:rPr lang="en-US" sz="3600" b="0" i="1" smtClean="0">
                          <a:latin typeface="Cambria Math" panose="02040503050406030204" pitchFamily="18" charset="0"/>
                        </a:rPr>
                        <m:t>= </m:t>
                      </m:r>
                      <m:r>
                        <a:rPr lang="en-US" sz="3600" b="0" i="1" smtClean="0">
                          <a:latin typeface="Cambria Math" panose="02040503050406030204" pitchFamily="18" charset="0"/>
                          <a:ea typeface="Cambria Math" panose="02040503050406030204" pitchFamily="18" charset="0"/>
                        </a:rPr>
                        <m:t>𝜎</m:t>
                      </m:r>
                      <m:r>
                        <a:rPr lang="en-US" sz="3600" b="0" i="1" smtClean="0">
                          <a:latin typeface="Cambria Math" panose="02040503050406030204" pitchFamily="18" charset="0"/>
                          <a:ea typeface="Cambria Math" panose="02040503050406030204" pitchFamily="18" charset="0"/>
                        </a:rPr>
                        <m:t>(</m:t>
                      </m:r>
                      <m:sSup>
                        <m:sSupPr>
                          <m:ctrlPr>
                            <a:rPr lang="en-US" sz="3600" b="0" i="1" smtClean="0">
                              <a:latin typeface="Cambria Math" panose="02040503050406030204" pitchFamily="18" charset="0"/>
                              <a:ea typeface="Cambria Math" panose="02040503050406030204" pitchFamily="18" charset="0"/>
                            </a:rPr>
                          </m:ctrlPr>
                        </m:sSupPr>
                        <m:e>
                          <m:r>
                            <a:rPr lang="en-US" sz="3600" b="0" i="1" smtClean="0">
                              <a:latin typeface="Cambria Math" panose="02040503050406030204" pitchFamily="18" charset="0"/>
                              <a:ea typeface="Cambria Math" panose="02040503050406030204" pitchFamily="18" charset="0"/>
                            </a:rPr>
                            <m:t>𝑤</m:t>
                          </m:r>
                        </m:e>
                        <m:sup>
                          <m:r>
                            <a:rPr lang="en-US" sz="3600" b="0" i="1" smtClean="0">
                              <a:latin typeface="Cambria Math" panose="02040503050406030204" pitchFamily="18" charset="0"/>
                              <a:ea typeface="Cambria Math" panose="02040503050406030204" pitchFamily="18" charset="0"/>
                            </a:rPr>
                            <m:t>𝑙</m:t>
                          </m:r>
                        </m:sup>
                      </m:sSup>
                      <m:sSup>
                        <m:sSupPr>
                          <m:ctrlPr>
                            <a:rPr lang="en-US" sz="3600" b="0" i="1" smtClean="0">
                              <a:latin typeface="Cambria Math" panose="02040503050406030204" pitchFamily="18" charset="0"/>
                              <a:ea typeface="Cambria Math" panose="02040503050406030204" pitchFamily="18" charset="0"/>
                            </a:rPr>
                          </m:ctrlPr>
                        </m:sSupPr>
                        <m:e>
                          <m:r>
                            <a:rPr lang="en-US" sz="3600" b="0" i="1" smtClean="0">
                              <a:latin typeface="Cambria Math" panose="02040503050406030204" pitchFamily="18" charset="0"/>
                              <a:ea typeface="Cambria Math" panose="02040503050406030204" pitchFamily="18" charset="0"/>
                            </a:rPr>
                            <m:t>𝑎</m:t>
                          </m:r>
                        </m:e>
                        <m:sup>
                          <m:r>
                            <a:rPr lang="en-US" sz="3600" b="0" i="1" smtClean="0">
                              <a:latin typeface="Cambria Math" panose="02040503050406030204" pitchFamily="18" charset="0"/>
                              <a:ea typeface="Cambria Math" panose="02040503050406030204" pitchFamily="18" charset="0"/>
                            </a:rPr>
                            <m:t>𝑙</m:t>
                          </m:r>
                          <m:r>
                            <a:rPr lang="en-US" sz="3600" b="0" i="1" smtClean="0">
                              <a:latin typeface="Cambria Math" panose="02040503050406030204" pitchFamily="18" charset="0"/>
                              <a:ea typeface="Cambria Math" panose="02040503050406030204" pitchFamily="18" charset="0"/>
                            </a:rPr>
                            <m:t>−1</m:t>
                          </m:r>
                        </m:sup>
                      </m:sSup>
                      <m:r>
                        <a:rPr lang="en-US" sz="3600" b="0" i="1" smtClean="0">
                          <a:latin typeface="Cambria Math" panose="02040503050406030204" pitchFamily="18" charset="0"/>
                          <a:ea typeface="Cambria Math" panose="02040503050406030204" pitchFamily="18" charset="0"/>
                        </a:rPr>
                        <m:t>+</m:t>
                      </m:r>
                      <m:sSup>
                        <m:sSupPr>
                          <m:ctrlPr>
                            <a:rPr lang="en-US" sz="3600" b="0" i="1" smtClean="0">
                              <a:latin typeface="Cambria Math" panose="02040503050406030204" pitchFamily="18" charset="0"/>
                              <a:ea typeface="Cambria Math" panose="02040503050406030204" pitchFamily="18" charset="0"/>
                            </a:rPr>
                          </m:ctrlPr>
                        </m:sSupPr>
                        <m:e>
                          <m:r>
                            <a:rPr lang="en-US" sz="3600" b="0" i="1" smtClean="0">
                              <a:latin typeface="Cambria Math" panose="02040503050406030204" pitchFamily="18" charset="0"/>
                              <a:ea typeface="Cambria Math" panose="02040503050406030204" pitchFamily="18" charset="0"/>
                            </a:rPr>
                            <m:t>𝑏</m:t>
                          </m:r>
                        </m:e>
                        <m:sup>
                          <m:r>
                            <a:rPr lang="en-US" sz="3600" b="0" i="1" smtClean="0">
                              <a:latin typeface="Cambria Math" panose="02040503050406030204" pitchFamily="18" charset="0"/>
                              <a:ea typeface="Cambria Math" panose="02040503050406030204" pitchFamily="18" charset="0"/>
                            </a:rPr>
                            <m:t>𝑙</m:t>
                          </m:r>
                        </m:sup>
                      </m:sSup>
                      <m:r>
                        <a:rPr lang="en-US" sz="3600" b="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8" name="TextBox 7"/>
              <p:cNvSpPr txBox="1">
                <a:spLocks noRot="1" noChangeAspect="1" noMove="1" noResize="1" noEditPoints="1" noAdjustHandles="1" noChangeArrowheads="1" noChangeShapeType="1" noTextEdit="1"/>
              </p:cNvSpPr>
              <p:nvPr/>
            </p:nvSpPr>
            <p:spPr>
              <a:xfrm>
                <a:off x="3759668" y="1470373"/>
                <a:ext cx="4227632" cy="563937"/>
              </a:xfrm>
              <a:prstGeom prst="rect">
                <a:avLst/>
              </a:prstGeom>
              <a:blipFill>
                <a:blip r:embed="rId2"/>
                <a:stretch>
                  <a:fillRect/>
                </a:stretch>
              </a:blipFill>
            </p:spPr>
            <p:txBody>
              <a:bodyPr/>
              <a:lstStyle/>
              <a:p>
                <a:r>
                  <a:rPr lang="en-US">
                    <a:noFill/>
                  </a:rPr>
                  <a:t> </a:t>
                </a:r>
              </a:p>
            </p:txBody>
          </p:sp>
        </mc:Fallback>
      </mc:AlternateContent>
      <p:sp>
        <p:nvSpPr>
          <p:cNvPr id="9" name="TextBox 8"/>
          <p:cNvSpPr txBox="1"/>
          <p:nvPr/>
        </p:nvSpPr>
        <p:spPr>
          <a:xfrm>
            <a:off x="9036976" y="489297"/>
            <a:ext cx="2424701" cy="1077218"/>
          </a:xfrm>
          <a:prstGeom prst="rect">
            <a:avLst/>
          </a:prstGeom>
          <a:noFill/>
          <a:ln>
            <a:solidFill>
              <a:schemeClr val="accent1"/>
            </a:solidFill>
          </a:ln>
        </p:spPr>
        <p:txBody>
          <a:bodyPr wrap="square" rtlCol="0" anchor="ctr">
            <a:spAutoFit/>
          </a:bodyPr>
          <a:lstStyle/>
          <a:p>
            <a:pPr algn="ctr"/>
            <a:r>
              <a:rPr lang="en-US" sz="3200" dirty="0"/>
              <a:t>TRAIN NETWORK</a:t>
            </a:r>
          </a:p>
        </p:txBody>
      </p:sp>
    </p:spTree>
    <p:extLst>
      <p:ext uri="{BB962C8B-B14F-4D97-AF65-F5344CB8AC3E}">
        <p14:creationId xmlns:p14="http://schemas.microsoft.com/office/powerpoint/2010/main" val="2979467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736</Words>
  <Application>Microsoft Office PowerPoint</Application>
  <PresentationFormat>Widescreen</PresentationFormat>
  <Paragraphs>109</Paragraphs>
  <Slides>18</Slides>
  <Notes>9</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Neural Network Investigation Using Image Recognition</vt:lpstr>
      <vt:lpstr>How do changes in training sets, parameters, and architecture of a feedforward convolutional neural network change its classification efficiency and performance in the image classification problem? </vt:lpstr>
      <vt:lpstr>Relevance</vt:lpstr>
      <vt:lpstr>Project Goals</vt:lpstr>
      <vt:lpstr>Design Process Flow Chart</vt:lpstr>
      <vt:lpstr>Network Construction (I)</vt:lpstr>
      <vt:lpstr>Network Construction (II)</vt:lpstr>
      <vt:lpstr>Network Training (I)</vt:lpstr>
      <vt:lpstr>Network Training (II)</vt:lpstr>
      <vt:lpstr>Testing and Benchmarking</vt:lpstr>
      <vt:lpstr>Next Steps</vt:lpstr>
      <vt:lpstr>Backpropagation</vt:lpstr>
      <vt:lpstr>Cost Function</vt:lpstr>
      <vt:lpstr>Backpropagation</vt:lpstr>
      <vt:lpstr>Cost Function</vt:lpstr>
      <vt:lpstr>Error (Change) to Neuron Input</vt:lpstr>
      <vt:lpstr>4 Equations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 Investigation Using Image Recognition</dc:title>
  <dc:creator>Devin King</dc:creator>
  <cp:lastModifiedBy>Devin King</cp:lastModifiedBy>
  <cp:revision>33</cp:revision>
  <dcterms:created xsi:type="dcterms:W3CDTF">2016-11-02T03:58:47Z</dcterms:created>
  <dcterms:modified xsi:type="dcterms:W3CDTF">2016-11-06T01:29:05Z</dcterms:modified>
</cp:coreProperties>
</file>