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56" r:id="rId3"/>
    <p:sldId id="257" r:id="rId4"/>
    <p:sldId id="258" r:id="rId5"/>
    <p:sldId id="267" r:id="rId6"/>
    <p:sldId id="268" r:id="rId7"/>
    <p:sldId id="260" r:id="rId8"/>
    <p:sldId id="262" r:id="rId9"/>
    <p:sldId id="264" r:id="rId10"/>
    <p:sldId id="263" r:id="rId11"/>
    <p:sldId id="265"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89" autoAdjust="0"/>
  </p:normalViewPr>
  <p:slideViewPr>
    <p:cSldViewPr snapToGrid="0">
      <p:cViewPr varScale="1">
        <p:scale>
          <a:sx n="93" d="100"/>
          <a:sy n="93"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16632-D0AF-4237-B881-237767ADD55C}" type="datetimeFigureOut">
              <a:rPr lang="en-US" smtClean="0"/>
              <a:t>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BD853-EEFA-44BD-B18C-E6D9A2A22685}" type="slidenum">
              <a:rPr lang="en-US" smtClean="0"/>
              <a:t>‹#›</a:t>
            </a:fld>
            <a:endParaRPr lang="en-US"/>
          </a:p>
        </p:txBody>
      </p:sp>
    </p:spTree>
    <p:extLst>
      <p:ext uri="{BB962C8B-B14F-4D97-AF65-F5344CB8AC3E}">
        <p14:creationId xmlns:p14="http://schemas.microsoft.com/office/powerpoint/2010/main" val="58868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 number</a:t>
            </a:r>
            <a:r>
              <a:rPr lang="en-US" baseline="0" dirty="0"/>
              <a:t> of layers</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a:t>
            </a:fld>
            <a:endParaRPr lang="en-US"/>
          </a:p>
        </p:txBody>
      </p:sp>
    </p:spTree>
    <p:extLst>
      <p:ext uri="{BB962C8B-B14F-4D97-AF65-F5344CB8AC3E}">
        <p14:creationId xmlns:p14="http://schemas.microsoft.com/office/powerpoint/2010/main" val="201927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ANNs are used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financial, medical, and industrial applications. Neural networks can be used to classify information, extrapolate based on trends in high-dimensional data, and make decisions based on input state information. These applications are all useful in the sense that they show their users valuable information about the data they have collected.</a:t>
            </a:r>
          </a:p>
          <a:p>
            <a:endParaRPr lang="en-US" sz="1200" kern="1200" dirty="0">
              <a:solidFill>
                <a:schemeClr val="tx1"/>
              </a:solidFill>
              <a:effectLst/>
              <a:latin typeface="+mn-lt"/>
              <a:ea typeface="+mn-ea"/>
              <a:cs typeface="+mn-cs"/>
            </a:endParaRPr>
          </a:p>
          <a:p>
            <a:r>
              <a:rPr lang="en-US" dirty="0"/>
              <a:t>-Manufacturing processes</a:t>
            </a:r>
          </a:p>
          <a:p>
            <a:r>
              <a:rPr lang="en-US" dirty="0"/>
              <a:t>-Economic</a:t>
            </a:r>
            <a:r>
              <a:rPr lang="en-US" baseline="0" dirty="0"/>
              <a:t> trends</a:t>
            </a:r>
          </a:p>
          <a:p>
            <a:r>
              <a:rPr lang="en-US" baseline="0" dirty="0"/>
              <a:t>-Self-driving cars</a:t>
            </a:r>
          </a:p>
          <a:p>
            <a:r>
              <a:rPr lang="en-US" baseline="0" dirty="0"/>
              <a:t>-Image recognition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3</a:t>
            </a:fld>
            <a:endParaRPr lang="en-US"/>
          </a:p>
        </p:txBody>
      </p:sp>
    </p:spTree>
    <p:extLst>
      <p:ext uri="{BB962C8B-B14F-4D97-AF65-F5344CB8AC3E}">
        <p14:creationId xmlns:p14="http://schemas.microsoft.com/office/powerpoint/2010/main" val="163639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y(x) is the desired output</a:t>
            </a:r>
          </a:p>
          <a:p>
            <a:r>
              <a:rPr lang="en-US" dirty="0"/>
              <a:t>- al(x) is the actual output (activations)</a:t>
            </a:r>
          </a:p>
        </p:txBody>
      </p:sp>
      <p:sp>
        <p:nvSpPr>
          <p:cNvPr id="4" name="Slide Number Placeholder 3"/>
          <p:cNvSpPr>
            <a:spLocks noGrp="1"/>
          </p:cNvSpPr>
          <p:nvPr>
            <p:ph type="sldNum" sz="quarter" idx="10"/>
          </p:nvPr>
        </p:nvSpPr>
        <p:spPr/>
        <p:txBody>
          <a:bodyPr/>
          <a:lstStyle/>
          <a:p>
            <a:fld id="{F55BD853-EEFA-44BD-B18C-E6D9A2A22685}" type="slidenum">
              <a:rPr lang="en-US" smtClean="0"/>
              <a:t>8</a:t>
            </a:fld>
            <a:endParaRPr lang="en-US"/>
          </a:p>
        </p:txBody>
      </p:sp>
    </p:spTree>
    <p:extLst>
      <p:ext uri="{BB962C8B-B14F-4D97-AF65-F5344CB8AC3E}">
        <p14:creationId xmlns:p14="http://schemas.microsoft.com/office/powerpoint/2010/main" val="303382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of backpropagation is to compute the partial derivatives of the cost function </a:t>
            </a:r>
            <a:r>
              <a:rPr lang="en-US" sz="1200" b="0" i="0" u="none" strike="noStrike"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with respect to any weight w or bias </a:t>
            </a:r>
            <a:r>
              <a:rPr lang="en-US" sz="1200" b="0" i="0" u="none" strike="noStrike"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in the network”</a:t>
            </a:r>
            <a:endParaRPr lang="en-US" dirty="0"/>
          </a:p>
        </p:txBody>
      </p:sp>
      <p:sp>
        <p:nvSpPr>
          <p:cNvPr id="4" name="Slide Number Placeholder 3"/>
          <p:cNvSpPr>
            <a:spLocks noGrp="1"/>
          </p:cNvSpPr>
          <p:nvPr>
            <p:ph type="sldNum" sz="quarter" idx="10"/>
          </p:nvPr>
        </p:nvSpPr>
        <p:spPr/>
        <p:txBody>
          <a:bodyPr/>
          <a:lstStyle/>
          <a:p>
            <a:fld id="{F55BD853-EEFA-44BD-B18C-E6D9A2A22685}" type="slidenum">
              <a:rPr lang="en-US" smtClean="0"/>
              <a:t>9</a:t>
            </a:fld>
            <a:endParaRPr lang="en-US"/>
          </a:p>
        </p:txBody>
      </p:sp>
    </p:spTree>
    <p:extLst>
      <p:ext uri="{BB962C8B-B14F-4D97-AF65-F5344CB8AC3E}">
        <p14:creationId xmlns:p14="http://schemas.microsoft.com/office/powerpoint/2010/main" val="340641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input x and make cost a function of the final output layer’s activations </a:t>
            </a:r>
          </a:p>
          <a:p>
            <a:endParaRPr lang="en-US" dirty="0"/>
          </a:p>
        </p:txBody>
      </p:sp>
      <p:sp>
        <p:nvSpPr>
          <p:cNvPr id="4" name="Slide Number Placeholder 3"/>
          <p:cNvSpPr>
            <a:spLocks noGrp="1"/>
          </p:cNvSpPr>
          <p:nvPr>
            <p:ph type="sldNum" sz="quarter" idx="10"/>
          </p:nvPr>
        </p:nvSpPr>
        <p:spPr/>
        <p:txBody>
          <a:bodyPr/>
          <a:lstStyle/>
          <a:p>
            <a:fld id="{F55BD853-EEFA-44BD-B18C-E6D9A2A22685}" type="slidenum">
              <a:rPr lang="en-US" smtClean="0"/>
              <a:t>10</a:t>
            </a:fld>
            <a:endParaRPr lang="en-US"/>
          </a:p>
        </p:txBody>
      </p:sp>
    </p:spTree>
    <p:extLst>
      <p:ext uri="{BB962C8B-B14F-4D97-AF65-F5344CB8AC3E}">
        <p14:creationId xmlns:p14="http://schemas.microsoft.com/office/powerpoint/2010/main" val="329897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 input z to a layer l</a:t>
            </a:r>
          </a:p>
        </p:txBody>
      </p:sp>
      <p:sp>
        <p:nvSpPr>
          <p:cNvPr id="4" name="Slide Number Placeholder 3"/>
          <p:cNvSpPr>
            <a:spLocks noGrp="1"/>
          </p:cNvSpPr>
          <p:nvPr>
            <p:ph type="sldNum" sz="quarter" idx="10"/>
          </p:nvPr>
        </p:nvSpPr>
        <p:spPr/>
        <p:txBody>
          <a:bodyPr/>
          <a:lstStyle/>
          <a:p>
            <a:fld id="{F55BD853-EEFA-44BD-B18C-E6D9A2A22685}" type="slidenum">
              <a:rPr lang="en-US" smtClean="0"/>
              <a:t>11</a:t>
            </a:fld>
            <a:endParaRPr lang="en-US"/>
          </a:p>
        </p:txBody>
      </p:sp>
    </p:spTree>
    <p:extLst>
      <p:ext uri="{BB962C8B-B14F-4D97-AF65-F5344CB8AC3E}">
        <p14:creationId xmlns:p14="http://schemas.microsoft.com/office/powerpoint/2010/main" val="339802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AB71B9-3E7A-4463-AFB2-DF51841B7F08}"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268223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B71B9-3E7A-4463-AFB2-DF51841B7F08}"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23365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B71B9-3E7A-4463-AFB2-DF51841B7F08}"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188396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B71B9-3E7A-4463-AFB2-DF51841B7F08}"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81931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AB71B9-3E7A-4463-AFB2-DF51841B7F08}"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42916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AB71B9-3E7A-4463-AFB2-DF51841B7F08}"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154780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AB71B9-3E7A-4463-AFB2-DF51841B7F08}"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39719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AB71B9-3E7A-4463-AFB2-DF51841B7F08}"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47125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B71B9-3E7A-4463-AFB2-DF51841B7F08}"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3778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AB71B9-3E7A-4463-AFB2-DF51841B7F08}"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323668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AB71B9-3E7A-4463-AFB2-DF51841B7F08}"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35FA0-16B3-47E0-9B03-693D6F014BC1}" type="slidenum">
              <a:rPr lang="en-US" smtClean="0"/>
              <a:t>‹#›</a:t>
            </a:fld>
            <a:endParaRPr lang="en-US"/>
          </a:p>
        </p:txBody>
      </p:sp>
    </p:spTree>
    <p:extLst>
      <p:ext uri="{BB962C8B-B14F-4D97-AF65-F5344CB8AC3E}">
        <p14:creationId xmlns:p14="http://schemas.microsoft.com/office/powerpoint/2010/main" val="101709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B71B9-3E7A-4463-AFB2-DF51841B7F08}" type="datetimeFigureOut">
              <a:rPr lang="en-US" smtClean="0"/>
              <a:t>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35FA0-16B3-47E0-9B03-693D6F014BC1}" type="slidenum">
              <a:rPr lang="en-US" smtClean="0"/>
              <a:t>‹#›</a:t>
            </a:fld>
            <a:endParaRPr lang="en-US"/>
          </a:p>
        </p:txBody>
      </p:sp>
    </p:spTree>
    <p:extLst>
      <p:ext uri="{BB962C8B-B14F-4D97-AF65-F5344CB8AC3E}">
        <p14:creationId xmlns:p14="http://schemas.microsoft.com/office/powerpoint/2010/main" val="690045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Network Investigation Using Image Recognition</a:t>
            </a:r>
          </a:p>
        </p:txBody>
      </p:sp>
      <p:sp>
        <p:nvSpPr>
          <p:cNvPr id="3" name="Subtitle 2"/>
          <p:cNvSpPr>
            <a:spLocks noGrp="1"/>
          </p:cNvSpPr>
          <p:nvPr>
            <p:ph type="subTitle" idx="1"/>
          </p:nvPr>
        </p:nvSpPr>
        <p:spPr/>
        <p:txBody>
          <a:bodyPr/>
          <a:lstStyle/>
          <a:p>
            <a:endParaRPr lang="en-US" dirty="0"/>
          </a:p>
          <a:p>
            <a:r>
              <a:rPr lang="en-US" dirty="0"/>
              <a:t>Checkpoint 8</a:t>
            </a:r>
          </a:p>
        </p:txBody>
      </p:sp>
      <p:sp>
        <p:nvSpPr>
          <p:cNvPr id="4" name="Rectangle 3"/>
          <p:cNvSpPr/>
          <p:nvPr/>
        </p:nvSpPr>
        <p:spPr>
          <a:xfrm>
            <a:off x="605736" y="522328"/>
            <a:ext cx="1836528" cy="369332"/>
          </a:xfrm>
          <a:prstGeom prst="rect">
            <a:avLst/>
          </a:prstGeom>
        </p:spPr>
        <p:txBody>
          <a:bodyPr wrap="none">
            <a:spAutoFit/>
          </a:bodyPr>
          <a:lstStyle/>
          <a:p>
            <a:r>
              <a:rPr lang="en-US" dirty="0"/>
              <a:t>MATH/COMP 401</a:t>
            </a:r>
          </a:p>
        </p:txBody>
      </p:sp>
    </p:spTree>
    <p:extLst>
      <p:ext uri="{BB962C8B-B14F-4D97-AF65-F5344CB8AC3E}">
        <p14:creationId xmlns:p14="http://schemas.microsoft.com/office/powerpoint/2010/main" val="265239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a:t>
            </a:r>
          </a:p>
        </p:txBody>
      </p:sp>
      <mc:AlternateContent xmlns:mc="http://schemas.openxmlformats.org/markup-compatibility/2006" xmlns:a14="http://schemas.microsoft.com/office/drawing/2010/main">
        <mc:Choice Requires="a14">
          <p:sp>
            <p:nvSpPr>
              <p:cNvPr id="4" name="TextBox 3"/>
              <p:cNvSpPr txBox="1"/>
              <p:nvPr/>
            </p:nvSpPr>
            <p:spPr>
              <a:xfrm>
                <a:off x="3039978" y="1951009"/>
                <a:ext cx="6112043" cy="13442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𝐶</m:t>
                      </m:r>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r>
                            <a:rPr lang="en-US" sz="3600" b="0" i="1" smtClean="0">
                              <a:latin typeface="Cambria Math" panose="02040503050406030204" pitchFamily="18" charset="0"/>
                            </a:rPr>
                            <m:t>𝑛</m:t>
                          </m:r>
                        </m:den>
                      </m:f>
                      <m:nary>
                        <m:naryPr>
                          <m:chr m:val="∑"/>
                          <m:supHide m:val="on"/>
                          <m:ctrlPr>
                            <a:rPr lang="en-US" sz="3600" b="0" i="1" smtClean="0">
                              <a:latin typeface="Cambria Math" panose="02040503050406030204" pitchFamily="18" charset="0"/>
                            </a:rPr>
                          </m:ctrlPr>
                        </m:naryPr>
                        <m:sub>
                          <m:r>
                            <m:rPr>
                              <m:brk m:alnAt="7"/>
                            </m:rPr>
                            <a:rPr lang="en-US" sz="3600" b="0" i="1" smtClean="0">
                              <a:latin typeface="Cambria Math" panose="02040503050406030204" pitchFamily="18" charset="0"/>
                            </a:rPr>
                            <m:t>𝑥</m:t>
                          </m:r>
                        </m:sub>
                        <m:sup/>
                        <m:e>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𝑦</m:t>
                                  </m:r>
                                  <m:d>
                                    <m:dPr>
                                      <m:ctrlPr>
                                        <a:rPr lang="en-US" sz="3600" b="0" i="1" smtClean="0">
                                          <a:latin typeface="Cambria Math" panose="02040503050406030204" pitchFamily="18" charset="0"/>
                                        </a:rPr>
                                      </m:ctrlPr>
                                    </m:dPr>
                                    <m:e>
                                      <m:r>
                                        <a:rPr lang="en-US" sz="3600" b="1" i="1" smtClean="0">
                                          <a:latin typeface="Cambria Math" panose="02040503050406030204" pitchFamily="18" charset="0"/>
                                        </a:rPr>
                                        <m:t>𝒙</m:t>
                                      </m:r>
                                    </m:e>
                                  </m:d>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𝐿</m:t>
                                      </m:r>
                                    </m:sup>
                                  </m:sSup>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0" i="1" smtClean="0">
                                      <a:latin typeface="Cambria Math" panose="02040503050406030204" pitchFamily="18" charset="0"/>
                                    </a:rPr>
                                    <m:t>)</m:t>
                                  </m:r>
                                </m:e>
                              </m:d>
                            </m:e>
                            <m:sup>
                              <m:r>
                                <a:rPr lang="en-US" sz="3600" b="0" i="1" smtClean="0">
                                  <a:latin typeface="Cambria Math" panose="02040503050406030204" pitchFamily="18" charset="0"/>
                                </a:rPr>
                                <m:t>2</m:t>
                              </m:r>
                            </m:sup>
                          </m:sSup>
                        </m:e>
                      </m:nary>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3039978" y="1951009"/>
                <a:ext cx="6112043" cy="1344279"/>
              </a:xfrm>
              <a:prstGeom prst="rect">
                <a:avLst/>
              </a:prstGeom>
              <a:blipFill>
                <a:blip r:embed="rId3"/>
                <a:stretch>
                  <a:fillRect/>
                </a:stretch>
              </a:blipFill>
            </p:spPr>
            <p:txBody>
              <a:bodyPr/>
              <a:lstStyle/>
              <a:p>
                <a:r>
                  <a:rPr lang="en-US">
                    <a:noFill/>
                  </a:rPr>
                  <a:t> </a:t>
                </a:r>
              </a:p>
            </p:txBody>
          </p:sp>
        </mc:Fallback>
      </mc:AlternateContent>
      <p:sp>
        <p:nvSpPr>
          <p:cNvPr id="6" name="Rectangle 5"/>
          <p:cNvSpPr/>
          <p:nvPr/>
        </p:nvSpPr>
        <p:spPr>
          <a:xfrm>
            <a:off x="10578588" y="6358726"/>
            <a:ext cx="1550424" cy="369332"/>
          </a:xfrm>
          <a:prstGeom prst="rect">
            <a:avLst/>
          </a:prstGeom>
        </p:spPr>
        <p:txBody>
          <a:bodyPr wrap="none">
            <a:spAutoFit/>
          </a:bodyPr>
          <a:lstStyle/>
          <a:p>
            <a:r>
              <a:rPr lang="en-US" dirty="0"/>
              <a:t>(Neilson 2016)</a:t>
            </a:r>
          </a:p>
        </p:txBody>
      </p:sp>
      <mc:AlternateContent xmlns:mc="http://schemas.openxmlformats.org/markup-compatibility/2006" xmlns:a14="http://schemas.microsoft.com/office/drawing/2010/main">
        <mc:Choice Requires="a14">
          <p:sp>
            <p:nvSpPr>
              <p:cNvPr id="8" name="Rectangle 7"/>
              <p:cNvSpPr/>
              <p:nvPr/>
            </p:nvSpPr>
            <p:spPr>
              <a:xfrm>
                <a:off x="4016359" y="4165035"/>
                <a:ext cx="4159280"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𝐶</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den>
                      </m:f>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𝑦</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𝐿</m:t>
                                  </m:r>
                                </m:sup>
                              </m:sSup>
                            </m:e>
                          </m:d>
                        </m:e>
                        <m:sup>
                          <m:r>
                            <a:rPr lang="en-US" sz="3600" b="0" i="1" smtClean="0">
                              <a:latin typeface="Cambria Math" panose="02040503050406030204" pitchFamily="18" charset="0"/>
                            </a:rPr>
                            <m:t>2</m:t>
                          </m:r>
                        </m:sup>
                      </m:sSup>
                    </m:oMath>
                  </m:oMathPara>
                </a14:m>
                <a:endParaRPr lang="en-US" sz="3600" dirty="0"/>
              </a:p>
            </p:txBody>
          </p:sp>
        </mc:Choice>
        <mc:Fallback xmlns="">
          <p:sp>
            <p:nvSpPr>
              <p:cNvPr id="8" name="Rectangle 7"/>
              <p:cNvSpPr>
                <a:spLocks noRot="1" noChangeAspect="1" noMove="1" noResize="1" noEditPoints="1" noAdjustHandles="1" noChangeArrowheads="1" noChangeShapeType="1" noTextEdit="1"/>
              </p:cNvSpPr>
              <p:nvPr/>
            </p:nvSpPr>
            <p:spPr>
              <a:xfrm>
                <a:off x="4016359" y="4165035"/>
                <a:ext cx="4159280" cy="112947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022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(Change) to Neuron Input</a:t>
            </a:r>
          </a:p>
        </p:txBody>
      </p:sp>
      <mc:AlternateContent xmlns:mc="http://schemas.openxmlformats.org/markup-compatibility/2006" xmlns:a14="http://schemas.microsoft.com/office/drawing/2010/main">
        <mc:Choice Requires="a14">
          <p:sp>
            <p:nvSpPr>
              <p:cNvPr id="4" name="TextBox 3"/>
              <p:cNvSpPr txBox="1"/>
              <p:nvPr/>
            </p:nvSpPr>
            <p:spPr>
              <a:xfrm>
                <a:off x="4998776" y="2813539"/>
                <a:ext cx="2194447" cy="15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4400" i="1" smtClean="0">
                              <a:latin typeface="Cambria Math" panose="02040503050406030204" pitchFamily="18" charset="0"/>
                            </a:rPr>
                          </m:ctrlPr>
                        </m:sSubSupPr>
                        <m:e>
                          <m:r>
                            <a:rPr lang="en-US" sz="4400" i="1" smtClean="0">
                              <a:latin typeface="Cambria Math" panose="02040503050406030204" pitchFamily="18" charset="0"/>
                              <a:ea typeface="Cambria Math" panose="02040503050406030204" pitchFamily="18" charset="0"/>
                            </a:rPr>
                            <m:t>𝛿</m:t>
                          </m:r>
                        </m:e>
                        <m:sub>
                          <m:r>
                            <a:rPr lang="en-US" sz="4400" b="0" i="1" smtClean="0">
                              <a:latin typeface="Cambria Math" panose="02040503050406030204" pitchFamily="18" charset="0"/>
                            </a:rPr>
                            <m:t>𝑗</m:t>
                          </m:r>
                        </m:sub>
                        <m:sup>
                          <m:r>
                            <a:rPr lang="en-US" sz="4400" b="0" i="1" smtClean="0">
                              <a:latin typeface="Cambria Math" panose="02040503050406030204" pitchFamily="18" charset="0"/>
                            </a:rPr>
                            <m:t>𝑙</m:t>
                          </m:r>
                        </m:sup>
                      </m:sSubSup>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𝐶</m:t>
                          </m:r>
                        </m:num>
                        <m:den>
                          <m:r>
                            <a:rPr lang="en-US" sz="4400" b="0" i="1" smtClean="0">
                              <a:latin typeface="Cambria Math" panose="02040503050406030204" pitchFamily="18" charset="0"/>
                              <a:ea typeface="Cambria Math" panose="02040503050406030204" pitchFamily="18" charset="0"/>
                            </a:rPr>
                            <m:t>𝜕</m:t>
                          </m:r>
                          <m:sSubSup>
                            <m:sSubSupPr>
                              <m:ctrlPr>
                                <a:rPr lang="en-US" sz="4400" b="0" i="1" smtClean="0">
                                  <a:latin typeface="Cambria Math" panose="02040503050406030204" pitchFamily="18" charset="0"/>
                                  <a:ea typeface="Cambria Math" panose="02040503050406030204" pitchFamily="18" charset="0"/>
                                </a:rPr>
                              </m:ctrlPr>
                            </m:sSubSupPr>
                            <m:e>
                              <m:r>
                                <a:rPr lang="en-US" sz="4400" b="0" i="1" smtClean="0">
                                  <a:latin typeface="Cambria Math" panose="02040503050406030204" pitchFamily="18" charset="0"/>
                                  <a:ea typeface="Cambria Math" panose="02040503050406030204" pitchFamily="18" charset="0"/>
                                </a:rPr>
                                <m:t>𝑧</m:t>
                              </m:r>
                            </m:e>
                            <m:sub>
                              <m:r>
                                <a:rPr lang="en-US" sz="4400" b="0" i="1" smtClean="0">
                                  <a:latin typeface="Cambria Math" panose="02040503050406030204" pitchFamily="18" charset="0"/>
                                  <a:ea typeface="Cambria Math" panose="02040503050406030204" pitchFamily="18" charset="0"/>
                                </a:rPr>
                                <m:t>𝑗</m:t>
                              </m:r>
                            </m:sub>
                            <m:sup>
                              <m:r>
                                <a:rPr lang="en-US" sz="4400" b="0" i="1" smtClean="0">
                                  <a:latin typeface="Cambria Math" panose="02040503050406030204" pitchFamily="18" charset="0"/>
                                  <a:ea typeface="Cambria Math" panose="02040503050406030204" pitchFamily="18" charset="0"/>
                                </a:rPr>
                                <m:t>𝑙</m:t>
                              </m:r>
                            </m:sup>
                          </m:sSubSup>
                        </m:den>
                      </m:f>
                    </m:oMath>
                  </m:oMathPara>
                </a14:m>
                <a:endParaRPr lang="en-US" sz="4400" dirty="0"/>
              </a:p>
            </p:txBody>
          </p:sp>
        </mc:Choice>
        <mc:Fallback xmlns="">
          <p:sp>
            <p:nvSpPr>
              <p:cNvPr id="4" name="TextBox 3"/>
              <p:cNvSpPr txBox="1">
                <a:spLocks noRot="1" noChangeAspect="1" noMove="1" noResize="1" noEditPoints="1" noAdjustHandles="1" noChangeArrowheads="1" noChangeShapeType="1" noTextEdit="1"/>
              </p:cNvSpPr>
              <p:nvPr/>
            </p:nvSpPr>
            <p:spPr>
              <a:xfrm>
                <a:off x="4998776" y="2813539"/>
                <a:ext cx="2194447" cy="1561774"/>
              </a:xfrm>
              <a:prstGeom prst="rect">
                <a:avLst/>
              </a:prstGeom>
              <a:blipFill>
                <a:blip r:embed="rId3"/>
                <a:stretch>
                  <a:fillRect/>
                </a:stretch>
              </a:blipFill>
            </p:spPr>
            <p:txBody>
              <a:bodyPr/>
              <a:lstStyle/>
              <a:p>
                <a:r>
                  <a:rPr lang="en-US">
                    <a:noFill/>
                  </a:rPr>
                  <a:t> </a:t>
                </a:r>
              </a:p>
            </p:txBody>
          </p:sp>
        </mc:Fallback>
      </mc:AlternateContent>
      <p:sp>
        <p:nvSpPr>
          <p:cNvPr id="5" name="Rectangle 4"/>
          <p:cNvSpPr/>
          <p:nvPr/>
        </p:nvSpPr>
        <p:spPr>
          <a:xfrm>
            <a:off x="10578588" y="6358726"/>
            <a:ext cx="1550424" cy="369332"/>
          </a:xfrm>
          <a:prstGeom prst="rect">
            <a:avLst/>
          </a:prstGeom>
        </p:spPr>
        <p:txBody>
          <a:bodyPr wrap="none">
            <a:spAutoFit/>
          </a:bodyPr>
          <a:lstStyle/>
          <a:p>
            <a:r>
              <a:rPr lang="en-US" dirty="0"/>
              <a:t>(Neilson 2016)</a:t>
            </a:r>
          </a:p>
        </p:txBody>
      </p:sp>
    </p:spTree>
    <p:extLst>
      <p:ext uri="{BB962C8B-B14F-4D97-AF65-F5344CB8AC3E}">
        <p14:creationId xmlns:p14="http://schemas.microsoft.com/office/powerpoint/2010/main" val="102609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Equations</a:t>
            </a:r>
          </a:p>
        </p:txBody>
      </p:sp>
      <p:sp>
        <p:nvSpPr>
          <p:cNvPr id="4" name="Rectangle 3"/>
          <p:cNvSpPr/>
          <p:nvPr/>
        </p:nvSpPr>
        <p:spPr>
          <a:xfrm>
            <a:off x="10578588" y="6358726"/>
            <a:ext cx="1550424" cy="369332"/>
          </a:xfrm>
          <a:prstGeom prst="rect">
            <a:avLst/>
          </a:prstGeom>
        </p:spPr>
        <p:txBody>
          <a:bodyPr wrap="none">
            <a:spAutoFit/>
          </a:bodyPr>
          <a:lstStyle/>
          <a:p>
            <a:r>
              <a:rPr lang="en-US" dirty="0"/>
              <a:t>(Neilson 2016)</a:t>
            </a:r>
          </a:p>
        </p:txBody>
      </p:sp>
      <p:pic>
        <p:nvPicPr>
          <p:cNvPr id="1026" name="Picture 2" descr="http://neuralnetworksanddeeplearning.com/images/tikz21.png"/>
          <p:cNvPicPr>
            <a:picLocks noChangeAspect="1" noChangeArrowheads="1"/>
          </p:cNvPicPr>
          <p:nvPr/>
        </p:nvPicPr>
        <p:blipFill rotWithShape="1">
          <a:blip r:embed="rId2">
            <a:extLst>
              <a:ext uri="{28A0092B-C50C-407E-A947-70E740481C1C}">
                <a14:useLocalDpi xmlns:a14="http://schemas.microsoft.com/office/drawing/2010/main" val="0"/>
              </a:ext>
            </a:extLst>
          </a:blip>
          <a:srcRect l="920" t="37500" r="47917" b="2081"/>
          <a:stretch/>
        </p:blipFill>
        <p:spPr bwMode="auto">
          <a:xfrm>
            <a:off x="4084320" y="1837020"/>
            <a:ext cx="4023360" cy="26517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p:cNvSpPr txBox="1"/>
              <p:nvPr/>
            </p:nvSpPr>
            <p:spPr>
              <a:xfrm>
                <a:off x="4382008" y="4858278"/>
                <a:ext cx="3146118" cy="1408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r>
                        <a:rPr lang="en-US" sz="3600" b="0" i="1" smtClean="0">
                          <a:latin typeface="Cambria Math" panose="02040503050406030204" pitchFamily="18" charset="0"/>
                          <a:ea typeface="Cambria Math" panose="02040503050406030204" pitchFamily="18" charset="0"/>
                        </a:rPr>
                        <m:t>= </m:t>
                      </m:r>
                      <m:d>
                        <m:dPr>
                          <m:begChr m:val="⟨"/>
                          <m:endChr m:val="⟩"/>
                          <m:ctrlPr>
                            <a:rPr lang="en-US" sz="3600" b="0" i="1" smtClean="0">
                              <a:latin typeface="Cambria Math" panose="02040503050406030204" pitchFamily="18" charset="0"/>
                              <a:ea typeface="Cambria Math" panose="02040503050406030204" pitchFamily="18" charset="0"/>
                            </a:rPr>
                          </m:ctrlPr>
                        </m:dPr>
                        <m:e>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num>
                            <m:den>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𝑤</m:t>
                              </m:r>
                            </m:den>
                          </m:f>
                          <m:r>
                            <a:rPr lang="en-US" sz="3600" b="0" i="1" smtClean="0">
                              <a:latin typeface="Cambria Math" panose="02040503050406030204" pitchFamily="18" charset="0"/>
                              <a:ea typeface="Cambria Math" panose="02040503050406030204" pitchFamily="18" charset="0"/>
                            </a:rPr>
                            <m:t>,</m:t>
                          </m:r>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num>
                            <m:den>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𝑏</m:t>
                              </m:r>
                            </m:den>
                          </m:f>
                        </m:e>
                      </m:d>
                    </m:oMath>
                  </m:oMathPara>
                </a14:m>
                <a:endParaRPr lang="en-US" sz="3600" dirty="0"/>
              </a:p>
            </p:txBody>
          </p:sp>
        </mc:Choice>
        <mc:Fallback>
          <p:sp>
            <p:nvSpPr>
              <p:cNvPr id="6" name="TextBox 5"/>
              <p:cNvSpPr txBox="1">
                <a:spLocks noRot="1" noChangeAspect="1" noMove="1" noResize="1" noEditPoints="1" noAdjustHandles="1" noChangeArrowheads="1" noChangeShapeType="1" noTextEdit="1"/>
              </p:cNvSpPr>
              <p:nvPr/>
            </p:nvSpPr>
            <p:spPr>
              <a:xfrm>
                <a:off x="4382008" y="4858278"/>
                <a:ext cx="3146118" cy="14086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74245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80" y="2553521"/>
            <a:ext cx="10515600" cy="1325563"/>
          </a:xfrm>
        </p:spPr>
        <p:txBody>
          <a:bodyPr/>
          <a:lstStyle/>
          <a:p>
            <a:pPr algn="ctr"/>
            <a:r>
              <a:rPr lang="en-US" dirty="0"/>
              <a:t>FIN</a:t>
            </a:r>
          </a:p>
        </p:txBody>
      </p:sp>
    </p:spTree>
    <p:extLst>
      <p:ext uri="{BB962C8B-B14F-4D97-AF65-F5344CB8AC3E}">
        <p14:creationId xmlns:p14="http://schemas.microsoft.com/office/powerpoint/2010/main" val="140254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9967"/>
            <a:ext cx="10515600" cy="2317300"/>
          </a:xfrm>
        </p:spPr>
        <p:txBody>
          <a:bodyPr>
            <a:normAutofit fontScale="90000"/>
          </a:bodyPr>
          <a:lstStyle/>
          <a:p>
            <a:pPr algn="ctr"/>
            <a:r>
              <a:rPr lang="en-US" dirty="0"/>
              <a:t>How do changes in training sets, parameters, and architecture of a feedforward convolutional neural network change its efficiency and performance in the image classification problem? </a:t>
            </a:r>
          </a:p>
        </p:txBody>
      </p:sp>
    </p:spTree>
    <p:extLst>
      <p:ext uri="{BB962C8B-B14F-4D97-AF65-F5344CB8AC3E}">
        <p14:creationId xmlns:p14="http://schemas.microsoft.com/office/powerpoint/2010/main" val="291353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a:bodyPr>
          <a:lstStyle/>
          <a:p>
            <a:r>
              <a:rPr lang="en-US" sz="3600" dirty="0"/>
              <a:t>Applicable to many areas of technology</a:t>
            </a:r>
          </a:p>
          <a:p>
            <a:r>
              <a:rPr lang="en-US" sz="3600" dirty="0"/>
              <a:t>Huge market for CNNs</a:t>
            </a:r>
          </a:p>
          <a:p>
            <a:r>
              <a:rPr lang="en-US" sz="3600" dirty="0"/>
              <a:t>General structure allows for generics (libraries &amp; primitives)</a:t>
            </a:r>
          </a:p>
          <a:p>
            <a:r>
              <a:rPr lang="en-US" sz="3600" dirty="0"/>
              <a:t>Excellent intersection of computer vision, CNNs, and mathematics (hence the dual capstone) </a:t>
            </a:r>
          </a:p>
        </p:txBody>
      </p:sp>
    </p:spTree>
    <p:extLst>
      <p:ext uri="{BB962C8B-B14F-4D97-AF65-F5344CB8AC3E}">
        <p14:creationId xmlns:p14="http://schemas.microsoft.com/office/powerpoint/2010/main" val="204605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p:txBody>
          <a:bodyPr/>
          <a:lstStyle/>
          <a:p>
            <a:r>
              <a:rPr lang="en-US" dirty="0"/>
              <a:t>Approximate a simple function (periodic or low-order polynomial) using the calculus based structure of a neural network</a:t>
            </a:r>
          </a:p>
          <a:p>
            <a:r>
              <a:rPr lang="en-US" dirty="0"/>
              <a:t>Build an image classification ANN and train on school GPU using test data from UCI Machine Learning Repository.</a:t>
            </a:r>
          </a:p>
          <a:p>
            <a:endParaRPr lang="en-US" dirty="0"/>
          </a:p>
          <a:p>
            <a:r>
              <a:rPr lang="en-US" dirty="0"/>
              <a:t>(Vary ANN type and repeat to collect data)</a:t>
            </a:r>
          </a:p>
        </p:txBody>
      </p:sp>
      <p:sp>
        <p:nvSpPr>
          <p:cNvPr id="4" name="TextBox 3"/>
          <p:cNvSpPr txBox="1"/>
          <p:nvPr/>
        </p:nvSpPr>
        <p:spPr>
          <a:xfrm>
            <a:off x="9491003" y="5988734"/>
            <a:ext cx="2700997" cy="646331"/>
          </a:xfrm>
          <a:prstGeom prst="rect">
            <a:avLst/>
          </a:prstGeom>
          <a:noFill/>
        </p:spPr>
        <p:txBody>
          <a:bodyPr wrap="square" rtlCol="0">
            <a:spAutoFit/>
          </a:bodyPr>
          <a:lstStyle/>
          <a:p>
            <a:r>
              <a:rPr lang="en-US" dirty="0"/>
              <a:t>The mathematics informs the use of the libraries</a:t>
            </a:r>
          </a:p>
        </p:txBody>
      </p:sp>
    </p:spTree>
    <p:extLst>
      <p:ext uri="{BB962C8B-B14F-4D97-AF65-F5344CB8AC3E}">
        <p14:creationId xmlns:p14="http://schemas.microsoft.com/office/powerpoint/2010/main" val="135294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Flow Chart</a:t>
            </a:r>
          </a:p>
        </p:txBody>
      </p:sp>
      <p:sp>
        <p:nvSpPr>
          <p:cNvPr id="4" name="TextBox 3"/>
          <p:cNvSpPr txBox="1"/>
          <p:nvPr/>
        </p:nvSpPr>
        <p:spPr>
          <a:xfrm>
            <a:off x="2809125" y="3275657"/>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
        <p:nvSpPr>
          <p:cNvPr id="5" name="TextBox 4"/>
          <p:cNvSpPr txBox="1"/>
          <p:nvPr/>
        </p:nvSpPr>
        <p:spPr>
          <a:xfrm>
            <a:off x="720046" y="2057186"/>
            <a:ext cx="2424701" cy="1077218"/>
          </a:xfrm>
          <a:prstGeom prst="rect">
            <a:avLst/>
          </a:prstGeom>
          <a:noFill/>
          <a:ln>
            <a:solidFill>
              <a:schemeClr val="accent1"/>
            </a:solidFill>
          </a:ln>
        </p:spPr>
        <p:txBody>
          <a:bodyPr wrap="square" rtlCol="0" anchor="ctr">
            <a:spAutoFit/>
          </a:bodyPr>
          <a:lstStyle/>
          <a:p>
            <a:pPr algn="ctr"/>
            <a:r>
              <a:rPr lang="en-US" sz="3200" dirty="0"/>
              <a:t>CONSTRUCT NETWORK</a:t>
            </a:r>
          </a:p>
        </p:txBody>
      </p:sp>
      <p:sp>
        <p:nvSpPr>
          <p:cNvPr id="6" name="TextBox 5"/>
          <p:cNvSpPr txBox="1"/>
          <p:nvPr/>
        </p:nvSpPr>
        <p:spPr>
          <a:xfrm>
            <a:off x="5404206" y="4545499"/>
            <a:ext cx="3351089" cy="1077218"/>
          </a:xfrm>
          <a:prstGeom prst="rect">
            <a:avLst/>
          </a:prstGeom>
          <a:noFill/>
          <a:ln>
            <a:solidFill>
              <a:schemeClr val="accent1"/>
            </a:solidFill>
          </a:ln>
        </p:spPr>
        <p:txBody>
          <a:bodyPr wrap="square" rtlCol="0" anchor="ctr">
            <a:spAutoFit/>
          </a:bodyPr>
          <a:lstStyle/>
          <a:p>
            <a:pPr algn="ctr"/>
            <a:r>
              <a:rPr lang="en-US" sz="3200" dirty="0"/>
              <a:t>TEST/BENCHMARK NETWORK</a:t>
            </a:r>
          </a:p>
        </p:txBody>
      </p:sp>
      <p:sp>
        <p:nvSpPr>
          <p:cNvPr id="7" name="TextBox 6"/>
          <p:cNvSpPr txBox="1"/>
          <p:nvPr/>
        </p:nvSpPr>
        <p:spPr>
          <a:xfrm>
            <a:off x="8929099" y="5468606"/>
            <a:ext cx="2424701" cy="1077218"/>
          </a:xfrm>
          <a:prstGeom prst="rect">
            <a:avLst/>
          </a:prstGeom>
          <a:noFill/>
          <a:ln>
            <a:solidFill>
              <a:schemeClr val="accent1"/>
            </a:solidFill>
          </a:ln>
        </p:spPr>
        <p:txBody>
          <a:bodyPr wrap="square" rtlCol="0" anchor="ctr">
            <a:spAutoFit/>
          </a:bodyPr>
          <a:lstStyle/>
          <a:p>
            <a:pPr algn="ctr"/>
            <a:r>
              <a:rPr lang="en-US" sz="3200" dirty="0"/>
              <a:t>DEPLOY NETWORK</a:t>
            </a:r>
          </a:p>
        </p:txBody>
      </p:sp>
    </p:spTree>
    <p:extLst>
      <p:ext uri="{BB962C8B-B14F-4D97-AF65-F5344CB8AC3E}">
        <p14:creationId xmlns:p14="http://schemas.microsoft.com/office/powerpoint/2010/main" val="335238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Training</a:t>
            </a:r>
          </a:p>
        </p:txBody>
      </p:sp>
      <p:sp>
        <p:nvSpPr>
          <p:cNvPr id="4" name="TextBox 3"/>
          <p:cNvSpPr txBox="1"/>
          <p:nvPr/>
        </p:nvSpPr>
        <p:spPr>
          <a:xfrm>
            <a:off x="4738094" y="1430983"/>
            <a:ext cx="2424701" cy="1077218"/>
          </a:xfrm>
          <a:prstGeom prst="rect">
            <a:avLst/>
          </a:prstGeom>
          <a:noFill/>
          <a:ln>
            <a:solidFill>
              <a:schemeClr val="accent1"/>
            </a:solidFill>
          </a:ln>
        </p:spPr>
        <p:txBody>
          <a:bodyPr wrap="square" rtlCol="0" anchor="ctr">
            <a:spAutoFit/>
          </a:bodyPr>
          <a:lstStyle/>
          <a:p>
            <a:pPr algn="ctr"/>
            <a:r>
              <a:rPr lang="en-US" sz="3200" dirty="0"/>
              <a:t>TRAIN NETWORK</a:t>
            </a:r>
          </a:p>
        </p:txBody>
      </p:sp>
      <p:sp>
        <p:nvSpPr>
          <p:cNvPr id="6" name="TextBox 5"/>
          <p:cNvSpPr txBox="1"/>
          <p:nvPr/>
        </p:nvSpPr>
        <p:spPr>
          <a:xfrm>
            <a:off x="714909" y="4306429"/>
            <a:ext cx="2424701" cy="1569660"/>
          </a:xfrm>
          <a:prstGeom prst="rect">
            <a:avLst/>
          </a:prstGeom>
          <a:noFill/>
          <a:ln>
            <a:solidFill>
              <a:srgbClr val="FF0000"/>
            </a:solidFill>
          </a:ln>
        </p:spPr>
        <p:txBody>
          <a:bodyPr wrap="square" rtlCol="0" anchor="ctr">
            <a:spAutoFit/>
          </a:bodyPr>
          <a:lstStyle/>
          <a:p>
            <a:pPr algn="ctr"/>
            <a:r>
              <a:rPr lang="en-US" sz="3200" dirty="0"/>
              <a:t>Select a training set (or subset)</a:t>
            </a:r>
          </a:p>
        </p:txBody>
      </p:sp>
      <p:sp>
        <p:nvSpPr>
          <p:cNvPr id="7" name="TextBox 6"/>
          <p:cNvSpPr txBox="1"/>
          <p:nvPr/>
        </p:nvSpPr>
        <p:spPr>
          <a:xfrm>
            <a:off x="4738095" y="2671404"/>
            <a:ext cx="2424701" cy="1569660"/>
          </a:xfrm>
          <a:prstGeom prst="rect">
            <a:avLst/>
          </a:prstGeom>
          <a:noFill/>
          <a:ln>
            <a:solidFill>
              <a:srgbClr val="FF0000"/>
            </a:solidFill>
          </a:ln>
        </p:spPr>
        <p:txBody>
          <a:bodyPr wrap="square" rtlCol="0" anchor="ctr">
            <a:spAutoFit/>
          </a:bodyPr>
          <a:lstStyle/>
          <a:p>
            <a:pPr algn="ctr"/>
            <a:r>
              <a:rPr lang="en-US" sz="3200" dirty="0"/>
              <a:t>Select Learning Rate/Epochs</a:t>
            </a:r>
          </a:p>
        </p:txBody>
      </p:sp>
      <p:sp>
        <p:nvSpPr>
          <p:cNvPr id="8" name="TextBox 7"/>
          <p:cNvSpPr txBox="1"/>
          <p:nvPr/>
        </p:nvSpPr>
        <p:spPr>
          <a:xfrm>
            <a:off x="9036977" y="4306429"/>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9" name="TextBox 8"/>
          <p:cNvSpPr txBox="1"/>
          <p:nvPr/>
        </p:nvSpPr>
        <p:spPr>
          <a:xfrm>
            <a:off x="3386190" y="4798871"/>
            <a:ext cx="2424701" cy="584775"/>
          </a:xfrm>
          <a:prstGeom prst="rect">
            <a:avLst/>
          </a:prstGeom>
          <a:noFill/>
          <a:ln>
            <a:solidFill>
              <a:srgbClr val="FF0000"/>
            </a:solidFill>
          </a:ln>
        </p:spPr>
        <p:txBody>
          <a:bodyPr wrap="square" rtlCol="0" anchor="ctr">
            <a:spAutoFit/>
          </a:bodyPr>
          <a:lstStyle/>
          <a:p>
            <a:pPr algn="ctr"/>
            <a:r>
              <a:rPr lang="en-US" sz="3200" dirty="0"/>
              <a:t>Feedforward</a:t>
            </a:r>
          </a:p>
        </p:txBody>
      </p:sp>
      <p:sp>
        <p:nvSpPr>
          <p:cNvPr id="10" name="TextBox 9"/>
          <p:cNvSpPr txBox="1"/>
          <p:nvPr/>
        </p:nvSpPr>
        <p:spPr>
          <a:xfrm>
            <a:off x="6365696" y="4552649"/>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Tree>
    <p:extLst>
      <p:ext uri="{BB962C8B-B14F-4D97-AF65-F5344CB8AC3E}">
        <p14:creationId xmlns:p14="http://schemas.microsoft.com/office/powerpoint/2010/main" val="159324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47413"/>
            <a:ext cx="10515600" cy="1382378"/>
          </a:xfrm>
        </p:spPr>
        <p:txBody>
          <a:bodyPr/>
          <a:lstStyle/>
          <a:p>
            <a:pPr algn="ctr"/>
            <a:r>
              <a:rPr lang="en-US" dirty="0"/>
              <a:t>Backpropagation</a:t>
            </a:r>
          </a:p>
        </p:txBody>
      </p:sp>
      <p:sp>
        <p:nvSpPr>
          <p:cNvPr id="3" name="Text Placeholder 2"/>
          <p:cNvSpPr>
            <a:spLocks noGrp="1"/>
          </p:cNvSpPr>
          <p:nvPr>
            <p:ph type="body" idx="1"/>
          </p:nvPr>
        </p:nvSpPr>
        <p:spPr>
          <a:xfrm>
            <a:off x="831850" y="3729791"/>
            <a:ext cx="10515600" cy="1500187"/>
          </a:xfrm>
        </p:spPr>
        <p:txBody>
          <a:bodyPr/>
          <a:lstStyle/>
          <a:p>
            <a:pPr algn="ctr"/>
            <a:r>
              <a:rPr lang="en-US" dirty="0"/>
              <a:t>Computing the gradient of the cost function</a:t>
            </a:r>
          </a:p>
        </p:txBody>
      </p:sp>
    </p:spTree>
    <p:extLst>
      <p:ext uri="{BB962C8B-B14F-4D97-AF65-F5344CB8AC3E}">
        <p14:creationId xmlns:p14="http://schemas.microsoft.com/office/powerpoint/2010/main" val="36995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a:t>
            </a:r>
          </a:p>
        </p:txBody>
      </p:sp>
      <mc:AlternateContent xmlns:mc="http://schemas.openxmlformats.org/markup-compatibility/2006" xmlns:a14="http://schemas.microsoft.com/office/drawing/2010/main">
        <mc:Choice Requires="a14">
          <p:sp>
            <p:nvSpPr>
              <p:cNvPr id="4" name="TextBox 3"/>
              <p:cNvSpPr txBox="1"/>
              <p:nvPr/>
            </p:nvSpPr>
            <p:spPr>
              <a:xfrm>
                <a:off x="3039978" y="3368843"/>
                <a:ext cx="6112043" cy="13442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𝐶</m:t>
                      </m:r>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m:t>
                          </m:r>
                          <m:r>
                            <a:rPr lang="en-US" sz="3600" b="0" i="1" smtClean="0">
                              <a:latin typeface="Cambria Math" panose="02040503050406030204" pitchFamily="18" charset="0"/>
                            </a:rPr>
                            <m:t>𝑛</m:t>
                          </m:r>
                        </m:den>
                      </m:f>
                      <m:nary>
                        <m:naryPr>
                          <m:chr m:val="∑"/>
                          <m:supHide m:val="on"/>
                          <m:ctrlPr>
                            <a:rPr lang="en-US" sz="3600" b="0" i="1" smtClean="0">
                              <a:latin typeface="Cambria Math" panose="02040503050406030204" pitchFamily="18" charset="0"/>
                            </a:rPr>
                          </m:ctrlPr>
                        </m:naryPr>
                        <m:sub>
                          <m:r>
                            <m:rPr>
                              <m:brk m:alnAt="7"/>
                            </m:rPr>
                            <a:rPr lang="en-US" sz="3600" b="0" i="1" smtClean="0">
                              <a:latin typeface="Cambria Math" panose="02040503050406030204" pitchFamily="18" charset="0"/>
                            </a:rPr>
                            <m:t>𝑥</m:t>
                          </m:r>
                        </m:sub>
                        <m:sup/>
                        <m:e>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𝑦</m:t>
                                  </m:r>
                                  <m:d>
                                    <m:dPr>
                                      <m:ctrlPr>
                                        <a:rPr lang="en-US" sz="3600" b="0" i="1" smtClean="0">
                                          <a:latin typeface="Cambria Math" panose="02040503050406030204" pitchFamily="18" charset="0"/>
                                        </a:rPr>
                                      </m:ctrlPr>
                                    </m:dPr>
                                    <m:e>
                                      <m:r>
                                        <a:rPr lang="en-US" sz="3600" b="1" i="1" smtClean="0">
                                          <a:latin typeface="Cambria Math" panose="02040503050406030204" pitchFamily="18" charset="0"/>
                                        </a:rPr>
                                        <m:t>𝒙</m:t>
                                      </m:r>
                                    </m:e>
                                  </m:d>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𝐿</m:t>
                                      </m:r>
                                    </m:sup>
                                  </m:sSup>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0" i="1" smtClean="0">
                                      <a:latin typeface="Cambria Math" panose="02040503050406030204" pitchFamily="18" charset="0"/>
                                    </a:rPr>
                                    <m:t>)</m:t>
                                  </m:r>
                                </m:e>
                              </m:d>
                            </m:e>
                            <m:sup>
                              <m:r>
                                <a:rPr lang="en-US" sz="3600" b="0" i="1" smtClean="0">
                                  <a:latin typeface="Cambria Math" panose="02040503050406030204" pitchFamily="18" charset="0"/>
                                </a:rPr>
                                <m:t>2</m:t>
                              </m:r>
                            </m:sup>
                          </m:sSup>
                        </m:e>
                      </m:nary>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3039978" y="3368843"/>
                <a:ext cx="6112043" cy="1344279"/>
              </a:xfrm>
              <a:prstGeom prst="rect">
                <a:avLst/>
              </a:prstGeom>
              <a:blipFill>
                <a:blip r:embed="rId3"/>
                <a:stretch>
                  <a:fillRect/>
                </a:stretch>
              </a:blipFill>
            </p:spPr>
            <p:txBody>
              <a:bodyPr/>
              <a:lstStyle/>
              <a:p>
                <a:r>
                  <a:rPr lang="en-US">
                    <a:noFill/>
                  </a:rPr>
                  <a:t> </a:t>
                </a:r>
              </a:p>
            </p:txBody>
          </p:sp>
        </mc:Fallback>
      </mc:AlternateContent>
      <p:sp>
        <p:nvSpPr>
          <p:cNvPr id="5" name="TextBox 4"/>
          <p:cNvSpPr txBox="1"/>
          <p:nvPr/>
        </p:nvSpPr>
        <p:spPr>
          <a:xfrm>
            <a:off x="3696702" y="2490041"/>
            <a:ext cx="4798594" cy="584775"/>
          </a:xfrm>
          <a:prstGeom prst="rect">
            <a:avLst/>
          </a:prstGeom>
          <a:noFill/>
        </p:spPr>
        <p:txBody>
          <a:bodyPr wrap="square" rtlCol="0">
            <a:spAutoFit/>
          </a:bodyPr>
          <a:lstStyle/>
          <a:p>
            <a:r>
              <a:rPr lang="en-US" sz="3200" dirty="0"/>
              <a:t>Mean Squared Error (MSE):</a:t>
            </a:r>
          </a:p>
        </p:txBody>
      </p:sp>
      <p:sp>
        <p:nvSpPr>
          <p:cNvPr id="6" name="Rectangle 5"/>
          <p:cNvSpPr/>
          <p:nvPr/>
        </p:nvSpPr>
        <p:spPr>
          <a:xfrm>
            <a:off x="10578588" y="6358726"/>
            <a:ext cx="1550424" cy="369332"/>
          </a:xfrm>
          <a:prstGeom prst="rect">
            <a:avLst/>
          </a:prstGeom>
        </p:spPr>
        <p:txBody>
          <a:bodyPr wrap="none">
            <a:spAutoFit/>
          </a:bodyPr>
          <a:lstStyle/>
          <a:p>
            <a:r>
              <a:rPr lang="en-US" dirty="0"/>
              <a:t>(Neilson 2016)</a:t>
            </a:r>
          </a:p>
        </p:txBody>
      </p:sp>
    </p:spTree>
    <p:extLst>
      <p:ext uri="{BB962C8B-B14F-4D97-AF65-F5344CB8AC3E}">
        <p14:creationId xmlns:p14="http://schemas.microsoft.com/office/powerpoint/2010/main" val="179741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mc:AlternateContent xmlns:mc="http://schemas.openxmlformats.org/markup-compatibility/2006" xmlns:a14="http://schemas.microsoft.com/office/drawing/2010/main">
        <mc:Choice Requires="a14">
          <p:sp>
            <p:nvSpPr>
              <p:cNvPr id="4" name="TextBox 3"/>
              <p:cNvSpPr txBox="1"/>
              <p:nvPr/>
            </p:nvSpPr>
            <p:spPr>
              <a:xfrm>
                <a:off x="4238169" y="3656202"/>
                <a:ext cx="3146118" cy="14086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r>
                        <a:rPr lang="en-US" sz="3600" b="0" i="1" smtClean="0">
                          <a:latin typeface="Cambria Math" panose="02040503050406030204" pitchFamily="18" charset="0"/>
                          <a:ea typeface="Cambria Math" panose="02040503050406030204" pitchFamily="18" charset="0"/>
                        </a:rPr>
                        <m:t>= </m:t>
                      </m:r>
                      <m:d>
                        <m:dPr>
                          <m:begChr m:val="⟨"/>
                          <m:endChr m:val="⟩"/>
                          <m:ctrlPr>
                            <a:rPr lang="en-US" sz="3600" b="0" i="1" smtClean="0">
                              <a:latin typeface="Cambria Math" panose="02040503050406030204" pitchFamily="18" charset="0"/>
                              <a:ea typeface="Cambria Math" panose="02040503050406030204" pitchFamily="18" charset="0"/>
                            </a:rPr>
                          </m:ctrlPr>
                        </m:dPr>
                        <m:e>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num>
                            <m:den>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𝑤</m:t>
                              </m:r>
                            </m:den>
                          </m:f>
                          <m:r>
                            <a:rPr lang="en-US" sz="3600" b="0" i="1" smtClean="0">
                              <a:latin typeface="Cambria Math" panose="02040503050406030204" pitchFamily="18" charset="0"/>
                              <a:ea typeface="Cambria Math" panose="02040503050406030204" pitchFamily="18" charset="0"/>
                            </a:rPr>
                            <m:t>,</m:t>
                          </m:r>
                          <m:f>
                            <m:fPr>
                              <m:ctrlPr>
                                <a:rPr lang="en-US" sz="3600" b="0" i="1" smtClean="0">
                                  <a:latin typeface="Cambria Math" panose="02040503050406030204" pitchFamily="18" charset="0"/>
                                  <a:ea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𝐶</m:t>
                              </m:r>
                            </m:num>
                            <m:den>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𝑏</m:t>
                              </m:r>
                            </m:den>
                          </m:f>
                        </m:e>
                      </m:d>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4238169" y="3656202"/>
                <a:ext cx="3146118" cy="140865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38200" y="1690688"/>
                <a:ext cx="4973028" cy="1344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600" i="1" smtClean="0">
                              <a:latin typeface="Cambria Math" panose="02040503050406030204" pitchFamily="18" charset="0"/>
                            </a:rPr>
                          </m:ctrlPr>
                        </m:sSubSupPr>
                        <m:e>
                          <m:r>
                            <a:rPr lang="en-US" sz="3600" b="0" i="1" smtClean="0">
                              <a:latin typeface="Cambria Math" panose="02040503050406030204" pitchFamily="18" charset="0"/>
                            </a:rPr>
                            <m:t>𝑎</m:t>
                          </m:r>
                        </m:e>
                        <m:sub>
                          <m:r>
                            <a:rPr lang="en-US" sz="3600" b="0" i="1" smtClean="0">
                              <a:latin typeface="Cambria Math" panose="02040503050406030204" pitchFamily="18" charset="0"/>
                            </a:rPr>
                            <m:t>𝑗</m:t>
                          </m:r>
                        </m:sub>
                        <m:sup>
                          <m:r>
                            <a:rPr lang="en-US" sz="3600" b="0" i="1" smtClean="0">
                              <a:latin typeface="Cambria Math" panose="02040503050406030204" pitchFamily="18" charset="0"/>
                            </a:rPr>
                            <m:t>𝑙</m:t>
                          </m:r>
                        </m:sup>
                      </m:sSubSup>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𝜎</m:t>
                      </m:r>
                      <m:r>
                        <a:rPr lang="en-US" sz="3600" b="0" i="1" smtClean="0">
                          <a:latin typeface="Cambria Math" panose="02040503050406030204" pitchFamily="18" charset="0"/>
                          <a:ea typeface="Cambria Math" panose="02040503050406030204" pitchFamily="18" charset="0"/>
                        </a:rPr>
                        <m:t>(</m:t>
                      </m:r>
                      <m:nary>
                        <m:naryPr>
                          <m:chr m:val="∑"/>
                          <m:supHide m:val="on"/>
                          <m:ctrlPr>
                            <a:rPr lang="en-US" sz="3600" b="0" i="1" smtClean="0">
                              <a:latin typeface="Cambria Math" panose="02040503050406030204" pitchFamily="18" charset="0"/>
                              <a:ea typeface="Cambria Math" panose="02040503050406030204" pitchFamily="18" charset="0"/>
                            </a:rPr>
                          </m:ctrlPr>
                        </m:naryPr>
                        <m:sub>
                          <m:r>
                            <m:rPr>
                              <m:brk m:alnAt="7"/>
                            </m:rPr>
                            <a:rPr lang="en-US" sz="3600" b="0" i="1" smtClean="0">
                              <a:latin typeface="Cambria Math" panose="02040503050406030204" pitchFamily="18" charset="0"/>
                              <a:ea typeface="Cambria Math" panose="02040503050406030204" pitchFamily="18" charset="0"/>
                            </a:rPr>
                            <m:t>𝑘</m:t>
                          </m:r>
                        </m:sub>
                        <m:sup/>
                        <m:e>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𝑤</m:t>
                              </m:r>
                            </m:e>
                            <m:sub>
                              <m:r>
                                <a:rPr lang="en-US" sz="3600" b="0" i="1" smtClean="0">
                                  <a:latin typeface="Cambria Math" panose="02040503050406030204" pitchFamily="18" charset="0"/>
                                  <a:ea typeface="Cambria Math" panose="02040503050406030204" pitchFamily="18" charset="0"/>
                                </a:rPr>
                                <m:t>𝑗𝑘</m:t>
                              </m:r>
                            </m:sub>
                            <m:sup>
                              <m:r>
                                <a:rPr lang="en-US" sz="3600" b="0" i="1" smtClean="0">
                                  <a:latin typeface="Cambria Math" panose="02040503050406030204" pitchFamily="18" charset="0"/>
                                  <a:ea typeface="Cambria Math" panose="02040503050406030204" pitchFamily="18" charset="0"/>
                                </a:rPr>
                                <m:t>𝑙</m:t>
                              </m:r>
                            </m:sup>
                          </m:sSubSup>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𝑎</m:t>
                              </m:r>
                            </m:e>
                            <m:sub>
                              <m:r>
                                <a:rPr lang="en-US" sz="3600" b="0" i="1" smtClean="0">
                                  <a:latin typeface="Cambria Math" panose="02040503050406030204" pitchFamily="18" charset="0"/>
                                  <a:ea typeface="Cambria Math" panose="02040503050406030204" pitchFamily="18" charset="0"/>
                                </a:rPr>
                                <m:t>𝑘</m:t>
                              </m:r>
                            </m:sub>
                            <m:sup>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−1</m:t>
                              </m:r>
                            </m:sup>
                          </m:sSubSup>
                          <m:r>
                            <a:rPr lang="en-US" sz="3600" b="0" i="1" smtClean="0">
                              <a:latin typeface="Cambria Math" panose="02040503050406030204" pitchFamily="18" charset="0"/>
                              <a:ea typeface="Cambria Math" panose="02040503050406030204" pitchFamily="18" charset="0"/>
                            </a:rPr>
                            <m:t>+</m:t>
                          </m:r>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𝑏</m:t>
                              </m:r>
                            </m:e>
                            <m:sub>
                              <m:r>
                                <a:rPr lang="en-US" sz="3600" b="0" i="1" smtClean="0">
                                  <a:latin typeface="Cambria Math" panose="02040503050406030204" pitchFamily="18" charset="0"/>
                                  <a:ea typeface="Cambria Math" panose="02040503050406030204" pitchFamily="18" charset="0"/>
                                </a:rPr>
                                <m:t>𝑗</m:t>
                              </m:r>
                            </m:sub>
                            <m:sup>
                              <m:r>
                                <a:rPr lang="en-US" sz="3600" b="0" i="1" smtClean="0">
                                  <a:latin typeface="Cambria Math" panose="02040503050406030204" pitchFamily="18" charset="0"/>
                                  <a:ea typeface="Cambria Math" panose="02040503050406030204" pitchFamily="18" charset="0"/>
                                </a:rPr>
                                <m:t>𝑙</m:t>
                              </m:r>
                            </m:sup>
                          </m:sSubSup>
                        </m:e>
                      </m:nary>
                      <m:r>
                        <a:rPr lang="en-US" sz="36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38200" y="1690688"/>
                <a:ext cx="4973028" cy="13442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920823" y="2080858"/>
                <a:ext cx="4227632" cy="563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𝑙</m:t>
                          </m:r>
                        </m:sup>
                      </m:sSup>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𝜎</m:t>
                      </m:r>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𝑤</m:t>
                          </m:r>
                        </m:e>
                        <m:sup>
                          <m:r>
                            <a:rPr lang="en-US" sz="3600" b="0" i="1" smtClean="0">
                              <a:latin typeface="Cambria Math" panose="02040503050406030204" pitchFamily="18" charset="0"/>
                              <a:ea typeface="Cambria Math" panose="02040503050406030204" pitchFamily="18" charset="0"/>
                            </a:rPr>
                            <m:t>𝑙</m:t>
                          </m:r>
                        </m:sup>
                      </m:sSup>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𝑎</m:t>
                          </m:r>
                        </m:e>
                        <m:sup>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−1</m:t>
                          </m:r>
                        </m:sup>
                      </m:sSup>
                      <m:r>
                        <a:rPr lang="en-US" sz="3600" b="0" i="1" smtClean="0">
                          <a:latin typeface="Cambria Math" panose="02040503050406030204" pitchFamily="18" charset="0"/>
                          <a:ea typeface="Cambria Math" panose="02040503050406030204" pitchFamily="18" charset="0"/>
                        </a:rPr>
                        <m:t>+</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𝑏</m:t>
                          </m:r>
                        </m:e>
                        <m:sup>
                          <m:r>
                            <a:rPr lang="en-US" sz="3600" b="0" i="1" smtClean="0">
                              <a:latin typeface="Cambria Math" panose="02040503050406030204" pitchFamily="18" charset="0"/>
                              <a:ea typeface="Cambria Math" panose="02040503050406030204" pitchFamily="18" charset="0"/>
                            </a:rPr>
                            <m:t>𝑙</m:t>
                          </m:r>
                        </m:sup>
                      </m:sSup>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6920823" y="2080858"/>
                <a:ext cx="4227632" cy="563937"/>
              </a:xfrm>
              <a:prstGeom prst="rect">
                <a:avLst/>
              </a:prstGeom>
              <a:blipFill>
                <a:blip r:embed="rId5"/>
                <a:stretch>
                  <a:fillRect/>
                </a:stretch>
              </a:blipFill>
            </p:spPr>
            <p:txBody>
              <a:bodyPr/>
              <a:lstStyle/>
              <a:p>
                <a:r>
                  <a:rPr lang="en-US">
                    <a:noFill/>
                  </a:rPr>
                  <a:t> </a:t>
                </a:r>
              </a:p>
            </p:txBody>
          </p:sp>
        </mc:Fallback>
      </mc:AlternateContent>
      <p:sp>
        <p:nvSpPr>
          <p:cNvPr id="7" name="Rectangle 6"/>
          <p:cNvSpPr/>
          <p:nvPr/>
        </p:nvSpPr>
        <p:spPr>
          <a:xfrm>
            <a:off x="10578588" y="6358726"/>
            <a:ext cx="1550424" cy="369332"/>
          </a:xfrm>
          <a:prstGeom prst="rect">
            <a:avLst/>
          </a:prstGeom>
        </p:spPr>
        <p:txBody>
          <a:bodyPr wrap="none">
            <a:spAutoFit/>
          </a:bodyPr>
          <a:lstStyle/>
          <a:p>
            <a:r>
              <a:rPr lang="en-US" dirty="0"/>
              <a:t>(Neilson 2016)</a:t>
            </a:r>
          </a:p>
        </p:txBody>
      </p:sp>
    </p:spTree>
    <p:extLst>
      <p:ext uri="{BB962C8B-B14F-4D97-AF65-F5344CB8AC3E}">
        <p14:creationId xmlns:p14="http://schemas.microsoft.com/office/powerpoint/2010/main" val="3672820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525</Words>
  <Application>Microsoft Office PowerPoint</Application>
  <PresentationFormat>Widescreen</PresentationFormat>
  <Paragraphs>68</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Neural Network Investigation Using Image Recognition</vt:lpstr>
      <vt:lpstr>How do changes in training sets, parameters, and architecture of a feedforward convolutional neural network change its efficiency and performance in the image classification problem? </vt:lpstr>
      <vt:lpstr>Relevance</vt:lpstr>
      <vt:lpstr>Project Goals</vt:lpstr>
      <vt:lpstr>Design Process Flow Chart</vt:lpstr>
      <vt:lpstr>Network Training</vt:lpstr>
      <vt:lpstr>Backpropagation</vt:lpstr>
      <vt:lpstr>Cost Function</vt:lpstr>
      <vt:lpstr>Backpropagation</vt:lpstr>
      <vt:lpstr>Cost Function</vt:lpstr>
      <vt:lpstr>Error (Change) to Neuron Input</vt:lpstr>
      <vt:lpstr>4 Equations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Investigation Using Image Recognition</dc:title>
  <dc:creator>Devin King</dc:creator>
  <cp:lastModifiedBy>Devin King</cp:lastModifiedBy>
  <cp:revision>14</cp:revision>
  <dcterms:created xsi:type="dcterms:W3CDTF">2016-11-02T03:58:47Z</dcterms:created>
  <dcterms:modified xsi:type="dcterms:W3CDTF">2016-11-02T18:53:16Z</dcterms:modified>
</cp:coreProperties>
</file>