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1" r:id="rId5"/>
    <p:sldId id="270" r:id="rId6"/>
    <p:sldId id="262" r:id="rId7"/>
    <p:sldId id="263" r:id="rId8"/>
    <p:sldId id="264" r:id="rId9"/>
    <p:sldId id="269" r:id="rId10"/>
    <p:sldId id="265" r:id="rId11"/>
    <p:sldId id="266" r:id="rId12"/>
    <p:sldId id="267" r:id="rId13"/>
    <p:sldId id="26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0" autoAdjust="0"/>
    <p:restoredTop sz="81692" autoAdjust="0"/>
  </p:normalViewPr>
  <p:slideViewPr>
    <p:cSldViewPr snapToGrid="0">
      <p:cViewPr varScale="1">
        <p:scale>
          <a:sx n="64" d="100"/>
          <a:sy n="64" d="100"/>
        </p:scale>
        <p:origin x="9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91FC6-3C17-42CF-A71F-43DAB7951C16}" type="datetimeFigureOut">
              <a:rPr lang="en-US" smtClean="0"/>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CE6EB-01F3-4857-9999-EBE559BBD5D8}" type="slidenum">
              <a:rPr lang="en-US" smtClean="0"/>
              <a:t>‹#›</a:t>
            </a:fld>
            <a:endParaRPr lang="en-US"/>
          </a:p>
        </p:txBody>
      </p:sp>
    </p:spTree>
    <p:extLst>
      <p:ext uri="{BB962C8B-B14F-4D97-AF65-F5344CB8AC3E}">
        <p14:creationId xmlns:p14="http://schemas.microsoft.com/office/powerpoint/2010/main" val="205458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357001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3</a:t>
            </a:fld>
            <a:endParaRPr lang="en-US"/>
          </a:p>
        </p:txBody>
      </p:sp>
    </p:spTree>
    <p:extLst>
      <p:ext uri="{BB962C8B-B14F-4D97-AF65-F5344CB8AC3E}">
        <p14:creationId xmlns:p14="http://schemas.microsoft.com/office/powerpoint/2010/main" val="21853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http://image-net.org/challenges/LSVRC/2015/browse-det-synsets</a:t>
            </a:r>
          </a:p>
        </p:txBody>
      </p:sp>
      <p:sp>
        <p:nvSpPr>
          <p:cNvPr id="4" name="Slide Number Placeholder 3"/>
          <p:cNvSpPr>
            <a:spLocks noGrp="1"/>
          </p:cNvSpPr>
          <p:nvPr>
            <p:ph type="sldNum" sz="quarter" idx="10"/>
          </p:nvPr>
        </p:nvSpPr>
        <p:spPr/>
        <p:txBody>
          <a:bodyPr/>
          <a:lstStyle/>
          <a:p>
            <a:fld id="{F55BD853-EEFA-44BD-B18C-E6D9A2A22685}" type="slidenum">
              <a:rPr lang="en-US" smtClean="0"/>
              <a:t>7</a:t>
            </a:fld>
            <a:endParaRPr lang="en-US"/>
          </a:p>
        </p:txBody>
      </p:sp>
    </p:spTree>
    <p:extLst>
      <p:ext uri="{BB962C8B-B14F-4D97-AF65-F5344CB8AC3E}">
        <p14:creationId xmlns:p14="http://schemas.microsoft.com/office/powerpoint/2010/main" val="3422106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-&gt; Convolutions -&gt; Feature maps</a:t>
            </a:r>
          </a:p>
        </p:txBody>
      </p:sp>
      <p:sp>
        <p:nvSpPr>
          <p:cNvPr id="4" name="Slide Number Placeholder 3"/>
          <p:cNvSpPr>
            <a:spLocks noGrp="1"/>
          </p:cNvSpPr>
          <p:nvPr>
            <p:ph type="sldNum" sz="quarter" idx="10"/>
          </p:nvPr>
        </p:nvSpPr>
        <p:spPr/>
        <p:txBody>
          <a:bodyPr/>
          <a:lstStyle/>
          <a:p>
            <a:fld id="{F55BD853-EEFA-44BD-B18C-E6D9A2A22685}" type="slidenum">
              <a:rPr lang="en-US" smtClean="0"/>
              <a:t>8</a:t>
            </a:fld>
            <a:endParaRPr lang="en-US"/>
          </a:p>
        </p:txBody>
      </p:sp>
    </p:spTree>
    <p:extLst>
      <p:ext uri="{BB962C8B-B14F-4D97-AF65-F5344CB8AC3E}">
        <p14:creationId xmlns:p14="http://schemas.microsoft.com/office/powerpoint/2010/main" val="186099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http://deeplearning.net/tutorial/lenet.html</a:t>
            </a:r>
          </a:p>
          <a:p>
            <a:endParaRPr lang="en-US" sz="1200" dirty="0"/>
          </a:p>
          <a:p>
            <a:r>
              <a:rPr lang="en-US" sz="1200" dirty="0"/>
              <a:t>Biology of visual cortex inspires CNN design</a:t>
            </a:r>
          </a:p>
          <a:p>
            <a:pPr marL="0" indent="0">
              <a:buFont typeface="Arial" panose="020B0604020202020204" pitchFamily="34" charset="0"/>
              <a:buNone/>
            </a:pPr>
            <a:r>
              <a:rPr lang="en-US" sz="1200" dirty="0"/>
              <a:t>Sparse Connectivity (spatially local correlation), allows for feature detection in any region</a:t>
            </a:r>
          </a:p>
          <a:p>
            <a:pPr marL="0" indent="0">
              <a:buFont typeface="Arial" panose="020B0604020202020204" pitchFamily="34" charset="0"/>
              <a:buNone/>
            </a:pPr>
            <a:r>
              <a:rPr lang="en-US" sz="1200" dirty="0"/>
              <a:t>Each neuron in the feature map is a “convolution” against a region</a:t>
            </a:r>
          </a:p>
          <a:p>
            <a:pPr marL="0" indent="0">
              <a:buFont typeface="Arial" panose="020B0604020202020204" pitchFamily="34" charset="0"/>
              <a:buNone/>
            </a:pPr>
            <a:r>
              <a:rPr lang="en-US" sz="1200" dirty="0"/>
              <a:t>Sigmoid function – changes based on application</a:t>
            </a:r>
          </a:p>
          <a:p>
            <a:endParaRPr lang="en-US" dirty="0"/>
          </a:p>
        </p:txBody>
      </p:sp>
      <p:sp>
        <p:nvSpPr>
          <p:cNvPr id="4" name="Slide Number Placeholder 3"/>
          <p:cNvSpPr>
            <a:spLocks noGrp="1"/>
          </p:cNvSpPr>
          <p:nvPr>
            <p:ph type="sldNum" sz="quarter" idx="10"/>
          </p:nvPr>
        </p:nvSpPr>
        <p:spPr/>
        <p:txBody>
          <a:bodyPr/>
          <a:lstStyle/>
          <a:p>
            <a:fld id="{E13CE6EB-01F3-4857-9999-EBE559BBD5D8}" type="slidenum">
              <a:rPr lang="en-US" smtClean="0"/>
              <a:t>9</a:t>
            </a:fld>
            <a:endParaRPr lang="en-US"/>
          </a:p>
        </p:txBody>
      </p:sp>
    </p:spTree>
    <p:extLst>
      <p:ext uri="{BB962C8B-B14F-4D97-AF65-F5344CB8AC3E}">
        <p14:creationId xmlns:p14="http://schemas.microsoft.com/office/powerpoint/2010/main" val="315953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http://deeplearning.net/tutorial/lenet.html</a:t>
            </a:r>
          </a:p>
        </p:txBody>
      </p:sp>
      <p:sp>
        <p:nvSpPr>
          <p:cNvPr id="4" name="Slide Number Placeholder 3"/>
          <p:cNvSpPr>
            <a:spLocks noGrp="1"/>
          </p:cNvSpPr>
          <p:nvPr>
            <p:ph type="sldNum" sz="quarter" idx="10"/>
          </p:nvPr>
        </p:nvSpPr>
        <p:spPr/>
        <p:txBody>
          <a:bodyPr/>
          <a:lstStyle/>
          <a:p>
            <a:fld id="{F55BD853-EEFA-44BD-B18C-E6D9A2A22685}" type="slidenum">
              <a:rPr lang="en-US" smtClean="0"/>
              <a:t>13</a:t>
            </a:fld>
            <a:endParaRPr lang="en-US"/>
          </a:p>
        </p:txBody>
      </p:sp>
    </p:spTree>
    <p:extLst>
      <p:ext uri="{BB962C8B-B14F-4D97-AF65-F5344CB8AC3E}">
        <p14:creationId xmlns:p14="http://schemas.microsoft.com/office/powerpoint/2010/main" val="210616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BE4AEBF-EE6A-477E-B61C-3606B67F6E7A}"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29595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4AEBF-EE6A-477E-B61C-3606B67F6E7A}"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350165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4AEBF-EE6A-477E-B61C-3606B67F6E7A}"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428167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4AEBF-EE6A-477E-B61C-3606B67F6E7A}"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370091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E4AEBF-EE6A-477E-B61C-3606B67F6E7A}"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248618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E4AEBF-EE6A-477E-B61C-3606B67F6E7A}"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113457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E4AEBF-EE6A-477E-B61C-3606B67F6E7A}"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426238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E4AEBF-EE6A-477E-B61C-3606B67F6E7A}"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308761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AEBF-EE6A-477E-B61C-3606B67F6E7A}"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371252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E4AEBF-EE6A-477E-B61C-3606B67F6E7A}"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131634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E4AEBF-EE6A-477E-B61C-3606B67F6E7A}"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D2B90-0C8D-45DC-965C-D828B2112515}" type="slidenum">
              <a:rPr lang="en-US" smtClean="0"/>
              <a:t>‹#›</a:t>
            </a:fld>
            <a:endParaRPr lang="en-US"/>
          </a:p>
        </p:txBody>
      </p:sp>
    </p:spTree>
    <p:extLst>
      <p:ext uri="{BB962C8B-B14F-4D97-AF65-F5344CB8AC3E}">
        <p14:creationId xmlns:p14="http://schemas.microsoft.com/office/powerpoint/2010/main" val="264257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4AEBF-EE6A-477E-B61C-3606B67F6E7A}" type="datetimeFigureOut">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D2B90-0C8D-45DC-965C-D828B2112515}" type="slidenum">
              <a:rPr lang="en-US" smtClean="0"/>
              <a:t>‹#›</a:t>
            </a:fld>
            <a:endParaRPr lang="en-US"/>
          </a:p>
        </p:txBody>
      </p:sp>
    </p:spTree>
    <p:extLst>
      <p:ext uri="{BB962C8B-B14F-4D97-AF65-F5344CB8AC3E}">
        <p14:creationId xmlns:p14="http://schemas.microsoft.com/office/powerpoint/2010/main" val="896562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 Investigation Using Image Recognition</a:t>
            </a:r>
          </a:p>
        </p:txBody>
      </p:sp>
      <p:sp>
        <p:nvSpPr>
          <p:cNvPr id="3" name="Subtitle 2"/>
          <p:cNvSpPr>
            <a:spLocks noGrp="1"/>
          </p:cNvSpPr>
          <p:nvPr>
            <p:ph type="subTitle" idx="1"/>
          </p:nvPr>
        </p:nvSpPr>
        <p:spPr/>
        <p:txBody>
          <a:bodyPr/>
          <a:lstStyle/>
          <a:p>
            <a:endParaRPr lang="en-US" dirty="0"/>
          </a:p>
          <a:p>
            <a:r>
              <a:rPr lang="en-US" dirty="0"/>
              <a:t>Checkpoint 9</a:t>
            </a:r>
          </a:p>
        </p:txBody>
      </p:sp>
      <p:sp>
        <p:nvSpPr>
          <p:cNvPr id="4" name="Rectangle 3"/>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265239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Training (I)</a:t>
            </a:r>
          </a:p>
        </p:txBody>
      </p:sp>
      <p:sp>
        <p:nvSpPr>
          <p:cNvPr id="4" name="TextBox 3"/>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6" name="TextBox 5"/>
          <p:cNvSpPr txBox="1"/>
          <p:nvPr/>
        </p:nvSpPr>
        <p:spPr>
          <a:xfrm>
            <a:off x="714909" y="4306429"/>
            <a:ext cx="2424701" cy="1569660"/>
          </a:xfrm>
          <a:prstGeom prst="rect">
            <a:avLst/>
          </a:prstGeom>
          <a:noFill/>
          <a:ln>
            <a:solidFill>
              <a:srgbClr val="FF0000"/>
            </a:solidFill>
          </a:ln>
        </p:spPr>
        <p:txBody>
          <a:bodyPr wrap="square" rtlCol="0" anchor="ctr">
            <a:spAutoFit/>
          </a:bodyPr>
          <a:lstStyle/>
          <a:p>
            <a:pPr algn="ctr"/>
            <a:r>
              <a:rPr lang="en-US" sz="3200" dirty="0"/>
              <a:t>Select a training set (or subset)</a:t>
            </a:r>
          </a:p>
        </p:txBody>
      </p:sp>
      <p:sp>
        <p:nvSpPr>
          <p:cNvPr id="7" name="TextBox 6"/>
          <p:cNvSpPr txBox="1"/>
          <p:nvPr/>
        </p:nvSpPr>
        <p:spPr>
          <a:xfrm>
            <a:off x="4883649" y="1962487"/>
            <a:ext cx="2424701" cy="1569660"/>
          </a:xfrm>
          <a:prstGeom prst="rect">
            <a:avLst/>
          </a:prstGeom>
          <a:noFill/>
          <a:ln>
            <a:solidFill>
              <a:schemeClr val="accent6">
                <a:lumMod val="75000"/>
              </a:schemeClr>
            </a:solidFill>
          </a:ln>
        </p:spPr>
        <p:txBody>
          <a:bodyPr wrap="square" rtlCol="0" anchor="ctr">
            <a:spAutoFit/>
          </a:bodyPr>
          <a:lstStyle/>
          <a:p>
            <a:pPr algn="ctr"/>
            <a:r>
              <a:rPr lang="en-US" sz="3200" dirty="0"/>
              <a:t>Select Learning Rate/Epochs</a:t>
            </a:r>
          </a:p>
        </p:txBody>
      </p:sp>
      <p:sp>
        <p:nvSpPr>
          <p:cNvPr id="8" name="TextBox 7"/>
          <p:cNvSpPr txBox="1"/>
          <p:nvPr/>
        </p:nvSpPr>
        <p:spPr>
          <a:xfrm>
            <a:off x="9036977" y="4306429"/>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9" name="TextBox 8"/>
          <p:cNvSpPr txBox="1"/>
          <p:nvPr/>
        </p:nvSpPr>
        <p:spPr>
          <a:xfrm>
            <a:off x="3386190" y="4798871"/>
            <a:ext cx="2424701" cy="584775"/>
          </a:xfrm>
          <a:prstGeom prst="rect">
            <a:avLst/>
          </a:prstGeom>
          <a:noFill/>
          <a:ln>
            <a:solidFill>
              <a:srgbClr val="FF0000"/>
            </a:solidFill>
          </a:ln>
        </p:spPr>
        <p:txBody>
          <a:bodyPr wrap="square" rtlCol="0" anchor="ctr">
            <a:spAutoFit/>
          </a:bodyPr>
          <a:lstStyle/>
          <a:p>
            <a:pPr algn="ctr"/>
            <a:r>
              <a:rPr lang="en-US" sz="3200" dirty="0"/>
              <a:t>Feedforward</a:t>
            </a:r>
          </a:p>
        </p:txBody>
      </p:sp>
      <p:sp>
        <p:nvSpPr>
          <p:cNvPr id="10" name="TextBox 9"/>
          <p:cNvSpPr txBox="1"/>
          <p:nvPr/>
        </p:nvSpPr>
        <p:spPr>
          <a:xfrm>
            <a:off x="6365696" y="4552649"/>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Tree>
    <p:extLst>
      <p:ext uri="{BB962C8B-B14F-4D97-AF65-F5344CB8AC3E}">
        <p14:creationId xmlns:p14="http://schemas.microsoft.com/office/powerpoint/2010/main" val="159324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Training (II)</a:t>
            </a:r>
          </a:p>
        </p:txBody>
      </p:sp>
      <p:sp>
        <p:nvSpPr>
          <p:cNvPr id="4" name="TextBox 3"/>
          <p:cNvSpPr txBox="1"/>
          <p:nvPr/>
        </p:nvSpPr>
        <p:spPr>
          <a:xfrm>
            <a:off x="5903360" y="2313242"/>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5" name="TextBox 4"/>
          <p:cNvSpPr txBox="1"/>
          <p:nvPr/>
        </p:nvSpPr>
        <p:spPr>
          <a:xfrm>
            <a:off x="3232079" y="2559462"/>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
        <p:nvSpPr>
          <p:cNvPr id="6" name="Right Brace 5"/>
          <p:cNvSpPr/>
          <p:nvPr/>
        </p:nvSpPr>
        <p:spPr>
          <a:xfrm rot="5400000">
            <a:off x="5482001" y="1944621"/>
            <a:ext cx="621822" cy="512166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3598523" y="5128007"/>
            <a:ext cx="4388777" cy="1258750"/>
          </a:xfrm>
          <a:prstGeom prst="rect">
            <a:avLst/>
          </a:prstGeom>
          <a:ln>
            <a:solidFill>
              <a:schemeClr val="accent6">
                <a:lumMod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Backpropagation</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3759668" y="1470373"/>
                <a:ext cx="4227632"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𝑙</m:t>
                          </m:r>
                        </m:sup>
                      </m:sSup>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𝑤</m:t>
                          </m:r>
                        </m:e>
                        <m:sup>
                          <m:r>
                            <a:rPr lang="en-US" sz="3600" b="0" i="1" smtClean="0">
                              <a:latin typeface="Cambria Math" panose="02040503050406030204" pitchFamily="18" charset="0"/>
                              <a:ea typeface="Cambria Math" panose="02040503050406030204" pitchFamily="18" charset="0"/>
                            </a:rPr>
                            <m:t>𝑙</m:t>
                          </m:r>
                        </m:sup>
                      </m:sSup>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𝑎</m:t>
                          </m:r>
                        </m:e>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𝑏</m:t>
                          </m:r>
                        </m:e>
                        <m:sup>
                          <m:r>
                            <a:rPr lang="en-US" sz="3600" b="0" i="1" smtClean="0">
                              <a:latin typeface="Cambria Math" panose="02040503050406030204" pitchFamily="18" charset="0"/>
                              <a:ea typeface="Cambria Math" panose="02040503050406030204" pitchFamily="18" charset="0"/>
                            </a:rPr>
                            <m:t>𝑙</m:t>
                          </m:r>
                        </m:sup>
                      </m:sSup>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3759668" y="1470373"/>
                <a:ext cx="4227632" cy="563937"/>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Tree>
    <p:extLst>
      <p:ext uri="{BB962C8B-B14F-4D97-AF65-F5344CB8AC3E}">
        <p14:creationId xmlns:p14="http://schemas.microsoft.com/office/powerpoint/2010/main" val="297946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Benchmarking</a:t>
            </a:r>
            <a:endParaRPr lang="en-US" b="1" dirty="0"/>
          </a:p>
        </p:txBody>
      </p:sp>
      <p:sp>
        <p:nvSpPr>
          <p:cNvPr id="3" name="Content Placeholder 2"/>
          <p:cNvSpPr>
            <a:spLocks noGrp="1"/>
          </p:cNvSpPr>
          <p:nvPr>
            <p:ph idx="1"/>
          </p:nvPr>
        </p:nvSpPr>
        <p:spPr>
          <a:xfrm>
            <a:off x="675954" y="2297745"/>
            <a:ext cx="10840092" cy="4351338"/>
          </a:xfrm>
        </p:spPr>
        <p:txBody>
          <a:bodyPr>
            <a:normAutofit/>
          </a:bodyPr>
          <a:lstStyle/>
          <a:p>
            <a:pPr>
              <a:lnSpc>
                <a:spcPct val="120000"/>
              </a:lnSpc>
            </a:pPr>
            <a:r>
              <a:rPr lang="en-US" sz="3600" dirty="0"/>
              <a:t>Efficiency and Performance – specifics</a:t>
            </a:r>
          </a:p>
          <a:p>
            <a:pPr lvl="1">
              <a:lnSpc>
                <a:spcPct val="120000"/>
              </a:lnSpc>
            </a:pPr>
            <a:r>
              <a:rPr lang="en-US" sz="3200" dirty="0"/>
              <a:t>Validation Set Classification Error Rate (%)</a:t>
            </a:r>
          </a:p>
          <a:p>
            <a:pPr lvl="1">
              <a:lnSpc>
                <a:spcPct val="120000"/>
              </a:lnSpc>
            </a:pPr>
            <a:r>
              <a:rPr lang="en-US" sz="3200" dirty="0"/>
              <a:t>Resources Required (Memory usage and Computation time)</a:t>
            </a:r>
          </a:p>
          <a:p>
            <a:pPr lvl="2">
              <a:lnSpc>
                <a:spcPct val="120000"/>
              </a:lnSpc>
            </a:pPr>
            <a:r>
              <a:rPr lang="en-US" sz="2800" dirty="0"/>
              <a:t>GPU vs CPU memory consumption data points?</a:t>
            </a:r>
          </a:p>
          <a:p>
            <a:pPr lvl="1">
              <a:lnSpc>
                <a:spcPct val="120000"/>
              </a:lnSpc>
            </a:pPr>
            <a:endParaRPr lang="en-US" sz="3200" dirty="0"/>
          </a:p>
          <a:p>
            <a:pPr lvl="2">
              <a:lnSpc>
                <a:spcPct val="100000"/>
              </a:lnSpc>
            </a:pPr>
            <a:endParaRPr lang="en-US" sz="2800" dirty="0"/>
          </a:p>
        </p:txBody>
      </p:sp>
      <p:sp>
        <p:nvSpPr>
          <p:cNvPr id="4" name="TextBox 3"/>
          <p:cNvSpPr txBox="1"/>
          <p:nvPr/>
        </p:nvSpPr>
        <p:spPr>
          <a:xfrm>
            <a:off x="8147406" y="489297"/>
            <a:ext cx="3351089" cy="1077218"/>
          </a:xfrm>
          <a:prstGeom prst="rect">
            <a:avLst/>
          </a:prstGeom>
          <a:noFill/>
          <a:ln>
            <a:solidFill>
              <a:schemeClr val="accent1"/>
            </a:solidFill>
          </a:ln>
        </p:spPr>
        <p:txBody>
          <a:bodyPr wrap="square" rtlCol="0" anchor="ctr">
            <a:spAutoFit/>
          </a:bodyPr>
          <a:lstStyle/>
          <a:p>
            <a:pPr algn="ctr"/>
            <a:r>
              <a:rPr lang="en-US" sz="3200" dirty="0"/>
              <a:t>TEST/BENCHMARK NETWORK</a:t>
            </a:r>
          </a:p>
        </p:txBody>
      </p:sp>
    </p:spTree>
    <p:extLst>
      <p:ext uri="{BB962C8B-B14F-4D97-AF65-F5344CB8AC3E}">
        <p14:creationId xmlns:p14="http://schemas.microsoft.com/office/powerpoint/2010/main" val="125503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TextBox 2"/>
          <p:cNvSpPr txBox="1"/>
          <p:nvPr/>
        </p:nvSpPr>
        <p:spPr>
          <a:xfrm>
            <a:off x="2416629" y="3124200"/>
            <a:ext cx="6063342" cy="369332"/>
          </a:xfrm>
          <a:prstGeom prst="rect">
            <a:avLst/>
          </a:prstGeom>
          <a:noFill/>
        </p:spPr>
        <p:txBody>
          <a:bodyPr wrap="square" rtlCol="0">
            <a:spAutoFit/>
          </a:bodyPr>
          <a:lstStyle/>
          <a:p>
            <a:endParaRPr lang="en-US" dirty="0"/>
          </a:p>
        </p:txBody>
      </p:sp>
      <p:sp>
        <p:nvSpPr>
          <p:cNvPr id="7" name="TextBox 6"/>
          <p:cNvSpPr txBox="1"/>
          <p:nvPr/>
        </p:nvSpPr>
        <p:spPr>
          <a:xfrm>
            <a:off x="1635578" y="2524036"/>
            <a:ext cx="8920843" cy="1938992"/>
          </a:xfrm>
          <a:prstGeom prst="rect">
            <a:avLst/>
          </a:prstGeom>
          <a:noFill/>
        </p:spPr>
        <p:txBody>
          <a:bodyPr wrap="square" rtlCol="0">
            <a:spAutoFit/>
          </a:bodyPr>
          <a:lstStyle/>
          <a:p>
            <a:pPr marL="285750" indent="-285750">
              <a:buFont typeface="Arial" panose="020B0604020202020204" pitchFamily="34" charset="0"/>
              <a:buChar char="•"/>
            </a:pPr>
            <a:r>
              <a:rPr lang="en-US" sz="4000" dirty="0"/>
              <a:t>Finish specifying the project goals</a:t>
            </a:r>
          </a:p>
          <a:p>
            <a:pPr marL="285750" indent="-285750">
              <a:buFont typeface="Arial" panose="020B0604020202020204" pitchFamily="34" charset="0"/>
              <a:buChar char="•"/>
            </a:pPr>
            <a:r>
              <a:rPr lang="en-US" sz="4000" dirty="0"/>
              <a:t>Construct checkpoints and fallback plan</a:t>
            </a:r>
          </a:p>
          <a:p>
            <a:pPr marL="285750" indent="-285750">
              <a:buFont typeface="Arial" panose="020B0604020202020204" pitchFamily="34" charset="0"/>
              <a:buChar char="•"/>
            </a:pPr>
            <a:r>
              <a:rPr lang="en-US" sz="4000" dirty="0"/>
              <a:t>Survive in this new America</a:t>
            </a:r>
          </a:p>
        </p:txBody>
      </p:sp>
    </p:spTree>
    <p:extLst>
      <p:ext uri="{BB962C8B-B14F-4D97-AF65-F5344CB8AC3E}">
        <p14:creationId xmlns:p14="http://schemas.microsoft.com/office/powerpoint/2010/main" val="352446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80" y="2553521"/>
            <a:ext cx="10515600" cy="1325563"/>
          </a:xfrm>
        </p:spPr>
        <p:txBody>
          <a:bodyPr/>
          <a:lstStyle/>
          <a:p>
            <a:pPr algn="ctr"/>
            <a:r>
              <a:rPr lang="en-US" dirty="0"/>
              <a:t>FIN</a:t>
            </a:r>
          </a:p>
        </p:txBody>
      </p:sp>
    </p:spTree>
    <p:extLst>
      <p:ext uri="{BB962C8B-B14F-4D97-AF65-F5344CB8AC3E}">
        <p14:creationId xmlns:p14="http://schemas.microsoft.com/office/powerpoint/2010/main" val="140254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3671"/>
            <a:ext cx="10515600" cy="3263596"/>
          </a:xfrm>
        </p:spPr>
        <p:txBody>
          <a:bodyPr>
            <a:normAutofit fontScale="90000"/>
          </a:bodyPr>
          <a:lstStyle/>
          <a:p>
            <a:pPr algn="ctr"/>
            <a:r>
              <a:rPr lang="en-US" dirty="0"/>
              <a:t>How do changes in training sets and hyperparameters of a image classification feedforward convolutional neural network affect its </a:t>
            </a:r>
            <a:r>
              <a:rPr lang="en-US" dirty="0">
                <a:solidFill>
                  <a:srgbClr val="FF0000"/>
                </a:solidFill>
              </a:rPr>
              <a:t>training time, memory usage, and percentage of items correctly classified in the validation set</a:t>
            </a:r>
            <a:r>
              <a:rPr lang="en-US" dirty="0"/>
              <a:t>? </a:t>
            </a:r>
          </a:p>
        </p:txBody>
      </p:sp>
    </p:spTree>
    <p:extLst>
      <p:ext uri="{BB962C8B-B14F-4D97-AF65-F5344CB8AC3E}">
        <p14:creationId xmlns:p14="http://schemas.microsoft.com/office/powerpoint/2010/main" val="291353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a:xfrm>
            <a:off x="838200" y="2223247"/>
            <a:ext cx="5320553" cy="3953716"/>
          </a:xfrm>
        </p:spPr>
        <p:txBody>
          <a:bodyPr>
            <a:normAutofit/>
          </a:bodyPr>
          <a:lstStyle/>
          <a:p>
            <a:r>
              <a:rPr lang="en-US" sz="2400" dirty="0"/>
              <a:t>Applicable to many areas of technology</a:t>
            </a:r>
          </a:p>
          <a:p>
            <a:r>
              <a:rPr lang="en-US" sz="2400" dirty="0"/>
              <a:t>Huge market for CNNs</a:t>
            </a:r>
          </a:p>
          <a:p>
            <a:r>
              <a:rPr lang="en-US" sz="2400" dirty="0"/>
              <a:t>General structure allows for generics (libraries &amp; primitives)</a:t>
            </a:r>
          </a:p>
          <a:p>
            <a:r>
              <a:rPr lang="en-US" sz="2400" dirty="0"/>
              <a:t>Excellent intersection of computer vision, CNNs, and mathematics (hence the dual capstone) </a:t>
            </a:r>
          </a:p>
        </p:txBody>
      </p:sp>
      <p:sp>
        <p:nvSpPr>
          <p:cNvPr id="4" name="Content Placeholder 2"/>
          <p:cNvSpPr txBox="1">
            <a:spLocks/>
          </p:cNvSpPr>
          <p:nvPr/>
        </p:nvSpPr>
        <p:spPr>
          <a:xfrm>
            <a:off x="6261847" y="2223247"/>
            <a:ext cx="5679141" cy="3953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Identification Tasks are tedious for humans</a:t>
            </a:r>
          </a:p>
          <a:p>
            <a:r>
              <a:rPr lang="en-US" sz="2400" dirty="0"/>
              <a:t>“Computing” what a camera sees is challenging for sufficiently large images</a:t>
            </a:r>
          </a:p>
          <a:p>
            <a:r>
              <a:rPr lang="en-US" sz="2400" dirty="0"/>
              <a:t>Classification and “Identification” can be unified allowing CNNs to shine</a:t>
            </a:r>
          </a:p>
          <a:p>
            <a:r>
              <a:rPr lang="en-US" sz="2400" dirty="0"/>
              <a:t>Clear security &amp; safety applications </a:t>
            </a:r>
          </a:p>
        </p:txBody>
      </p:sp>
      <p:sp>
        <p:nvSpPr>
          <p:cNvPr id="5" name="TextBox 4"/>
          <p:cNvSpPr txBox="1"/>
          <p:nvPr/>
        </p:nvSpPr>
        <p:spPr>
          <a:xfrm>
            <a:off x="838200" y="1690688"/>
            <a:ext cx="2066365" cy="461665"/>
          </a:xfrm>
          <a:prstGeom prst="rect">
            <a:avLst/>
          </a:prstGeom>
          <a:noFill/>
        </p:spPr>
        <p:txBody>
          <a:bodyPr wrap="square" rtlCol="0">
            <a:spAutoFit/>
          </a:bodyPr>
          <a:lstStyle/>
          <a:p>
            <a:r>
              <a:rPr lang="en-US" sz="2400" u="sng" dirty="0"/>
              <a:t>General</a:t>
            </a:r>
            <a:r>
              <a:rPr lang="en-US" u="sng" dirty="0"/>
              <a:t>:</a:t>
            </a:r>
          </a:p>
        </p:txBody>
      </p:sp>
      <p:sp>
        <p:nvSpPr>
          <p:cNvPr id="6" name="TextBox 5"/>
          <p:cNvSpPr txBox="1"/>
          <p:nvPr/>
        </p:nvSpPr>
        <p:spPr>
          <a:xfrm>
            <a:off x="6261847" y="1690687"/>
            <a:ext cx="2783542" cy="461665"/>
          </a:xfrm>
          <a:prstGeom prst="rect">
            <a:avLst/>
          </a:prstGeom>
          <a:noFill/>
        </p:spPr>
        <p:txBody>
          <a:bodyPr wrap="square" rtlCol="0">
            <a:spAutoFit/>
          </a:bodyPr>
          <a:lstStyle/>
          <a:p>
            <a:r>
              <a:rPr lang="en-US" sz="2400" u="sng" dirty="0"/>
              <a:t>Image Identification:</a:t>
            </a:r>
          </a:p>
        </p:txBody>
      </p:sp>
      <p:sp>
        <p:nvSpPr>
          <p:cNvPr id="7" name="TextBox 6"/>
          <p:cNvSpPr txBox="1"/>
          <p:nvPr/>
        </p:nvSpPr>
        <p:spPr>
          <a:xfrm>
            <a:off x="203568" y="6063191"/>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204605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a:t>
            </a:r>
          </a:p>
        </p:txBody>
      </p:sp>
      <p:sp>
        <p:nvSpPr>
          <p:cNvPr id="6" name="Title 1"/>
          <p:cNvSpPr txBox="1">
            <a:spLocks/>
          </p:cNvSpPr>
          <p:nvPr/>
        </p:nvSpPr>
        <p:spPr>
          <a:xfrm>
            <a:off x="838200" y="1690688"/>
            <a:ext cx="10515600" cy="326359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Build an image classification CNN and train on school GPU using test data from Stanford’s IMAGENET.</a:t>
            </a:r>
          </a:p>
        </p:txBody>
      </p:sp>
    </p:spTree>
    <p:extLst>
      <p:ext uri="{BB962C8B-B14F-4D97-AF65-F5344CB8AC3E}">
        <p14:creationId xmlns:p14="http://schemas.microsoft.com/office/powerpoint/2010/main" val="135294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 (II)</a:t>
            </a:r>
          </a:p>
        </p:txBody>
      </p:sp>
      <p:sp>
        <p:nvSpPr>
          <p:cNvPr id="3" name="Content Placeholder 2"/>
          <p:cNvSpPr>
            <a:spLocks noGrp="1"/>
          </p:cNvSpPr>
          <p:nvPr>
            <p:ph idx="1"/>
          </p:nvPr>
        </p:nvSpPr>
        <p:spPr/>
        <p:txBody>
          <a:bodyPr>
            <a:normAutofit lnSpcReduction="10000"/>
          </a:bodyPr>
          <a:lstStyle/>
          <a:p>
            <a:r>
              <a:rPr lang="en-US" dirty="0"/>
              <a:t>CNN classification – 10 disjoint classes of images</a:t>
            </a:r>
          </a:p>
          <a:p>
            <a:pPr lvl="1"/>
            <a:r>
              <a:rPr lang="en-US" dirty="0"/>
              <a:t>Validation and test set scores above 90%</a:t>
            </a:r>
          </a:p>
          <a:p>
            <a:r>
              <a:rPr lang="en-US" dirty="0"/>
              <a:t>Collect test data for various hyperparameter configurations</a:t>
            </a:r>
          </a:p>
          <a:p>
            <a:pPr lvl="1"/>
            <a:r>
              <a:rPr lang="en-US" dirty="0"/>
              <a:t>Training Time, Memory Usage (profiling), validation set performance</a:t>
            </a:r>
          </a:p>
          <a:p>
            <a:pPr lvl="1"/>
            <a:r>
              <a:rPr lang="en-US" dirty="0"/>
              <a:t>Vary training set size and sampling (random?)</a:t>
            </a:r>
          </a:p>
          <a:p>
            <a:r>
              <a:rPr lang="en-US" dirty="0"/>
              <a:t>Depth of Mathematical Study/Understanding</a:t>
            </a:r>
          </a:p>
          <a:p>
            <a:pPr lvl="1"/>
            <a:r>
              <a:rPr lang="en-US" dirty="0"/>
              <a:t>Cost Minimization (Gradient Descent)</a:t>
            </a:r>
          </a:p>
          <a:p>
            <a:pPr lvl="1"/>
            <a:r>
              <a:rPr lang="en-US" dirty="0"/>
              <a:t>Backpropagation and associated multidimensional calculus</a:t>
            </a:r>
          </a:p>
          <a:p>
            <a:pPr lvl="1"/>
            <a:r>
              <a:rPr lang="en-US" dirty="0"/>
              <a:t>Mathematical definition of a “MLP”</a:t>
            </a:r>
          </a:p>
          <a:p>
            <a:pPr lvl="1"/>
            <a:r>
              <a:rPr lang="en-US" dirty="0"/>
              <a:t>Convolutions</a:t>
            </a:r>
          </a:p>
          <a:p>
            <a:pPr lvl="1"/>
            <a:r>
              <a:rPr lang="en-US" dirty="0"/>
              <a:t>Topic Relationships to CNNs and Image Classification Problem</a:t>
            </a:r>
          </a:p>
          <a:p>
            <a:pPr lvl="1"/>
            <a:endParaRPr lang="en-US" dirty="0"/>
          </a:p>
          <a:p>
            <a:endParaRPr lang="en-US" dirty="0"/>
          </a:p>
          <a:p>
            <a:pPr lvl="1"/>
            <a:endParaRPr lang="en-US" dirty="0"/>
          </a:p>
        </p:txBody>
      </p:sp>
    </p:spTree>
    <p:extLst>
      <p:ext uri="{BB962C8B-B14F-4D97-AF65-F5344CB8AC3E}">
        <p14:creationId xmlns:p14="http://schemas.microsoft.com/office/powerpoint/2010/main" val="39676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Flow Chart</a:t>
            </a:r>
          </a:p>
        </p:txBody>
      </p:sp>
      <p:sp>
        <p:nvSpPr>
          <p:cNvPr id="4" name="TextBox 3"/>
          <p:cNvSpPr txBox="1"/>
          <p:nvPr/>
        </p:nvSpPr>
        <p:spPr>
          <a:xfrm>
            <a:off x="2809125" y="327565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5" name="TextBox 4"/>
          <p:cNvSpPr txBox="1"/>
          <p:nvPr/>
        </p:nvSpPr>
        <p:spPr>
          <a:xfrm>
            <a:off x="720046" y="2057186"/>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6" name="TextBox 5"/>
          <p:cNvSpPr txBox="1"/>
          <p:nvPr/>
        </p:nvSpPr>
        <p:spPr>
          <a:xfrm>
            <a:off x="5404206" y="4545499"/>
            <a:ext cx="3351089" cy="1077218"/>
          </a:xfrm>
          <a:prstGeom prst="rect">
            <a:avLst/>
          </a:prstGeom>
          <a:noFill/>
          <a:ln>
            <a:solidFill>
              <a:schemeClr val="accent1"/>
            </a:solidFill>
          </a:ln>
        </p:spPr>
        <p:txBody>
          <a:bodyPr wrap="square" rtlCol="0" anchor="ctr">
            <a:spAutoFit/>
          </a:bodyPr>
          <a:lstStyle/>
          <a:p>
            <a:pPr algn="ctr"/>
            <a:r>
              <a:rPr lang="en-US" sz="3200" dirty="0"/>
              <a:t>TEST/BENCHMARK NETWORK</a:t>
            </a:r>
          </a:p>
        </p:txBody>
      </p:sp>
      <p:sp>
        <p:nvSpPr>
          <p:cNvPr id="7" name="TextBox 6"/>
          <p:cNvSpPr txBox="1"/>
          <p:nvPr/>
        </p:nvSpPr>
        <p:spPr>
          <a:xfrm>
            <a:off x="8929099" y="5468606"/>
            <a:ext cx="2424701" cy="1077218"/>
          </a:xfrm>
          <a:prstGeom prst="rect">
            <a:avLst/>
          </a:prstGeom>
          <a:noFill/>
          <a:ln>
            <a:solidFill>
              <a:schemeClr val="accent1"/>
            </a:solidFill>
          </a:ln>
        </p:spPr>
        <p:txBody>
          <a:bodyPr wrap="square" rtlCol="0" anchor="ctr">
            <a:spAutoFit/>
          </a:bodyPr>
          <a:lstStyle/>
          <a:p>
            <a:pPr algn="ctr"/>
            <a:r>
              <a:rPr lang="en-US" sz="3200" dirty="0"/>
              <a:t>DEPLOY NETWORK</a:t>
            </a:r>
          </a:p>
        </p:txBody>
      </p:sp>
    </p:spTree>
    <p:extLst>
      <p:ext uri="{BB962C8B-B14F-4D97-AF65-F5344CB8AC3E}">
        <p14:creationId xmlns:p14="http://schemas.microsoft.com/office/powerpoint/2010/main" val="335238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Construction (I)</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5" name="Rectangle 4"/>
          <p:cNvSpPr/>
          <p:nvPr/>
        </p:nvSpPr>
        <p:spPr>
          <a:xfrm>
            <a:off x="3223883" y="6347129"/>
            <a:ext cx="5705216" cy="369332"/>
          </a:xfrm>
          <a:prstGeom prst="rect">
            <a:avLst/>
          </a:prstGeom>
        </p:spPr>
        <p:txBody>
          <a:bodyPr wrap="none">
            <a:spAutoFit/>
          </a:bodyPr>
          <a:lstStyle/>
          <a:p>
            <a:r>
              <a:rPr lang="en-US" dirty="0"/>
              <a:t>https://archive.ics.uci.edu/ml/datasets/CMU+Face+Images</a:t>
            </a:r>
          </a:p>
        </p:txBody>
      </p:sp>
      <p:pic>
        <p:nvPicPr>
          <p:cNvPr id="1026" name="Picture 2" descr="https://archive.ics.uci.edu/ml/assets/MLimages/Large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92" y="1858900"/>
            <a:ext cx="1524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rchive.ics.uci.edu/ml/machine-learning-databases/faces-mld/boland_right_sad_op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03" y="2997378"/>
            <a:ext cx="12192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rchive.ics.uci.edu/ml/machine-learning-databases/faces-mld/ch4f_up_angry_sunglass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15" y="3854628"/>
            <a:ext cx="12192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cxnSpLocks/>
          </p:cNvCxnSpPr>
          <p:nvPr/>
        </p:nvCxnSpPr>
        <p:spPr>
          <a:xfrm>
            <a:off x="2305691"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838200" y="5195167"/>
                <a:ext cx="1117314" cy="369332"/>
              </a:xfrm>
              <a:prstGeom prst="rect">
                <a:avLst/>
              </a:prstGeom>
              <a:noFill/>
            </p:spPr>
            <p:txBody>
              <a:bodyPr wrap="square" rtlCol="0">
                <a:spAutoFit/>
              </a:bodyPr>
              <a:lstStyle/>
              <a:p>
                <a:r>
                  <a:rPr lang="en-US" dirty="0"/>
                  <a:t>INPUT </a:t>
                </a:r>
                <a14:m>
                  <m:oMath xmlns:m="http://schemas.openxmlformats.org/officeDocument/2006/math">
                    <m:r>
                      <a:rPr lang="en-US" b="1" i="1">
                        <a:latin typeface="Cambria Math" panose="02040503050406030204" pitchFamily="18" charset="0"/>
                      </a:rPr>
                      <m:t>𝒙</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38200" y="5195167"/>
                <a:ext cx="1117314" cy="369332"/>
              </a:xfrm>
              <a:prstGeom prst="rect">
                <a:avLst/>
              </a:prstGeom>
              <a:blipFill>
                <a:blip r:embed="rId6"/>
                <a:stretch>
                  <a:fillRect l="-4918" t="-8197" b="-24590"/>
                </a:stretch>
              </a:blipFill>
            </p:spPr>
            <p:txBody>
              <a:bodyPr/>
              <a:lstStyle/>
              <a:p>
                <a:r>
                  <a:rPr lang="en-US">
                    <a:noFill/>
                  </a:rPr>
                  <a:t> </a:t>
                </a:r>
              </a:p>
            </p:txBody>
          </p:sp>
        </mc:Fallback>
      </mc:AlternateContent>
      <p:sp>
        <p:nvSpPr>
          <p:cNvPr id="12" name="TextBox 11"/>
          <p:cNvSpPr txBox="1"/>
          <p:nvPr/>
        </p:nvSpPr>
        <p:spPr>
          <a:xfrm>
            <a:off x="4510355" y="2666859"/>
            <a:ext cx="3339101" cy="2073761"/>
          </a:xfrm>
          <a:prstGeom prst="rect">
            <a:avLst/>
          </a:prstGeom>
          <a:solidFill>
            <a:schemeClr val="tx1"/>
          </a:solidFill>
        </p:spPr>
        <p:txBody>
          <a:bodyPr wrap="square" rtlCol="0" anchor="ctr">
            <a:noAutofit/>
          </a:bodyPr>
          <a:lstStyle/>
          <a:p>
            <a:pPr algn="ctr"/>
            <a:r>
              <a:rPr lang="en-US" sz="4800" dirty="0">
                <a:solidFill>
                  <a:schemeClr val="bg1"/>
                </a:solidFill>
              </a:rPr>
              <a:t>NEURAL NETWORK</a:t>
            </a:r>
          </a:p>
        </p:txBody>
      </p:sp>
      <p:cxnSp>
        <p:nvCxnSpPr>
          <p:cNvPr id="16" name="Straight Arrow Connector 15"/>
          <p:cNvCxnSpPr>
            <a:cxnSpLocks/>
          </p:cNvCxnSpPr>
          <p:nvPr/>
        </p:nvCxnSpPr>
        <p:spPr>
          <a:xfrm>
            <a:off x="8078484"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15254" y="3186271"/>
            <a:ext cx="1551398" cy="954107"/>
          </a:xfrm>
          <a:prstGeom prst="rect">
            <a:avLst/>
          </a:prstGeom>
          <a:noFill/>
        </p:spPr>
        <p:txBody>
          <a:bodyPr wrap="square" rtlCol="0">
            <a:spAutoFit/>
          </a:bodyPr>
          <a:lstStyle/>
          <a:p>
            <a:pPr algn="ctr"/>
            <a:r>
              <a:rPr lang="en-US" sz="2800" dirty="0"/>
              <a:t>Identify Person</a:t>
            </a:r>
          </a:p>
        </p:txBody>
      </p:sp>
      <mc:AlternateContent xmlns:mc="http://schemas.openxmlformats.org/markup-compatibility/2006" xmlns:a14="http://schemas.microsoft.com/office/drawing/2010/main">
        <mc:Choice Requires="a14">
          <p:sp>
            <p:nvSpPr>
              <p:cNvPr id="18" name="TextBox 17"/>
              <p:cNvSpPr txBox="1"/>
              <p:nvPr/>
            </p:nvSpPr>
            <p:spPr>
              <a:xfrm>
                <a:off x="10267308" y="5195167"/>
                <a:ext cx="1647290" cy="369332"/>
              </a:xfrm>
              <a:prstGeom prst="rect">
                <a:avLst/>
              </a:prstGeom>
              <a:noFill/>
            </p:spPr>
            <p:txBody>
              <a:bodyPr wrap="square" rtlCol="0">
                <a:spAutoFit/>
              </a:bodyPr>
              <a:lstStyle/>
              <a:p>
                <a:r>
                  <a:rPr lang="en-US" dirty="0"/>
                  <a:t>Output: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267308" y="5195167"/>
                <a:ext cx="1647290" cy="369332"/>
              </a:xfrm>
              <a:prstGeom prst="rect">
                <a:avLst/>
              </a:prstGeom>
              <a:blipFill>
                <a:blip r:embed="rId7"/>
                <a:stretch>
                  <a:fillRect l="-296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4764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Construction (II)</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7" name="Rectangle 6"/>
          <p:cNvSpPr/>
          <p:nvPr/>
        </p:nvSpPr>
        <p:spPr>
          <a:xfrm>
            <a:off x="1315092" y="1814860"/>
            <a:ext cx="9811820" cy="46439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614" y="1982912"/>
            <a:ext cx="2992776" cy="523220"/>
          </a:xfrm>
          <a:prstGeom prst="rect">
            <a:avLst/>
          </a:prstGeom>
          <a:noFill/>
        </p:spPr>
        <p:txBody>
          <a:bodyPr wrap="square" rtlCol="0">
            <a:spAutoFit/>
          </a:bodyPr>
          <a:lstStyle/>
          <a:p>
            <a:r>
              <a:rPr lang="en-US" sz="2800" dirty="0"/>
              <a:t>NEURAL NETWORK</a:t>
            </a:r>
          </a:p>
        </p:txBody>
      </p:sp>
      <p:sp>
        <p:nvSpPr>
          <p:cNvPr id="11" name="TextBox 10"/>
          <p:cNvSpPr txBox="1"/>
          <p:nvPr/>
        </p:nvSpPr>
        <p:spPr>
          <a:xfrm>
            <a:off x="2346895" y="2712378"/>
            <a:ext cx="1325366" cy="3001524"/>
          </a:xfrm>
          <a:prstGeom prst="rect">
            <a:avLst/>
          </a:prstGeom>
          <a:noFill/>
          <a:ln>
            <a:solidFill>
              <a:schemeClr val="tx1"/>
            </a:solidFill>
          </a:ln>
        </p:spPr>
        <p:txBody>
          <a:bodyPr wrap="square" rtlCol="0" anchor="ctr">
            <a:noAutofit/>
          </a:bodyPr>
          <a:lstStyle/>
          <a:p>
            <a:pPr algn="ctr"/>
            <a:r>
              <a:rPr lang="en-US" dirty="0"/>
              <a:t>Input Layer</a:t>
            </a:r>
          </a:p>
        </p:txBody>
      </p:sp>
      <p:cxnSp>
        <p:nvCxnSpPr>
          <p:cNvPr id="12" name="Straight Arrow Connector 11"/>
          <p:cNvCxnSpPr>
            <a:cxnSpLocks/>
          </p:cNvCxnSpPr>
          <p:nvPr/>
        </p:nvCxnSpPr>
        <p:spPr>
          <a:xfrm>
            <a:off x="4000927" y="4217448"/>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7800" y="3285114"/>
            <a:ext cx="2659590" cy="1869897"/>
          </a:xfrm>
          <a:prstGeom prst="rect">
            <a:avLst/>
          </a:prstGeom>
          <a:noFill/>
          <a:ln>
            <a:solidFill>
              <a:schemeClr val="tx1"/>
            </a:solidFill>
          </a:ln>
        </p:spPr>
        <p:txBody>
          <a:bodyPr wrap="square" rtlCol="0" anchor="ctr">
            <a:noAutofit/>
          </a:bodyPr>
          <a:lstStyle/>
          <a:p>
            <a:pPr algn="ctr"/>
            <a:r>
              <a:rPr lang="en-US" dirty="0"/>
              <a:t>“Hidden” or “Deep” layers</a:t>
            </a:r>
          </a:p>
        </p:txBody>
      </p:sp>
      <p:sp>
        <p:nvSpPr>
          <p:cNvPr id="15" name="TextBox 14"/>
          <p:cNvSpPr txBox="1"/>
          <p:nvPr/>
        </p:nvSpPr>
        <p:spPr>
          <a:xfrm>
            <a:off x="9102929" y="3632649"/>
            <a:ext cx="1325366" cy="1160981"/>
          </a:xfrm>
          <a:prstGeom prst="rect">
            <a:avLst/>
          </a:prstGeom>
          <a:noFill/>
          <a:ln>
            <a:solidFill>
              <a:schemeClr val="tx1"/>
            </a:solidFill>
          </a:ln>
        </p:spPr>
        <p:txBody>
          <a:bodyPr wrap="square" rtlCol="0" anchor="ctr">
            <a:noAutofit/>
          </a:bodyPr>
          <a:lstStyle/>
          <a:p>
            <a:pPr algn="ctr"/>
            <a:r>
              <a:rPr lang="en-US" dirty="0"/>
              <a:t>Output Layer</a:t>
            </a:r>
          </a:p>
        </p:txBody>
      </p:sp>
      <p:cxnSp>
        <p:nvCxnSpPr>
          <p:cNvPr id="16" name="Straight Arrow Connector 15"/>
          <p:cNvCxnSpPr>
            <a:cxnSpLocks/>
          </p:cNvCxnSpPr>
          <p:nvPr/>
        </p:nvCxnSpPr>
        <p:spPr>
          <a:xfrm>
            <a:off x="8087953" y="4220062"/>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68343" y="2046658"/>
            <a:ext cx="2448943" cy="646331"/>
          </a:xfrm>
          <a:prstGeom prst="rect">
            <a:avLst/>
          </a:prstGeom>
          <a:noFill/>
        </p:spPr>
        <p:txBody>
          <a:bodyPr wrap="square" rtlCol="0">
            <a:spAutoFit/>
          </a:bodyPr>
          <a:lstStyle/>
          <a:p>
            <a:pPr algn="ctr"/>
            <a:r>
              <a:rPr lang="en-US" dirty="0"/>
              <a:t>W x H x C image</a:t>
            </a:r>
          </a:p>
          <a:p>
            <a:pPr algn="ctr"/>
            <a:r>
              <a:rPr lang="en-US" dirty="0"/>
              <a:t>W x H x C input neurons</a:t>
            </a:r>
          </a:p>
        </p:txBody>
      </p:sp>
      <p:sp>
        <p:nvSpPr>
          <p:cNvPr id="20" name="TextBox 19"/>
          <p:cNvSpPr txBox="1"/>
          <p:nvPr/>
        </p:nvSpPr>
        <p:spPr>
          <a:xfrm>
            <a:off x="5631394" y="5390736"/>
            <a:ext cx="1512401" cy="646331"/>
          </a:xfrm>
          <a:prstGeom prst="rect">
            <a:avLst/>
          </a:prstGeom>
          <a:noFill/>
          <a:ln w="19050">
            <a:solidFill>
              <a:srgbClr val="FF0000"/>
            </a:solidFill>
          </a:ln>
        </p:spPr>
        <p:txBody>
          <a:bodyPr wrap="none" rtlCol="0">
            <a:spAutoFit/>
          </a:bodyPr>
          <a:lstStyle/>
          <a:p>
            <a:pPr algn="ctr"/>
            <a:r>
              <a:rPr lang="en-US" dirty="0"/>
              <a:t>“Convolution”</a:t>
            </a:r>
          </a:p>
          <a:p>
            <a:pPr algn="ctr"/>
            <a:r>
              <a:rPr lang="en-US" dirty="0"/>
              <a:t>Feature Maps</a:t>
            </a:r>
          </a:p>
        </p:txBody>
      </p:sp>
      <mc:AlternateContent xmlns:mc="http://schemas.openxmlformats.org/markup-compatibility/2006" xmlns:a14="http://schemas.microsoft.com/office/drawing/2010/main">
        <mc:Choice Requires="a14">
          <p:sp>
            <p:nvSpPr>
              <p:cNvPr id="21" name="Rectangle 20"/>
              <p:cNvSpPr/>
              <p:nvPr/>
            </p:nvSpPr>
            <p:spPr>
              <a:xfrm>
                <a:off x="9364476" y="3139145"/>
                <a:ext cx="8022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9364476" y="3139145"/>
                <a:ext cx="802271" cy="369332"/>
              </a:xfrm>
              <a:prstGeom prst="rect">
                <a:avLst/>
              </a:prstGeom>
              <a:blipFill>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422134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p:cNvSpPr/>
          <p:nvPr/>
        </p:nvSpPr>
        <p:spPr>
          <a:xfrm>
            <a:off x="4604657" y="2526393"/>
            <a:ext cx="3189514" cy="122917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Feature Maps</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5" name="TextBox 4"/>
          <p:cNvSpPr txBox="1"/>
          <p:nvPr/>
        </p:nvSpPr>
        <p:spPr>
          <a:xfrm>
            <a:off x="7214660" y="704740"/>
            <a:ext cx="1512401" cy="646331"/>
          </a:xfrm>
          <a:prstGeom prst="rect">
            <a:avLst/>
          </a:prstGeom>
          <a:noFill/>
          <a:ln w="19050">
            <a:solidFill>
              <a:srgbClr val="FF0000"/>
            </a:solidFill>
          </a:ln>
        </p:spPr>
        <p:txBody>
          <a:bodyPr wrap="none" rtlCol="0">
            <a:spAutoFit/>
          </a:bodyPr>
          <a:lstStyle/>
          <a:p>
            <a:pPr algn="ctr"/>
            <a:r>
              <a:rPr lang="en-US" dirty="0"/>
              <a:t>“Convolution”</a:t>
            </a:r>
          </a:p>
          <a:p>
            <a:pPr algn="ctr"/>
            <a:r>
              <a:rPr lang="en-US" dirty="0"/>
              <a:t>Feature Maps</a:t>
            </a:r>
          </a:p>
        </p:txBody>
      </p:sp>
      <p:sp>
        <p:nvSpPr>
          <p:cNvPr id="7" name="Oval 6"/>
          <p:cNvSpPr>
            <a:spLocks noChangeAspect="1"/>
          </p:cNvSpPr>
          <p:nvPr/>
        </p:nvSpPr>
        <p:spPr>
          <a:xfrm>
            <a:off x="3699142"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4776828"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54514"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932200"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8009886"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6828"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854514"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932200"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7" idx="0"/>
            <a:endCxn id="12" idx="3"/>
          </p:cNvCxnSpPr>
          <p:nvPr/>
        </p:nvCxnSpPr>
        <p:spPr>
          <a:xfrm flipV="1">
            <a:off x="4057730"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a:endCxn id="12" idx="4"/>
          </p:cNvCxnSpPr>
          <p:nvPr/>
        </p:nvCxnSpPr>
        <p:spPr>
          <a:xfrm flipV="1">
            <a:off x="5135416"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0"/>
            <a:endCxn id="13" idx="3"/>
          </p:cNvCxnSpPr>
          <p:nvPr/>
        </p:nvCxnSpPr>
        <p:spPr>
          <a:xfrm flipV="1">
            <a:off x="5135416"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0"/>
            <a:endCxn id="13" idx="4"/>
          </p:cNvCxnSpPr>
          <p:nvPr/>
        </p:nvCxnSpPr>
        <p:spPr>
          <a:xfrm flipV="1">
            <a:off x="6213102"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0"/>
            <a:endCxn id="14" idx="3"/>
          </p:cNvCxnSpPr>
          <p:nvPr/>
        </p:nvCxnSpPr>
        <p:spPr>
          <a:xfrm flipV="1">
            <a:off x="6213102"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12" idx="5"/>
          </p:cNvCxnSpPr>
          <p:nvPr/>
        </p:nvCxnSpPr>
        <p:spPr>
          <a:xfrm flipH="1" flipV="1">
            <a:off x="5388975"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a:endCxn id="13" idx="5"/>
          </p:cNvCxnSpPr>
          <p:nvPr/>
        </p:nvCxnSpPr>
        <p:spPr>
          <a:xfrm flipH="1" flipV="1">
            <a:off x="6466661"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0"/>
            <a:endCxn id="14" idx="4"/>
          </p:cNvCxnSpPr>
          <p:nvPr/>
        </p:nvCxnSpPr>
        <p:spPr>
          <a:xfrm flipV="1">
            <a:off x="7290788"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0"/>
            <a:endCxn id="14" idx="5"/>
          </p:cNvCxnSpPr>
          <p:nvPr/>
        </p:nvCxnSpPr>
        <p:spPr>
          <a:xfrm flipH="1" flipV="1">
            <a:off x="7544347"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14709" y="2513866"/>
            <a:ext cx="1796784" cy="369332"/>
          </a:xfrm>
          <a:prstGeom prst="rect">
            <a:avLst/>
          </a:prstGeom>
          <a:noFill/>
        </p:spPr>
        <p:txBody>
          <a:bodyPr wrap="square" rtlCol="0">
            <a:spAutoFit/>
          </a:bodyPr>
          <a:lstStyle/>
          <a:p>
            <a:pPr algn="ctr"/>
            <a:r>
              <a:rPr lang="en-US" dirty="0"/>
              <a:t>Feature map</a:t>
            </a:r>
          </a:p>
        </p:txBody>
      </p:sp>
    </p:spTree>
    <p:extLst>
      <p:ext uri="{BB962C8B-B14F-4D97-AF65-F5344CB8AC3E}">
        <p14:creationId xmlns:p14="http://schemas.microsoft.com/office/powerpoint/2010/main" val="920586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635</Words>
  <Application>Microsoft Office PowerPoint</Application>
  <PresentationFormat>Widescreen</PresentationFormat>
  <Paragraphs>106</Paragraphs>
  <Slides>14</Slides>
  <Notes>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Neural Network Investigation Using Image Recognition</vt:lpstr>
      <vt:lpstr>How do changes in training sets and hyperparameters of a image classification feedforward convolutional neural network affect its training time, memory usage, and percentage of items correctly classified in the validation set? </vt:lpstr>
      <vt:lpstr>Relevance</vt:lpstr>
      <vt:lpstr>Project Goal</vt:lpstr>
      <vt:lpstr>Project Goal (II)</vt:lpstr>
      <vt:lpstr>Design Process Flow Chart</vt:lpstr>
      <vt:lpstr>Network Construction (I)</vt:lpstr>
      <vt:lpstr>Network Construction (II)</vt:lpstr>
      <vt:lpstr>Feature Maps</vt:lpstr>
      <vt:lpstr>Network Training (I)</vt:lpstr>
      <vt:lpstr>Network Training (II)</vt:lpstr>
      <vt:lpstr>Testing and Benchmarking</vt:lpstr>
      <vt:lpstr>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Investigation Using Image Recognition</dc:title>
  <dc:creator>Devin King</dc:creator>
  <cp:lastModifiedBy>Devin King</cp:lastModifiedBy>
  <cp:revision>729</cp:revision>
  <dcterms:created xsi:type="dcterms:W3CDTF">2016-11-09T01:11:25Z</dcterms:created>
  <dcterms:modified xsi:type="dcterms:W3CDTF">2016-11-10T16:48:14Z</dcterms:modified>
</cp:coreProperties>
</file>