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63" r:id="rId3"/>
    <p:sldId id="288" r:id="rId4"/>
    <p:sldId id="264" r:id="rId5"/>
    <p:sldId id="298" r:id="rId6"/>
    <p:sldId id="258" r:id="rId7"/>
    <p:sldId id="292" r:id="rId8"/>
    <p:sldId id="291" r:id="rId9"/>
    <p:sldId id="267" r:id="rId10"/>
    <p:sldId id="289" r:id="rId11"/>
    <p:sldId id="293" r:id="rId12"/>
    <p:sldId id="294" r:id="rId13"/>
    <p:sldId id="295" r:id="rId14"/>
    <p:sldId id="269" r:id="rId15"/>
    <p:sldId id="270" r:id="rId16"/>
    <p:sldId id="259" r:id="rId17"/>
    <p:sldId id="297" r:id="rId18"/>
    <p:sldId id="296" r:id="rId19"/>
    <p:sldId id="271" r:id="rId20"/>
    <p:sldId id="272" r:id="rId21"/>
    <p:sldId id="273" r:id="rId22"/>
    <p:sldId id="274" r:id="rId23"/>
    <p:sldId id="275" r:id="rId24"/>
    <p:sldId id="277" r:id="rId25"/>
    <p:sldId id="278" r:id="rId26"/>
    <p:sldId id="279" r:id="rId27"/>
    <p:sldId id="280" r:id="rId28"/>
    <p:sldId id="281" r:id="rId29"/>
    <p:sldId id="282" r:id="rId30"/>
    <p:sldId id="260" r:id="rId31"/>
    <p:sldId id="283" r:id="rId32"/>
    <p:sldId id="261" r:id="rId33"/>
    <p:sldId id="287" r:id="rId34"/>
    <p:sldId id="26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43" autoAdjust="0"/>
    <p:restoredTop sz="84473" autoAdjust="0"/>
  </p:normalViewPr>
  <p:slideViewPr>
    <p:cSldViewPr snapToGrid="0">
      <p:cViewPr varScale="1">
        <p:scale>
          <a:sx n="97" d="100"/>
          <a:sy n="97" d="100"/>
        </p:scale>
        <p:origin x="4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11430-A227-4C63-8437-1CA5FE718334}" type="datetimeFigureOut">
              <a:rPr lang="en-US" smtClean="0"/>
              <a:t>12/7/2016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7FF164-E07B-4B75-9957-FCB5666AFC26}" type="slidenum">
              <a:rPr lang="en-US" smtClean="0"/>
              <a:t>‹#›</a:t>
            </a:fld>
            <a:endParaRPr lang="en-US"/>
          </a:p>
        </p:txBody>
      </p:sp>
    </p:spTree>
    <p:extLst>
      <p:ext uri="{BB962C8B-B14F-4D97-AF65-F5344CB8AC3E}">
        <p14:creationId xmlns:p14="http://schemas.microsoft.com/office/powerpoint/2010/main" val="3726546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ANNs are used for</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financial, medical, and industrial applications. Neural networks can be used to classify information, extrapolate based on trends in high-dimensional data, and make decisions based on input state information. These applications are all useful in the sense that they show their users valuable information about the data they have collected.</a:t>
            </a:r>
          </a:p>
          <a:p>
            <a:endParaRPr lang="en-US" sz="1200" kern="1200" dirty="0">
              <a:solidFill>
                <a:schemeClr val="tx1"/>
              </a:solidFill>
              <a:effectLst/>
              <a:latin typeface="+mn-lt"/>
              <a:ea typeface="+mn-ea"/>
              <a:cs typeface="+mn-cs"/>
            </a:endParaRPr>
          </a:p>
          <a:p>
            <a:r>
              <a:rPr lang="en-US" dirty="0"/>
              <a:t>-Manufacturing processes</a:t>
            </a:r>
          </a:p>
          <a:p>
            <a:r>
              <a:rPr lang="en-US" dirty="0"/>
              <a:t>-Economic</a:t>
            </a:r>
            <a:r>
              <a:rPr lang="en-US" baseline="0" dirty="0"/>
              <a:t> trends</a:t>
            </a:r>
          </a:p>
          <a:p>
            <a:r>
              <a:rPr lang="en-US" baseline="0" dirty="0"/>
              <a:t>-Self-driving cars</a:t>
            </a:r>
          </a:p>
          <a:p>
            <a:r>
              <a:rPr lang="en-US" baseline="0" dirty="0"/>
              <a:t>-Image recognition</a:t>
            </a:r>
            <a:endParaRPr lang="en-US" dirty="0"/>
          </a:p>
        </p:txBody>
      </p:sp>
      <p:sp>
        <p:nvSpPr>
          <p:cNvPr id="4" name="Slide Number Placeholder 3"/>
          <p:cNvSpPr>
            <a:spLocks noGrp="1"/>
          </p:cNvSpPr>
          <p:nvPr>
            <p:ph type="sldNum" sz="quarter" idx="10"/>
          </p:nvPr>
        </p:nvSpPr>
        <p:spPr/>
        <p:txBody>
          <a:bodyPr/>
          <a:lstStyle/>
          <a:p>
            <a:fld id="{89A8D08F-ED6F-4233-8AF4-BE494D329630}" type="slidenum">
              <a:rPr lang="en-US" smtClean="0"/>
              <a:t>2</a:t>
            </a:fld>
            <a:endParaRPr lang="en-US"/>
          </a:p>
        </p:txBody>
      </p:sp>
    </p:spTree>
    <p:extLst>
      <p:ext uri="{BB962C8B-B14F-4D97-AF65-F5344CB8AC3E}">
        <p14:creationId xmlns:p14="http://schemas.microsoft.com/office/powerpoint/2010/main" val="1378653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Architecture – number</a:t>
            </a:r>
            <a:r>
              <a:rPr lang="en-US" baseline="0" dirty="0"/>
              <a:t> of layers</a:t>
            </a:r>
          </a:p>
          <a:p>
            <a:endParaRPr lang="en-US" dirty="0"/>
          </a:p>
        </p:txBody>
      </p:sp>
      <p:sp>
        <p:nvSpPr>
          <p:cNvPr id="4" name="Slide Number Placeholder 3"/>
          <p:cNvSpPr>
            <a:spLocks noGrp="1"/>
          </p:cNvSpPr>
          <p:nvPr>
            <p:ph type="sldNum" sz="quarter" idx="10"/>
          </p:nvPr>
        </p:nvSpPr>
        <p:spPr/>
        <p:txBody>
          <a:bodyPr/>
          <a:lstStyle/>
          <a:p>
            <a:fld id="{89A8D08F-ED6F-4233-8AF4-BE494D329630}" type="slidenum">
              <a:rPr lang="en-US" smtClean="0"/>
              <a:t>4</a:t>
            </a:fld>
            <a:endParaRPr lang="en-US"/>
          </a:p>
        </p:txBody>
      </p:sp>
    </p:spTree>
    <p:extLst>
      <p:ext uri="{BB962C8B-B14F-4D97-AF65-F5344CB8AC3E}">
        <p14:creationId xmlns:p14="http://schemas.microsoft.com/office/powerpoint/2010/main" val="409257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7FF164-E07B-4B75-9957-FCB5666AFC26}" type="slidenum">
              <a:rPr lang="en-US" smtClean="0"/>
              <a:t>12</a:t>
            </a:fld>
            <a:endParaRPr lang="en-US"/>
          </a:p>
        </p:txBody>
      </p:sp>
    </p:spTree>
    <p:extLst>
      <p:ext uri="{BB962C8B-B14F-4D97-AF65-F5344CB8AC3E}">
        <p14:creationId xmlns:p14="http://schemas.microsoft.com/office/powerpoint/2010/main" val="3303896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http://image-net.org/challenges/LSVRC/2015/browse-det-synsets</a:t>
            </a:r>
          </a:p>
        </p:txBody>
      </p:sp>
      <p:sp>
        <p:nvSpPr>
          <p:cNvPr id="4" name="Slide Number Placeholder 3"/>
          <p:cNvSpPr>
            <a:spLocks noGrp="1"/>
          </p:cNvSpPr>
          <p:nvPr>
            <p:ph type="sldNum" sz="quarter" idx="10"/>
          </p:nvPr>
        </p:nvSpPr>
        <p:spPr/>
        <p:txBody>
          <a:bodyPr/>
          <a:lstStyle/>
          <a:p>
            <a:fld id="{F55BD853-EEFA-44BD-B18C-E6D9A2A22685}" type="slidenum">
              <a:rPr lang="en-US" smtClean="0"/>
              <a:t>15</a:t>
            </a:fld>
            <a:endParaRPr lang="en-US"/>
          </a:p>
        </p:txBody>
      </p:sp>
    </p:spTree>
    <p:extLst>
      <p:ext uri="{BB962C8B-B14F-4D97-AF65-F5344CB8AC3E}">
        <p14:creationId xmlns:p14="http://schemas.microsoft.com/office/powerpoint/2010/main" val="668423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-Deep -&gt; Convolutions -&gt; Feature maps</a:t>
            </a:r>
          </a:p>
        </p:txBody>
      </p:sp>
      <p:sp>
        <p:nvSpPr>
          <p:cNvPr id="4" name="Slide Number Placeholder 3"/>
          <p:cNvSpPr>
            <a:spLocks noGrp="1"/>
          </p:cNvSpPr>
          <p:nvPr>
            <p:ph type="sldNum" sz="quarter" idx="10"/>
          </p:nvPr>
        </p:nvSpPr>
        <p:spPr/>
        <p:txBody>
          <a:bodyPr/>
          <a:lstStyle/>
          <a:p>
            <a:fld id="{F55BD853-EEFA-44BD-B18C-E6D9A2A22685}" type="slidenum">
              <a:rPr lang="en-US" smtClean="0"/>
              <a:t>19</a:t>
            </a:fld>
            <a:endParaRPr lang="en-US"/>
          </a:p>
        </p:txBody>
      </p:sp>
    </p:spTree>
    <p:extLst>
      <p:ext uri="{BB962C8B-B14F-4D97-AF65-F5344CB8AC3E}">
        <p14:creationId xmlns:p14="http://schemas.microsoft.com/office/powerpoint/2010/main" val="2644625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http://deeplearning.net/tutorial/lenet.html</a:t>
            </a:r>
          </a:p>
          <a:p>
            <a:endParaRPr lang="en-US" sz="1200" dirty="0"/>
          </a:p>
          <a:p>
            <a:r>
              <a:rPr lang="en-US" sz="1200" dirty="0"/>
              <a:t>Biology of visual cortex inspires CNN design</a:t>
            </a:r>
          </a:p>
          <a:p>
            <a:pPr marL="0" indent="0">
              <a:buFont typeface="Arial" panose="020B0604020202020204" pitchFamily="34" charset="0"/>
              <a:buNone/>
            </a:pPr>
            <a:r>
              <a:rPr lang="en-US" sz="1200" dirty="0"/>
              <a:t>Sparse Connectivity (spatially local correlation), allows for feature detection in any region</a:t>
            </a:r>
          </a:p>
          <a:p>
            <a:pPr marL="0" indent="0">
              <a:buFont typeface="Arial" panose="020B0604020202020204" pitchFamily="34" charset="0"/>
              <a:buNone/>
            </a:pPr>
            <a:r>
              <a:rPr lang="en-US" sz="1200" dirty="0"/>
              <a:t>Each neuron in the feature map is a “convolution” against a region</a:t>
            </a:r>
          </a:p>
          <a:p>
            <a:pPr marL="0" indent="0">
              <a:buFont typeface="Arial" panose="020B0604020202020204" pitchFamily="34" charset="0"/>
              <a:buNone/>
            </a:pPr>
            <a:r>
              <a:rPr lang="en-US" sz="1200" dirty="0"/>
              <a:t>Sigmoid function – changes based on application</a:t>
            </a:r>
          </a:p>
          <a:p>
            <a:endParaRPr lang="en-US" dirty="0"/>
          </a:p>
        </p:txBody>
      </p:sp>
      <p:sp>
        <p:nvSpPr>
          <p:cNvPr id="4" name="Slide Number Placeholder 3"/>
          <p:cNvSpPr>
            <a:spLocks noGrp="1"/>
          </p:cNvSpPr>
          <p:nvPr>
            <p:ph type="sldNum" sz="quarter" idx="10"/>
          </p:nvPr>
        </p:nvSpPr>
        <p:spPr/>
        <p:txBody>
          <a:bodyPr/>
          <a:lstStyle/>
          <a:p>
            <a:fld id="{E13CE6EB-01F3-4857-9999-EBE559BBD5D8}" type="slidenum">
              <a:rPr lang="en-US" smtClean="0"/>
              <a:t>20</a:t>
            </a:fld>
            <a:endParaRPr lang="en-US"/>
          </a:p>
        </p:txBody>
      </p:sp>
    </p:spTree>
    <p:extLst>
      <p:ext uri="{BB962C8B-B14F-4D97-AF65-F5344CB8AC3E}">
        <p14:creationId xmlns:p14="http://schemas.microsoft.com/office/powerpoint/2010/main" val="713571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Eta</a:t>
            </a:r>
            <a:r>
              <a:rPr lang="en-US" baseline="0" dirty="0"/>
              <a:t>(</a:t>
            </a:r>
            <a:r>
              <a:rPr lang="el-GR" sz="1200" i="1" dirty="0">
                <a:latin typeface="Cambria Math" panose="02040503050406030204" pitchFamily="18" charset="0"/>
                <a:ea typeface="Cambria Math" panose="02040503050406030204" pitchFamily="18" charset="0"/>
                <a:cs typeface="Times New Roman" panose="02020603050405020304" pitchFamily="18" charset="0"/>
              </a:rPr>
              <a:t>η</a:t>
            </a:r>
            <a:r>
              <a:rPr lang="en-US" baseline="0" dirty="0"/>
              <a:t>) = learning rate</a:t>
            </a:r>
            <a:endParaRPr lang="en-US" dirty="0"/>
          </a:p>
        </p:txBody>
      </p:sp>
      <p:sp>
        <p:nvSpPr>
          <p:cNvPr id="4" name="Slide Number Placeholder 3"/>
          <p:cNvSpPr>
            <a:spLocks noGrp="1"/>
          </p:cNvSpPr>
          <p:nvPr>
            <p:ph type="sldNum" sz="quarter" idx="10"/>
          </p:nvPr>
        </p:nvSpPr>
        <p:spPr/>
        <p:txBody>
          <a:bodyPr/>
          <a:lstStyle/>
          <a:p>
            <a:fld id="{89A8D08F-ED6F-4233-8AF4-BE494D329630}" type="slidenum">
              <a:rPr lang="en-US" smtClean="0"/>
              <a:t>29</a:t>
            </a:fld>
            <a:endParaRPr lang="en-US"/>
          </a:p>
        </p:txBody>
      </p:sp>
    </p:spTree>
    <p:extLst>
      <p:ext uri="{BB962C8B-B14F-4D97-AF65-F5344CB8AC3E}">
        <p14:creationId xmlns:p14="http://schemas.microsoft.com/office/powerpoint/2010/main" val="358801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7FF164-E07B-4B75-9957-FCB5666AFC26}" type="slidenum">
              <a:rPr lang="en-US" smtClean="0"/>
              <a:t>33</a:t>
            </a:fld>
            <a:endParaRPr lang="en-US"/>
          </a:p>
        </p:txBody>
      </p:sp>
    </p:spTree>
    <p:extLst>
      <p:ext uri="{BB962C8B-B14F-4D97-AF65-F5344CB8AC3E}">
        <p14:creationId xmlns:p14="http://schemas.microsoft.com/office/powerpoint/2010/main" val="2601996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5015C7FD-C8ED-4F46-BF13-06CC04E30D99}"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220B8-343D-4DE2-A797-361B5A404651}" type="slidenum">
              <a:rPr lang="en-US" smtClean="0"/>
              <a:t>‹#›</a:t>
            </a:fld>
            <a:endParaRPr lang="en-US"/>
          </a:p>
        </p:txBody>
      </p:sp>
    </p:spTree>
    <p:extLst>
      <p:ext uri="{BB962C8B-B14F-4D97-AF65-F5344CB8AC3E}">
        <p14:creationId xmlns:p14="http://schemas.microsoft.com/office/powerpoint/2010/main" val="1627136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5015C7FD-C8ED-4F46-BF13-06CC04E30D99}"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220B8-343D-4DE2-A797-361B5A404651}" type="slidenum">
              <a:rPr lang="en-US" smtClean="0"/>
              <a:t>‹#›</a:t>
            </a:fld>
            <a:endParaRPr lang="en-US"/>
          </a:p>
        </p:txBody>
      </p:sp>
    </p:spTree>
    <p:extLst>
      <p:ext uri="{BB962C8B-B14F-4D97-AF65-F5344CB8AC3E}">
        <p14:creationId xmlns:p14="http://schemas.microsoft.com/office/powerpoint/2010/main" val="690998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5015C7FD-C8ED-4F46-BF13-06CC04E30D99}"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220B8-343D-4DE2-A797-361B5A404651}" type="slidenum">
              <a:rPr lang="en-US" smtClean="0"/>
              <a:t>‹#›</a:t>
            </a:fld>
            <a:endParaRPr lang="en-US"/>
          </a:p>
        </p:txBody>
      </p:sp>
    </p:spTree>
    <p:extLst>
      <p:ext uri="{BB962C8B-B14F-4D97-AF65-F5344CB8AC3E}">
        <p14:creationId xmlns:p14="http://schemas.microsoft.com/office/powerpoint/2010/main" val="469437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5015C7FD-C8ED-4F46-BF13-06CC04E30D99}"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220B8-343D-4DE2-A797-361B5A404651}" type="slidenum">
              <a:rPr lang="en-US" smtClean="0"/>
              <a:t>‹#›</a:t>
            </a:fld>
            <a:endParaRPr lang="en-US"/>
          </a:p>
        </p:txBody>
      </p:sp>
    </p:spTree>
    <p:extLst>
      <p:ext uri="{BB962C8B-B14F-4D97-AF65-F5344CB8AC3E}">
        <p14:creationId xmlns:p14="http://schemas.microsoft.com/office/powerpoint/2010/main" val="364470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15C7FD-C8ED-4F46-BF13-06CC04E30D99}"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220B8-343D-4DE2-A797-361B5A404651}" type="slidenum">
              <a:rPr lang="en-US" smtClean="0"/>
              <a:t>‹#›</a:t>
            </a:fld>
            <a:endParaRPr lang="en-US"/>
          </a:p>
        </p:txBody>
      </p:sp>
    </p:spTree>
    <p:extLst>
      <p:ext uri="{BB962C8B-B14F-4D97-AF65-F5344CB8AC3E}">
        <p14:creationId xmlns:p14="http://schemas.microsoft.com/office/powerpoint/2010/main" val="2587231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5015C7FD-C8ED-4F46-BF13-06CC04E30D99}"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220B8-343D-4DE2-A797-361B5A404651}" type="slidenum">
              <a:rPr lang="en-US" smtClean="0"/>
              <a:t>‹#›</a:t>
            </a:fld>
            <a:endParaRPr lang="en-US"/>
          </a:p>
        </p:txBody>
      </p:sp>
    </p:spTree>
    <p:extLst>
      <p:ext uri="{BB962C8B-B14F-4D97-AF65-F5344CB8AC3E}">
        <p14:creationId xmlns:p14="http://schemas.microsoft.com/office/powerpoint/2010/main" val="1010637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5015C7FD-C8ED-4F46-BF13-06CC04E30D99}" type="datetimeFigureOut">
              <a:rPr lang="en-US" smtClean="0"/>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4220B8-343D-4DE2-A797-361B5A404651}" type="slidenum">
              <a:rPr lang="en-US" smtClean="0"/>
              <a:t>‹#›</a:t>
            </a:fld>
            <a:endParaRPr lang="en-US"/>
          </a:p>
        </p:txBody>
      </p:sp>
    </p:spTree>
    <p:extLst>
      <p:ext uri="{BB962C8B-B14F-4D97-AF65-F5344CB8AC3E}">
        <p14:creationId xmlns:p14="http://schemas.microsoft.com/office/powerpoint/2010/main" val="1464841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015C7FD-C8ED-4F46-BF13-06CC04E30D99}" type="datetimeFigureOut">
              <a:rPr lang="en-US" smtClean="0"/>
              <a:t>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4220B8-343D-4DE2-A797-361B5A404651}" type="slidenum">
              <a:rPr lang="en-US" smtClean="0"/>
              <a:t>‹#›</a:t>
            </a:fld>
            <a:endParaRPr lang="en-US"/>
          </a:p>
        </p:txBody>
      </p:sp>
    </p:spTree>
    <p:extLst>
      <p:ext uri="{BB962C8B-B14F-4D97-AF65-F5344CB8AC3E}">
        <p14:creationId xmlns:p14="http://schemas.microsoft.com/office/powerpoint/2010/main" val="1369062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15C7FD-C8ED-4F46-BF13-06CC04E30D99}" type="datetimeFigureOut">
              <a:rPr lang="en-US" smtClean="0"/>
              <a:t>12/7/2016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4220B8-343D-4DE2-A797-361B5A404651}" type="slidenum">
              <a:rPr lang="en-US" smtClean="0"/>
              <a:t>‹#›</a:t>
            </a:fld>
            <a:endParaRPr lang="en-US"/>
          </a:p>
        </p:txBody>
      </p:sp>
    </p:spTree>
    <p:extLst>
      <p:ext uri="{BB962C8B-B14F-4D97-AF65-F5344CB8AC3E}">
        <p14:creationId xmlns:p14="http://schemas.microsoft.com/office/powerpoint/2010/main" val="651808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15C7FD-C8ED-4F46-BF13-06CC04E30D99}"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220B8-343D-4DE2-A797-361B5A404651}" type="slidenum">
              <a:rPr lang="en-US" smtClean="0"/>
              <a:t>‹#›</a:t>
            </a:fld>
            <a:endParaRPr lang="en-US"/>
          </a:p>
        </p:txBody>
      </p:sp>
    </p:spTree>
    <p:extLst>
      <p:ext uri="{BB962C8B-B14F-4D97-AF65-F5344CB8AC3E}">
        <p14:creationId xmlns:p14="http://schemas.microsoft.com/office/powerpoint/2010/main" val="2400874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15C7FD-C8ED-4F46-BF13-06CC04E30D99}"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220B8-343D-4DE2-A797-361B5A404651}" type="slidenum">
              <a:rPr lang="en-US" smtClean="0"/>
              <a:t>‹#›</a:t>
            </a:fld>
            <a:endParaRPr lang="en-US"/>
          </a:p>
        </p:txBody>
      </p:sp>
    </p:spTree>
    <p:extLst>
      <p:ext uri="{BB962C8B-B14F-4D97-AF65-F5344CB8AC3E}">
        <p14:creationId xmlns:p14="http://schemas.microsoft.com/office/powerpoint/2010/main" val="2381472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15C7FD-C8ED-4F46-BF13-06CC04E30D99}" type="datetimeFigureOut">
              <a:rPr lang="en-US" smtClean="0"/>
              <a:t>12/7/2016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4220B8-343D-4DE2-A797-361B5A404651}" type="slidenum">
              <a:rPr lang="en-US" smtClean="0"/>
              <a:t>‹#›</a:t>
            </a:fld>
            <a:endParaRPr lang="en-US"/>
          </a:p>
        </p:txBody>
      </p:sp>
    </p:spTree>
    <p:extLst>
      <p:ext uri="{BB962C8B-B14F-4D97-AF65-F5344CB8AC3E}">
        <p14:creationId xmlns:p14="http://schemas.microsoft.com/office/powerpoint/2010/main" val="2219411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NUL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media/image5.jpeg"/><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INVESTIGATION OF “DEEP” LEARNING CATALYZED BY TOPICS IN COMPUTER VISION</a:t>
            </a:r>
            <a:endParaRPr lang="en-US" dirty="0"/>
          </a:p>
        </p:txBody>
      </p:sp>
      <p:sp>
        <p:nvSpPr>
          <p:cNvPr id="3" name="Subtitle 2"/>
          <p:cNvSpPr>
            <a:spLocks noGrp="1"/>
          </p:cNvSpPr>
          <p:nvPr>
            <p:ph type="subTitle" idx="1"/>
          </p:nvPr>
        </p:nvSpPr>
        <p:spPr/>
        <p:txBody>
          <a:bodyPr/>
          <a:lstStyle/>
          <a:p>
            <a:r>
              <a:rPr lang="en-US" b="1" dirty="0"/>
              <a:t>PROJECT PROPOSAL FOR SENIOR RESEARCH</a:t>
            </a:r>
          </a:p>
          <a:p>
            <a:endParaRPr lang="en-US" b="1" dirty="0"/>
          </a:p>
          <a:p>
            <a:r>
              <a:rPr lang="en-US" b="1" dirty="0"/>
              <a:t>DEVIN KING</a:t>
            </a:r>
            <a:endParaRPr lang="en-US" dirty="0"/>
          </a:p>
        </p:txBody>
      </p:sp>
      <p:sp>
        <p:nvSpPr>
          <p:cNvPr id="7" name="Rectangle 6"/>
          <p:cNvSpPr/>
          <p:nvPr/>
        </p:nvSpPr>
        <p:spPr>
          <a:xfrm>
            <a:off x="605736" y="522328"/>
            <a:ext cx="1836528" cy="369332"/>
          </a:xfrm>
          <a:prstGeom prst="rect">
            <a:avLst/>
          </a:prstGeom>
        </p:spPr>
        <p:txBody>
          <a:bodyPr wrap="none">
            <a:spAutoFit/>
          </a:bodyPr>
          <a:lstStyle/>
          <a:p>
            <a:r>
              <a:rPr lang="en-US" dirty="0"/>
              <a:t>MATH/COMP 401</a:t>
            </a:r>
          </a:p>
        </p:txBody>
      </p:sp>
    </p:spTree>
    <p:extLst>
      <p:ext uri="{BB962C8B-B14F-4D97-AF65-F5344CB8AC3E}">
        <p14:creationId xmlns:p14="http://schemas.microsoft.com/office/powerpoint/2010/main" val="3370830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505" y="2085283"/>
            <a:ext cx="10515600" cy="1325563"/>
          </a:xfrm>
        </p:spPr>
        <p:txBody>
          <a:bodyPr>
            <a:normAutofit/>
          </a:bodyPr>
          <a:lstStyle/>
          <a:p>
            <a:pPr algn="ctr"/>
            <a:r>
              <a:rPr lang="en-US" sz="6000" dirty="0"/>
              <a:t>Foundations</a:t>
            </a:r>
          </a:p>
        </p:txBody>
      </p:sp>
    </p:spTree>
    <p:extLst>
      <p:ext uri="{BB962C8B-B14F-4D97-AF65-F5344CB8AC3E}">
        <p14:creationId xmlns:p14="http://schemas.microsoft.com/office/powerpoint/2010/main" val="1120068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Foundations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2546555"/>
                <a:ext cx="10515600" cy="3630408"/>
              </a:xfrm>
            </p:spPr>
            <p:txBody>
              <a:bodyPr>
                <a:normAutofit/>
              </a:bodyPr>
              <a:lstStyle/>
              <a:p>
                <a:pPr marL="0" indent="0" algn="ctr">
                  <a:buNone/>
                </a:pPr>
                <a:r>
                  <a:rPr lang="en-US" sz="3200" dirty="0"/>
                  <a:t>Given a set </a:t>
                </a:r>
                <a14:m>
                  <m:oMath xmlns:m="http://schemas.openxmlformats.org/officeDocument/2006/math">
                    <m:sSub>
                      <m:sSubPr>
                        <m:ctrlPr>
                          <a:rPr lang="en-US" sz="3200" i="1"/>
                        </m:ctrlPr>
                      </m:sSubPr>
                      <m:e>
                        <m:r>
                          <a:rPr lang="en-US" sz="3200" i="1"/>
                          <m:t>𝑆</m:t>
                        </m:r>
                      </m:e>
                      <m:sub>
                        <m:r>
                          <a:rPr lang="en-US" sz="3200" i="1"/>
                          <m:t>𝑡</m:t>
                        </m:r>
                      </m:sub>
                    </m:sSub>
                  </m:oMath>
                </a14:m>
                <a:r>
                  <a:rPr lang="en-US" sz="3200" dirty="0"/>
                  <a:t> of images whose associated classification vectors are known that represents a classification function </a:t>
                </a:r>
                <a14:m>
                  <m:oMath xmlns:m="http://schemas.openxmlformats.org/officeDocument/2006/math">
                    <m:sSup>
                      <m:sSupPr>
                        <m:ctrlPr>
                          <a:rPr lang="en-US" sz="3200" i="1"/>
                        </m:ctrlPr>
                      </m:sSupPr>
                      <m:e>
                        <m:r>
                          <a:rPr lang="en-US" sz="3200" i="1"/>
                          <m:t>𝑓</m:t>
                        </m:r>
                      </m:e>
                      <m:sup>
                        <m:r>
                          <a:rPr lang="en-US" sz="3200" i="1"/>
                          <m:t>∗</m:t>
                        </m:r>
                      </m:sup>
                    </m:sSup>
                    <m:d>
                      <m:dPr>
                        <m:ctrlPr>
                          <a:rPr lang="en-US" sz="3200" i="1"/>
                        </m:ctrlPr>
                      </m:dPr>
                      <m:e>
                        <m:r>
                          <a:rPr lang="en-US" sz="3200" b="1" i="1"/>
                          <m:t>𝒙</m:t>
                        </m:r>
                      </m:e>
                    </m:d>
                    <m:r>
                      <a:rPr lang="en-US" sz="3200" i="1"/>
                      <m:t>=</m:t>
                    </m:r>
                    <m:r>
                      <a:rPr lang="en-US" sz="3200" b="1" i="1"/>
                      <m:t>𝒚</m:t>
                    </m:r>
                  </m:oMath>
                </a14:m>
                <a:r>
                  <a:rPr lang="en-US" sz="3200" dirty="0"/>
                  <a:t>  where </a:t>
                </a:r>
                <a14:m>
                  <m:oMath xmlns:m="http://schemas.openxmlformats.org/officeDocument/2006/math">
                    <m:r>
                      <a:rPr lang="en-US" sz="3200" b="1" i="1"/>
                      <m:t>𝒙</m:t>
                    </m:r>
                  </m:oMath>
                </a14:m>
                <a:r>
                  <a:rPr lang="en-US" sz="3200" dirty="0"/>
                  <a:t> is any image in the domain (i.e. images whose class exists) and </a:t>
                </a:r>
                <a14:m>
                  <m:oMath xmlns:m="http://schemas.openxmlformats.org/officeDocument/2006/math">
                    <m:r>
                      <a:rPr lang="en-US" sz="3200" b="1" i="1"/>
                      <m:t>𝒚</m:t>
                    </m:r>
                  </m:oMath>
                </a14:m>
                <a:r>
                  <a:rPr lang="en-US" sz="3200" dirty="0"/>
                  <a:t> is a classification vector of dimension ten whose elements are predicates (in this case, one or zero) that describe the instance of a class in the image, design an approximation function </a:t>
                </a:r>
                <a14:m>
                  <m:oMath xmlns:m="http://schemas.openxmlformats.org/officeDocument/2006/math">
                    <m:r>
                      <a:rPr lang="en-US" sz="3200" i="1"/>
                      <m:t>𝑓</m:t>
                    </m:r>
                    <m:d>
                      <m:dPr>
                        <m:ctrlPr>
                          <a:rPr lang="en-US" sz="3200" i="1"/>
                        </m:ctrlPr>
                      </m:dPr>
                      <m:e>
                        <m:r>
                          <a:rPr lang="en-US" sz="3200" b="1" i="1"/>
                          <m:t>𝒙</m:t>
                        </m:r>
                      </m:e>
                    </m:d>
                    <m:r>
                      <a:rPr lang="en-US" sz="3200" b="1" i="1"/>
                      <m:t>=</m:t>
                    </m:r>
                    <m:r>
                      <a:rPr lang="en-US" sz="3200" i="1"/>
                      <m:t> </m:t>
                    </m:r>
                    <m:sSub>
                      <m:sSubPr>
                        <m:ctrlPr>
                          <a:rPr lang="en-US" sz="3200" b="1" i="1"/>
                        </m:ctrlPr>
                      </m:sSubPr>
                      <m:e>
                        <m:r>
                          <a:rPr lang="en-US" sz="3200" b="1" i="1"/>
                          <m:t>𝒚</m:t>
                        </m:r>
                      </m:e>
                      <m:sub>
                        <m:r>
                          <a:rPr lang="en-US" sz="3200" b="1" i="1"/>
                          <m:t>𝒂</m:t>
                        </m:r>
                      </m:sub>
                    </m:sSub>
                  </m:oMath>
                </a14:m>
                <a:r>
                  <a:rPr lang="en-US" sz="3200" dirty="0"/>
                  <a:t> where </a:t>
                </a:r>
                <a14:m>
                  <m:oMath xmlns:m="http://schemas.openxmlformats.org/officeDocument/2006/math">
                    <m:sSub>
                      <m:sSubPr>
                        <m:ctrlPr>
                          <a:rPr lang="en-US" sz="3200" b="1" i="1"/>
                        </m:ctrlPr>
                      </m:sSubPr>
                      <m:e>
                        <m:r>
                          <a:rPr lang="en-US" sz="3200" b="1" i="1"/>
                          <m:t>𝒚</m:t>
                        </m:r>
                      </m:e>
                      <m:sub>
                        <m:r>
                          <a:rPr lang="en-US" sz="3200" b="1" i="1"/>
                          <m:t>𝒂</m:t>
                        </m:r>
                      </m:sub>
                    </m:sSub>
                  </m:oMath>
                </a14:m>
                <a:r>
                  <a:rPr lang="en-US" sz="3200" dirty="0"/>
                  <a:t> is an approximation of </a:t>
                </a:r>
                <a14:m>
                  <m:oMath xmlns:m="http://schemas.openxmlformats.org/officeDocument/2006/math">
                    <m:r>
                      <a:rPr lang="en-US" sz="3200" b="1" i="1"/>
                      <m:t>𝒚</m:t>
                    </m:r>
                  </m:oMath>
                </a14:m>
                <a:r>
                  <a:rPr lang="en-US" sz="3200" b="1" dirty="0"/>
                  <a:t> </a:t>
                </a:r>
                <a:r>
                  <a:rPr lang="en-US" sz="3200" dirty="0"/>
                  <a:t>for any </a:t>
                </a:r>
                <a14:m>
                  <m:oMath xmlns:m="http://schemas.openxmlformats.org/officeDocument/2006/math">
                    <m:r>
                      <a:rPr lang="en-US" sz="3200" b="1" i="1"/>
                      <m:t>𝒙</m:t>
                    </m:r>
                  </m:oMath>
                </a14:m>
                <a:endParaRPr lang="en-US" sz="32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2546555"/>
                <a:ext cx="10515600" cy="3630408"/>
              </a:xfrm>
              <a:blipFill>
                <a:blip r:embed="rId2"/>
                <a:stretch>
                  <a:fillRect l="-928" t="-3361" r="-1623" b="-5042"/>
                </a:stretch>
              </a:blipFill>
            </p:spPr>
            <p:txBody>
              <a:bodyPr/>
              <a:lstStyle/>
              <a:p>
                <a:r>
                  <a:rPr lang="en-US">
                    <a:noFill/>
                  </a:rPr>
                  <a:t> </a:t>
                </a:r>
              </a:p>
            </p:txBody>
          </p:sp>
        </mc:Fallback>
      </mc:AlternateContent>
      <p:sp>
        <p:nvSpPr>
          <p:cNvPr id="4" name="TextBox 3"/>
          <p:cNvSpPr txBox="1"/>
          <p:nvPr/>
        </p:nvSpPr>
        <p:spPr>
          <a:xfrm>
            <a:off x="3013587" y="1857011"/>
            <a:ext cx="6164825" cy="523220"/>
          </a:xfrm>
          <a:prstGeom prst="rect">
            <a:avLst/>
          </a:prstGeom>
          <a:noFill/>
        </p:spPr>
        <p:txBody>
          <a:bodyPr wrap="square" rtlCol="0">
            <a:spAutoFit/>
          </a:bodyPr>
          <a:lstStyle/>
          <a:p>
            <a:pPr algn="ctr"/>
            <a:r>
              <a:rPr lang="en-US" sz="2800" b="1" dirty="0"/>
              <a:t>THE IMAGE CLASSIFICATION PROBLEM</a:t>
            </a:r>
          </a:p>
        </p:txBody>
      </p:sp>
    </p:spTree>
    <p:extLst>
      <p:ext uri="{BB962C8B-B14F-4D97-AF65-F5344CB8AC3E}">
        <p14:creationId xmlns:p14="http://schemas.microsoft.com/office/powerpoint/2010/main" val="506272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Foundations</a:t>
            </a:r>
          </a:p>
        </p:txBody>
      </p:sp>
      <mc:AlternateContent xmlns:mc="http://schemas.openxmlformats.org/markup-compatibility/2006">
        <mc:Choice xmlns:a14="http://schemas.microsoft.com/office/drawing/2010/main" Requires="a14">
          <p:sp>
            <p:nvSpPr>
              <p:cNvPr id="4" name="Rectangle 3"/>
              <p:cNvSpPr/>
              <p:nvPr/>
            </p:nvSpPr>
            <p:spPr>
              <a:xfrm>
                <a:off x="3128072" y="2887501"/>
                <a:ext cx="5935856" cy="143404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𝐸</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𝑆</m:t>
                              </m:r>
                            </m:e>
                            <m:sub>
                              <m:r>
                                <a:rPr lang="en-US" sz="3200" i="1">
                                  <a:latin typeface="Cambria Math" panose="02040503050406030204" pitchFamily="18" charset="0"/>
                                </a:rPr>
                                <m:t>𝑡</m:t>
                              </m:r>
                            </m:sub>
                          </m:sSub>
                        </m:e>
                      </m:d>
                      <m:r>
                        <a:rPr lang="en-US" sz="3200" i="0">
                          <a:latin typeface="Cambria Math" panose="02040503050406030204" pitchFamily="18" charset="0"/>
                        </a:rPr>
                        <m:t>= </m:t>
                      </m:r>
                      <m:f>
                        <m:fPr>
                          <m:ctrlPr>
                            <a:rPr lang="en-US" sz="3200" i="1">
                              <a:latin typeface="Cambria Math" panose="02040503050406030204" pitchFamily="18" charset="0"/>
                            </a:rPr>
                          </m:ctrlPr>
                        </m:fPr>
                        <m:num>
                          <m:r>
                            <a:rPr lang="en-US" sz="3200" i="0">
                              <a:latin typeface="Cambria Math" panose="02040503050406030204" pitchFamily="18" charset="0"/>
                            </a:rPr>
                            <m:t>1</m:t>
                          </m:r>
                        </m:num>
                        <m:den>
                          <m:r>
                            <a:rPr lang="en-US" sz="3200" i="1">
                              <a:latin typeface="Cambria Math" panose="02040503050406030204" pitchFamily="18" charset="0"/>
                            </a:rPr>
                            <m:t>𝑛</m:t>
                          </m:r>
                        </m:den>
                      </m:f>
                      <m:nary>
                        <m:naryPr>
                          <m:chr m:val="∑"/>
                          <m:limLoc m:val="undOvr"/>
                          <m:ctrlPr>
                            <a:rPr lang="en-US" sz="3200" i="1">
                              <a:latin typeface="Cambria Math" panose="02040503050406030204" pitchFamily="18" charset="0"/>
                            </a:rPr>
                          </m:ctrlPr>
                        </m:naryPr>
                        <m:sub>
                          <m:r>
                            <a:rPr lang="en-US" sz="3200" i="0">
                              <a:latin typeface="Cambria Math" panose="02040503050406030204" pitchFamily="18" charset="0"/>
                            </a:rPr>
                            <m:t>1</m:t>
                          </m:r>
                        </m:sub>
                        <m:sup>
                          <m:r>
                            <a:rPr lang="en-US" sz="3200" i="1">
                              <a:latin typeface="Cambria Math" panose="02040503050406030204" pitchFamily="18" charset="0"/>
                            </a:rPr>
                            <m:t>𝑛</m:t>
                          </m:r>
                        </m:sup>
                        <m:e>
                          <m:sSup>
                            <m:sSupPr>
                              <m:ctrlPr>
                                <a:rPr lang="en-US" sz="3200" i="1">
                                  <a:latin typeface="Cambria Math" panose="02040503050406030204" pitchFamily="18" charset="0"/>
                                </a:rPr>
                              </m:ctrlPr>
                            </m:sSupPr>
                            <m:e>
                              <m:d>
                                <m:dPr>
                                  <m:ctrlPr>
                                    <a:rPr lang="en-US" sz="3200" i="1">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panose="02040503050406030204" pitchFamily="18" charset="0"/>
                                        </a:rPr>
                                        <m:t>𝑓</m:t>
                                      </m:r>
                                    </m:e>
                                    <m:sup>
                                      <m:r>
                                        <a:rPr lang="en-US" sz="3200" i="0">
                                          <a:latin typeface="Cambria Math" panose="02040503050406030204" pitchFamily="18" charset="0"/>
                                        </a:rPr>
                                        <m:t>∗</m:t>
                                      </m:r>
                                    </m:sup>
                                  </m:sSup>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b="1" i="1">
                                              <a:latin typeface="Cambria Math" panose="02040503050406030204" pitchFamily="18" charset="0"/>
                                            </a:rPr>
                                            <m:t>𝒙</m:t>
                                          </m:r>
                                        </m:e>
                                        <m:sub>
                                          <m:r>
                                            <a:rPr lang="en-US" sz="3200" b="0" i="1">
                                              <a:latin typeface="Cambria Math" panose="02040503050406030204" pitchFamily="18" charset="0"/>
                                            </a:rPr>
                                            <m:t>𝑖</m:t>
                                          </m:r>
                                        </m:sub>
                                      </m:sSub>
                                    </m:e>
                                  </m:d>
                                  <m:r>
                                    <a:rPr lang="en-US" sz="3200" b="0" i="0">
                                      <a:latin typeface="Cambria Math" panose="02040503050406030204" pitchFamily="18" charset="0"/>
                                    </a:rPr>
                                    <m:t>−</m:t>
                                  </m:r>
                                  <m:r>
                                    <a:rPr lang="en-US" sz="3200" b="0" i="1">
                                      <a:latin typeface="Cambria Math" panose="02040503050406030204" pitchFamily="18" charset="0"/>
                                    </a:rPr>
                                    <m:t>𝑓</m:t>
                                  </m:r>
                                  <m:d>
                                    <m:dPr>
                                      <m:ctrlPr>
                                        <a:rPr lang="en-US" sz="3200" b="0" i="1">
                                          <a:latin typeface="Cambria Math" panose="02040503050406030204" pitchFamily="18" charset="0"/>
                                        </a:rPr>
                                      </m:ctrlPr>
                                    </m:dPr>
                                    <m:e>
                                      <m:sSub>
                                        <m:sSubPr>
                                          <m:ctrlPr>
                                            <a:rPr lang="en-US" sz="3200" b="0" i="1">
                                              <a:latin typeface="Cambria Math" panose="02040503050406030204" pitchFamily="18" charset="0"/>
                                            </a:rPr>
                                          </m:ctrlPr>
                                        </m:sSubPr>
                                        <m:e>
                                          <m:r>
                                            <a:rPr lang="en-US" sz="3200" b="1" i="1">
                                              <a:latin typeface="Cambria Math" panose="02040503050406030204" pitchFamily="18" charset="0"/>
                                            </a:rPr>
                                            <m:t>𝒙</m:t>
                                          </m:r>
                                        </m:e>
                                        <m:sub>
                                          <m:r>
                                            <a:rPr lang="en-US" sz="3200" b="0" i="1">
                                              <a:latin typeface="Cambria Math" panose="02040503050406030204" pitchFamily="18" charset="0"/>
                                            </a:rPr>
                                            <m:t>𝑖</m:t>
                                          </m:r>
                                        </m:sub>
                                      </m:sSub>
                                    </m:e>
                                  </m:d>
                                </m:e>
                              </m:d>
                            </m:e>
                            <m:sup>
                              <m:r>
                                <a:rPr lang="en-US" sz="3200" b="0" i="0">
                                  <a:latin typeface="Cambria Math" panose="02040503050406030204" pitchFamily="18" charset="0"/>
                                </a:rPr>
                                <m:t>2</m:t>
                              </m:r>
                            </m:sup>
                          </m:sSup>
                        </m:e>
                      </m:nary>
                      <m:r>
                        <a:rPr lang="en-US" sz="3200" b="0" i="0">
                          <a:latin typeface="Cambria Math" panose="02040503050406030204" pitchFamily="18" charset="0"/>
                        </a:rPr>
                        <m:t> </m:t>
                      </m:r>
                    </m:oMath>
                  </m:oMathPara>
                </a14:m>
                <a:endParaRPr lang="en-US" sz="3200" dirty="0"/>
              </a:p>
            </p:txBody>
          </p:sp>
        </mc:Choice>
        <mc:Fallback>
          <p:sp>
            <p:nvSpPr>
              <p:cNvPr id="4" name="Rectangle 3"/>
              <p:cNvSpPr>
                <a:spLocks noRot="1" noChangeAspect="1" noMove="1" noResize="1" noEditPoints="1" noAdjustHandles="1" noChangeArrowheads="1" noChangeShapeType="1" noTextEdit="1"/>
              </p:cNvSpPr>
              <p:nvPr/>
            </p:nvSpPr>
            <p:spPr>
              <a:xfrm>
                <a:off x="3128072" y="2887501"/>
                <a:ext cx="5935856" cy="1434047"/>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28629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4867"/>
            <a:ext cx="10515600" cy="1325563"/>
          </a:xfrm>
        </p:spPr>
        <p:txBody>
          <a:bodyPr/>
          <a:lstStyle/>
          <a:p>
            <a:pPr algn="ctr"/>
            <a:r>
              <a:rPr lang="en-US" dirty="0"/>
              <a:t>CNNs can Help!</a:t>
            </a:r>
          </a:p>
        </p:txBody>
      </p:sp>
      <p:sp>
        <p:nvSpPr>
          <p:cNvPr id="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Foundations</a:t>
            </a:r>
            <a:endParaRPr lang="en-US" dirty="0"/>
          </a:p>
        </p:txBody>
      </p:sp>
    </p:spTree>
    <p:extLst>
      <p:ext uri="{BB962C8B-B14F-4D97-AF65-F5344CB8AC3E}">
        <p14:creationId xmlns:p14="http://schemas.microsoft.com/office/powerpoint/2010/main" val="833520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57537"/>
            <a:ext cx="4108373" cy="333151"/>
          </a:xfrm>
        </p:spPr>
        <p:txBody>
          <a:bodyPr>
            <a:noAutofit/>
          </a:bodyPr>
          <a:lstStyle/>
          <a:p>
            <a:r>
              <a:rPr lang="en-US" sz="2400" dirty="0"/>
              <a:t>CNN Design Process Flow Chart</a:t>
            </a:r>
          </a:p>
        </p:txBody>
      </p:sp>
      <p:grpSp>
        <p:nvGrpSpPr>
          <p:cNvPr id="8" name="Group 7"/>
          <p:cNvGrpSpPr>
            <a:grpSpLocks noChangeAspect="1"/>
          </p:cNvGrpSpPr>
          <p:nvPr/>
        </p:nvGrpSpPr>
        <p:grpSpPr>
          <a:xfrm>
            <a:off x="1155265" y="2519681"/>
            <a:ext cx="9881469" cy="1781600"/>
            <a:chOff x="0" y="0"/>
            <a:chExt cx="5200580" cy="941947"/>
          </a:xfrm>
        </p:grpSpPr>
        <p:grpSp>
          <p:nvGrpSpPr>
            <p:cNvPr id="9" name="Group 8"/>
            <p:cNvGrpSpPr/>
            <p:nvPr/>
          </p:nvGrpSpPr>
          <p:grpSpPr>
            <a:xfrm>
              <a:off x="0" y="476381"/>
              <a:ext cx="5200580" cy="465566"/>
              <a:chOff x="0" y="-260"/>
              <a:chExt cx="5200869" cy="465566"/>
            </a:xfrm>
          </p:grpSpPr>
          <p:sp>
            <p:nvSpPr>
              <p:cNvPr id="13" name="TextBox 1"/>
              <p:cNvSpPr txBox="1"/>
              <p:nvPr/>
            </p:nvSpPr>
            <p:spPr>
              <a:xfrm>
                <a:off x="1241276" y="-260"/>
                <a:ext cx="1044174" cy="465385"/>
              </a:xfrm>
              <a:prstGeom prst="rect">
                <a:avLst/>
              </a:prstGeom>
              <a:noFill/>
              <a:ln w="19050">
                <a:solidFill>
                  <a:schemeClr val="accent1"/>
                </a:solidFill>
              </a:ln>
            </p:spPr>
            <p:txBody>
              <a:bodyPr wrap="square" rtlCol="0" anchor="ctr">
                <a:noAutofit/>
              </a:bodyPr>
              <a:lstStyle/>
              <a:p>
                <a:pPr marL="0" marR="0" algn="ctr">
                  <a:spcBef>
                    <a:spcPts val="0"/>
                  </a:spcBef>
                  <a:spcAft>
                    <a:spcPts val="0"/>
                  </a:spcAft>
                </a:pPr>
                <a:r>
                  <a:rPr lang="en-US" b="1"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TRAIN NETWORK</a:t>
                </a:r>
                <a:endParaRPr lang="en-US" b="1">
                  <a:effectLst/>
                  <a:latin typeface="Times New Roman" panose="02020603050405020304" pitchFamily="18" charset="0"/>
                  <a:ea typeface="Times New Roman" panose="02020603050405020304" pitchFamily="18" charset="0"/>
                </a:endParaRPr>
              </a:p>
            </p:txBody>
          </p:sp>
          <p:sp>
            <p:nvSpPr>
              <p:cNvPr id="14" name="TextBox 2"/>
              <p:cNvSpPr txBox="1"/>
              <p:nvPr/>
            </p:nvSpPr>
            <p:spPr>
              <a:xfrm>
                <a:off x="0" y="-79"/>
                <a:ext cx="1044809" cy="465385"/>
              </a:xfrm>
              <a:prstGeom prst="rect">
                <a:avLst/>
              </a:prstGeom>
              <a:noFill/>
              <a:ln w="19050">
                <a:solidFill>
                  <a:schemeClr val="accent1"/>
                </a:solidFill>
              </a:ln>
            </p:spPr>
            <p:txBody>
              <a:bodyPr wrap="square" rtlCol="0" anchor="ctr">
                <a:noAutofit/>
              </a:bodyPr>
              <a:lstStyle/>
              <a:p>
                <a:pPr marL="0" marR="0" algn="ctr">
                  <a:spcBef>
                    <a:spcPts val="0"/>
                  </a:spcBef>
                  <a:spcAft>
                    <a:spcPts val="0"/>
                  </a:spcAft>
                </a:pPr>
                <a:r>
                  <a:rPr lang="en-US" b="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CONSTRUCT NETWORK</a:t>
                </a:r>
                <a:endParaRPr lang="en-US" b="1" dirty="0">
                  <a:effectLst/>
                  <a:latin typeface="Times New Roman" panose="02020603050405020304" pitchFamily="18" charset="0"/>
                  <a:ea typeface="Times New Roman" panose="02020603050405020304" pitchFamily="18" charset="0"/>
                </a:endParaRPr>
              </a:p>
            </p:txBody>
          </p:sp>
          <p:sp>
            <p:nvSpPr>
              <p:cNvPr id="15" name="TextBox 3"/>
              <p:cNvSpPr txBox="1"/>
              <p:nvPr/>
            </p:nvSpPr>
            <p:spPr>
              <a:xfrm>
                <a:off x="2493636" y="-172"/>
                <a:ext cx="1444071" cy="465385"/>
              </a:xfrm>
              <a:prstGeom prst="rect">
                <a:avLst/>
              </a:prstGeom>
              <a:noFill/>
              <a:ln w="19050">
                <a:solidFill>
                  <a:schemeClr val="accent1"/>
                </a:solidFill>
              </a:ln>
            </p:spPr>
            <p:txBody>
              <a:bodyPr wrap="square" rtlCol="0" anchor="ctr">
                <a:noAutofit/>
              </a:bodyPr>
              <a:lstStyle/>
              <a:p>
                <a:pPr marL="0" marR="0" algn="ctr">
                  <a:spcBef>
                    <a:spcPts val="0"/>
                  </a:spcBef>
                  <a:spcAft>
                    <a:spcPts val="0"/>
                  </a:spcAft>
                </a:pPr>
                <a:r>
                  <a:rPr lang="en-US" b="1"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TEST/BENCHMARK NETWORK</a:t>
                </a:r>
                <a:endParaRPr lang="en-US" b="1">
                  <a:effectLst/>
                  <a:latin typeface="Times New Roman" panose="02020603050405020304" pitchFamily="18" charset="0"/>
                  <a:ea typeface="Times New Roman" panose="02020603050405020304" pitchFamily="18" charset="0"/>
                </a:endParaRPr>
              </a:p>
            </p:txBody>
          </p:sp>
          <p:sp>
            <p:nvSpPr>
              <p:cNvPr id="16" name="TextBox 4"/>
              <p:cNvSpPr txBox="1"/>
              <p:nvPr/>
            </p:nvSpPr>
            <p:spPr>
              <a:xfrm>
                <a:off x="4156060" y="-172"/>
                <a:ext cx="1044809" cy="465385"/>
              </a:xfrm>
              <a:prstGeom prst="rect">
                <a:avLst/>
              </a:prstGeom>
              <a:noFill/>
              <a:ln w="19050">
                <a:solidFill>
                  <a:schemeClr val="accent1"/>
                </a:solidFill>
              </a:ln>
            </p:spPr>
            <p:txBody>
              <a:bodyPr wrap="square" rtlCol="0" anchor="ctr">
                <a:noAutofit/>
              </a:bodyPr>
              <a:lstStyle/>
              <a:p>
                <a:pPr marL="0" marR="0" algn="ctr">
                  <a:spcBef>
                    <a:spcPts val="0"/>
                  </a:spcBef>
                  <a:spcAft>
                    <a:spcPts val="0"/>
                  </a:spcAft>
                </a:pPr>
                <a:r>
                  <a:rPr lang="en-US" b="1"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DEPLOY NETWORK</a:t>
                </a:r>
                <a:endParaRPr lang="en-US" b="1">
                  <a:effectLst/>
                  <a:latin typeface="Times New Roman" panose="02020603050405020304" pitchFamily="18" charset="0"/>
                  <a:ea typeface="Times New Roman" panose="02020603050405020304" pitchFamily="18" charset="0"/>
                </a:endParaRPr>
              </a:p>
            </p:txBody>
          </p:sp>
          <p:sp>
            <p:nvSpPr>
              <p:cNvPr id="17" name="Arrow: Right 16"/>
              <p:cNvSpPr/>
              <p:nvPr/>
            </p:nvSpPr>
            <p:spPr>
              <a:xfrm>
                <a:off x="1036320" y="182880"/>
                <a:ext cx="199390" cy="113665"/>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800" b="1"/>
              </a:p>
            </p:txBody>
          </p:sp>
          <p:sp>
            <p:nvSpPr>
              <p:cNvPr id="18" name="Arrow: Right 17"/>
              <p:cNvSpPr/>
              <p:nvPr/>
            </p:nvSpPr>
            <p:spPr>
              <a:xfrm>
                <a:off x="2283229" y="182880"/>
                <a:ext cx="199390" cy="113665"/>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800" b="1"/>
              </a:p>
            </p:txBody>
          </p:sp>
          <p:sp>
            <p:nvSpPr>
              <p:cNvPr id="19" name="Arrow: Right 18"/>
              <p:cNvSpPr/>
              <p:nvPr/>
            </p:nvSpPr>
            <p:spPr>
              <a:xfrm>
                <a:off x="3945774" y="188422"/>
                <a:ext cx="199390" cy="113665"/>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800" b="1"/>
              </a:p>
            </p:txBody>
          </p:sp>
        </p:grpSp>
        <p:sp>
          <p:nvSpPr>
            <p:cNvPr id="10" name="Rectangle 9"/>
            <p:cNvSpPr/>
            <p:nvPr/>
          </p:nvSpPr>
          <p:spPr>
            <a:xfrm>
              <a:off x="3175279" y="1019"/>
              <a:ext cx="52705" cy="4660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800" b="1"/>
            </a:p>
          </p:txBody>
        </p:sp>
        <p:sp>
          <p:nvSpPr>
            <p:cNvPr id="11" name="Rectangle 10"/>
            <p:cNvSpPr/>
            <p:nvPr/>
          </p:nvSpPr>
          <p:spPr>
            <a:xfrm rot="5400000" flipH="1">
              <a:off x="2473569" y="-707390"/>
              <a:ext cx="45085" cy="14598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800" b="1"/>
            </a:p>
          </p:txBody>
        </p:sp>
        <p:sp>
          <p:nvSpPr>
            <p:cNvPr id="12" name="Arrow: Right 11"/>
            <p:cNvSpPr/>
            <p:nvPr/>
          </p:nvSpPr>
          <p:spPr>
            <a:xfrm rot="5400000">
              <a:off x="1554145" y="181889"/>
              <a:ext cx="477368" cy="11599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800" b="1"/>
            </a:p>
          </p:txBody>
        </p:sp>
      </p:grpSp>
      <p:sp>
        <p:nvSpPr>
          <p:cNvPr id="2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Foundations</a:t>
            </a:r>
            <a:endParaRPr lang="en-US" dirty="0"/>
          </a:p>
        </p:txBody>
      </p:sp>
    </p:spTree>
    <p:extLst>
      <p:ext uri="{BB962C8B-B14F-4D97-AF65-F5344CB8AC3E}">
        <p14:creationId xmlns:p14="http://schemas.microsoft.com/office/powerpoint/2010/main" val="3352389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Foundations</a:t>
            </a:r>
            <a:endParaRPr lang="en-US" dirty="0"/>
          </a:p>
        </p:txBody>
      </p:sp>
      <p:sp>
        <p:nvSpPr>
          <p:cNvPr id="4" name="TextBox 3"/>
          <p:cNvSpPr txBox="1"/>
          <p:nvPr/>
        </p:nvSpPr>
        <p:spPr>
          <a:xfrm>
            <a:off x="8929099" y="489297"/>
            <a:ext cx="2424701" cy="1077218"/>
          </a:xfrm>
          <a:prstGeom prst="rect">
            <a:avLst/>
          </a:prstGeom>
          <a:noFill/>
          <a:ln>
            <a:solidFill>
              <a:schemeClr val="accent1"/>
            </a:solidFill>
          </a:ln>
        </p:spPr>
        <p:txBody>
          <a:bodyPr wrap="square" rtlCol="0" anchor="ctr">
            <a:spAutoFit/>
          </a:bodyPr>
          <a:lstStyle/>
          <a:p>
            <a:pPr algn="ctr"/>
            <a:r>
              <a:rPr lang="en-US" sz="3200" dirty="0"/>
              <a:t>CONSTRUCT NETWORK</a:t>
            </a:r>
          </a:p>
        </p:txBody>
      </p:sp>
      <p:sp>
        <p:nvSpPr>
          <p:cNvPr id="5" name="Rectangle 4"/>
          <p:cNvSpPr/>
          <p:nvPr/>
        </p:nvSpPr>
        <p:spPr>
          <a:xfrm>
            <a:off x="3223883" y="6347129"/>
            <a:ext cx="5705216" cy="369332"/>
          </a:xfrm>
          <a:prstGeom prst="rect">
            <a:avLst/>
          </a:prstGeom>
        </p:spPr>
        <p:txBody>
          <a:bodyPr wrap="none">
            <a:spAutoFit/>
          </a:bodyPr>
          <a:lstStyle/>
          <a:p>
            <a:r>
              <a:rPr lang="en-US" dirty="0"/>
              <a:t>https://archive.ics.uci.edu/ml/datasets/CMU+Face+Images</a:t>
            </a:r>
          </a:p>
        </p:txBody>
      </p:sp>
      <p:pic>
        <p:nvPicPr>
          <p:cNvPr id="1026" name="Picture 2" descr="https://archive.ics.uci.edu/ml/assets/MLimages/Large12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292" y="1858900"/>
            <a:ext cx="15240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archive.ics.uci.edu/ml/machine-learning-databases/faces-mld/boland_right_sad_ope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303" y="2997378"/>
            <a:ext cx="12192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archive.ics.uci.edu/ml/machine-learning-databases/faces-mld/ch4f_up_angry_sunglasse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115" y="3854628"/>
            <a:ext cx="1219200" cy="11430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a:cxnSpLocks/>
          </p:cNvCxnSpPr>
          <p:nvPr/>
        </p:nvCxnSpPr>
        <p:spPr>
          <a:xfrm>
            <a:off x="2305691" y="3703740"/>
            <a:ext cx="1701230" cy="0"/>
          </a:xfrm>
          <a:prstGeom prst="straightConnector1">
            <a:avLst/>
          </a:prstGeom>
          <a:ln w="762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838200" y="5195167"/>
                <a:ext cx="1117314" cy="369332"/>
              </a:xfrm>
              <a:prstGeom prst="rect">
                <a:avLst/>
              </a:prstGeom>
              <a:noFill/>
            </p:spPr>
            <p:txBody>
              <a:bodyPr wrap="square" rtlCol="0">
                <a:spAutoFit/>
              </a:bodyPr>
              <a:lstStyle/>
              <a:p>
                <a:r>
                  <a:rPr lang="en-US" dirty="0"/>
                  <a:t>INPUT </a:t>
                </a:r>
                <a14:m>
                  <m:oMath xmlns:m="http://schemas.openxmlformats.org/officeDocument/2006/math">
                    <m:r>
                      <a:rPr lang="en-US" b="1" i="1">
                        <a:latin typeface="Cambria Math" panose="02040503050406030204" pitchFamily="18" charset="0"/>
                      </a:rPr>
                      <m:t>𝒙</m:t>
                    </m:r>
                  </m:oMath>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838200" y="5195167"/>
                <a:ext cx="1117314" cy="369332"/>
              </a:xfrm>
              <a:prstGeom prst="rect">
                <a:avLst/>
              </a:prstGeom>
              <a:blipFill>
                <a:blip r:embed="rId6"/>
                <a:stretch>
                  <a:fillRect l="-4918" t="-8197" b="-24590"/>
                </a:stretch>
              </a:blipFill>
            </p:spPr>
            <p:txBody>
              <a:bodyPr/>
              <a:lstStyle/>
              <a:p>
                <a:r>
                  <a:rPr lang="en-US">
                    <a:noFill/>
                  </a:rPr>
                  <a:t> </a:t>
                </a:r>
              </a:p>
            </p:txBody>
          </p:sp>
        </mc:Fallback>
      </mc:AlternateContent>
      <p:sp>
        <p:nvSpPr>
          <p:cNvPr id="12" name="TextBox 11"/>
          <p:cNvSpPr txBox="1"/>
          <p:nvPr/>
        </p:nvSpPr>
        <p:spPr>
          <a:xfrm>
            <a:off x="4510355" y="2666859"/>
            <a:ext cx="3339101" cy="2073761"/>
          </a:xfrm>
          <a:prstGeom prst="rect">
            <a:avLst/>
          </a:prstGeom>
          <a:solidFill>
            <a:schemeClr val="tx1"/>
          </a:solidFill>
        </p:spPr>
        <p:txBody>
          <a:bodyPr wrap="square" rtlCol="0" anchor="ctr">
            <a:noAutofit/>
          </a:bodyPr>
          <a:lstStyle/>
          <a:p>
            <a:pPr algn="ctr"/>
            <a:r>
              <a:rPr lang="en-US" sz="4800" dirty="0">
                <a:solidFill>
                  <a:schemeClr val="bg1"/>
                </a:solidFill>
              </a:rPr>
              <a:t>NEURAL NETWORK</a:t>
            </a:r>
          </a:p>
        </p:txBody>
      </p:sp>
      <p:cxnSp>
        <p:nvCxnSpPr>
          <p:cNvPr id="16" name="Straight Arrow Connector 15"/>
          <p:cNvCxnSpPr>
            <a:cxnSpLocks/>
          </p:cNvCxnSpPr>
          <p:nvPr/>
        </p:nvCxnSpPr>
        <p:spPr>
          <a:xfrm>
            <a:off x="8078484" y="3703740"/>
            <a:ext cx="1701230" cy="0"/>
          </a:xfrm>
          <a:prstGeom prst="straightConnector1">
            <a:avLst/>
          </a:prstGeom>
          <a:ln w="762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315254" y="3186271"/>
            <a:ext cx="1551398" cy="954107"/>
          </a:xfrm>
          <a:prstGeom prst="rect">
            <a:avLst/>
          </a:prstGeom>
          <a:noFill/>
        </p:spPr>
        <p:txBody>
          <a:bodyPr wrap="square" rtlCol="0">
            <a:spAutoFit/>
          </a:bodyPr>
          <a:lstStyle/>
          <a:p>
            <a:pPr algn="ctr"/>
            <a:r>
              <a:rPr lang="en-US" sz="2800" dirty="0"/>
              <a:t>Identify Person</a:t>
            </a:r>
          </a:p>
        </p:txBody>
      </p:sp>
      <mc:AlternateContent xmlns:mc="http://schemas.openxmlformats.org/markup-compatibility/2006" xmlns:a14="http://schemas.microsoft.com/office/drawing/2010/main">
        <mc:Choice Requires="a14">
          <p:sp>
            <p:nvSpPr>
              <p:cNvPr id="18" name="TextBox 17"/>
              <p:cNvSpPr txBox="1"/>
              <p:nvPr/>
            </p:nvSpPr>
            <p:spPr>
              <a:xfrm>
                <a:off x="10267308" y="5195167"/>
                <a:ext cx="1647290" cy="369332"/>
              </a:xfrm>
              <a:prstGeom prst="rect">
                <a:avLst/>
              </a:prstGeom>
              <a:noFill/>
            </p:spPr>
            <p:txBody>
              <a:bodyPr wrap="square" rtlCol="0">
                <a:spAutoFit/>
              </a:bodyPr>
              <a:lstStyle/>
              <a:p>
                <a:r>
                  <a:rPr lang="en-US" dirty="0"/>
                  <a:t>Output: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𝐿</m:t>
                        </m:r>
                      </m:sup>
                    </m:sSup>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10267308" y="5195167"/>
                <a:ext cx="1647290" cy="369332"/>
              </a:xfrm>
              <a:prstGeom prst="rect">
                <a:avLst/>
              </a:prstGeom>
              <a:blipFill>
                <a:blip r:embed="rId7"/>
                <a:stretch>
                  <a:fillRect l="-2963"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147646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Foundations</a:t>
            </a:r>
          </a:p>
        </p:txBody>
      </p:sp>
      <p:grpSp>
        <p:nvGrpSpPr>
          <p:cNvPr id="4" name="Group 3"/>
          <p:cNvGrpSpPr>
            <a:grpSpLocks noChangeAspect="1"/>
          </p:cNvGrpSpPr>
          <p:nvPr/>
        </p:nvGrpSpPr>
        <p:grpSpPr>
          <a:xfrm>
            <a:off x="3229921" y="1690688"/>
            <a:ext cx="6285658" cy="2819495"/>
            <a:chOff x="1" y="0"/>
            <a:chExt cx="3304688" cy="1477216"/>
          </a:xfrm>
        </p:grpSpPr>
        <p:grpSp>
          <p:nvGrpSpPr>
            <p:cNvPr id="5" name="Group 4"/>
            <p:cNvGrpSpPr/>
            <p:nvPr/>
          </p:nvGrpSpPr>
          <p:grpSpPr>
            <a:xfrm>
              <a:off x="1" y="0"/>
              <a:ext cx="2518389" cy="1477216"/>
              <a:chOff x="194759" y="1"/>
              <a:chExt cx="3863551" cy="2266248"/>
            </a:xfrm>
          </p:grpSpPr>
          <p:sp>
            <p:nvSpPr>
              <p:cNvPr id="7" name="Oval 6"/>
              <p:cNvSpPr>
                <a:spLocks noChangeAspect="1"/>
              </p:cNvSpPr>
              <p:nvPr/>
            </p:nvSpPr>
            <p:spPr>
              <a:xfrm>
                <a:off x="1791660" y="712719"/>
                <a:ext cx="1034472" cy="1035529"/>
              </a:xfrm>
              <a:prstGeom prst="ellipse">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000"/>
              </a:p>
            </p:txBody>
          </p:sp>
          <p:cxnSp>
            <p:nvCxnSpPr>
              <p:cNvPr id="8" name="Straight Arrow Connector 7"/>
              <p:cNvCxnSpPr/>
              <p:nvPr/>
            </p:nvCxnSpPr>
            <p:spPr>
              <a:xfrm>
                <a:off x="631812" y="374027"/>
                <a:ext cx="1127323" cy="633905"/>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949552" y="1208545"/>
                <a:ext cx="1108758" cy="2249"/>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708758" y="1353233"/>
                <a:ext cx="1047762" cy="646667"/>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31812" y="1196745"/>
                <a:ext cx="1108758" cy="2249"/>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0"/>
              <p:cNvSpPr txBox="1"/>
              <p:nvPr/>
            </p:nvSpPr>
            <p:spPr>
              <a:xfrm rot="5400000">
                <a:off x="684147" y="1274577"/>
                <a:ext cx="314861" cy="472172"/>
              </a:xfrm>
              <a:prstGeom prst="rect">
                <a:avLst/>
              </a:prstGeom>
              <a:noFill/>
            </p:spPr>
            <p:txBody>
              <a:bodyPr wrap="square" rtlCol="0">
                <a:noAutofit/>
              </a:bodyPr>
              <a:lstStyle/>
              <a:p>
                <a:pPr marL="0" marR="0">
                  <a:spcBef>
                    <a:spcPts val="0"/>
                  </a:spcBef>
                  <a:spcAft>
                    <a:spcPts val="0"/>
                  </a:spcAft>
                </a:pPr>
                <a:r>
                  <a:rPr lang="en-US" sz="3200" kern="1200">
                    <a:effectLst/>
                    <a:latin typeface="Calibri" panose="020F0502020204030204" pitchFamily="34" charset="0"/>
                    <a:ea typeface="Times New Roman" panose="02020603050405020304" pitchFamily="18" charset="0"/>
                    <a:cs typeface="Times New Roman" panose="02020603050405020304" pitchFamily="18" charset="0"/>
                  </a:rPr>
                  <a:t>…</a:t>
                </a:r>
                <a:endParaRPr lang="en-US" sz="2800">
                  <a:effectLst/>
                  <a:latin typeface="Times New Roman" panose="02020603050405020304" pitchFamily="18" charset="0"/>
                  <a:ea typeface="Times New Roman" panose="02020603050405020304" pitchFamily="18" charset="0"/>
                </a:endParaRPr>
              </a:p>
            </p:txBody>
          </p:sp>
          <p:sp>
            <p:nvSpPr>
              <p:cNvPr id="13" name="TextBox 11"/>
              <p:cNvSpPr txBox="1"/>
              <p:nvPr/>
            </p:nvSpPr>
            <p:spPr>
              <a:xfrm>
                <a:off x="194759" y="1738246"/>
                <a:ext cx="513391" cy="528003"/>
              </a:xfrm>
              <a:prstGeom prst="rect">
                <a:avLst/>
              </a:prstGeom>
              <a:noFill/>
            </p:spPr>
            <p:txBody>
              <a:bodyPr wrap="square" rtlCol="0">
                <a:noAutofit/>
              </a:bodyPr>
              <a:lstStyle/>
              <a:p>
                <a:pPr marL="0" marR="0">
                  <a:spcBef>
                    <a:spcPts val="0"/>
                  </a:spcBef>
                  <a:spcAft>
                    <a:spcPts val="0"/>
                  </a:spcAft>
                </a:pPr>
                <a:r>
                  <a:rPr lang="en-US" sz="3200" kern="1200">
                    <a:effectLst/>
                    <a:latin typeface="Cambria Math" panose="02040503050406030204" pitchFamily="18" charset="0"/>
                    <a:ea typeface="Cambria Math" panose="02040503050406030204" pitchFamily="18" charset="0"/>
                    <a:cs typeface="Times New Roman" panose="02020603050405020304" pitchFamily="18" charset="0"/>
                  </a:rPr>
                  <a:t>x</a:t>
                </a:r>
                <a:r>
                  <a:rPr lang="en-US" sz="3200" kern="1200" baseline="-25000">
                    <a:effectLst/>
                    <a:latin typeface="Cambria Math" panose="02040503050406030204" pitchFamily="18" charset="0"/>
                    <a:ea typeface="Cambria Math" panose="02040503050406030204" pitchFamily="18" charset="0"/>
                    <a:cs typeface="Times New Roman" panose="02020603050405020304" pitchFamily="18" charset="0"/>
                  </a:rPr>
                  <a:t>j</a:t>
                </a:r>
                <a:endParaRPr lang="en-US" sz="2800">
                  <a:effectLst/>
                  <a:latin typeface="Times New Roman" panose="02020603050405020304" pitchFamily="18" charset="0"/>
                  <a:ea typeface="Times New Roman" panose="02020603050405020304" pitchFamily="18" charset="0"/>
                </a:endParaRPr>
              </a:p>
            </p:txBody>
          </p:sp>
          <p:sp>
            <p:nvSpPr>
              <p:cNvPr id="14" name="TextBox 12"/>
              <p:cNvSpPr txBox="1"/>
              <p:nvPr/>
            </p:nvSpPr>
            <p:spPr>
              <a:xfrm>
                <a:off x="195552" y="865365"/>
                <a:ext cx="522158" cy="528004"/>
              </a:xfrm>
              <a:prstGeom prst="rect">
                <a:avLst/>
              </a:prstGeom>
              <a:noFill/>
            </p:spPr>
            <p:txBody>
              <a:bodyPr wrap="square" rtlCol="0">
                <a:noAutofit/>
              </a:bodyPr>
              <a:lstStyle/>
              <a:p>
                <a:pPr marL="0" marR="0">
                  <a:spcBef>
                    <a:spcPts val="0"/>
                  </a:spcBef>
                  <a:spcAft>
                    <a:spcPts val="0"/>
                  </a:spcAft>
                </a:pPr>
                <a:r>
                  <a:rPr lang="en-US" sz="3200" kern="1200">
                    <a:effectLst/>
                    <a:latin typeface="Cambria Math" panose="02040503050406030204" pitchFamily="18" charset="0"/>
                    <a:ea typeface="Cambria Math" panose="02040503050406030204" pitchFamily="18" charset="0"/>
                    <a:cs typeface="Times New Roman" panose="02020603050405020304" pitchFamily="18" charset="0"/>
                  </a:rPr>
                  <a:t>x</a:t>
                </a:r>
                <a:r>
                  <a:rPr lang="en-US" sz="3200" kern="1200" baseline="-25000">
                    <a:effectLst/>
                    <a:latin typeface="Cambria Math" panose="02040503050406030204" pitchFamily="18" charset="0"/>
                    <a:ea typeface="Cambria Math" panose="02040503050406030204" pitchFamily="18" charset="0"/>
                    <a:cs typeface="Times New Roman" panose="02020603050405020304" pitchFamily="18" charset="0"/>
                  </a:rPr>
                  <a:t>2</a:t>
                </a:r>
                <a:endParaRPr lang="en-US" sz="2800">
                  <a:effectLst/>
                  <a:latin typeface="Times New Roman" panose="02020603050405020304" pitchFamily="18" charset="0"/>
                  <a:ea typeface="Times New Roman" panose="02020603050405020304" pitchFamily="18" charset="0"/>
                </a:endParaRPr>
              </a:p>
            </p:txBody>
          </p:sp>
          <p:sp>
            <p:nvSpPr>
              <p:cNvPr id="15" name="TextBox 13"/>
              <p:cNvSpPr txBox="1"/>
              <p:nvPr/>
            </p:nvSpPr>
            <p:spPr>
              <a:xfrm>
                <a:off x="194759" y="1"/>
                <a:ext cx="522158" cy="528004"/>
              </a:xfrm>
              <a:prstGeom prst="rect">
                <a:avLst/>
              </a:prstGeom>
              <a:noFill/>
            </p:spPr>
            <p:txBody>
              <a:bodyPr wrap="square" rtlCol="0">
                <a:noAutofit/>
              </a:bodyPr>
              <a:lstStyle/>
              <a:p>
                <a:pPr marL="0" marR="0">
                  <a:spcBef>
                    <a:spcPts val="0"/>
                  </a:spcBef>
                  <a:spcAft>
                    <a:spcPts val="0"/>
                  </a:spcAft>
                </a:pPr>
                <a:r>
                  <a:rPr lang="en-US" sz="3200" kern="1200" dirty="0">
                    <a:effectLst/>
                    <a:latin typeface="Cambria Math" panose="02040503050406030204" pitchFamily="18" charset="0"/>
                    <a:ea typeface="Cambria Math" panose="02040503050406030204" pitchFamily="18" charset="0"/>
                    <a:cs typeface="Times New Roman" panose="02020603050405020304" pitchFamily="18" charset="0"/>
                  </a:rPr>
                  <a:t>x</a:t>
                </a:r>
                <a:r>
                  <a:rPr lang="en-US" sz="3200" kern="1200" baseline="-25000" dirty="0">
                    <a:effectLst/>
                    <a:latin typeface="Cambria Math" panose="02040503050406030204" pitchFamily="18" charset="0"/>
                    <a:ea typeface="Cambria Math" panose="02040503050406030204" pitchFamily="18" charset="0"/>
                    <a:cs typeface="Times New Roman" panose="02020603050405020304" pitchFamily="18" charset="0"/>
                  </a:rPr>
                  <a:t>1</a:t>
                </a:r>
                <a:endParaRPr lang="en-US" sz="2800" dirty="0">
                  <a:effectLst/>
                  <a:latin typeface="Times New Roman" panose="02020603050405020304" pitchFamily="18" charset="0"/>
                  <a:ea typeface="Times New Roman" panose="02020603050405020304" pitchFamily="18" charset="0"/>
                </a:endParaRPr>
              </a:p>
            </p:txBody>
          </p:sp>
        </p:grpSp>
        <p:sp>
          <p:nvSpPr>
            <p:cNvPr id="6" name="TextBox 14"/>
            <p:cNvSpPr txBox="1">
              <a:spLocks noChangeAspect="1"/>
            </p:cNvSpPr>
            <p:nvPr/>
          </p:nvSpPr>
          <p:spPr>
            <a:xfrm>
              <a:off x="2503954" y="589664"/>
              <a:ext cx="800735" cy="389255"/>
            </a:xfrm>
            <a:prstGeom prst="rect">
              <a:avLst/>
            </a:prstGeom>
            <a:noFill/>
          </p:spPr>
          <p:txBody>
            <a:bodyPr wrap="square" rtlCol="0">
              <a:noAutofit/>
            </a:bodyPr>
            <a:lstStyle/>
            <a:p>
              <a:pPr marL="0" marR="0" algn="ctr">
                <a:spcBef>
                  <a:spcPts val="0"/>
                </a:spcBef>
                <a:spcAft>
                  <a:spcPts val="0"/>
                </a:spcAft>
              </a:pPr>
              <a:r>
                <a:rPr lang="en-US" sz="2400" kern="1200">
                  <a:effectLst/>
                  <a:latin typeface="Cambria Math" panose="02040503050406030204" pitchFamily="18" charset="0"/>
                  <a:ea typeface="Cambria Math" panose="02040503050406030204" pitchFamily="18" charset="0"/>
                  <a:cs typeface="Times New Roman" panose="02020603050405020304" pitchFamily="18" charset="0"/>
                </a:rPr>
                <a:t>Output/</a:t>
              </a:r>
              <a:endParaRPr lang="en-US" sz="36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2400" kern="1200">
                  <a:effectLst/>
                  <a:latin typeface="Cambria Math" panose="02040503050406030204" pitchFamily="18" charset="0"/>
                  <a:ea typeface="Cambria Math" panose="02040503050406030204" pitchFamily="18" charset="0"/>
                  <a:cs typeface="Times New Roman" panose="02020603050405020304" pitchFamily="18" charset="0"/>
                </a:rPr>
                <a:t>Activation</a:t>
              </a:r>
              <a:endParaRPr lang="en-US" sz="3600">
                <a:effectLst/>
                <a:latin typeface="Times New Roman" panose="02020603050405020304" pitchFamily="18" charset="0"/>
                <a:ea typeface="Times New Roman" panose="02020603050405020304" pitchFamily="18" charset="0"/>
              </a:endParaRPr>
            </a:p>
          </p:txBody>
        </p:sp>
      </p:grpSp>
      <mc:AlternateContent xmlns:mc="http://schemas.openxmlformats.org/markup-compatibility/2006">
        <mc:Choice xmlns:a14="http://schemas.microsoft.com/office/drawing/2010/main" Requires="a14">
          <p:sp>
            <p:nvSpPr>
              <p:cNvPr id="17" name="Rectangle 16"/>
              <p:cNvSpPr/>
              <p:nvPr/>
            </p:nvSpPr>
            <p:spPr>
              <a:xfrm>
                <a:off x="217980" y="5209274"/>
                <a:ext cx="11756039" cy="95045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nary>
                        <m:naryPr>
                          <m:chr m:val="∑"/>
                          <m:limLoc m:val="subSup"/>
                          <m:supHide m:val="on"/>
                          <m:ctrlPr>
                            <a:rPr lang="en-US" sz="2500" i="1" smtClean="0">
                              <a:latin typeface="Cambria Math" panose="02040503050406030204" pitchFamily="18" charset="0"/>
                            </a:rPr>
                          </m:ctrlPr>
                        </m:naryPr>
                        <m:sub>
                          <m:r>
                            <a:rPr lang="en-US" sz="2500" i="1">
                              <a:latin typeface="Cambria Math" panose="02040503050406030204" pitchFamily="18" charset="0"/>
                            </a:rPr>
                            <m:t>𝑗</m:t>
                          </m:r>
                        </m:sub>
                        <m:sup/>
                        <m:e>
                          <m:sSub>
                            <m:sSubPr>
                              <m:ctrlPr>
                                <a:rPr lang="en-US" sz="2500" i="1">
                                  <a:latin typeface="Cambria Math" panose="02040503050406030204" pitchFamily="18" charset="0"/>
                                </a:rPr>
                              </m:ctrlPr>
                            </m:sSubPr>
                            <m:e>
                              <m:r>
                                <a:rPr lang="en-US" sz="2500" i="1">
                                  <a:latin typeface="Cambria Math" panose="02040503050406030204" pitchFamily="18" charset="0"/>
                                </a:rPr>
                                <m:t>𝑤</m:t>
                              </m:r>
                            </m:e>
                            <m:sub>
                              <m:r>
                                <a:rPr lang="en-US" sz="2500" i="1">
                                  <a:latin typeface="Cambria Math" panose="02040503050406030204" pitchFamily="18" charset="0"/>
                                </a:rPr>
                                <m:t>𝑗</m:t>
                              </m:r>
                            </m:sub>
                          </m:sSub>
                          <m:sSub>
                            <m:sSubPr>
                              <m:ctrlPr>
                                <a:rPr lang="en-US" sz="2500" i="1">
                                  <a:latin typeface="Cambria Math" panose="02040503050406030204" pitchFamily="18" charset="0"/>
                                </a:rPr>
                              </m:ctrlPr>
                            </m:sSubPr>
                            <m:e>
                              <m:r>
                                <a:rPr lang="en-US" sz="2500" i="1">
                                  <a:latin typeface="Cambria Math" panose="02040503050406030204" pitchFamily="18" charset="0"/>
                                </a:rPr>
                                <m:t>𝑥</m:t>
                              </m:r>
                            </m:e>
                            <m:sub>
                              <m:r>
                                <a:rPr lang="en-US" sz="2500" i="1">
                                  <a:latin typeface="Cambria Math" panose="02040503050406030204" pitchFamily="18" charset="0"/>
                                </a:rPr>
                                <m:t>𝑗</m:t>
                              </m:r>
                            </m:sub>
                          </m:sSub>
                        </m:e>
                      </m:nary>
                      <m:r>
                        <a:rPr lang="en-US" sz="2500" i="1" smtClean="0">
                          <a:latin typeface="Cambria Math" panose="02040503050406030204" pitchFamily="18" charset="0"/>
                          <a:ea typeface="Cambria Math" panose="02040503050406030204" pitchFamily="18" charset="0"/>
                        </a:rPr>
                        <m:t>≡</m:t>
                      </m:r>
                      <m:r>
                        <a:rPr lang="en-US" sz="2500" b="1" i="1" smtClean="0">
                          <a:latin typeface="Cambria Math" panose="02040503050406030204" pitchFamily="18" charset="0"/>
                        </a:rPr>
                        <m:t>𝒘</m:t>
                      </m:r>
                      <m:r>
                        <a:rPr lang="en-US" sz="2500" i="0">
                          <a:latin typeface="Cambria Math" panose="02040503050406030204" pitchFamily="18" charset="0"/>
                        </a:rPr>
                        <m:t>∙</m:t>
                      </m:r>
                      <m:r>
                        <a:rPr lang="en-US" sz="2500" b="1" i="1">
                          <a:latin typeface="Cambria Math" panose="02040503050406030204" pitchFamily="18" charset="0"/>
                        </a:rPr>
                        <m:t>𝒙</m:t>
                      </m:r>
                      <m:r>
                        <a:rPr lang="en-US" sz="2500" b="0" i="1" smtClean="0">
                          <a:latin typeface="Cambria Math" panose="02040503050406030204" pitchFamily="18" charset="0"/>
                        </a:rPr>
                        <m:t>⇒</m:t>
                      </m:r>
                      <m:r>
                        <a:rPr lang="en-US" sz="2500" i="1" smtClean="0">
                          <a:latin typeface="Cambria Math" panose="02040503050406030204" pitchFamily="18" charset="0"/>
                        </a:rPr>
                        <m:t>𝑎</m:t>
                      </m:r>
                      <m:d>
                        <m:dPr>
                          <m:ctrlPr>
                            <a:rPr lang="en-US" sz="2500" i="0" smtClean="0">
                              <a:latin typeface="Cambria Math" panose="02040503050406030204" pitchFamily="18" charset="0"/>
                            </a:rPr>
                          </m:ctrlPr>
                        </m:dPr>
                        <m:e>
                          <m:r>
                            <a:rPr lang="en-US" sz="2500" b="1" i="1">
                              <a:latin typeface="Cambria Math" panose="02040503050406030204" pitchFamily="18" charset="0"/>
                            </a:rPr>
                            <m:t>𝒙</m:t>
                          </m:r>
                        </m:e>
                      </m:d>
                      <m:r>
                        <a:rPr lang="en-US" sz="2500" i="0">
                          <a:latin typeface="Cambria Math" panose="02040503050406030204" pitchFamily="18" charset="0"/>
                        </a:rPr>
                        <m:t>=</m:t>
                      </m:r>
                      <m:r>
                        <a:rPr lang="en-US" sz="2500" i="0" smtClean="0">
                          <a:latin typeface="Cambria Math" panose="02040503050406030204" pitchFamily="18" charset="0"/>
                        </a:rPr>
                        <m:t> </m:t>
                      </m:r>
                      <m:d>
                        <m:dPr>
                          <m:begChr m:val="{"/>
                          <m:endChr m:val=""/>
                          <m:ctrlPr>
                            <a:rPr lang="en-US" sz="2500" i="1">
                              <a:latin typeface="Cambria Math" panose="02040503050406030204" pitchFamily="18" charset="0"/>
                            </a:rPr>
                          </m:ctrlPr>
                        </m:dPr>
                        <m:e>
                          <m:eqArr>
                            <m:eqArrPr>
                              <m:ctrlPr>
                                <a:rPr lang="en-US" sz="2500" i="1">
                                  <a:latin typeface="Cambria Math" panose="02040503050406030204" pitchFamily="18" charset="0"/>
                                </a:rPr>
                              </m:ctrlPr>
                            </m:eqArrPr>
                            <m:e>
                              <m:r>
                                <a:rPr lang="en-US" sz="2500" i="0">
                                  <a:latin typeface="Cambria Math" panose="02040503050406030204" pitchFamily="18" charset="0"/>
                                </a:rPr>
                                <m:t>&amp;0 </m:t>
                              </m:r>
                              <m:r>
                                <a:rPr lang="en-US" sz="2500" i="1">
                                  <a:latin typeface="Cambria Math" panose="02040503050406030204" pitchFamily="18" charset="0"/>
                                </a:rPr>
                                <m:t>𝑖𝑓</m:t>
                              </m:r>
                              <m:r>
                                <a:rPr lang="en-US" sz="2500" i="0">
                                  <a:latin typeface="Cambria Math" panose="02040503050406030204" pitchFamily="18" charset="0"/>
                                </a:rPr>
                                <m:t> </m:t>
                              </m:r>
                              <m:r>
                                <a:rPr lang="en-US" sz="2500" b="1" i="1">
                                  <a:latin typeface="Cambria Math" panose="02040503050406030204" pitchFamily="18" charset="0"/>
                                </a:rPr>
                                <m:t>𝒘</m:t>
                              </m:r>
                              <m:r>
                                <a:rPr lang="en-US" sz="2500" i="0">
                                  <a:latin typeface="Cambria Math" panose="02040503050406030204" pitchFamily="18" charset="0"/>
                                </a:rPr>
                                <m:t>∙</m:t>
                              </m:r>
                              <m:r>
                                <a:rPr lang="en-US" sz="2500" b="1" i="1">
                                  <a:latin typeface="Cambria Math" panose="02040503050406030204" pitchFamily="18" charset="0"/>
                                </a:rPr>
                                <m:t>𝒙</m:t>
                              </m:r>
                              <m:r>
                                <a:rPr lang="en-US" sz="2500" i="0">
                                  <a:latin typeface="Cambria Math" panose="02040503050406030204" pitchFamily="18" charset="0"/>
                                </a:rPr>
                                <m:t> ≤</m:t>
                              </m:r>
                              <m:r>
                                <a:rPr lang="en-US" sz="2500" i="1">
                                  <a:latin typeface="Cambria Math" panose="02040503050406030204" pitchFamily="18" charset="0"/>
                                </a:rPr>
                                <m:t>𝑡h𝑟𝑒𝑠h𝑜𝑙𝑑</m:t>
                              </m:r>
                              <m:r>
                                <a:rPr lang="en-US" sz="2500" i="0">
                                  <a:latin typeface="Cambria Math" panose="02040503050406030204" pitchFamily="18" charset="0"/>
                                </a:rPr>
                                <m:t> </m:t>
                              </m:r>
                            </m:e>
                            <m:e>
                              <m:r>
                                <a:rPr lang="en-US" sz="2500" i="0">
                                  <a:latin typeface="Cambria Math" panose="02040503050406030204" pitchFamily="18" charset="0"/>
                                </a:rPr>
                                <m:t>&amp;1 </m:t>
                              </m:r>
                              <m:r>
                                <a:rPr lang="en-US" sz="2500" i="1">
                                  <a:latin typeface="Cambria Math" panose="02040503050406030204" pitchFamily="18" charset="0"/>
                                </a:rPr>
                                <m:t>𝑖𝑓</m:t>
                              </m:r>
                              <m:r>
                                <a:rPr lang="en-US" sz="2500" i="0">
                                  <a:latin typeface="Cambria Math" panose="02040503050406030204" pitchFamily="18" charset="0"/>
                                </a:rPr>
                                <m:t> </m:t>
                              </m:r>
                              <m:r>
                                <a:rPr lang="en-US" sz="2500" b="1" i="1">
                                  <a:latin typeface="Cambria Math" panose="02040503050406030204" pitchFamily="18" charset="0"/>
                                </a:rPr>
                                <m:t>𝒘</m:t>
                              </m:r>
                              <m:r>
                                <a:rPr lang="en-US" sz="2500" i="0">
                                  <a:latin typeface="Cambria Math" panose="02040503050406030204" pitchFamily="18" charset="0"/>
                                </a:rPr>
                                <m:t>∙</m:t>
                              </m:r>
                              <m:r>
                                <a:rPr lang="en-US" sz="2500" b="1" i="1">
                                  <a:latin typeface="Cambria Math" panose="02040503050406030204" pitchFamily="18" charset="0"/>
                                </a:rPr>
                                <m:t>𝒙</m:t>
                              </m:r>
                              <m:r>
                                <a:rPr lang="en-US" sz="2500" i="0">
                                  <a:latin typeface="Cambria Math" panose="02040503050406030204" pitchFamily="18" charset="0"/>
                                </a:rPr>
                                <m:t> &gt;</m:t>
                              </m:r>
                              <m:r>
                                <a:rPr lang="en-US" sz="2500" i="1">
                                  <a:latin typeface="Cambria Math" panose="02040503050406030204" pitchFamily="18" charset="0"/>
                                </a:rPr>
                                <m:t>𝑡h𝑟𝑒𝑠h𝑜𝑙𝑑</m:t>
                              </m:r>
                            </m:e>
                          </m:eqArr>
                        </m:e>
                      </m:d>
                      <m:r>
                        <a:rPr lang="en-US" sz="2500" b="0" i="1" smtClean="0">
                          <a:latin typeface="Cambria Math" panose="02040503050406030204" pitchFamily="18" charset="0"/>
                        </a:rPr>
                        <m:t>⇒</m:t>
                      </m:r>
                      <m:r>
                        <a:rPr lang="en-US" sz="2500" i="1" smtClean="0">
                          <a:latin typeface="Cambria Math" panose="02040503050406030204" pitchFamily="18" charset="0"/>
                        </a:rPr>
                        <m:t>𝑎</m:t>
                      </m:r>
                      <m:d>
                        <m:dPr>
                          <m:ctrlPr>
                            <a:rPr lang="en-US" sz="2500" i="1" smtClean="0">
                              <a:latin typeface="Cambria Math" panose="02040503050406030204" pitchFamily="18" charset="0"/>
                            </a:rPr>
                          </m:ctrlPr>
                        </m:dPr>
                        <m:e>
                          <m:r>
                            <a:rPr lang="en-US" sz="2500" b="1" i="1">
                              <a:latin typeface="Cambria Math" panose="02040503050406030204" pitchFamily="18" charset="0"/>
                            </a:rPr>
                            <m:t>𝒙</m:t>
                          </m:r>
                        </m:e>
                      </m:d>
                      <m:r>
                        <a:rPr lang="en-US" sz="2500" i="0">
                          <a:latin typeface="Cambria Math" panose="02040503050406030204" pitchFamily="18" charset="0"/>
                        </a:rPr>
                        <m:t>=</m:t>
                      </m:r>
                      <m:d>
                        <m:dPr>
                          <m:begChr m:val="{"/>
                          <m:endChr m:val=""/>
                          <m:ctrlPr>
                            <a:rPr lang="en-US" sz="2500" i="1"/>
                          </m:ctrlPr>
                        </m:dPr>
                        <m:e>
                          <m:eqArr>
                            <m:eqArrPr>
                              <m:ctrlPr>
                                <a:rPr lang="en-US" sz="2500" i="1"/>
                              </m:ctrlPr>
                            </m:eqArrPr>
                            <m:e>
                              <m:r>
                                <a:rPr lang="en-US" sz="2500" i="1"/>
                                <m:t>0 </m:t>
                              </m:r>
                              <m:r>
                                <a:rPr lang="en-US" sz="2500" i="1"/>
                                <m:t>𝑖𝑓</m:t>
                              </m:r>
                              <m:r>
                                <a:rPr lang="en-US" sz="2500" i="1"/>
                                <m:t> </m:t>
                              </m:r>
                              <m:r>
                                <a:rPr lang="en-US" sz="2500" b="1" i="1"/>
                                <m:t>𝒘</m:t>
                              </m:r>
                              <m:r>
                                <a:rPr lang="en-US" sz="2500" i="1"/>
                                <m:t>∙</m:t>
                              </m:r>
                              <m:r>
                                <a:rPr lang="en-US" sz="2500" b="1" i="1"/>
                                <m:t>𝒙</m:t>
                              </m:r>
                              <m:r>
                                <a:rPr lang="en-US" sz="2500" i="1"/>
                                <m:t>+</m:t>
                              </m:r>
                              <m:r>
                                <a:rPr lang="en-US" sz="2500" i="1"/>
                                <m:t>𝑏</m:t>
                              </m:r>
                              <m:r>
                                <a:rPr lang="en-US" sz="2500" i="1"/>
                                <m:t> ≤0 </m:t>
                              </m:r>
                            </m:e>
                            <m:e>
                              <m:r>
                                <a:rPr lang="en-US" sz="2500" i="1"/>
                                <m:t>1 </m:t>
                              </m:r>
                              <m:r>
                                <a:rPr lang="en-US" sz="2500" i="1"/>
                                <m:t>𝑖𝑓</m:t>
                              </m:r>
                              <m:r>
                                <a:rPr lang="en-US" sz="2500" i="1"/>
                                <m:t> </m:t>
                              </m:r>
                              <m:r>
                                <a:rPr lang="en-US" sz="2500" b="1" i="1"/>
                                <m:t>𝒘</m:t>
                              </m:r>
                              <m:r>
                                <a:rPr lang="en-US" sz="2500" i="1"/>
                                <m:t>∙</m:t>
                              </m:r>
                              <m:r>
                                <a:rPr lang="en-US" sz="2500" b="1" i="1"/>
                                <m:t>𝒙</m:t>
                              </m:r>
                              <m:r>
                                <a:rPr lang="en-US" sz="2500" i="1"/>
                                <m:t>+</m:t>
                              </m:r>
                              <m:r>
                                <a:rPr lang="en-US" sz="2500" i="1"/>
                                <m:t>𝑏</m:t>
                              </m:r>
                              <m:r>
                                <a:rPr lang="en-US" sz="2500" i="1"/>
                                <m:t> &gt;0</m:t>
                              </m:r>
                            </m:e>
                          </m:eqArr>
                        </m:e>
                      </m:d>
                    </m:oMath>
                  </m:oMathPara>
                </a14:m>
                <a:endParaRPr lang="en-US" sz="2500" dirty="0"/>
              </a:p>
            </p:txBody>
          </p:sp>
        </mc:Choice>
        <mc:Fallback>
          <p:sp>
            <p:nvSpPr>
              <p:cNvPr id="17" name="Rectangle 16"/>
              <p:cNvSpPr>
                <a:spLocks noRot="1" noChangeAspect="1" noMove="1" noResize="1" noEditPoints="1" noAdjustHandles="1" noChangeArrowheads="1" noChangeShapeType="1" noTextEdit="1"/>
              </p:cNvSpPr>
              <p:nvPr/>
            </p:nvSpPr>
            <p:spPr>
              <a:xfrm>
                <a:off x="217980" y="5209274"/>
                <a:ext cx="11756039" cy="950453"/>
              </a:xfrm>
              <a:prstGeom prst="rect">
                <a:avLst/>
              </a:prstGeom>
              <a:blipFill>
                <a:blip r:embed="rId2"/>
                <a:stretch>
                  <a:fillRect/>
                </a:stretch>
              </a:blipFill>
            </p:spPr>
            <p:txBody>
              <a:bodyPr/>
              <a:lstStyle/>
              <a:p>
                <a:r>
                  <a:rPr lang="en-US">
                    <a:noFill/>
                  </a:rPr>
                  <a:t> </a:t>
                </a:r>
              </a:p>
            </p:txBody>
          </p:sp>
        </mc:Fallback>
      </mc:AlternateContent>
      <p:sp>
        <p:nvSpPr>
          <p:cNvPr id="18" name="TextBox 13"/>
          <p:cNvSpPr txBox="1"/>
          <p:nvPr/>
        </p:nvSpPr>
        <p:spPr>
          <a:xfrm>
            <a:off x="4308454" y="1950369"/>
            <a:ext cx="731030" cy="656903"/>
          </a:xfrm>
          <a:prstGeom prst="rect">
            <a:avLst/>
          </a:prstGeom>
          <a:noFill/>
        </p:spPr>
        <p:txBody>
          <a:bodyPr wrap="square" rtlCol="0">
            <a:noAutofit/>
          </a:bodyPr>
          <a:lstStyle/>
          <a:p>
            <a:pPr marL="0" marR="0">
              <a:spcBef>
                <a:spcPts val="0"/>
              </a:spcBef>
              <a:spcAft>
                <a:spcPts val="0"/>
              </a:spcAft>
            </a:pPr>
            <a:r>
              <a:rPr lang="en-US" sz="3200" kern="1200" dirty="0">
                <a:effectLst/>
                <a:latin typeface="Cambria Math" panose="02040503050406030204" pitchFamily="18" charset="0"/>
                <a:ea typeface="Cambria Math" panose="02040503050406030204" pitchFamily="18" charset="0"/>
                <a:cs typeface="Times New Roman" panose="02020603050405020304" pitchFamily="18" charset="0"/>
              </a:rPr>
              <a:t>w</a:t>
            </a:r>
            <a:r>
              <a:rPr lang="en-US" sz="3200" kern="1200" baseline="-25000" dirty="0">
                <a:effectLst/>
                <a:latin typeface="Cambria Math" panose="02040503050406030204" pitchFamily="18" charset="0"/>
                <a:ea typeface="Cambria Math" panose="02040503050406030204" pitchFamily="18" charset="0"/>
                <a:cs typeface="Times New Roman" panose="02020603050405020304" pitchFamily="18" charset="0"/>
              </a:rPr>
              <a:t>1</a:t>
            </a:r>
            <a:endParaRPr lang="en-US" sz="2800" dirty="0">
              <a:effectLst/>
              <a:latin typeface="Times New Roman" panose="02020603050405020304" pitchFamily="18" charset="0"/>
              <a:ea typeface="Times New Roman" panose="02020603050405020304" pitchFamily="18" charset="0"/>
            </a:endParaRPr>
          </a:p>
        </p:txBody>
      </p:sp>
      <p:sp>
        <p:nvSpPr>
          <p:cNvPr id="19" name="TextBox 13"/>
          <p:cNvSpPr txBox="1"/>
          <p:nvPr/>
        </p:nvSpPr>
        <p:spPr>
          <a:xfrm>
            <a:off x="3943512" y="2601631"/>
            <a:ext cx="731030" cy="656903"/>
          </a:xfrm>
          <a:prstGeom prst="rect">
            <a:avLst/>
          </a:prstGeom>
          <a:noFill/>
        </p:spPr>
        <p:txBody>
          <a:bodyPr wrap="square" rtlCol="0">
            <a:noAutofit/>
          </a:bodyPr>
          <a:lstStyle/>
          <a:p>
            <a:pPr marL="0" marR="0">
              <a:spcBef>
                <a:spcPts val="0"/>
              </a:spcBef>
              <a:spcAft>
                <a:spcPts val="0"/>
              </a:spcAft>
            </a:pPr>
            <a:r>
              <a:rPr lang="en-US" sz="3200" kern="1200" dirty="0">
                <a:effectLst/>
                <a:latin typeface="Cambria Math" panose="02040503050406030204" pitchFamily="18" charset="0"/>
                <a:ea typeface="Cambria Math" panose="02040503050406030204" pitchFamily="18" charset="0"/>
                <a:cs typeface="Times New Roman" panose="02020603050405020304" pitchFamily="18" charset="0"/>
              </a:rPr>
              <a:t>w</a:t>
            </a:r>
            <a:r>
              <a:rPr lang="en-US" sz="3200" baseline="-25000" dirty="0">
                <a:latin typeface="Cambria Math" panose="02040503050406030204" pitchFamily="18" charset="0"/>
                <a:ea typeface="Cambria Math" panose="02040503050406030204" pitchFamily="18" charset="0"/>
                <a:cs typeface="Times New Roman" panose="02020603050405020304" pitchFamily="18" charset="0"/>
              </a:rPr>
              <a:t>2</a:t>
            </a:r>
            <a:endParaRPr lang="en-US" sz="2800" dirty="0">
              <a:effectLst/>
              <a:latin typeface="Times New Roman" panose="02020603050405020304" pitchFamily="18" charset="0"/>
              <a:ea typeface="Times New Roman" panose="02020603050405020304" pitchFamily="18" charset="0"/>
            </a:endParaRPr>
          </a:p>
        </p:txBody>
      </p:sp>
      <p:sp>
        <p:nvSpPr>
          <p:cNvPr id="20" name="TextBox 13"/>
          <p:cNvSpPr txBox="1"/>
          <p:nvPr/>
        </p:nvSpPr>
        <p:spPr>
          <a:xfrm>
            <a:off x="4382080" y="3732759"/>
            <a:ext cx="731030" cy="656903"/>
          </a:xfrm>
          <a:prstGeom prst="rect">
            <a:avLst/>
          </a:prstGeom>
          <a:noFill/>
        </p:spPr>
        <p:txBody>
          <a:bodyPr wrap="square" rtlCol="0">
            <a:noAutofit/>
          </a:bodyPr>
          <a:lstStyle/>
          <a:p>
            <a:pPr marL="0" marR="0">
              <a:spcBef>
                <a:spcPts val="0"/>
              </a:spcBef>
              <a:spcAft>
                <a:spcPts val="0"/>
              </a:spcAft>
            </a:pPr>
            <a:r>
              <a:rPr lang="en-US" sz="3200" kern="1200" dirty="0" err="1">
                <a:effectLst/>
                <a:latin typeface="Cambria Math" panose="02040503050406030204" pitchFamily="18" charset="0"/>
                <a:ea typeface="Cambria Math" panose="02040503050406030204" pitchFamily="18" charset="0"/>
                <a:cs typeface="Times New Roman" panose="02020603050405020304" pitchFamily="18" charset="0"/>
              </a:rPr>
              <a:t>w</a:t>
            </a:r>
            <a:r>
              <a:rPr lang="en-US" sz="3200" baseline="-25000" dirty="0" err="1">
                <a:latin typeface="Cambria Math" panose="02040503050406030204" pitchFamily="18" charset="0"/>
                <a:ea typeface="Cambria Math" panose="02040503050406030204" pitchFamily="18" charset="0"/>
                <a:cs typeface="Times New Roman" panose="02020603050405020304" pitchFamily="18" charset="0"/>
              </a:rPr>
              <a:t>j</a:t>
            </a:r>
            <a:endParaRPr lang="en-US" sz="2800" dirty="0">
              <a:effectLst/>
              <a:latin typeface="Times New Roman" panose="02020603050405020304" pitchFamily="18" charset="0"/>
              <a:ea typeface="Times New Roman" panose="02020603050405020304" pitchFamily="18" charset="0"/>
            </a:endParaRPr>
          </a:p>
        </p:txBody>
      </p:sp>
      <mc:AlternateContent xmlns:mc="http://schemas.openxmlformats.org/markup-compatibility/2006">
        <mc:Choice xmlns:a14="http://schemas.microsoft.com/office/drawing/2010/main" Requires="a14">
          <p:sp>
            <p:nvSpPr>
              <p:cNvPr id="21" name="Rectangle 20"/>
              <p:cNvSpPr/>
              <p:nvPr/>
            </p:nvSpPr>
            <p:spPr>
              <a:xfrm>
                <a:off x="5390902" y="3067672"/>
                <a:ext cx="867738" cy="307777"/>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𝑡h𝑟𝑒𝑠h𝑜𝑙𝑑</m:t>
                      </m:r>
                      <m:r>
                        <a:rPr lang="en-US" sz="1400">
                          <a:latin typeface="Cambria Math" panose="02040503050406030204" pitchFamily="18" charset="0"/>
                        </a:rPr>
                        <m:t> </m:t>
                      </m:r>
                    </m:oMath>
                  </m:oMathPara>
                </a14:m>
                <a:endParaRPr lang="en-US" sz="1400" dirty="0"/>
              </a:p>
            </p:txBody>
          </p:sp>
        </mc:Choice>
        <mc:Fallback>
          <p:sp>
            <p:nvSpPr>
              <p:cNvPr id="21" name="Rectangle 20"/>
              <p:cNvSpPr>
                <a:spLocks noRot="1" noChangeAspect="1" noMove="1" noResize="1" noEditPoints="1" noAdjustHandles="1" noChangeArrowheads="1" noChangeShapeType="1" noTextEdit="1"/>
              </p:cNvSpPr>
              <p:nvPr/>
            </p:nvSpPr>
            <p:spPr>
              <a:xfrm>
                <a:off x="5390902" y="3067672"/>
                <a:ext cx="867738" cy="307777"/>
              </a:xfrm>
              <a:prstGeom prst="rect">
                <a:avLst/>
              </a:prstGeom>
              <a:blipFill>
                <a:blip r:embed="rId3"/>
                <a:stretch>
                  <a:fillRect r="-6294"/>
                </a:stretch>
              </a:blipFill>
            </p:spPr>
            <p:txBody>
              <a:bodyPr/>
              <a:lstStyle/>
              <a:p>
                <a:r>
                  <a:rPr lang="en-US">
                    <a:noFill/>
                  </a:rPr>
                  <a:t> </a:t>
                </a:r>
              </a:p>
            </p:txBody>
          </p:sp>
        </mc:Fallback>
      </mc:AlternateContent>
    </p:spTree>
    <p:extLst>
      <p:ext uri="{BB962C8B-B14F-4D97-AF65-F5344CB8AC3E}">
        <p14:creationId xmlns:p14="http://schemas.microsoft.com/office/powerpoint/2010/main" val="1927813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6224530" y="2524300"/>
            <a:ext cx="5486400" cy="3866896"/>
          </a:xfrm>
          <a:prstGeom prst="rect">
            <a:avLst/>
          </a:prstGeom>
          <a:noFill/>
          <a:ln>
            <a:noFill/>
          </a:ln>
        </p:spPr>
      </p:pic>
      <p:sp>
        <p:nvSpPr>
          <p:cNvPr id="2" name="Title 1"/>
          <p:cNvSpPr>
            <a:spLocks noGrp="1"/>
          </p:cNvSpPr>
          <p:nvPr>
            <p:ph type="title"/>
          </p:nvPr>
        </p:nvSpPr>
        <p:spPr/>
        <p:txBody>
          <a:bodyPr/>
          <a:lstStyle/>
          <a:p>
            <a:r>
              <a:rPr lang="en-US" dirty="0"/>
              <a:t>Foundations</a:t>
            </a:r>
          </a:p>
        </p:txBody>
      </p:sp>
      <mc:AlternateContent xmlns:mc="http://schemas.openxmlformats.org/markup-compatibility/2006">
        <mc:Choice xmlns:a14="http://schemas.microsoft.com/office/drawing/2010/main" Requires="a14">
          <p:sp>
            <p:nvSpPr>
              <p:cNvPr id="4" name="Rectangle 3"/>
              <p:cNvSpPr/>
              <p:nvPr/>
            </p:nvSpPr>
            <p:spPr>
              <a:xfrm>
                <a:off x="401877" y="3355248"/>
                <a:ext cx="3988143" cy="137563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4400" i="1" smtClean="0">
                          <a:latin typeface="Cambria Math" panose="02040503050406030204" pitchFamily="18" charset="0"/>
                        </a:rPr>
                        <m:t>𝜎</m:t>
                      </m:r>
                      <m:r>
                        <a:rPr lang="en-US" sz="4400" i="0">
                          <a:latin typeface="Cambria Math" panose="02040503050406030204" pitchFamily="18" charset="0"/>
                        </a:rPr>
                        <m:t>(</m:t>
                      </m:r>
                      <m:r>
                        <a:rPr lang="en-US" sz="4400" i="1">
                          <a:latin typeface="Cambria Math" panose="02040503050406030204" pitchFamily="18" charset="0"/>
                        </a:rPr>
                        <m:t>𝑧</m:t>
                      </m:r>
                      <m:r>
                        <a:rPr lang="en-US" sz="4400" i="0">
                          <a:latin typeface="Cambria Math" panose="02040503050406030204" pitchFamily="18" charset="0"/>
                        </a:rPr>
                        <m:t>)≡</m:t>
                      </m:r>
                      <m:f>
                        <m:fPr>
                          <m:ctrlPr>
                            <a:rPr lang="en-US" sz="4400" i="1">
                              <a:latin typeface="Cambria Math" panose="02040503050406030204" pitchFamily="18" charset="0"/>
                            </a:rPr>
                          </m:ctrlPr>
                        </m:fPr>
                        <m:num>
                          <m:r>
                            <a:rPr lang="en-US" sz="4400" i="0">
                              <a:latin typeface="Cambria Math" panose="02040503050406030204" pitchFamily="18" charset="0"/>
                            </a:rPr>
                            <m:t>1</m:t>
                          </m:r>
                        </m:num>
                        <m:den>
                          <m:r>
                            <a:rPr lang="en-US" sz="4400" i="0">
                              <a:latin typeface="Cambria Math" panose="02040503050406030204" pitchFamily="18" charset="0"/>
                            </a:rPr>
                            <m:t>1+</m:t>
                          </m:r>
                          <m:sSup>
                            <m:sSupPr>
                              <m:ctrlPr>
                                <a:rPr lang="en-US" sz="4400" i="1">
                                  <a:latin typeface="Cambria Math" panose="02040503050406030204" pitchFamily="18" charset="0"/>
                                </a:rPr>
                              </m:ctrlPr>
                            </m:sSupPr>
                            <m:e>
                              <m:r>
                                <a:rPr lang="en-US" sz="4400" i="1">
                                  <a:latin typeface="Cambria Math" panose="02040503050406030204" pitchFamily="18" charset="0"/>
                                </a:rPr>
                                <m:t>𝑒</m:t>
                              </m:r>
                            </m:e>
                            <m:sup>
                              <m:r>
                                <a:rPr lang="en-US" sz="4400" i="0">
                                  <a:latin typeface="Cambria Math" panose="02040503050406030204" pitchFamily="18" charset="0"/>
                                </a:rPr>
                                <m:t>−</m:t>
                              </m:r>
                              <m:r>
                                <a:rPr lang="en-US" sz="4400" i="1">
                                  <a:latin typeface="Cambria Math" panose="02040503050406030204" pitchFamily="18" charset="0"/>
                                </a:rPr>
                                <m:t>𝑧</m:t>
                              </m:r>
                            </m:sup>
                          </m:sSup>
                        </m:den>
                      </m:f>
                    </m:oMath>
                  </m:oMathPara>
                </a14:m>
                <a:endParaRPr lang="en-US" sz="4400" dirty="0"/>
              </a:p>
            </p:txBody>
          </p:sp>
        </mc:Choice>
        <mc:Fallback>
          <p:sp>
            <p:nvSpPr>
              <p:cNvPr id="4" name="Rectangle 3"/>
              <p:cNvSpPr>
                <a:spLocks noRot="1" noChangeAspect="1" noMove="1" noResize="1" noEditPoints="1" noAdjustHandles="1" noChangeArrowheads="1" noChangeShapeType="1" noTextEdit="1"/>
              </p:cNvSpPr>
              <p:nvPr/>
            </p:nvSpPr>
            <p:spPr>
              <a:xfrm>
                <a:off x="401877" y="3355248"/>
                <a:ext cx="3988143" cy="137563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401877" y="1690688"/>
                <a:ext cx="5912836" cy="133562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rPr>
                        <m:t>𝑎</m:t>
                      </m:r>
                      <m:r>
                        <a:rPr lang="en-US" sz="3600" i="0">
                          <a:latin typeface="Cambria Math" panose="02040503050406030204" pitchFamily="18" charset="0"/>
                        </a:rPr>
                        <m:t>(</m:t>
                      </m:r>
                      <m:r>
                        <a:rPr lang="en-US" sz="3600" b="1" i="1">
                          <a:latin typeface="Cambria Math" panose="02040503050406030204" pitchFamily="18" charset="0"/>
                        </a:rPr>
                        <m:t>𝒙</m:t>
                      </m:r>
                      <m:r>
                        <a:rPr lang="en-US" sz="3600" b="0" i="0">
                          <a:latin typeface="Cambria Math" panose="02040503050406030204" pitchFamily="18" charset="0"/>
                        </a:rPr>
                        <m:t>)=</m:t>
                      </m:r>
                      <m:d>
                        <m:dPr>
                          <m:begChr m:val="{"/>
                          <m:endChr m:val=""/>
                          <m:ctrlPr>
                            <a:rPr lang="en-US" sz="3600" i="1">
                              <a:latin typeface="Cambria Math" panose="02040503050406030204" pitchFamily="18" charset="0"/>
                            </a:rPr>
                          </m:ctrlPr>
                        </m:dPr>
                        <m:e>
                          <m:eqArr>
                            <m:eqArrPr>
                              <m:ctrlPr>
                                <a:rPr lang="en-US" sz="3600" i="1">
                                  <a:latin typeface="Cambria Math" panose="02040503050406030204" pitchFamily="18" charset="0"/>
                                </a:rPr>
                              </m:ctrlPr>
                            </m:eqArrPr>
                            <m:e>
                              <m:r>
                                <a:rPr lang="en-US" sz="3600" i="1">
                                  <a:latin typeface="Cambria Math" panose="02040503050406030204" pitchFamily="18" charset="0"/>
                                </a:rPr>
                                <m:t>0 </m:t>
                              </m:r>
                              <m:r>
                                <a:rPr lang="en-US" sz="3600" i="1">
                                  <a:latin typeface="Cambria Math" panose="02040503050406030204" pitchFamily="18" charset="0"/>
                                </a:rPr>
                                <m:t>𝑖𝑓</m:t>
                              </m:r>
                              <m:r>
                                <a:rPr lang="en-US" sz="3600" i="1">
                                  <a:latin typeface="Cambria Math" panose="02040503050406030204" pitchFamily="18" charset="0"/>
                                </a:rPr>
                                <m:t> </m:t>
                              </m:r>
                              <m:r>
                                <a:rPr lang="en-US" sz="3600" b="1" i="1">
                                  <a:latin typeface="Cambria Math" panose="02040503050406030204" pitchFamily="18" charset="0"/>
                                </a:rPr>
                                <m:t>𝒘</m:t>
                              </m:r>
                              <m:r>
                                <a:rPr lang="en-US" sz="3600" i="1">
                                  <a:latin typeface="Cambria Math" panose="02040503050406030204" pitchFamily="18" charset="0"/>
                                </a:rPr>
                                <m:t>∙</m:t>
                              </m:r>
                              <m:r>
                                <a:rPr lang="en-US" sz="3600" b="1" i="1">
                                  <a:latin typeface="Cambria Math" panose="02040503050406030204" pitchFamily="18" charset="0"/>
                                </a:rPr>
                                <m:t>𝒙</m:t>
                              </m:r>
                              <m:r>
                                <a:rPr lang="en-US" sz="3600" i="1">
                                  <a:latin typeface="Cambria Math" panose="02040503050406030204" pitchFamily="18" charset="0"/>
                                </a:rPr>
                                <m:t>+</m:t>
                              </m:r>
                              <m:r>
                                <a:rPr lang="en-US" sz="3600" i="1">
                                  <a:latin typeface="Cambria Math" panose="02040503050406030204" pitchFamily="18" charset="0"/>
                                </a:rPr>
                                <m:t>𝑏</m:t>
                              </m:r>
                              <m:r>
                                <a:rPr lang="en-US" sz="3600" i="1">
                                  <a:latin typeface="Cambria Math" panose="02040503050406030204" pitchFamily="18" charset="0"/>
                                </a:rPr>
                                <m:t> ≤0 </m:t>
                              </m:r>
                            </m:e>
                            <m:e>
                              <m:r>
                                <a:rPr lang="en-US" sz="3600" i="1">
                                  <a:latin typeface="Cambria Math" panose="02040503050406030204" pitchFamily="18" charset="0"/>
                                </a:rPr>
                                <m:t>1 </m:t>
                              </m:r>
                              <m:r>
                                <a:rPr lang="en-US" sz="3600" i="1">
                                  <a:latin typeface="Cambria Math" panose="02040503050406030204" pitchFamily="18" charset="0"/>
                                </a:rPr>
                                <m:t>𝑖𝑓</m:t>
                              </m:r>
                              <m:r>
                                <a:rPr lang="en-US" sz="3600" i="1">
                                  <a:latin typeface="Cambria Math" panose="02040503050406030204" pitchFamily="18" charset="0"/>
                                </a:rPr>
                                <m:t> </m:t>
                              </m:r>
                              <m:r>
                                <a:rPr lang="en-US" sz="3600" b="1" i="1">
                                  <a:latin typeface="Cambria Math" panose="02040503050406030204" pitchFamily="18" charset="0"/>
                                </a:rPr>
                                <m:t>𝒘</m:t>
                              </m:r>
                              <m:r>
                                <a:rPr lang="en-US" sz="3600" i="1">
                                  <a:latin typeface="Cambria Math" panose="02040503050406030204" pitchFamily="18" charset="0"/>
                                </a:rPr>
                                <m:t>∙</m:t>
                              </m:r>
                              <m:r>
                                <a:rPr lang="en-US" sz="3600" b="1" i="1">
                                  <a:latin typeface="Cambria Math" panose="02040503050406030204" pitchFamily="18" charset="0"/>
                                </a:rPr>
                                <m:t>𝒙</m:t>
                              </m:r>
                              <m:r>
                                <a:rPr lang="en-US" sz="3600" i="1">
                                  <a:latin typeface="Cambria Math" panose="02040503050406030204" pitchFamily="18" charset="0"/>
                                </a:rPr>
                                <m:t>+</m:t>
                              </m:r>
                              <m:r>
                                <a:rPr lang="en-US" sz="3600" i="1">
                                  <a:latin typeface="Cambria Math" panose="02040503050406030204" pitchFamily="18" charset="0"/>
                                </a:rPr>
                                <m:t>𝑏</m:t>
                              </m:r>
                              <m:r>
                                <a:rPr lang="en-US" sz="3600" i="1">
                                  <a:latin typeface="Cambria Math" panose="02040503050406030204" pitchFamily="18" charset="0"/>
                                </a:rPr>
                                <m:t> &gt;0</m:t>
                              </m:r>
                            </m:e>
                          </m:eqArr>
                        </m:e>
                      </m:d>
                    </m:oMath>
                  </m:oMathPara>
                </a14:m>
                <a:endParaRPr lang="en-US" sz="3600" dirty="0"/>
              </a:p>
            </p:txBody>
          </p:sp>
        </mc:Choice>
        <mc:Fallback>
          <p:sp>
            <p:nvSpPr>
              <p:cNvPr id="6" name="Rectangle 5"/>
              <p:cNvSpPr>
                <a:spLocks noRot="1" noChangeAspect="1" noMove="1" noResize="1" noEditPoints="1" noAdjustHandles="1" noChangeArrowheads="1" noChangeShapeType="1" noTextEdit="1"/>
              </p:cNvSpPr>
              <p:nvPr/>
            </p:nvSpPr>
            <p:spPr>
              <a:xfrm>
                <a:off x="401877" y="1690688"/>
                <a:ext cx="5912836" cy="133562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p:cNvSpPr/>
              <p:nvPr/>
            </p:nvSpPr>
            <p:spPr>
              <a:xfrm>
                <a:off x="401877" y="5249404"/>
                <a:ext cx="4811702" cy="70788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rPr>
                        <m:t>𝑎</m:t>
                      </m:r>
                      <m:r>
                        <a:rPr lang="en-US" sz="4000" i="0">
                          <a:latin typeface="Cambria Math" panose="02040503050406030204" pitchFamily="18" charset="0"/>
                        </a:rPr>
                        <m:t>(</m:t>
                      </m:r>
                      <m:r>
                        <a:rPr lang="en-US" sz="4000" b="1" i="1">
                          <a:latin typeface="Cambria Math" panose="02040503050406030204" pitchFamily="18" charset="0"/>
                        </a:rPr>
                        <m:t>𝒙</m:t>
                      </m:r>
                      <m:r>
                        <a:rPr lang="en-US" sz="4000" b="0" i="0">
                          <a:latin typeface="Cambria Math" panose="02040503050406030204" pitchFamily="18" charset="0"/>
                        </a:rPr>
                        <m:t>)= </m:t>
                      </m:r>
                      <m:r>
                        <a:rPr lang="en-US" sz="4000" b="0" i="1">
                          <a:latin typeface="Cambria Math" panose="02040503050406030204" pitchFamily="18" charset="0"/>
                        </a:rPr>
                        <m:t>𝜎</m:t>
                      </m:r>
                      <m:d>
                        <m:dPr>
                          <m:ctrlPr>
                            <a:rPr lang="en-US" sz="4000" b="0" i="1">
                              <a:latin typeface="Cambria Math" panose="02040503050406030204" pitchFamily="18" charset="0"/>
                            </a:rPr>
                          </m:ctrlPr>
                        </m:dPr>
                        <m:e>
                          <m:r>
                            <a:rPr lang="en-US" sz="4000" b="1" i="1">
                              <a:latin typeface="Cambria Math" panose="02040503050406030204" pitchFamily="18" charset="0"/>
                            </a:rPr>
                            <m:t>𝒘</m:t>
                          </m:r>
                          <m:r>
                            <a:rPr lang="en-US" sz="4000" b="0" i="0">
                              <a:latin typeface="Cambria Math" panose="02040503050406030204" pitchFamily="18" charset="0"/>
                            </a:rPr>
                            <m:t>∙</m:t>
                          </m:r>
                          <m:r>
                            <a:rPr lang="en-US" sz="4000" b="1" i="1">
                              <a:latin typeface="Cambria Math" panose="02040503050406030204" pitchFamily="18" charset="0"/>
                            </a:rPr>
                            <m:t>𝒙</m:t>
                          </m:r>
                          <m:r>
                            <a:rPr lang="en-US" sz="4000" b="0" i="0">
                              <a:latin typeface="Cambria Math" panose="02040503050406030204" pitchFamily="18" charset="0"/>
                            </a:rPr>
                            <m:t>+</m:t>
                          </m:r>
                          <m:r>
                            <a:rPr lang="en-US" sz="4000" b="0" i="1">
                              <a:latin typeface="Cambria Math" panose="02040503050406030204" pitchFamily="18" charset="0"/>
                            </a:rPr>
                            <m:t>𝑏</m:t>
                          </m:r>
                        </m:e>
                      </m:d>
                    </m:oMath>
                  </m:oMathPara>
                </a14:m>
                <a:endParaRPr lang="en-US" sz="4000" dirty="0"/>
              </a:p>
            </p:txBody>
          </p:sp>
        </mc:Choice>
        <mc:Fallback>
          <p:sp>
            <p:nvSpPr>
              <p:cNvPr id="7" name="Rectangle 6"/>
              <p:cNvSpPr>
                <a:spLocks noRot="1" noChangeAspect="1" noMove="1" noResize="1" noEditPoints="1" noAdjustHandles="1" noChangeArrowheads="1" noChangeShapeType="1" noTextEdit="1"/>
              </p:cNvSpPr>
              <p:nvPr/>
            </p:nvSpPr>
            <p:spPr>
              <a:xfrm>
                <a:off x="401877" y="5249404"/>
                <a:ext cx="4811702" cy="70788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52529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Foundations</a:t>
            </a:r>
          </a:p>
        </p:txBody>
      </p:sp>
      <mc:AlternateContent xmlns:mc="http://schemas.openxmlformats.org/markup-compatibility/2006">
        <mc:Choice xmlns:a14="http://schemas.microsoft.com/office/drawing/2010/main" Requires="a14">
          <p:sp>
            <p:nvSpPr>
              <p:cNvPr id="4" name="Rectangle 3"/>
              <p:cNvSpPr/>
              <p:nvPr/>
            </p:nvSpPr>
            <p:spPr>
              <a:xfrm>
                <a:off x="3136920" y="5264630"/>
                <a:ext cx="5918159" cy="92608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p>
                        <m:sSupPr>
                          <m:ctrlPr>
                            <a:rPr lang="en-US" sz="4800" b="1" smtClean="0">
                              <a:latin typeface="Cambria Math" panose="02040503050406030204" pitchFamily="18" charset="0"/>
                            </a:rPr>
                          </m:ctrlPr>
                        </m:sSupPr>
                        <m:e>
                          <m:r>
                            <a:rPr lang="en-US" sz="4800" b="1" i="1">
                              <a:latin typeface="Cambria Math" panose="02040503050406030204" pitchFamily="18" charset="0"/>
                            </a:rPr>
                            <m:t>𝒂</m:t>
                          </m:r>
                        </m:e>
                        <m:sup>
                          <m:r>
                            <a:rPr lang="en-US" sz="4800" b="1" i="1">
                              <a:latin typeface="Cambria Math" panose="02040503050406030204" pitchFamily="18" charset="0"/>
                            </a:rPr>
                            <m:t>𝒍</m:t>
                          </m:r>
                        </m:sup>
                      </m:sSup>
                      <m:r>
                        <a:rPr lang="en-US" sz="4800" b="0" i="0">
                          <a:latin typeface="Cambria Math" panose="02040503050406030204" pitchFamily="18" charset="0"/>
                        </a:rPr>
                        <m:t>= </m:t>
                      </m:r>
                      <m:r>
                        <a:rPr lang="en-US" sz="4800" b="1" i="1">
                          <a:latin typeface="Cambria Math" panose="02040503050406030204" pitchFamily="18" charset="0"/>
                        </a:rPr>
                        <m:t>𝝈</m:t>
                      </m:r>
                      <m:d>
                        <m:dPr>
                          <m:ctrlPr>
                            <a:rPr lang="en-US" sz="4800" b="1" i="1">
                              <a:latin typeface="Cambria Math" panose="02040503050406030204" pitchFamily="18" charset="0"/>
                            </a:rPr>
                          </m:ctrlPr>
                        </m:dPr>
                        <m:e>
                          <m:sSup>
                            <m:sSupPr>
                              <m:ctrlPr>
                                <a:rPr lang="en-US" sz="4800" b="1" i="1">
                                  <a:latin typeface="Cambria Math" panose="02040503050406030204" pitchFamily="18" charset="0"/>
                                </a:rPr>
                              </m:ctrlPr>
                            </m:sSupPr>
                            <m:e>
                              <m:r>
                                <a:rPr lang="en-US" sz="4800" b="1" i="1">
                                  <a:latin typeface="Cambria Math" panose="02040503050406030204" pitchFamily="18" charset="0"/>
                                </a:rPr>
                                <m:t>𝒘</m:t>
                              </m:r>
                            </m:e>
                            <m:sup>
                              <m:r>
                                <a:rPr lang="en-US" sz="4800" b="1" i="1">
                                  <a:latin typeface="Cambria Math" panose="02040503050406030204" pitchFamily="18" charset="0"/>
                                </a:rPr>
                                <m:t>𝒍</m:t>
                              </m:r>
                            </m:sup>
                          </m:sSup>
                          <m:sSup>
                            <m:sSupPr>
                              <m:ctrlPr>
                                <a:rPr lang="en-US" sz="4800" b="1" i="1">
                                  <a:latin typeface="Cambria Math" panose="02040503050406030204" pitchFamily="18" charset="0"/>
                                </a:rPr>
                              </m:ctrlPr>
                            </m:sSupPr>
                            <m:e>
                              <m:r>
                                <a:rPr lang="en-US" sz="4800" b="1" i="1">
                                  <a:latin typeface="Cambria Math" panose="02040503050406030204" pitchFamily="18" charset="0"/>
                                </a:rPr>
                                <m:t>𝒂</m:t>
                              </m:r>
                            </m:e>
                            <m:sup>
                              <m:r>
                                <a:rPr lang="en-US" sz="4800" b="1" i="1">
                                  <a:latin typeface="Cambria Math" panose="02040503050406030204" pitchFamily="18" charset="0"/>
                                </a:rPr>
                                <m:t>𝒍</m:t>
                              </m:r>
                              <m:r>
                                <a:rPr lang="en-US" sz="4800" b="0" i="0">
                                  <a:latin typeface="Cambria Math" panose="02040503050406030204" pitchFamily="18" charset="0"/>
                                </a:rPr>
                                <m:t>−1</m:t>
                              </m:r>
                            </m:sup>
                          </m:sSup>
                          <m:r>
                            <a:rPr lang="en-US" sz="4800" b="0" i="0">
                              <a:latin typeface="Cambria Math" panose="02040503050406030204" pitchFamily="18" charset="0"/>
                            </a:rPr>
                            <m:t>+</m:t>
                          </m:r>
                          <m:sSup>
                            <m:sSupPr>
                              <m:ctrlPr>
                                <a:rPr lang="en-US" sz="4800" b="0" i="1">
                                  <a:latin typeface="Cambria Math" panose="02040503050406030204" pitchFamily="18" charset="0"/>
                                </a:rPr>
                              </m:ctrlPr>
                            </m:sSupPr>
                            <m:e>
                              <m:r>
                                <a:rPr lang="en-US" sz="4800" b="1" i="1">
                                  <a:latin typeface="Cambria Math" panose="02040503050406030204" pitchFamily="18" charset="0"/>
                                </a:rPr>
                                <m:t>𝒃</m:t>
                              </m:r>
                            </m:e>
                            <m:sup>
                              <m:r>
                                <a:rPr lang="en-US" sz="4800" b="1" i="1">
                                  <a:latin typeface="Cambria Math" panose="02040503050406030204" pitchFamily="18" charset="0"/>
                                </a:rPr>
                                <m:t>𝒍</m:t>
                              </m:r>
                            </m:sup>
                          </m:sSup>
                        </m:e>
                      </m:d>
                    </m:oMath>
                  </m:oMathPara>
                </a14:m>
                <a:endParaRPr lang="en-US" sz="4800" dirty="0"/>
              </a:p>
            </p:txBody>
          </p:sp>
        </mc:Choice>
        <mc:Fallback>
          <p:sp>
            <p:nvSpPr>
              <p:cNvPr id="4" name="Rectangle 3"/>
              <p:cNvSpPr>
                <a:spLocks noRot="1" noChangeAspect="1" noMove="1" noResize="1" noEditPoints="1" noAdjustHandles="1" noChangeArrowheads="1" noChangeShapeType="1" noTextEdit="1"/>
              </p:cNvSpPr>
              <p:nvPr/>
            </p:nvSpPr>
            <p:spPr>
              <a:xfrm>
                <a:off x="3136920" y="5264630"/>
                <a:ext cx="5918159" cy="926087"/>
              </a:xfrm>
              <a:prstGeom prst="rect">
                <a:avLst/>
              </a:prstGeom>
              <a:blipFill>
                <a:blip r:embed="rId2"/>
                <a:stretch>
                  <a:fillRect/>
                </a:stretch>
              </a:blipFill>
            </p:spPr>
            <p:txBody>
              <a:bodyPr/>
              <a:lstStyle/>
              <a:p>
                <a:r>
                  <a:rPr lang="en-US">
                    <a:noFill/>
                  </a:rPr>
                  <a:t> </a:t>
                </a:r>
              </a:p>
            </p:txBody>
          </p:sp>
        </mc:Fallback>
      </mc:AlternateContent>
      <p:pic>
        <p:nvPicPr>
          <p:cNvPr id="5" name="Picture 4" descr="https://upload.wikimedia.org/wikipedia/commons/thumb/3/3d/Neural_network.svg/400px-Neural_network.svg.png"/>
          <p:cNvPicPr>
            <a:picLocks noChangeAspect="1"/>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3769154" y="1942791"/>
            <a:ext cx="4653690" cy="2903239"/>
          </a:xfrm>
          <a:prstGeom prst="rect">
            <a:avLst/>
          </a:prstGeom>
          <a:noFill/>
          <a:ln>
            <a:noFill/>
          </a:ln>
        </p:spPr>
      </p:pic>
      <mc:AlternateContent xmlns:mc="http://schemas.openxmlformats.org/markup-compatibility/2006">
        <mc:Choice xmlns:a14="http://schemas.microsoft.com/office/drawing/2010/main" Requires="a14">
          <p:sp>
            <p:nvSpPr>
              <p:cNvPr id="6" name="Rectangle 5"/>
              <p:cNvSpPr/>
              <p:nvPr/>
            </p:nvSpPr>
            <p:spPr>
              <a:xfrm>
                <a:off x="7399745" y="2634734"/>
                <a:ext cx="736099"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𝒍</m:t>
                      </m:r>
                      <m:r>
                        <a:rPr lang="en-US" b="1" i="1" smtClean="0">
                          <a:latin typeface="Cambria Math" panose="02040503050406030204" pitchFamily="18" charset="0"/>
                        </a:rPr>
                        <m:t>+</m:t>
                      </m:r>
                      <m:r>
                        <a:rPr lang="en-US" b="1" i="1" smtClean="0">
                          <a:latin typeface="Cambria Math" panose="02040503050406030204" pitchFamily="18" charset="0"/>
                        </a:rPr>
                        <m:t>𝟏</m:t>
                      </m:r>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7399745" y="2634734"/>
                <a:ext cx="736099"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5934738" y="1447408"/>
                <a:ext cx="287594"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𝒍</m:t>
                      </m:r>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5934738" y="1447408"/>
                <a:ext cx="287594"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p:cNvSpPr/>
              <p:nvPr/>
            </p:nvSpPr>
            <p:spPr>
              <a:xfrm>
                <a:off x="4248507" y="2265402"/>
                <a:ext cx="736099"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𝒍</m:t>
                      </m:r>
                      <m:r>
                        <a:rPr lang="en-US" b="1" i="1" smtClean="0">
                          <a:latin typeface="Cambria Math" panose="02040503050406030204" pitchFamily="18" charset="0"/>
                        </a:rPr>
                        <m:t>−</m:t>
                      </m:r>
                      <m:r>
                        <a:rPr lang="en-US" b="1" i="1" smtClean="0">
                          <a:latin typeface="Cambria Math" panose="02040503050406030204" pitchFamily="18" charset="0"/>
                        </a:rPr>
                        <m:t>𝟏</m:t>
                      </m:r>
                    </m:oMath>
                  </m:oMathPara>
                </a14:m>
                <a:endParaRPr lang="en-US" dirty="0"/>
              </a:p>
            </p:txBody>
          </p:sp>
        </mc:Choice>
        <mc:Fallback>
          <p:sp>
            <p:nvSpPr>
              <p:cNvPr id="8" name="Rectangle 7"/>
              <p:cNvSpPr>
                <a:spLocks noRot="1" noChangeAspect="1" noMove="1" noResize="1" noEditPoints="1" noAdjustHandles="1" noChangeArrowheads="1" noChangeShapeType="1" noTextEdit="1"/>
              </p:cNvSpPr>
              <p:nvPr/>
            </p:nvSpPr>
            <p:spPr>
              <a:xfrm>
                <a:off x="4248507" y="2265402"/>
                <a:ext cx="736099" cy="36933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80003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Foundations</a:t>
            </a:r>
            <a:endParaRPr lang="en-US" dirty="0"/>
          </a:p>
        </p:txBody>
      </p:sp>
      <p:sp>
        <p:nvSpPr>
          <p:cNvPr id="4" name="TextBox 3"/>
          <p:cNvSpPr txBox="1"/>
          <p:nvPr/>
        </p:nvSpPr>
        <p:spPr>
          <a:xfrm>
            <a:off x="8929099" y="489297"/>
            <a:ext cx="2424701" cy="1077218"/>
          </a:xfrm>
          <a:prstGeom prst="rect">
            <a:avLst/>
          </a:prstGeom>
          <a:noFill/>
          <a:ln>
            <a:solidFill>
              <a:schemeClr val="accent1"/>
            </a:solidFill>
          </a:ln>
        </p:spPr>
        <p:txBody>
          <a:bodyPr wrap="square" rtlCol="0" anchor="ctr">
            <a:spAutoFit/>
          </a:bodyPr>
          <a:lstStyle/>
          <a:p>
            <a:pPr algn="ctr"/>
            <a:r>
              <a:rPr lang="en-US" sz="3200" dirty="0"/>
              <a:t>CONSTRUCT NETWORK</a:t>
            </a:r>
          </a:p>
        </p:txBody>
      </p:sp>
      <p:sp>
        <p:nvSpPr>
          <p:cNvPr id="7" name="Rectangle 6"/>
          <p:cNvSpPr/>
          <p:nvPr/>
        </p:nvSpPr>
        <p:spPr>
          <a:xfrm>
            <a:off x="1315092" y="1814860"/>
            <a:ext cx="9811820" cy="464391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724614" y="1982912"/>
            <a:ext cx="2992776" cy="523220"/>
          </a:xfrm>
          <a:prstGeom prst="rect">
            <a:avLst/>
          </a:prstGeom>
          <a:noFill/>
        </p:spPr>
        <p:txBody>
          <a:bodyPr wrap="square" rtlCol="0">
            <a:spAutoFit/>
          </a:bodyPr>
          <a:lstStyle/>
          <a:p>
            <a:r>
              <a:rPr lang="en-US" sz="2800" dirty="0"/>
              <a:t>NEURAL NETWORK</a:t>
            </a:r>
          </a:p>
        </p:txBody>
      </p:sp>
      <p:sp>
        <p:nvSpPr>
          <p:cNvPr id="11" name="TextBox 10"/>
          <p:cNvSpPr txBox="1"/>
          <p:nvPr/>
        </p:nvSpPr>
        <p:spPr>
          <a:xfrm>
            <a:off x="2346895" y="2712378"/>
            <a:ext cx="1325366" cy="3001524"/>
          </a:xfrm>
          <a:prstGeom prst="rect">
            <a:avLst/>
          </a:prstGeom>
          <a:noFill/>
          <a:ln>
            <a:solidFill>
              <a:schemeClr val="tx1"/>
            </a:solidFill>
          </a:ln>
        </p:spPr>
        <p:txBody>
          <a:bodyPr wrap="square" rtlCol="0" anchor="ctr">
            <a:noAutofit/>
          </a:bodyPr>
          <a:lstStyle/>
          <a:p>
            <a:pPr algn="ctr"/>
            <a:r>
              <a:rPr lang="en-US" dirty="0"/>
              <a:t>Input Layer</a:t>
            </a:r>
          </a:p>
        </p:txBody>
      </p:sp>
      <p:cxnSp>
        <p:nvCxnSpPr>
          <p:cNvPr id="12" name="Straight Arrow Connector 11"/>
          <p:cNvCxnSpPr>
            <a:cxnSpLocks/>
          </p:cNvCxnSpPr>
          <p:nvPr/>
        </p:nvCxnSpPr>
        <p:spPr>
          <a:xfrm>
            <a:off x="4000927" y="4217448"/>
            <a:ext cx="632718" cy="5231"/>
          </a:xfrm>
          <a:prstGeom prst="straightConnector1">
            <a:avLst/>
          </a:prstGeom>
          <a:ln w="508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057800" y="3285114"/>
            <a:ext cx="2659590" cy="1869897"/>
          </a:xfrm>
          <a:prstGeom prst="rect">
            <a:avLst/>
          </a:prstGeom>
          <a:noFill/>
          <a:ln>
            <a:solidFill>
              <a:schemeClr val="tx1"/>
            </a:solidFill>
          </a:ln>
        </p:spPr>
        <p:txBody>
          <a:bodyPr wrap="square" rtlCol="0" anchor="ctr">
            <a:noAutofit/>
          </a:bodyPr>
          <a:lstStyle/>
          <a:p>
            <a:pPr algn="ctr"/>
            <a:r>
              <a:rPr lang="en-US" dirty="0"/>
              <a:t>“Hidden” or “Deep” layers</a:t>
            </a:r>
          </a:p>
        </p:txBody>
      </p:sp>
      <p:sp>
        <p:nvSpPr>
          <p:cNvPr id="15" name="TextBox 14"/>
          <p:cNvSpPr txBox="1"/>
          <p:nvPr/>
        </p:nvSpPr>
        <p:spPr>
          <a:xfrm>
            <a:off x="9102929" y="3632649"/>
            <a:ext cx="1325366" cy="1160981"/>
          </a:xfrm>
          <a:prstGeom prst="rect">
            <a:avLst/>
          </a:prstGeom>
          <a:noFill/>
          <a:ln>
            <a:solidFill>
              <a:schemeClr val="tx1"/>
            </a:solidFill>
          </a:ln>
        </p:spPr>
        <p:txBody>
          <a:bodyPr wrap="square" rtlCol="0" anchor="ctr">
            <a:noAutofit/>
          </a:bodyPr>
          <a:lstStyle/>
          <a:p>
            <a:pPr algn="ctr"/>
            <a:r>
              <a:rPr lang="en-US" dirty="0"/>
              <a:t>Output Layer</a:t>
            </a:r>
          </a:p>
        </p:txBody>
      </p:sp>
      <p:cxnSp>
        <p:nvCxnSpPr>
          <p:cNvPr id="16" name="Straight Arrow Connector 15"/>
          <p:cNvCxnSpPr>
            <a:cxnSpLocks/>
          </p:cNvCxnSpPr>
          <p:nvPr/>
        </p:nvCxnSpPr>
        <p:spPr>
          <a:xfrm>
            <a:off x="8087953" y="4220062"/>
            <a:ext cx="632718" cy="5231"/>
          </a:xfrm>
          <a:prstGeom prst="straightConnector1">
            <a:avLst/>
          </a:prstGeom>
          <a:ln w="508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68343" y="2046658"/>
            <a:ext cx="2448943" cy="646331"/>
          </a:xfrm>
          <a:prstGeom prst="rect">
            <a:avLst/>
          </a:prstGeom>
          <a:noFill/>
        </p:spPr>
        <p:txBody>
          <a:bodyPr wrap="square" rtlCol="0">
            <a:spAutoFit/>
          </a:bodyPr>
          <a:lstStyle/>
          <a:p>
            <a:pPr algn="ctr"/>
            <a:r>
              <a:rPr lang="en-US" dirty="0"/>
              <a:t>W x H x C image</a:t>
            </a:r>
          </a:p>
          <a:p>
            <a:pPr algn="ctr"/>
            <a:r>
              <a:rPr lang="en-US" dirty="0"/>
              <a:t>W x H x C input neurons</a:t>
            </a:r>
          </a:p>
        </p:txBody>
      </p:sp>
      <p:sp>
        <p:nvSpPr>
          <p:cNvPr id="20" name="TextBox 19"/>
          <p:cNvSpPr txBox="1"/>
          <p:nvPr/>
        </p:nvSpPr>
        <p:spPr>
          <a:xfrm>
            <a:off x="5631394" y="5390736"/>
            <a:ext cx="1512401" cy="646331"/>
          </a:xfrm>
          <a:prstGeom prst="rect">
            <a:avLst/>
          </a:prstGeom>
          <a:noFill/>
          <a:ln w="19050">
            <a:solidFill>
              <a:srgbClr val="FF0000"/>
            </a:solidFill>
          </a:ln>
        </p:spPr>
        <p:txBody>
          <a:bodyPr wrap="none" rtlCol="0">
            <a:spAutoFit/>
          </a:bodyPr>
          <a:lstStyle/>
          <a:p>
            <a:pPr algn="ctr"/>
            <a:r>
              <a:rPr lang="en-US" dirty="0"/>
              <a:t>“Convolution”</a:t>
            </a:r>
          </a:p>
          <a:p>
            <a:pPr algn="ctr"/>
            <a:r>
              <a:rPr lang="en-US" dirty="0"/>
              <a:t>Feature Maps</a:t>
            </a:r>
          </a:p>
        </p:txBody>
      </p:sp>
      <mc:AlternateContent xmlns:mc="http://schemas.openxmlformats.org/markup-compatibility/2006" xmlns:a14="http://schemas.microsoft.com/office/drawing/2010/main">
        <mc:Choice Requires="a14">
          <p:sp>
            <p:nvSpPr>
              <p:cNvPr id="21" name="Rectangle 20"/>
              <p:cNvSpPr/>
              <p:nvPr/>
            </p:nvSpPr>
            <p:spPr>
              <a:xfrm>
                <a:off x="9364476" y="3139145"/>
                <a:ext cx="8022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𝐿</m:t>
                          </m:r>
                        </m:sup>
                      </m:sSup>
                      <m:r>
                        <a:rPr lang="en-US" i="1">
                          <a:latin typeface="Cambria Math" panose="02040503050406030204" pitchFamily="18" charset="0"/>
                        </a:rPr>
                        <m:t>(</m:t>
                      </m:r>
                      <m:r>
                        <a:rPr lang="en-US" b="1" i="1">
                          <a:latin typeface="Cambria Math" panose="02040503050406030204" pitchFamily="18" charset="0"/>
                        </a:rPr>
                        <m:t>𝒙</m:t>
                      </m:r>
                      <m:r>
                        <a:rPr lang="en-US" i="1">
                          <a:latin typeface="Cambria Math" panose="02040503050406030204" pitchFamily="18" charset="0"/>
                        </a:rPr>
                        <m:t>)</m:t>
                      </m:r>
                    </m:oMath>
                  </m:oMathPara>
                </a14:m>
                <a:endParaRPr lang="en-US" dirty="0"/>
              </a:p>
            </p:txBody>
          </p:sp>
        </mc:Choice>
        <mc:Fallback xmlns="">
          <p:sp>
            <p:nvSpPr>
              <p:cNvPr id="21" name="Rectangle 20"/>
              <p:cNvSpPr>
                <a:spLocks noRot="1" noChangeAspect="1" noMove="1" noResize="1" noEditPoints="1" noAdjustHandles="1" noChangeArrowheads="1" noChangeShapeType="1" noTextEdit="1"/>
              </p:cNvSpPr>
              <p:nvPr/>
            </p:nvSpPr>
            <p:spPr>
              <a:xfrm>
                <a:off x="9364476" y="3139145"/>
                <a:ext cx="802271" cy="369332"/>
              </a:xfrm>
              <a:prstGeom prst="rect">
                <a:avLst/>
              </a:prstGeom>
              <a:blipFill>
                <a:blip r:embed="rId3"/>
                <a:stretch>
                  <a:fillRect b="-11475"/>
                </a:stretch>
              </a:blipFill>
            </p:spPr>
            <p:txBody>
              <a:bodyPr/>
              <a:lstStyle/>
              <a:p>
                <a:r>
                  <a:rPr lang="en-US">
                    <a:noFill/>
                  </a:rPr>
                  <a:t> </a:t>
                </a:r>
              </a:p>
            </p:txBody>
          </p:sp>
        </mc:Fallback>
      </mc:AlternateContent>
    </p:spTree>
    <p:extLst>
      <p:ext uri="{BB962C8B-B14F-4D97-AF65-F5344CB8AC3E}">
        <p14:creationId xmlns:p14="http://schemas.microsoft.com/office/powerpoint/2010/main" val="4221348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838200" y="2223247"/>
            <a:ext cx="5320553" cy="3953716"/>
          </a:xfrm>
        </p:spPr>
        <p:txBody>
          <a:bodyPr>
            <a:normAutofit/>
          </a:bodyPr>
          <a:lstStyle/>
          <a:p>
            <a:r>
              <a:rPr lang="en-US" sz="2400" dirty="0"/>
              <a:t>Applicable to many areas of technology</a:t>
            </a:r>
          </a:p>
          <a:p>
            <a:r>
              <a:rPr lang="en-US" sz="2400" dirty="0"/>
              <a:t>Huge market for CNNs</a:t>
            </a:r>
          </a:p>
          <a:p>
            <a:r>
              <a:rPr lang="en-US" sz="2400" dirty="0"/>
              <a:t>General structure allows for generics (libraries &amp; primitives)</a:t>
            </a:r>
          </a:p>
          <a:p>
            <a:r>
              <a:rPr lang="en-US" sz="2400" dirty="0"/>
              <a:t>Excellent intersection of computer vision, CNNs, and mathematics (hence the dual capstone) </a:t>
            </a:r>
          </a:p>
        </p:txBody>
      </p:sp>
      <p:sp>
        <p:nvSpPr>
          <p:cNvPr id="4" name="Content Placeholder 2"/>
          <p:cNvSpPr txBox="1">
            <a:spLocks/>
          </p:cNvSpPr>
          <p:nvPr/>
        </p:nvSpPr>
        <p:spPr>
          <a:xfrm>
            <a:off x="6261847" y="2223247"/>
            <a:ext cx="5679141" cy="39537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Identification Tasks are tedious for humans</a:t>
            </a:r>
          </a:p>
          <a:p>
            <a:r>
              <a:rPr lang="en-US" sz="2400" dirty="0"/>
              <a:t>“Computing” what a camera sees is challenging for sufficiently large images</a:t>
            </a:r>
          </a:p>
          <a:p>
            <a:r>
              <a:rPr lang="en-US" sz="2400" dirty="0"/>
              <a:t>Classification and “Identification” can be unified allowing CNNs to shine</a:t>
            </a:r>
          </a:p>
          <a:p>
            <a:r>
              <a:rPr lang="en-US" sz="2400" dirty="0"/>
              <a:t>Clear security &amp; safety applications </a:t>
            </a:r>
          </a:p>
        </p:txBody>
      </p:sp>
      <p:sp>
        <p:nvSpPr>
          <p:cNvPr id="5" name="TextBox 4"/>
          <p:cNvSpPr txBox="1"/>
          <p:nvPr/>
        </p:nvSpPr>
        <p:spPr>
          <a:xfrm>
            <a:off x="838200" y="1690688"/>
            <a:ext cx="2066365" cy="461665"/>
          </a:xfrm>
          <a:prstGeom prst="rect">
            <a:avLst/>
          </a:prstGeom>
          <a:noFill/>
        </p:spPr>
        <p:txBody>
          <a:bodyPr wrap="square" rtlCol="0">
            <a:spAutoFit/>
          </a:bodyPr>
          <a:lstStyle/>
          <a:p>
            <a:r>
              <a:rPr lang="en-US" sz="2400" u="sng" dirty="0"/>
              <a:t>General</a:t>
            </a:r>
            <a:r>
              <a:rPr lang="en-US" u="sng" dirty="0"/>
              <a:t>:</a:t>
            </a:r>
          </a:p>
        </p:txBody>
      </p:sp>
      <p:sp>
        <p:nvSpPr>
          <p:cNvPr id="6" name="TextBox 5"/>
          <p:cNvSpPr txBox="1"/>
          <p:nvPr/>
        </p:nvSpPr>
        <p:spPr>
          <a:xfrm>
            <a:off x="6261847" y="1690687"/>
            <a:ext cx="2783542" cy="461665"/>
          </a:xfrm>
          <a:prstGeom prst="rect">
            <a:avLst/>
          </a:prstGeom>
          <a:noFill/>
        </p:spPr>
        <p:txBody>
          <a:bodyPr wrap="square" rtlCol="0">
            <a:spAutoFit/>
          </a:bodyPr>
          <a:lstStyle/>
          <a:p>
            <a:r>
              <a:rPr lang="en-US" sz="2400" u="sng" dirty="0"/>
              <a:t>Image Identification:</a:t>
            </a:r>
          </a:p>
        </p:txBody>
      </p:sp>
      <p:sp>
        <p:nvSpPr>
          <p:cNvPr id="7" name="TextBox 6"/>
          <p:cNvSpPr txBox="1"/>
          <p:nvPr/>
        </p:nvSpPr>
        <p:spPr>
          <a:xfrm>
            <a:off x="203568" y="6063191"/>
            <a:ext cx="2700997" cy="646331"/>
          </a:xfrm>
          <a:prstGeom prst="rect">
            <a:avLst/>
          </a:prstGeom>
          <a:noFill/>
        </p:spPr>
        <p:txBody>
          <a:bodyPr wrap="square" rtlCol="0">
            <a:spAutoFit/>
          </a:bodyPr>
          <a:lstStyle/>
          <a:p>
            <a:r>
              <a:rPr lang="en-US" dirty="0"/>
              <a:t>(The mathematics informs the use of the libraries)</a:t>
            </a:r>
          </a:p>
        </p:txBody>
      </p:sp>
    </p:spTree>
    <p:extLst>
      <p:ext uri="{BB962C8B-B14F-4D97-AF65-F5344CB8AC3E}">
        <p14:creationId xmlns:p14="http://schemas.microsoft.com/office/powerpoint/2010/main" val="2046054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Rounded Corners 40"/>
          <p:cNvSpPr/>
          <p:nvPr/>
        </p:nvSpPr>
        <p:spPr>
          <a:xfrm>
            <a:off x="4604657" y="2526393"/>
            <a:ext cx="3189514" cy="122917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Foundations</a:t>
            </a:r>
            <a:endParaRPr lang="en-US" dirty="0"/>
          </a:p>
        </p:txBody>
      </p:sp>
      <p:sp>
        <p:nvSpPr>
          <p:cNvPr id="4" name="TextBox 3"/>
          <p:cNvSpPr txBox="1"/>
          <p:nvPr/>
        </p:nvSpPr>
        <p:spPr>
          <a:xfrm>
            <a:off x="8929099" y="489297"/>
            <a:ext cx="2424701" cy="1077218"/>
          </a:xfrm>
          <a:prstGeom prst="rect">
            <a:avLst/>
          </a:prstGeom>
          <a:noFill/>
          <a:ln>
            <a:solidFill>
              <a:schemeClr val="accent1"/>
            </a:solidFill>
          </a:ln>
        </p:spPr>
        <p:txBody>
          <a:bodyPr wrap="square" rtlCol="0" anchor="ctr">
            <a:spAutoFit/>
          </a:bodyPr>
          <a:lstStyle/>
          <a:p>
            <a:pPr algn="ctr"/>
            <a:r>
              <a:rPr lang="en-US" sz="3200" dirty="0"/>
              <a:t>CONSTRUCT NETWORK</a:t>
            </a:r>
          </a:p>
        </p:txBody>
      </p:sp>
      <p:sp>
        <p:nvSpPr>
          <p:cNvPr id="5" name="TextBox 4"/>
          <p:cNvSpPr txBox="1"/>
          <p:nvPr/>
        </p:nvSpPr>
        <p:spPr>
          <a:xfrm>
            <a:off x="7214660" y="704740"/>
            <a:ext cx="1512401" cy="646331"/>
          </a:xfrm>
          <a:prstGeom prst="rect">
            <a:avLst/>
          </a:prstGeom>
          <a:noFill/>
          <a:ln w="19050">
            <a:solidFill>
              <a:srgbClr val="FF0000"/>
            </a:solidFill>
          </a:ln>
        </p:spPr>
        <p:txBody>
          <a:bodyPr wrap="none" rtlCol="0">
            <a:spAutoFit/>
          </a:bodyPr>
          <a:lstStyle/>
          <a:p>
            <a:pPr algn="ctr"/>
            <a:r>
              <a:rPr lang="en-US" dirty="0"/>
              <a:t>“Convolution”</a:t>
            </a:r>
          </a:p>
          <a:p>
            <a:pPr algn="ctr"/>
            <a:r>
              <a:rPr lang="en-US" dirty="0"/>
              <a:t>Feature Maps</a:t>
            </a:r>
          </a:p>
        </p:txBody>
      </p:sp>
      <p:sp>
        <p:nvSpPr>
          <p:cNvPr id="7" name="Oval 6"/>
          <p:cNvSpPr>
            <a:spLocks noChangeAspect="1"/>
          </p:cNvSpPr>
          <p:nvPr/>
        </p:nvSpPr>
        <p:spPr>
          <a:xfrm>
            <a:off x="3699142" y="4359407"/>
            <a:ext cx="717175" cy="7171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a:spLocks noChangeAspect="1"/>
          </p:cNvSpPr>
          <p:nvPr/>
        </p:nvSpPr>
        <p:spPr>
          <a:xfrm>
            <a:off x="4776828" y="4359407"/>
            <a:ext cx="717175" cy="7171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a:spLocks noChangeAspect="1"/>
          </p:cNvSpPr>
          <p:nvPr/>
        </p:nvSpPr>
        <p:spPr>
          <a:xfrm>
            <a:off x="5854514" y="4359407"/>
            <a:ext cx="717175" cy="7171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a:spLocks noChangeAspect="1"/>
          </p:cNvSpPr>
          <p:nvPr/>
        </p:nvSpPr>
        <p:spPr>
          <a:xfrm>
            <a:off x="6932200" y="4359407"/>
            <a:ext cx="717175" cy="7171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a:spLocks noChangeAspect="1"/>
          </p:cNvSpPr>
          <p:nvPr/>
        </p:nvSpPr>
        <p:spPr>
          <a:xfrm>
            <a:off x="8009886" y="4359407"/>
            <a:ext cx="717175" cy="7171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a:spLocks noChangeAspect="1"/>
          </p:cNvSpPr>
          <p:nvPr/>
        </p:nvSpPr>
        <p:spPr>
          <a:xfrm>
            <a:off x="4776828" y="2907787"/>
            <a:ext cx="717175" cy="7171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a:spLocks noChangeAspect="1"/>
          </p:cNvSpPr>
          <p:nvPr/>
        </p:nvSpPr>
        <p:spPr>
          <a:xfrm>
            <a:off x="5854514" y="2907787"/>
            <a:ext cx="717175" cy="7171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a:spLocks noChangeAspect="1"/>
          </p:cNvSpPr>
          <p:nvPr/>
        </p:nvSpPr>
        <p:spPr>
          <a:xfrm>
            <a:off x="6932200" y="2907787"/>
            <a:ext cx="717175" cy="7171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7" idx="0"/>
            <a:endCxn id="12" idx="3"/>
          </p:cNvCxnSpPr>
          <p:nvPr/>
        </p:nvCxnSpPr>
        <p:spPr>
          <a:xfrm flipV="1">
            <a:off x="4057730" y="3519934"/>
            <a:ext cx="824126" cy="839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0"/>
            <a:endCxn id="12" idx="4"/>
          </p:cNvCxnSpPr>
          <p:nvPr/>
        </p:nvCxnSpPr>
        <p:spPr>
          <a:xfrm flipV="1">
            <a:off x="5135416" y="3624962"/>
            <a:ext cx="0" cy="734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0"/>
            <a:endCxn id="13" idx="3"/>
          </p:cNvCxnSpPr>
          <p:nvPr/>
        </p:nvCxnSpPr>
        <p:spPr>
          <a:xfrm flipV="1">
            <a:off x="5135416" y="3519934"/>
            <a:ext cx="824126" cy="839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0"/>
            <a:endCxn id="13" idx="4"/>
          </p:cNvCxnSpPr>
          <p:nvPr/>
        </p:nvCxnSpPr>
        <p:spPr>
          <a:xfrm flipV="1">
            <a:off x="6213102" y="3624962"/>
            <a:ext cx="0" cy="734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9" idx="0"/>
            <a:endCxn id="14" idx="3"/>
          </p:cNvCxnSpPr>
          <p:nvPr/>
        </p:nvCxnSpPr>
        <p:spPr>
          <a:xfrm flipV="1">
            <a:off x="6213102" y="3519934"/>
            <a:ext cx="824126" cy="839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0"/>
            <a:endCxn id="12" idx="5"/>
          </p:cNvCxnSpPr>
          <p:nvPr/>
        </p:nvCxnSpPr>
        <p:spPr>
          <a:xfrm flipH="1" flipV="1">
            <a:off x="5388975" y="3519934"/>
            <a:ext cx="824127" cy="839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0" idx="0"/>
            <a:endCxn id="13" idx="5"/>
          </p:cNvCxnSpPr>
          <p:nvPr/>
        </p:nvCxnSpPr>
        <p:spPr>
          <a:xfrm flipH="1" flipV="1">
            <a:off x="6466661" y="3519934"/>
            <a:ext cx="824127" cy="839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0" idx="0"/>
            <a:endCxn id="14" idx="4"/>
          </p:cNvCxnSpPr>
          <p:nvPr/>
        </p:nvCxnSpPr>
        <p:spPr>
          <a:xfrm flipV="1">
            <a:off x="7290788" y="3624962"/>
            <a:ext cx="0" cy="734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1" idx="0"/>
            <a:endCxn id="14" idx="5"/>
          </p:cNvCxnSpPr>
          <p:nvPr/>
        </p:nvCxnSpPr>
        <p:spPr>
          <a:xfrm flipH="1" flipV="1">
            <a:off x="7544347" y="3519934"/>
            <a:ext cx="824127" cy="839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314709" y="2513866"/>
            <a:ext cx="1796784" cy="369332"/>
          </a:xfrm>
          <a:prstGeom prst="rect">
            <a:avLst/>
          </a:prstGeom>
          <a:noFill/>
        </p:spPr>
        <p:txBody>
          <a:bodyPr wrap="square" rtlCol="0">
            <a:spAutoFit/>
          </a:bodyPr>
          <a:lstStyle/>
          <a:p>
            <a:pPr algn="ctr"/>
            <a:r>
              <a:rPr lang="en-US" dirty="0"/>
              <a:t>Feature map</a:t>
            </a:r>
          </a:p>
        </p:txBody>
      </p:sp>
    </p:spTree>
    <p:extLst>
      <p:ext uri="{BB962C8B-B14F-4D97-AF65-F5344CB8AC3E}">
        <p14:creationId xmlns:p14="http://schemas.microsoft.com/office/powerpoint/2010/main" val="920586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Foundations</a:t>
            </a:r>
            <a:endParaRPr lang="en-US" dirty="0"/>
          </a:p>
        </p:txBody>
      </p:sp>
      <p:sp>
        <p:nvSpPr>
          <p:cNvPr id="4" name="TextBox 3"/>
          <p:cNvSpPr txBox="1"/>
          <p:nvPr/>
        </p:nvSpPr>
        <p:spPr>
          <a:xfrm>
            <a:off x="9036976" y="489297"/>
            <a:ext cx="2424701" cy="1077218"/>
          </a:xfrm>
          <a:prstGeom prst="rect">
            <a:avLst/>
          </a:prstGeom>
          <a:noFill/>
          <a:ln>
            <a:solidFill>
              <a:schemeClr val="accent1"/>
            </a:solidFill>
          </a:ln>
        </p:spPr>
        <p:txBody>
          <a:bodyPr wrap="square" rtlCol="0" anchor="ctr">
            <a:spAutoFit/>
          </a:bodyPr>
          <a:lstStyle/>
          <a:p>
            <a:pPr algn="ctr"/>
            <a:r>
              <a:rPr lang="en-US" sz="3200" dirty="0"/>
              <a:t>TRAIN NETWORK</a:t>
            </a:r>
          </a:p>
        </p:txBody>
      </p:sp>
      <p:sp>
        <p:nvSpPr>
          <p:cNvPr id="6" name="TextBox 5"/>
          <p:cNvSpPr txBox="1"/>
          <p:nvPr/>
        </p:nvSpPr>
        <p:spPr>
          <a:xfrm>
            <a:off x="714909" y="4306429"/>
            <a:ext cx="2424701" cy="1569660"/>
          </a:xfrm>
          <a:prstGeom prst="rect">
            <a:avLst/>
          </a:prstGeom>
          <a:noFill/>
          <a:ln>
            <a:solidFill>
              <a:srgbClr val="FF0000"/>
            </a:solidFill>
          </a:ln>
        </p:spPr>
        <p:txBody>
          <a:bodyPr wrap="square" rtlCol="0" anchor="ctr">
            <a:spAutoFit/>
          </a:bodyPr>
          <a:lstStyle/>
          <a:p>
            <a:pPr algn="ctr"/>
            <a:r>
              <a:rPr lang="en-US" sz="3200" dirty="0"/>
              <a:t>Select a training set (or subset)</a:t>
            </a:r>
          </a:p>
        </p:txBody>
      </p:sp>
      <p:sp>
        <p:nvSpPr>
          <p:cNvPr id="7" name="TextBox 6"/>
          <p:cNvSpPr txBox="1"/>
          <p:nvPr/>
        </p:nvSpPr>
        <p:spPr>
          <a:xfrm>
            <a:off x="4883649" y="1962487"/>
            <a:ext cx="2424701" cy="1569660"/>
          </a:xfrm>
          <a:prstGeom prst="rect">
            <a:avLst/>
          </a:prstGeom>
          <a:noFill/>
          <a:ln>
            <a:solidFill>
              <a:schemeClr val="accent6">
                <a:lumMod val="75000"/>
              </a:schemeClr>
            </a:solidFill>
          </a:ln>
        </p:spPr>
        <p:txBody>
          <a:bodyPr wrap="square" rtlCol="0" anchor="ctr">
            <a:spAutoFit/>
          </a:bodyPr>
          <a:lstStyle/>
          <a:p>
            <a:pPr algn="ctr"/>
            <a:r>
              <a:rPr lang="en-US" sz="3200" dirty="0"/>
              <a:t>Select Learning Rate/Epochs</a:t>
            </a:r>
          </a:p>
        </p:txBody>
      </p:sp>
      <p:sp>
        <p:nvSpPr>
          <p:cNvPr id="8" name="TextBox 7"/>
          <p:cNvSpPr txBox="1"/>
          <p:nvPr/>
        </p:nvSpPr>
        <p:spPr>
          <a:xfrm>
            <a:off x="9036977" y="4306429"/>
            <a:ext cx="2424701" cy="1569660"/>
          </a:xfrm>
          <a:prstGeom prst="rect">
            <a:avLst/>
          </a:prstGeom>
          <a:noFill/>
          <a:ln>
            <a:solidFill>
              <a:srgbClr val="FF0000"/>
            </a:solidFill>
          </a:ln>
        </p:spPr>
        <p:txBody>
          <a:bodyPr wrap="square" rtlCol="0" anchor="ctr">
            <a:spAutoFit/>
          </a:bodyPr>
          <a:lstStyle/>
          <a:p>
            <a:pPr algn="ctr"/>
            <a:r>
              <a:rPr lang="en-US" sz="3200" dirty="0"/>
              <a:t>Adjust Weights and Biases</a:t>
            </a:r>
          </a:p>
        </p:txBody>
      </p:sp>
      <p:sp>
        <p:nvSpPr>
          <p:cNvPr id="9" name="TextBox 8"/>
          <p:cNvSpPr txBox="1"/>
          <p:nvPr/>
        </p:nvSpPr>
        <p:spPr>
          <a:xfrm>
            <a:off x="3386190" y="4798871"/>
            <a:ext cx="2424701" cy="584775"/>
          </a:xfrm>
          <a:prstGeom prst="rect">
            <a:avLst/>
          </a:prstGeom>
          <a:noFill/>
          <a:ln>
            <a:solidFill>
              <a:srgbClr val="FF0000"/>
            </a:solidFill>
          </a:ln>
        </p:spPr>
        <p:txBody>
          <a:bodyPr wrap="square" rtlCol="0" anchor="ctr">
            <a:spAutoFit/>
          </a:bodyPr>
          <a:lstStyle/>
          <a:p>
            <a:pPr algn="ctr"/>
            <a:r>
              <a:rPr lang="en-US" sz="3200" dirty="0"/>
              <a:t>Feedforward</a:t>
            </a:r>
          </a:p>
        </p:txBody>
      </p:sp>
      <p:sp>
        <p:nvSpPr>
          <p:cNvPr id="10" name="TextBox 9"/>
          <p:cNvSpPr txBox="1"/>
          <p:nvPr/>
        </p:nvSpPr>
        <p:spPr>
          <a:xfrm>
            <a:off x="6365696" y="4552649"/>
            <a:ext cx="2424701" cy="1077218"/>
          </a:xfrm>
          <a:prstGeom prst="rect">
            <a:avLst/>
          </a:prstGeom>
          <a:noFill/>
          <a:ln>
            <a:solidFill>
              <a:srgbClr val="FF0000"/>
            </a:solidFill>
          </a:ln>
        </p:spPr>
        <p:txBody>
          <a:bodyPr wrap="square" rtlCol="0" anchor="ctr">
            <a:spAutoFit/>
          </a:bodyPr>
          <a:lstStyle/>
          <a:p>
            <a:pPr algn="ctr"/>
            <a:r>
              <a:rPr lang="en-US" sz="3200" dirty="0"/>
              <a:t>Compute Cost (error)</a:t>
            </a:r>
          </a:p>
        </p:txBody>
      </p:sp>
    </p:spTree>
    <p:extLst>
      <p:ext uri="{BB962C8B-B14F-4D97-AF65-F5344CB8AC3E}">
        <p14:creationId xmlns:p14="http://schemas.microsoft.com/office/powerpoint/2010/main" val="1593246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Foundations</a:t>
            </a:r>
            <a:endParaRPr lang="en-US" dirty="0"/>
          </a:p>
        </p:txBody>
      </p:sp>
      <p:sp>
        <p:nvSpPr>
          <p:cNvPr id="4" name="TextBox 3"/>
          <p:cNvSpPr txBox="1"/>
          <p:nvPr/>
        </p:nvSpPr>
        <p:spPr>
          <a:xfrm>
            <a:off x="5903360" y="2313242"/>
            <a:ext cx="2424701" cy="1569660"/>
          </a:xfrm>
          <a:prstGeom prst="rect">
            <a:avLst/>
          </a:prstGeom>
          <a:noFill/>
          <a:ln>
            <a:solidFill>
              <a:srgbClr val="FF0000"/>
            </a:solidFill>
          </a:ln>
        </p:spPr>
        <p:txBody>
          <a:bodyPr wrap="square" rtlCol="0" anchor="ctr">
            <a:spAutoFit/>
          </a:bodyPr>
          <a:lstStyle/>
          <a:p>
            <a:pPr algn="ctr"/>
            <a:r>
              <a:rPr lang="en-US" sz="3200" dirty="0"/>
              <a:t>Adjust Weights and Biases</a:t>
            </a:r>
          </a:p>
        </p:txBody>
      </p:sp>
      <p:sp>
        <p:nvSpPr>
          <p:cNvPr id="5" name="TextBox 4"/>
          <p:cNvSpPr txBox="1"/>
          <p:nvPr/>
        </p:nvSpPr>
        <p:spPr>
          <a:xfrm>
            <a:off x="3232079" y="2559462"/>
            <a:ext cx="2424701" cy="1077218"/>
          </a:xfrm>
          <a:prstGeom prst="rect">
            <a:avLst/>
          </a:prstGeom>
          <a:noFill/>
          <a:ln>
            <a:solidFill>
              <a:srgbClr val="FF0000"/>
            </a:solidFill>
          </a:ln>
        </p:spPr>
        <p:txBody>
          <a:bodyPr wrap="square" rtlCol="0" anchor="ctr">
            <a:spAutoFit/>
          </a:bodyPr>
          <a:lstStyle/>
          <a:p>
            <a:pPr algn="ctr"/>
            <a:r>
              <a:rPr lang="en-US" sz="3200" dirty="0"/>
              <a:t>Compute Cost (error)</a:t>
            </a:r>
          </a:p>
        </p:txBody>
      </p:sp>
      <p:sp>
        <p:nvSpPr>
          <p:cNvPr id="6" name="Right Brace 5"/>
          <p:cNvSpPr/>
          <p:nvPr/>
        </p:nvSpPr>
        <p:spPr>
          <a:xfrm rot="5400000">
            <a:off x="5482001" y="1944621"/>
            <a:ext cx="621822" cy="5121667"/>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itle 1"/>
          <p:cNvSpPr txBox="1">
            <a:spLocks/>
          </p:cNvSpPr>
          <p:nvPr/>
        </p:nvSpPr>
        <p:spPr>
          <a:xfrm>
            <a:off x="3598523" y="5128007"/>
            <a:ext cx="4388777" cy="1258750"/>
          </a:xfrm>
          <a:prstGeom prst="rect">
            <a:avLst/>
          </a:prstGeom>
          <a:ln>
            <a:solidFill>
              <a:schemeClr val="accent6">
                <a:lumMod val="5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t>Backpropagation</a:t>
            </a:r>
            <a:endParaRPr lang="en-US" dirty="0"/>
          </a:p>
        </p:txBody>
      </p:sp>
      <mc:AlternateContent xmlns:mc="http://schemas.openxmlformats.org/markup-compatibility/2006" xmlns:a14="http://schemas.microsoft.com/office/drawing/2010/main">
        <mc:Choice Requires="a14">
          <p:sp>
            <p:nvSpPr>
              <p:cNvPr id="8" name="TextBox 7"/>
              <p:cNvSpPr txBox="1"/>
              <p:nvPr/>
            </p:nvSpPr>
            <p:spPr>
              <a:xfrm>
                <a:off x="3759668" y="1470373"/>
                <a:ext cx="4227632" cy="5639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600" i="1" smtClean="0">
                              <a:latin typeface="Cambria Math" panose="02040503050406030204" pitchFamily="18" charset="0"/>
                            </a:rPr>
                          </m:ctrlPr>
                        </m:sSupPr>
                        <m:e>
                          <m:r>
                            <a:rPr lang="en-US" sz="3600" b="0" i="1" smtClean="0">
                              <a:latin typeface="Cambria Math" panose="02040503050406030204" pitchFamily="18" charset="0"/>
                            </a:rPr>
                            <m:t>𝑎</m:t>
                          </m:r>
                        </m:e>
                        <m:sup>
                          <m:r>
                            <a:rPr lang="en-US" sz="3600" b="0" i="1" smtClean="0">
                              <a:latin typeface="Cambria Math" panose="02040503050406030204" pitchFamily="18" charset="0"/>
                            </a:rPr>
                            <m:t>𝑙</m:t>
                          </m:r>
                        </m:sup>
                      </m:sSup>
                      <m:r>
                        <a:rPr lang="en-US" sz="3600" b="0" i="1" smtClean="0">
                          <a:latin typeface="Cambria Math" panose="02040503050406030204" pitchFamily="18" charset="0"/>
                        </a:rPr>
                        <m:t>= </m:t>
                      </m:r>
                      <m:r>
                        <a:rPr lang="en-US" sz="3600" b="0" i="1" smtClean="0">
                          <a:latin typeface="Cambria Math" panose="02040503050406030204" pitchFamily="18" charset="0"/>
                          <a:ea typeface="Cambria Math" panose="02040503050406030204" pitchFamily="18" charset="0"/>
                        </a:rPr>
                        <m:t>𝜎</m:t>
                      </m:r>
                      <m:r>
                        <a:rPr lang="en-US" sz="3600" b="0" i="1" smtClean="0">
                          <a:latin typeface="Cambria Math" panose="02040503050406030204" pitchFamily="18" charset="0"/>
                          <a:ea typeface="Cambria Math" panose="02040503050406030204" pitchFamily="18" charset="0"/>
                        </a:rPr>
                        <m:t>(</m:t>
                      </m:r>
                      <m:sSup>
                        <m:sSupPr>
                          <m:ctrlPr>
                            <a:rPr lang="en-US" sz="3600" b="0" i="1" smtClean="0">
                              <a:latin typeface="Cambria Math" panose="02040503050406030204" pitchFamily="18" charset="0"/>
                              <a:ea typeface="Cambria Math" panose="02040503050406030204" pitchFamily="18" charset="0"/>
                            </a:rPr>
                          </m:ctrlPr>
                        </m:sSupPr>
                        <m:e>
                          <m:r>
                            <a:rPr lang="en-US" sz="3600" b="0" i="1" smtClean="0">
                              <a:latin typeface="Cambria Math" panose="02040503050406030204" pitchFamily="18" charset="0"/>
                              <a:ea typeface="Cambria Math" panose="02040503050406030204" pitchFamily="18" charset="0"/>
                            </a:rPr>
                            <m:t>𝑤</m:t>
                          </m:r>
                        </m:e>
                        <m:sup>
                          <m:r>
                            <a:rPr lang="en-US" sz="3600" b="0" i="1" smtClean="0">
                              <a:latin typeface="Cambria Math" panose="02040503050406030204" pitchFamily="18" charset="0"/>
                              <a:ea typeface="Cambria Math" panose="02040503050406030204" pitchFamily="18" charset="0"/>
                            </a:rPr>
                            <m:t>𝑙</m:t>
                          </m:r>
                        </m:sup>
                      </m:sSup>
                      <m:sSup>
                        <m:sSupPr>
                          <m:ctrlPr>
                            <a:rPr lang="en-US" sz="3600" b="0" i="1" smtClean="0">
                              <a:latin typeface="Cambria Math" panose="02040503050406030204" pitchFamily="18" charset="0"/>
                              <a:ea typeface="Cambria Math" panose="02040503050406030204" pitchFamily="18" charset="0"/>
                            </a:rPr>
                          </m:ctrlPr>
                        </m:sSupPr>
                        <m:e>
                          <m:r>
                            <a:rPr lang="en-US" sz="3600" b="0" i="1" smtClean="0">
                              <a:latin typeface="Cambria Math" panose="02040503050406030204" pitchFamily="18" charset="0"/>
                              <a:ea typeface="Cambria Math" panose="02040503050406030204" pitchFamily="18" charset="0"/>
                            </a:rPr>
                            <m:t>𝑎</m:t>
                          </m:r>
                        </m:e>
                        <m:sup>
                          <m:r>
                            <a:rPr lang="en-US" sz="3600" b="0" i="1" smtClean="0">
                              <a:latin typeface="Cambria Math" panose="02040503050406030204" pitchFamily="18" charset="0"/>
                              <a:ea typeface="Cambria Math" panose="02040503050406030204" pitchFamily="18" charset="0"/>
                            </a:rPr>
                            <m:t>𝑙</m:t>
                          </m:r>
                          <m:r>
                            <a:rPr lang="en-US" sz="3600" b="0" i="1" smtClean="0">
                              <a:latin typeface="Cambria Math" panose="02040503050406030204" pitchFamily="18" charset="0"/>
                              <a:ea typeface="Cambria Math" panose="02040503050406030204" pitchFamily="18" charset="0"/>
                            </a:rPr>
                            <m:t>−1</m:t>
                          </m:r>
                        </m:sup>
                      </m:sSup>
                      <m:r>
                        <a:rPr lang="en-US" sz="3600" b="0" i="1" smtClean="0">
                          <a:latin typeface="Cambria Math" panose="02040503050406030204" pitchFamily="18" charset="0"/>
                          <a:ea typeface="Cambria Math" panose="02040503050406030204" pitchFamily="18" charset="0"/>
                        </a:rPr>
                        <m:t>+</m:t>
                      </m:r>
                      <m:sSup>
                        <m:sSupPr>
                          <m:ctrlPr>
                            <a:rPr lang="en-US" sz="3600" b="0" i="1" smtClean="0">
                              <a:latin typeface="Cambria Math" panose="02040503050406030204" pitchFamily="18" charset="0"/>
                              <a:ea typeface="Cambria Math" panose="02040503050406030204" pitchFamily="18" charset="0"/>
                            </a:rPr>
                          </m:ctrlPr>
                        </m:sSupPr>
                        <m:e>
                          <m:r>
                            <a:rPr lang="en-US" sz="3600" b="0" i="1" smtClean="0">
                              <a:latin typeface="Cambria Math" panose="02040503050406030204" pitchFamily="18" charset="0"/>
                              <a:ea typeface="Cambria Math" panose="02040503050406030204" pitchFamily="18" charset="0"/>
                            </a:rPr>
                            <m:t>𝑏</m:t>
                          </m:r>
                        </m:e>
                        <m:sup>
                          <m:r>
                            <a:rPr lang="en-US" sz="3600" b="0" i="1" smtClean="0">
                              <a:latin typeface="Cambria Math" panose="02040503050406030204" pitchFamily="18" charset="0"/>
                              <a:ea typeface="Cambria Math" panose="02040503050406030204" pitchFamily="18" charset="0"/>
                            </a:rPr>
                            <m:t>𝑙</m:t>
                          </m:r>
                        </m:sup>
                      </m:sSup>
                      <m:r>
                        <a:rPr lang="en-US" sz="3600" b="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8" name="TextBox 7"/>
              <p:cNvSpPr txBox="1">
                <a:spLocks noRot="1" noChangeAspect="1" noMove="1" noResize="1" noEditPoints="1" noAdjustHandles="1" noChangeArrowheads="1" noChangeShapeType="1" noTextEdit="1"/>
              </p:cNvSpPr>
              <p:nvPr/>
            </p:nvSpPr>
            <p:spPr>
              <a:xfrm>
                <a:off x="3759668" y="1470373"/>
                <a:ext cx="4227632" cy="563937"/>
              </a:xfrm>
              <a:prstGeom prst="rect">
                <a:avLst/>
              </a:prstGeom>
              <a:blipFill>
                <a:blip r:embed="rId2"/>
                <a:stretch>
                  <a:fillRect/>
                </a:stretch>
              </a:blipFill>
            </p:spPr>
            <p:txBody>
              <a:bodyPr/>
              <a:lstStyle/>
              <a:p>
                <a:r>
                  <a:rPr lang="en-US">
                    <a:noFill/>
                  </a:rPr>
                  <a:t> </a:t>
                </a:r>
              </a:p>
            </p:txBody>
          </p:sp>
        </mc:Fallback>
      </mc:AlternateContent>
      <p:sp>
        <p:nvSpPr>
          <p:cNvPr id="9" name="TextBox 8"/>
          <p:cNvSpPr txBox="1"/>
          <p:nvPr/>
        </p:nvSpPr>
        <p:spPr>
          <a:xfrm>
            <a:off x="9036976" y="489297"/>
            <a:ext cx="2424701" cy="1077218"/>
          </a:xfrm>
          <a:prstGeom prst="rect">
            <a:avLst/>
          </a:prstGeom>
          <a:noFill/>
          <a:ln>
            <a:solidFill>
              <a:schemeClr val="accent1"/>
            </a:solidFill>
          </a:ln>
        </p:spPr>
        <p:txBody>
          <a:bodyPr wrap="square" rtlCol="0" anchor="ctr">
            <a:spAutoFit/>
          </a:bodyPr>
          <a:lstStyle/>
          <a:p>
            <a:pPr algn="ctr"/>
            <a:r>
              <a:rPr lang="en-US" sz="3200" dirty="0"/>
              <a:t>TRAIN NETWORK</a:t>
            </a:r>
          </a:p>
        </p:txBody>
      </p:sp>
    </p:spTree>
    <p:extLst>
      <p:ext uri="{BB962C8B-B14F-4D97-AF65-F5344CB8AC3E}">
        <p14:creationId xmlns:p14="http://schemas.microsoft.com/office/powerpoint/2010/main" val="2979467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and Benchmarking</a:t>
            </a:r>
            <a:endParaRPr lang="en-US" b="1" dirty="0"/>
          </a:p>
        </p:txBody>
      </p:sp>
      <p:sp>
        <p:nvSpPr>
          <p:cNvPr id="3" name="Content Placeholder 2"/>
          <p:cNvSpPr>
            <a:spLocks noGrp="1"/>
          </p:cNvSpPr>
          <p:nvPr>
            <p:ph idx="1"/>
          </p:nvPr>
        </p:nvSpPr>
        <p:spPr>
          <a:xfrm>
            <a:off x="675954" y="1814860"/>
            <a:ext cx="10840092" cy="4351338"/>
          </a:xfrm>
        </p:spPr>
        <p:txBody>
          <a:bodyPr>
            <a:normAutofit/>
          </a:bodyPr>
          <a:lstStyle/>
          <a:p>
            <a:pPr lvl="1">
              <a:lnSpc>
                <a:spcPct val="120000"/>
              </a:lnSpc>
            </a:pPr>
            <a:endParaRPr lang="en-US" sz="3200" dirty="0"/>
          </a:p>
          <a:p>
            <a:pPr lvl="2">
              <a:lnSpc>
                <a:spcPct val="100000"/>
              </a:lnSpc>
            </a:pPr>
            <a:endParaRPr lang="en-US" sz="2800" dirty="0"/>
          </a:p>
        </p:txBody>
      </p:sp>
      <p:sp>
        <p:nvSpPr>
          <p:cNvPr id="4" name="TextBox 3"/>
          <p:cNvSpPr txBox="1"/>
          <p:nvPr/>
        </p:nvSpPr>
        <p:spPr>
          <a:xfrm>
            <a:off x="8147406" y="489297"/>
            <a:ext cx="3351089" cy="1077218"/>
          </a:xfrm>
          <a:prstGeom prst="rect">
            <a:avLst/>
          </a:prstGeom>
          <a:noFill/>
          <a:ln>
            <a:solidFill>
              <a:schemeClr val="accent1"/>
            </a:solidFill>
          </a:ln>
        </p:spPr>
        <p:txBody>
          <a:bodyPr wrap="square" rtlCol="0" anchor="ctr">
            <a:spAutoFit/>
          </a:bodyPr>
          <a:lstStyle/>
          <a:p>
            <a:pPr algn="ctr"/>
            <a:r>
              <a:rPr lang="en-US" sz="3200" dirty="0"/>
              <a:t>TEST/BENCHMARK NETWORK</a:t>
            </a:r>
          </a:p>
        </p:txBody>
      </p:sp>
      <p:sp>
        <p:nvSpPr>
          <p:cNvPr id="5"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Russel/</a:t>
            </a:r>
            <a:r>
              <a:rPr lang="en-US" dirty="0" err="1"/>
              <a:t>Norvig</a:t>
            </a:r>
            <a:r>
              <a:rPr lang="en-US" dirty="0"/>
              <a:t> Suggestion:</a:t>
            </a:r>
          </a:p>
          <a:p>
            <a:pPr marL="914400" lvl="1" indent="-457200">
              <a:buFont typeface="+mj-lt"/>
              <a:buAutoNum type="arabicPeriod"/>
            </a:pPr>
            <a:r>
              <a:rPr lang="en-US" dirty="0"/>
              <a:t>Collect a large set of examples</a:t>
            </a:r>
          </a:p>
          <a:p>
            <a:pPr marL="914400" lvl="1" indent="-457200">
              <a:buFont typeface="+mj-lt"/>
              <a:buAutoNum type="arabicPeriod"/>
            </a:pPr>
            <a:r>
              <a:rPr lang="en-US" dirty="0"/>
              <a:t>Divide it into two disjoint sets: the training set and the test [or validation] set</a:t>
            </a:r>
          </a:p>
          <a:p>
            <a:pPr marL="914400" lvl="1" indent="-457200">
              <a:buFont typeface="+mj-lt"/>
              <a:buAutoNum type="arabicPeriod"/>
            </a:pPr>
            <a:r>
              <a:rPr lang="en-US" dirty="0"/>
              <a:t>Apply the learning algorithm [in this case, SGD] to the training set and produce a hypothesis </a:t>
            </a:r>
            <a:r>
              <a:rPr lang="en-US" i="1" dirty="0"/>
              <a:t>h</a:t>
            </a:r>
            <a:endParaRPr lang="en-US" dirty="0"/>
          </a:p>
          <a:p>
            <a:pPr marL="914400" lvl="1" indent="-457200">
              <a:buFont typeface="+mj-lt"/>
              <a:buAutoNum type="arabicPeriod"/>
            </a:pPr>
            <a:r>
              <a:rPr lang="en-US" dirty="0"/>
              <a:t>Measure the percentage of examples correctly classified by </a:t>
            </a:r>
            <a:r>
              <a:rPr lang="en-US" i="1" dirty="0"/>
              <a:t>h</a:t>
            </a:r>
            <a:endParaRPr lang="en-US" dirty="0"/>
          </a:p>
          <a:p>
            <a:pPr marL="914400" lvl="1" indent="-457200">
              <a:buFont typeface="+mj-lt"/>
              <a:buAutoNum type="arabicPeriod"/>
            </a:pPr>
            <a:r>
              <a:rPr lang="en-US" dirty="0"/>
              <a:t>Repeat steps 2 to 4 for different sizes of training sets and different randomly selected training sets of each size.</a:t>
            </a:r>
          </a:p>
          <a:p>
            <a:r>
              <a:rPr lang="en-US" dirty="0"/>
              <a:t>K-fold cross-validation to avoid single observation/data-point</a:t>
            </a:r>
          </a:p>
        </p:txBody>
      </p:sp>
    </p:spTree>
    <p:extLst>
      <p:ext uri="{BB962C8B-B14F-4D97-AF65-F5344CB8AC3E}">
        <p14:creationId xmlns:p14="http://schemas.microsoft.com/office/powerpoint/2010/main" val="1255037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505" y="2085283"/>
            <a:ext cx="10515600" cy="1325563"/>
          </a:xfrm>
        </p:spPr>
        <p:txBody>
          <a:bodyPr/>
          <a:lstStyle/>
          <a:p>
            <a:pPr algn="ctr"/>
            <a:r>
              <a:rPr lang="en-US" dirty="0"/>
              <a:t>Multidimensional Minimization</a:t>
            </a:r>
          </a:p>
        </p:txBody>
      </p:sp>
      <p:sp>
        <p:nvSpPr>
          <p:cNvPr id="6" name="Rectangle 5"/>
          <p:cNvSpPr/>
          <p:nvPr/>
        </p:nvSpPr>
        <p:spPr>
          <a:xfrm>
            <a:off x="4475746" y="3010736"/>
            <a:ext cx="3569119" cy="400110"/>
          </a:xfrm>
          <a:prstGeom prst="rect">
            <a:avLst/>
          </a:prstGeom>
        </p:spPr>
        <p:txBody>
          <a:bodyPr wrap="none">
            <a:spAutoFit/>
          </a:bodyPr>
          <a:lstStyle/>
          <a:p>
            <a:r>
              <a:rPr lang="en-US" sz="2000" dirty="0"/>
              <a:t>Foundations of </a:t>
            </a:r>
            <a:r>
              <a:rPr lang="en-US" sz="2000" dirty="0" err="1"/>
              <a:t>Backpropogation</a:t>
            </a:r>
            <a:endParaRPr lang="en-US" sz="2000" dirty="0"/>
          </a:p>
        </p:txBody>
      </p:sp>
    </p:spTree>
    <p:extLst>
      <p:ext uri="{BB962C8B-B14F-4D97-AF65-F5344CB8AC3E}">
        <p14:creationId xmlns:p14="http://schemas.microsoft.com/office/powerpoint/2010/main" val="3555561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dirty="0"/>
              <a:t>Multidimensional Minimization</a:t>
            </a:r>
          </a:p>
        </p:txBody>
      </p:sp>
      <p:sp>
        <p:nvSpPr>
          <p:cNvPr id="5" name="TextBox 4"/>
          <p:cNvSpPr txBox="1"/>
          <p:nvPr/>
        </p:nvSpPr>
        <p:spPr>
          <a:xfrm>
            <a:off x="838200" y="1321356"/>
            <a:ext cx="2602524" cy="369332"/>
          </a:xfrm>
          <a:prstGeom prst="rect">
            <a:avLst/>
          </a:prstGeom>
          <a:noFill/>
        </p:spPr>
        <p:txBody>
          <a:bodyPr wrap="square" rtlCol="0">
            <a:spAutoFit/>
          </a:bodyPr>
          <a:lstStyle/>
          <a:p>
            <a:r>
              <a:rPr lang="en-US" dirty="0"/>
              <a:t>Gradient Descent</a:t>
            </a:r>
          </a:p>
        </p:txBody>
      </p:sp>
      <mc:AlternateContent xmlns:mc="http://schemas.openxmlformats.org/markup-compatibility/2006">
        <mc:Choice xmlns:a14="http://schemas.microsoft.com/office/drawing/2010/main" Requires="a14">
          <p:sp>
            <p:nvSpPr>
              <p:cNvPr id="6" name="TextBox 5"/>
              <p:cNvSpPr txBox="1"/>
              <p:nvPr/>
            </p:nvSpPr>
            <p:spPr>
              <a:xfrm>
                <a:off x="1922678" y="3312349"/>
                <a:ext cx="8346644" cy="21130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5400" i="0" smtClean="0">
                          <a:latin typeface="Cambria Math" panose="02040503050406030204" pitchFamily="18" charset="0"/>
                          <a:ea typeface="Cambria Math" panose="02040503050406030204" pitchFamily="18" charset="0"/>
                        </a:rPr>
                        <m:t>𝛻</m:t>
                      </m:r>
                      <m:r>
                        <a:rPr lang="en-US" sz="5400" b="0" i="1" smtClean="0">
                          <a:latin typeface="Cambria Math" panose="02040503050406030204" pitchFamily="18" charset="0"/>
                          <a:ea typeface="Cambria Math" panose="02040503050406030204" pitchFamily="18" charset="0"/>
                        </a:rPr>
                        <m:t>𝐹</m:t>
                      </m:r>
                      <m:d>
                        <m:dPr>
                          <m:ctrlPr>
                            <a:rPr lang="en-US" sz="5400" b="0" i="1" smtClean="0">
                              <a:latin typeface="Cambria Math" panose="02040503050406030204" pitchFamily="18" charset="0"/>
                              <a:ea typeface="Cambria Math" panose="02040503050406030204" pitchFamily="18" charset="0"/>
                            </a:rPr>
                          </m:ctrlPr>
                        </m:dPr>
                        <m:e>
                          <m:r>
                            <a:rPr lang="en-US" sz="5400" b="1" i="1" smtClean="0">
                              <a:latin typeface="Cambria Math" panose="02040503050406030204" pitchFamily="18" charset="0"/>
                              <a:ea typeface="Cambria Math" panose="02040503050406030204" pitchFamily="18" charset="0"/>
                            </a:rPr>
                            <m:t>𝒙</m:t>
                          </m:r>
                        </m:e>
                      </m:d>
                      <m:r>
                        <a:rPr lang="en-US" sz="5400" b="1" i="1" smtClean="0">
                          <a:latin typeface="Cambria Math" panose="02040503050406030204" pitchFamily="18" charset="0"/>
                          <a:ea typeface="Cambria Math" panose="02040503050406030204" pitchFamily="18" charset="0"/>
                        </a:rPr>
                        <m:t>=</m:t>
                      </m:r>
                      <m:d>
                        <m:dPr>
                          <m:begChr m:val="⟨"/>
                          <m:endChr m:val="⟩"/>
                          <m:ctrlPr>
                            <a:rPr lang="en-US" sz="5400" b="1" i="1" smtClean="0">
                              <a:latin typeface="Cambria Math" panose="02040503050406030204" pitchFamily="18" charset="0"/>
                              <a:ea typeface="Cambria Math" panose="02040503050406030204" pitchFamily="18" charset="0"/>
                            </a:rPr>
                          </m:ctrlPr>
                        </m:dPr>
                        <m:e>
                          <m:f>
                            <m:fPr>
                              <m:ctrlPr>
                                <a:rPr lang="en-US" sz="5400" i="1">
                                  <a:latin typeface="Cambria Math" panose="02040503050406030204" pitchFamily="18" charset="0"/>
                                  <a:ea typeface="Cambria Math" panose="02040503050406030204" pitchFamily="18" charset="0"/>
                                </a:rPr>
                              </m:ctrlPr>
                            </m:fPr>
                            <m:num>
                              <m:r>
                                <a:rPr lang="en-US" sz="5400" i="1">
                                  <a:latin typeface="Cambria Math" panose="02040503050406030204" pitchFamily="18" charset="0"/>
                                  <a:ea typeface="Cambria Math" panose="02040503050406030204" pitchFamily="18" charset="0"/>
                                </a:rPr>
                                <m:t>𝜕</m:t>
                              </m:r>
                              <m:r>
                                <a:rPr lang="en-US" sz="5400" b="0" i="1">
                                  <a:latin typeface="Cambria Math" panose="02040503050406030204" pitchFamily="18" charset="0"/>
                                  <a:ea typeface="Cambria Math" panose="02040503050406030204" pitchFamily="18" charset="0"/>
                                </a:rPr>
                                <m:t>𝐹</m:t>
                              </m:r>
                            </m:num>
                            <m:den>
                              <m:r>
                                <a:rPr lang="en-US" sz="5400" i="1">
                                  <a:latin typeface="Cambria Math" panose="02040503050406030204" pitchFamily="18" charset="0"/>
                                  <a:ea typeface="Cambria Math" panose="02040503050406030204" pitchFamily="18" charset="0"/>
                                </a:rPr>
                                <m:t>𝜕</m:t>
                              </m:r>
                              <m:sSub>
                                <m:sSubPr>
                                  <m:ctrlPr>
                                    <a:rPr lang="en-US" sz="5400" i="1">
                                      <a:latin typeface="Cambria Math" panose="02040503050406030204" pitchFamily="18" charset="0"/>
                                      <a:ea typeface="Cambria Math" panose="02040503050406030204" pitchFamily="18" charset="0"/>
                                    </a:rPr>
                                  </m:ctrlPr>
                                </m:sSubPr>
                                <m:e>
                                  <m:r>
                                    <a:rPr lang="en-US" sz="5400" i="1">
                                      <a:latin typeface="Cambria Math" panose="02040503050406030204" pitchFamily="18" charset="0"/>
                                      <a:ea typeface="Cambria Math" panose="02040503050406030204" pitchFamily="18" charset="0"/>
                                    </a:rPr>
                                    <m:t>𝑥</m:t>
                                  </m:r>
                                </m:e>
                                <m:sub>
                                  <m:r>
                                    <a:rPr lang="en-US" sz="5400" b="0" i="1" smtClean="0">
                                      <a:latin typeface="Cambria Math" panose="02040503050406030204" pitchFamily="18" charset="0"/>
                                      <a:ea typeface="Cambria Math" panose="02040503050406030204" pitchFamily="18" charset="0"/>
                                    </a:rPr>
                                    <m:t>1</m:t>
                                  </m:r>
                                </m:sub>
                              </m:sSub>
                            </m:den>
                          </m:f>
                          <m:r>
                            <a:rPr lang="en-US" sz="5400" b="1" i="1" smtClean="0">
                              <a:latin typeface="Cambria Math" panose="02040503050406030204" pitchFamily="18" charset="0"/>
                              <a:ea typeface="Cambria Math" panose="02040503050406030204" pitchFamily="18" charset="0"/>
                            </a:rPr>
                            <m:t>,</m:t>
                          </m:r>
                          <m:f>
                            <m:fPr>
                              <m:ctrlPr>
                                <a:rPr lang="en-US" sz="5400" i="1">
                                  <a:latin typeface="Cambria Math" panose="02040503050406030204" pitchFamily="18" charset="0"/>
                                  <a:ea typeface="Cambria Math" panose="02040503050406030204" pitchFamily="18" charset="0"/>
                                </a:rPr>
                              </m:ctrlPr>
                            </m:fPr>
                            <m:num>
                              <m:r>
                                <a:rPr lang="en-US" sz="5400" i="1">
                                  <a:latin typeface="Cambria Math" panose="02040503050406030204" pitchFamily="18" charset="0"/>
                                  <a:ea typeface="Cambria Math" panose="02040503050406030204" pitchFamily="18" charset="0"/>
                                </a:rPr>
                                <m:t>𝜕</m:t>
                              </m:r>
                              <m:r>
                                <a:rPr lang="en-US" sz="5400" b="0" i="1">
                                  <a:latin typeface="Cambria Math" panose="02040503050406030204" pitchFamily="18" charset="0"/>
                                  <a:ea typeface="Cambria Math" panose="02040503050406030204" pitchFamily="18" charset="0"/>
                                </a:rPr>
                                <m:t>𝐹</m:t>
                              </m:r>
                            </m:num>
                            <m:den>
                              <m:r>
                                <a:rPr lang="en-US" sz="5400" i="1">
                                  <a:latin typeface="Cambria Math" panose="02040503050406030204" pitchFamily="18" charset="0"/>
                                  <a:ea typeface="Cambria Math" panose="02040503050406030204" pitchFamily="18" charset="0"/>
                                </a:rPr>
                                <m:t>𝜕</m:t>
                              </m:r>
                              <m:sSub>
                                <m:sSubPr>
                                  <m:ctrlPr>
                                    <a:rPr lang="en-US" sz="5400" i="1">
                                      <a:latin typeface="Cambria Math" panose="02040503050406030204" pitchFamily="18" charset="0"/>
                                      <a:ea typeface="Cambria Math" panose="02040503050406030204" pitchFamily="18" charset="0"/>
                                    </a:rPr>
                                  </m:ctrlPr>
                                </m:sSubPr>
                                <m:e>
                                  <m:r>
                                    <a:rPr lang="en-US" sz="5400" i="1">
                                      <a:latin typeface="Cambria Math" panose="02040503050406030204" pitchFamily="18" charset="0"/>
                                      <a:ea typeface="Cambria Math" panose="02040503050406030204" pitchFamily="18" charset="0"/>
                                    </a:rPr>
                                    <m:t>𝑥</m:t>
                                  </m:r>
                                </m:e>
                                <m:sub>
                                  <m:r>
                                    <a:rPr lang="en-US" sz="5400" b="0" i="1" smtClean="0">
                                      <a:latin typeface="Cambria Math" panose="02040503050406030204" pitchFamily="18" charset="0"/>
                                      <a:ea typeface="Cambria Math" panose="02040503050406030204" pitchFamily="18" charset="0"/>
                                    </a:rPr>
                                    <m:t>2</m:t>
                                  </m:r>
                                </m:sub>
                              </m:sSub>
                            </m:den>
                          </m:f>
                          <m:r>
                            <a:rPr lang="en-US" sz="5400" b="1" i="1" smtClean="0">
                              <a:latin typeface="Cambria Math" panose="02040503050406030204" pitchFamily="18" charset="0"/>
                              <a:ea typeface="Cambria Math" panose="02040503050406030204" pitchFamily="18" charset="0"/>
                            </a:rPr>
                            <m:t>,</m:t>
                          </m:r>
                          <m:r>
                            <a:rPr lang="en-US" sz="5400" b="0" i="1" smtClean="0">
                              <a:latin typeface="Cambria Math" panose="02040503050406030204" pitchFamily="18" charset="0"/>
                              <a:ea typeface="Cambria Math" panose="02040503050406030204" pitchFamily="18" charset="0"/>
                            </a:rPr>
                            <m:t>…,</m:t>
                          </m:r>
                          <m:f>
                            <m:fPr>
                              <m:ctrlPr>
                                <a:rPr lang="en-US" sz="5400" i="1">
                                  <a:latin typeface="Cambria Math" panose="02040503050406030204" pitchFamily="18" charset="0"/>
                                  <a:ea typeface="Cambria Math" panose="02040503050406030204" pitchFamily="18" charset="0"/>
                                </a:rPr>
                              </m:ctrlPr>
                            </m:fPr>
                            <m:num>
                              <m:r>
                                <a:rPr lang="en-US" sz="5400" i="1">
                                  <a:latin typeface="Cambria Math" panose="02040503050406030204" pitchFamily="18" charset="0"/>
                                  <a:ea typeface="Cambria Math" panose="02040503050406030204" pitchFamily="18" charset="0"/>
                                </a:rPr>
                                <m:t>𝜕</m:t>
                              </m:r>
                              <m:r>
                                <a:rPr lang="en-US" sz="5400" b="0" i="1">
                                  <a:latin typeface="Cambria Math" panose="02040503050406030204" pitchFamily="18" charset="0"/>
                                  <a:ea typeface="Cambria Math" panose="02040503050406030204" pitchFamily="18" charset="0"/>
                                </a:rPr>
                                <m:t>𝐹</m:t>
                              </m:r>
                            </m:num>
                            <m:den>
                              <m:r>
                                <a:rPr lang="en-US" sz="5400" i="1">
                                  <a:latin typeface="Cambria Math" panose="02040503050406030204" pitchFamily="18" charset="0"/>
                                  <a:ea typeface="Cambria Math" panose="02040503050406030204" pitchFamily="18" charset="0"/>
                                </a:rPr>
                                <m:t>𝜕</m:t>
                              </m:r>
                              <m:sSub>
                                <m:sSubPr>
                                  <m:ctrlPr>
                                    <a:rPr lang="en-US" sz="5400" i="1">
                                      <a:latin typeface="Cambria Math" panose="02040503050406030204" pitchFamily="18" charset="0"/>
                                      <a:ea typeface="Cambria Math" panose="02040503050406030204" pitchFamily="18" charset="0"/>
                                    </a:rPr>
                                  </m:ctrlPr>
                                </m:sSubPr>
                                <m:e>
                                  <m:r>
                                    <a:rPr lang="en-US" sz="5400" i="1">
                                      <a:latin typeface="Cambria Math" panose="02040503050406030204" pitchFamily="18" charset="0"/>
                                      <a:ea typeface="Cambria Math" panose="02040503050406030204" pitchFamily="18" charset="0"/>
                                    </a:rPr>
                                    <m:t>𝑥</m:t>
                                  </m:r>
                                </m:e>
                                <m:sub>
                                  <m:r>
                                    <a:rPr lang="en-US" sz="5400" b="0" i="1" smtClean="0">
                                      <a:latin typeface="Cambria Math" panose="02040503050406030204" pitchFamily="18" charset="0"/>
                                      <a:ea typeface="Cambria Math" panose="02040503050406030204" pitchFamily="18" charset="0"/>
                                    </a:rPr>
                                    <m:t>𝑛</m:t>
                                  </m:r>
                                </m:sub>
                              </m:sSub>
                            </m:den>
                          </m:f>
                        </m:e>
                      </m:d>
                    </m:oMath>
                  </m:oMathPara>
                </a14:m>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1922678" y="3312349"/>
                <a:ext cx="8346644" cy="211301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3585697" y="2161144"/>
                <a:ext cx="5020605" cy="553998"/>
              </a:xfrm>
              <a:prstGeom prst="rect">
                <a:avLst/>
              </a:prstGeom>
              <a:noFill/>
            </p:spPr>
            <p:txBody>
              <a:bodyPr wrap="none" lIns="0" tIns="0" rIns="0" bIns="0" rtlCol="0">
                <a:spAutoFit/>
              </a:bodyPr>
              <a:lstStyle/>
              <a:p>
                <a:r>
                  <a:rPr lang="en-US" sz="3600" dirty="0">
                    <a:ea typeface="Cambria Math" panose="02040503050406030204" pitchFamily="18" charset="0"/>
                  </a:rPr>
                  <a:t>Given</a:t>
                </a:r>
                <a14:m>
                  <m:oMath xmlns:m="http://schemas.openxmlformats.org/officeDocument/2006/math">
                    <m:r>
                      <a:rPr lang="en-US" sz="3600" b="1" i="0" smtClean="0">
                        <a:latin typeface="Cambria Math" panose="02040503050406030204" pitchFamily="18" charset="0"/>
                        <a:ea typeface="Cambria Math" panose="02040503050406030204" pitchFamily="18" charset="0"/>
                      </a:rPr>
                      <m:t> </m:t>
                    </m:r>
                    <m:r>
                      <a:rPr lang="en-US" sz="3600" b="0" i="1">
                        <a:latin typeface="Cambria Math" panose="02040503050406030204" pitchFamily="18" charset="0"/>
                        <a:ea typeface="Cambria Math" panose="02040503050406030204" pitchFamily="18" charset="0"/>
                      </a:rPr>
                      <m:t>𝐹</m:t>
                    </m:r>
                    <m:d>
                      <m:dPr>
                        <m:ctrlPr>
                          <a:rPr lang="en-US" sz="3600" i="1">
                            <a:latin typeface="Cambria Math" panose="02040503050406030204" pitchFamily="18" charset="0"/>
                            <a:ea typeface="Cambria Math" panose="02040503050406030204" pitchFamily="18" charset="0"/>
                          </a:rPr>
                        </m:ctrlPr>
                      </m:dPr>
                      <m:e>
                        <m:r>
                          <a:rPr lang="en-US" sz="3600" b="1" i="1">
                            <a:latin typeface="Cambria Math" panose="02040503050406030204" pitchFamily="18" charset="0"/>
                            <a:ea typeface="Cambria Math" panose="02040503050406030204" pitchFamily="18" charset="0"/>
                          </a:rPr>
                          <m:t>𝒙</m:t>
                        </m:r>
                      </m:e>
                    </m:d>
                  </m:oMath>
                </a14:m>
                <a:r>
                  <a:rPr lang="en-US" sz="3600" b="1" dirty="0">
                    <a:ea typeface="Cambria Math" panose="02040503050406030204" pitchFamily="18" charset="0"/>
                  </a:rPr>
                  <a:t> </a:t>
                </a:r>
                <a:r>
                  <a:rPr lang="en-US" sz="3600" dirty="0">
                    <a:ea typeface="Cambria Math" panose="02040503050406030204" pitchFamily="18" charset="0"/>
                  </a:rPr>
                  <a:t>where</a:t>
                </a:r>
                <a:r>
                  <a:rPr lang="en-US" sz="3600" b="1" dirty="0">
                    <a:ea typeface="Cambria Math" panose="02040503050406030204" pitchFamily="18" charset="0"/>
                  </a:rPr>
                  <a:t> </a:t>
                </a:r>
                <a14:m>
                  <m:oMath xmlns:m="http://schemas.openxmlformats.org/officeDocument/2006/math">
                    <m:r>
                      <a:rPr lang="en-US" sz="3600" b="1" i="1" smtClean="0">
                        <a:latin typeface="Cambria Math" panose="02040503050406030204" pitchFamily="18" charset="0"/>
                        <a:ea typeface="Cambria Math" panose="02040503050406030204" pitchFamily="18" charset="0"/>
                      </a:rPr>
                      <m:t>𝒙</m:t>
                    </m:r>
                  </m:oMath>
                </a14:m>
                <a:r>
                  <a:rPr lang="en-US" sz="3600" b="1" dirty="0">
                    <a:latin typeface="Cambria Math" panose="02040503050406030204" pitchFamily="18" charset="0"/>
                    <a:ea typeface="Cambria Math" panose="02040503050406030204" pitchFamily="18" charset="0"/>
                  </a:rPr>
                  <a:t> </a:t>
                </a:r>
                <a14:m>
                  <m:oMath xmlns:m="http://schemas.openxmlformats.org/officeDocument/2006/math">
                    <m:r>
                      <a:rPr lang="en-US" sz="3600" b="1" i="1" smtClean="0">
                        <a:latin typeface="Cambria Math" panose="02040503050406030204" pitchFamily="18" charset="0"/>
                        <a:ea typeface="Cambria Math" panose="02040503050406030204" pitchFamily="18" charset="0"/>
                      </a:rPr>
                      <m:t>∈</m:t>
                    </m:r>
                    <m:sSup>
                      <m:sSupPr>
                        <m:ctrlPr>
                          <a:rPr lang="en-US" sz="3600" b="1" i="1" smtClean="0">
                            <a:latin typeface="Cambria Math" panose="02040503050406030204" pitchFamily="18" charset="0"/>
                            <a:ea typeface="Cambria Math" panose="02040503050406030204" pitchFamily="18" charset="0"/>
                          </a:rPr>
                        </m:ctrlPr>
                      </m:sSupPr>
                      <m:e>
                        <m:r>
                          <a:rPr lang="en-US" sz="3600" b="1" i="1" smtClean="0">
                            <a:latin typeface="Cambria Math" panose="02040503050406030204" pitchFamily="18" charset="0"/>
                            <a:ea typeface="Cambria Math" panose="02040503050406030204" pitchFamily="18" charset="0"/>
                          </a:rPr>
                          <m:t>𝑽</m:t>
                        </m:r>
                      </m:e>
                      <m:sup>
                        <m:r>
                          <a:rPr lang="en-US" sz="3600" b="0" i="1" smtClean="0">
                            <a:latin typeface="Cambria Math" panose="02040503050406030204" pitchFamily="18" charset="0"/>
                            <a:ea typeface="Cambria Math" panose="02040503050406030204" pitchFamily="18" charset="0"/>
                          </a:rPr>
                          <m:t>𝑛</m:t>
                        </m:r>
                      </m:sup>
                    </m:sSup>
                  </m:oMath>
                </a14:m>
                <a:r>
                  <a:rPr lang="en-US" sz="3600" b="1" dirty="0">
                    <a:latin typeface="Cambria Math" panose="02040503050406030204" pitchFamily="18" charset="0"/>
                    <a:ea typeface="Cambria Math" panose="02040503050406030204" pitchFamily="18" charset="0"/>
                  </a:rPr>
                  <a:t>:</a:t>
                </a:r>
              </a:p>
            </p:txBody>
          </p:sp>
        </mc:Choice>
        <mc:Fallback>
          <p:sp>
            <p:nvSpPr>
              <p:cNvPr id="8" name="TextBox 7"/>
              <p:cNvSpPr txBox="1">
                <a:spLocks noRot="1" noChangeAspect="1" noMove="1" noResize="1" noEditPoints="1" noAdjustHandles="1" noChangeArrowheads="1" noChangeShapeType="1" noTextEdit="1"/>
              </p:cNvSpPr>
              <p:nvPr/>
            </p:nvSpPr>
            <p:spPr>
              <a:xfrm>
                <a:off x="3585697" y="2161144"/>
                <a:ext cx="5020605" cy="553998"/>
              </a:xfrm>
              <a:prstGeom prst="rect">
                <a:avLst/>
              </a:prstGeom>
              <a:blipFill>
                <a:blip r:embed="rId3"/>
                <a:stretch>
                  <a:fillRect l="-5461" t="-27778" r="-3641" b="-51111"/>
                </a:stretch>
              </a:blipFill>
            </p:spPr>
            <p:txBody>
              <a:bodyPr/>
              <a:lstStyle/>
              <a:p>
                <a:r>
                  <a:rPr lang="en-US">
                    <a:noFill/>
                  </a:rPr>
                  <a:t> </a:t>
                </a:r>
              </a:p>
            </p:txBody>
          </p:sp>
        </mc:Fallback>
      </mc:AlternateContent>
    </p:spTree>
    <p:extLst>
      <p:ext uri="{BB962C8B-B14F-4D97-AF65-F5344CB8AC3E}">
        <p14:creationId xmlns:p14="http://schemas.microsoft.com/office/powerpoint/2010/main" val="150777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p:nvPr/>
            </p:nvSpPr>
            <p:spPr>
              <a:xfrm>
                <a:off x="3941403" y="3008942"/>
                <a:ext cx="4309193" cy="9233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5400" i="1">
                              <a:latin typeface="Cambria Math" panose="02040503050406030204" pitchFamily="18" charset="0"/>
                            </a:rPr>
                          </m:ctrlPr>
                        </m:sSubPr>
                        <m:e>
                          <m:r>
                            <a:rPr lang="en-US" sz="5400" i="1">
                              <a:latin typeface="Cambria Math" panose="02040503050406030204" pitchFamily="18" charset="0"/>
                            </a:rPr>
                            <m:t>𝐷</m:t>
                          </m:r>
                        </m:e>
                        <m:sub>
                          <m:r>
                            <a:rPr lang="en-US" sz="5400" i="1">
                              <a:latin typeface="Cambria Math" panose="02040503050406030204" pitchFamily="18" charset="0"/>
                            </a:rPr>
                            <m:t>𝑢</m:t>
                          </m:r>
                        </m:sub>
                      </m:sSub>
                      <m:r>
                        <a:rPr lang="en-US" sz="5400" b="0" i="1">
                          <a:latin typeface="Cambria Math" panose="02040503050406030204" pitchFamily="18" charset="0"/>
                        </a:rPr>
                        <m:t>𝐹</m:t>
                      </m:r>
                      <m:r>
                        <a:rPr lang="en-US" sz="5400" i="1">
                          <a:latin typeface="Cambria Math" panose="02040503050406030204" pitchFamily="18" charset="0"/>
                        </a:rPr>
                        <m:t>=</m:t>
                      </m:r>
                      <m:r>
                        <a:rPr lang="en-US" sz="5400" i="1">
                          <a:latin typeface="Cambria Math" panose="02040503050406030204" pitchFamily="18" charset="0"/>
                          <a:ea typeface="Cambria Math" panose="02040503050406030204" pitchFamily="18" charset="0"/>
                        </a:rPr>
                        <m:t>𝛻</m:t>
                      </m:r>
                      <m:r>
                        <a:rPr lang="en-US" sz="5400" b="0" i="1">
                          <a:latin typeface="Cambria Math" panose="02040503050406030204" pitchFamily="18" charset="0"/>
                          <a:ea typeface="Cambria Math" panose="02040503050406030204" pitchFamily="18" charset="0"/>
                        </a:rPr>
                        <m:t>𝐹</m:t>
                      </m:r>
                      <m:r>
                        <a:rPr lang="en-US" sz="5400" b="1" i="1">
                          <a:latin typeface="Cambria Math" panose="02040503050406030204" pitchFamily="18" charset="0"/>
                          <a:ea typeface="Cambria Math" panose="02040503050406030204" pitchFamily="18" charset="0"/>
                        </a:rPr>
                        <m:t>∙</m:t>
                      </m:r>
                      <m:acc>
                        <m:accPr>
                          <m:chr m:val="̂"/>
                          <m:ctrlPr>
                            <a:rPr lang="en-US" sz="5400" b="1" i="1">
                              <a:latin typeface="Cambria Math" panose="02040503050406030204" pitchFamily="18" charset="0"/>
                              <a:ea typeface="Cambria Math" panose="02040503050406030204" pitchFamily="18" charset="0"/>
                            </a:rPr>
                          </m:ctrlPr>
                        </m:accPr>
                        <m:e>
                          <m:r>
                            <a:rPr lang="en-US" sz="5400" b="1" i="1" smtClean="0">
                              <a:latin typeface="Cambria Math" panose="02040503050406030204" pitchFamily="18" charset="0"/>
                              <a:ea typeface="Cambria Math" panose="02040503050406030204" pitchFamily="18" charset="0"/>
                            </a:rPr>
                            <m:t>𝒖</m:t>
                          </m:r>
                        </m:e>
                      </m:acc>
                    </m:oMath>
                  </m:oMathPara>
                </a14:m>
                <a:endParaRPr lang="en-US" sz="5400" dirty="0"/>
              </a:p>
            </p:txBody>
          </p:sp>
        </mc:Choice>
        <mc:Fallback>
          <p:sp>
            <p:nvSpPr>
              <p:cNvPr id="4" name="Rectangle 3"/>
              <p:cNvSpPr>
                <a:spLocks noRot="1" noChangeAspect="1" noMove="1" noResize="1" noEditPoints="1" noAdjustHandles="1" noChangeArrowheads="1" noChangeShapeType="1" noTextEdit="1"/>
              </p:cNvSpPr>
              <p:nvPr/>
            </p:nvSpPr>
            <p:spPr>
              <a:xfrm>
                <a:off x="3941403" y="3008942"/>
                <a:ext cx="4309193" cy="923330"/>
              </a:xfrm>
              <a:prstGeom prst="rect">
                <a:avLst/>
              </a:prstGeom>
              <a:blipFill>
                <a:blip r:embed="rId2"/>
                <a:stretch>
                  <a:fillRect/>
                </a:stretch>
              </a:blipFill>
            </p:spPr>
            <p:txBody>
              <a:bodyPr/>
              <a:lstStyle/>
              <a:p>
                <a:r>
                  <a:rPr lang="en-US">
                    <a:noFill/>
                  </a:rPr>
                  <a:t> </a:t>
                </a:r>
              </a:p>
            </p:txBody>
          </p:sp>
        </mc:Fallback>
      </mc:AlternateContent>
      <p:sp>
        <p:nvSpPr>
          <p:cNvPr id="7" name="Title 1"/>
          <p:cNvSpPr>
            <a:spLocks noGrp="1"/>
          </p:cNvSpPr>
          <p:nvPr>
            <p:ph type="title"/>
          </p:nvPr>
        </p:nvSpPr>
        <p:spPr>
          <a:xfrm>
            <a:off x="838200" y="365125"/>
            <a:ext cx="10515600" cy="1325563"/>
          </a:xfrm>
        </p:spPr>
        <p:txBody>
          <a:bodyPr/>
          <a:lstStyle/>
          <a:p>
            <a:r>
              <a:rPr lang="en-US" dirty="0"/>
              <a:t>Multidimensional Minimization (II)</a:t>
            </a:r>
          </a:p>
        </p:txBody>
      </p:sp>
      <p:sp>
        <p:nvSpPr>
          <p:cNvPr id="8" name="TextBox 7"/>
          <p:cNvSpPr txBox="1"/>
          <p:nvPr/>
        </p:nvSpPr>
        <p:spPr>
          <a:xfrm>
            <a:off x="838200" y="1321356"/>
            <a:ext cx="2602524" cy="369332"/>
          </a:xfrm>
          <a:prstGeom prst="rect">
            <a:avLst/>
          </a:prstGeom>
          <a:noFill/>
        </p:spPr>
        <p:txBody>
          <a:bodyPr wrap="square" rtlCol="0">
            <a:spAutoFit/>
          </a:bodyPr>
          <a:lstStyle/>
          <a:p>
            <a:r>
              <a:rPr lang="en-US" dirty="0"/>
              <a:t>Gradient Descent</a:t>
            </a:r>
          </a:p>
        </p:txBody>
      </p:sp>
    </p:spTree>
    <p:extLst>
      <p:ext uri="{BB962C8B-B14F-4D97-AF65-F5344CB8AC3E}">
        <p14:creationId xmlns:p14="http://schemas.microsoft.com/office/powerpoint/2010/main" val="8806783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dirty="0"/>
              <a:t>Multidimensional Minimization (II)</a:t>
            </a:r>
          </a:p>
        </p:txBody>
      </p:sp>
      <p:sp>
        <p:nvSpPr>
          <p:cNvPr id="5" name="TextBox 4"/>
          <p:cNvSpPr txBox="1"/>
          <p:nvPr/>
        </p:nvSpPr>
        <p:spPr>
          <a:xfrm>
            <a:off x="838200" y="1321356"/>
            <a:ext cx="2602524" cy="369332"/>
          </a:xfrm>
          <a:prstGeom prst="rect">
            <a:avLst/>
          </a:prstGeom>
          <a:noFill/>
        </p:spPr>
        <p:txBody>
          <a:bodyPr wrap="square" rtlCol="0">
            <a:spAutoFit/>
          </a:bodyPr>
          <a:lstStyle/>
          <a:p>
            <a:r>
              <a:rPr lang="en-US" dirty="0"/>
              <a:t>Gradient Descent</a:t>
            </a:r>
          </a:p>
        </p:txBody>
      </p:sp>
      <mc:AlternateContent xmlns:mc="http://schemas.openxmlformats.org/markup-compatibility/2006">
        <mc:Choice xmlns:a14="http://schemas.microsoft.com/office/drawing/2010/main" Requires="a14">
          <p:sp>
            <p:nvSpPr>
              <p:cNvPr id="6" name="TextBox 5"/>
              <p:cNvSpPr txBox="1"/>
              <p:nvPr/>
            </p:nvSpPr>
            <p:spPr>
              <a:xfrm>
                <a:off x="1524789" y="3354310"/>
                <a:ext cx="9015673"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𝐷</m:t>
                          </m:r>
                        </m:e>
                        <m:sub>
                          <m:r>
                            <a:rPr lang="en-US" sz="3600" b="0" i="1" smtClean="0">
                              <a:latin typeface="Cambria Math" panose="02040503050406030204" pitchFamily="18" charset="0"/>
                            </a:rPr>
                            <m:t>𝑢</m:t>
                          </m:r>
                        </m:sub>
                      </m:sSub>
                      <m:r>
                        <a:rPr lang="en-US" sz="3600" b="0" i="1" smtClean="0">
                          <a:latin typeface="Cambria Math" panose="02040503050406030204" pitchFamily="18" charset="0"/>
                        </a:rPr>
                        <m:t>𝐹</m:t>
                      </m:r>
                      <m:r>
                        <a:rPr lang="en-US" sz="3600" b="0" i="1" smtClean="0">
                          <a:latin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𝐹</m:t>
                      </m:r>
                      <m:r>
                        <a:rPr lang="en-US" sz="3600" b="1" i="1" smtClean="0">
                          <a:latin typeface="Cambria Math" panose="02040503050406030204" pitchFamily="18" charset="0"/>
                          <a:ea typeface="Cambria Math" panose="02040503050406030204" pitchFamily="18" charset="0"/>
                        </a:rPr>
                        <m:t>∙</m:t>
                      </m:r>
                      <m:acc>
                        <m:accPr>
                          <m:chr m:val="̂"/>
                          <m:ctrlPr>
                            <a:rPr lang="en-US" sz="3600" b="1" i="1" smtClean="0">
                              <a:latin typeface="Cambria Math" panose="02040503050406030204" pitchFamily="18" charset="0"/>
                              <a:ea typeface="Cambria Math" panose="02040503050406030204" pitchFamily="18" charset="0"/>
                            </a:rPr>
                          </m:ctrlPr>
                        </m:accPr>
                        <m:e>
                          <m:r>
                            <a:rPr lang="en-US" sz="3600" b="1" i="1" smtClean="0">
                              <a:latin typeface="Cambria Math" panose="02040503050406030204" pitchFamily="18" charset="0"/>
                              <a:ea typeface="Cambria Math" panose="02040503050406030204" pitchFamily="18" charset="0"/>
                            </a:rPr>
                            <m:t>𝒖</m:t>
                          </m:r>
                        </m:e>
                      </m:acc>
                      <m:r>
                        <a:rPr lang="en-US" sz="3600" b="0" i="1" smtClean="0">
                          <a:latin typeface="Cambria Math" panose="02040503050406030204" pitchFamily="18" charset="0"/>
                        </a:rPr>
                        <m:t>=</m:t>
                      </m:r>
                      <m:d>
                        <m:dPr>
                          <m:begChr m:val="‖"/>
                          <m:endChr m:val="‖"/>
                          <m:ctrlPr>
                            <a:rPr lang="en-US" sz="3600" b="0" i="1" smtClean="0">
                              <a:latin typeface="Cambria Math" panose="02040503050406030204" pitchFamily="18" charset="0"/>
                            </a:rPr>
                          </m:ctrlPr>
                        </m:dPr>
                        <m:e>
                          <m:r>
                            <a:rPr lang="en-US" sz="3600" b="0" i="1">
                              <a:latin typeface="Cambria Math" panose="02040503050406030204" pitchFamily="18" charset="0"/>
                              <a:ea typeface="Cambria Math" panose="02040503050406030204" pitchFamily="18" charset="0"/>
                            </a:rPr>
                            <m:t>𝛻</m:t>
                          </m:r>
                          <m:r>
                            <a:rPr lang="en-US" sz="3600" b="0" i="1">
                              <a:latin typeface="Cambria Math" panose="02040503050406030204" pitchFamily="18" charset="0"/>
                              <a:ea typeface="Cambria Math" panose="02040503050406030204" pitchFamily="18" charset="0"/>
                            </a:rPr>
                            <m:t>𝐹</m:t>
                          </m:r>
                        </m:e>
                      </m:d>
                      <m:d>
                        <m:dPr>
                          <m:begChr m:val="‖"/>
                          <m:endChr m:val="‖"/>
                          <m:ctrlPr>
                            <a:rPr lang="en-US" sz="3600" b="0" i="1" smtClean="0">
                              <a:latin typeface="Cambria Math" panose="02040503050406030204" pitchFamily="18" charset="0"/>
                            </a:rPr>
                          </m:ctrlPr>
                        </m:dPr>
                        <m:e>
                          <m:acc>
                            <m:accPr>
                              <m:chr m:val="̂"/>
                              <m:ctrlPr>
                                <a:rPr lang="en-US" sz="3600" b="1" i="1">
                                  <a:latin typeface="Cambria Math" panose="02040503050406030204" pitchFamily="18" charset="0"/>
                                  <a:ea typeface="Cambria Math" panose="02040503050406030204" pitchFamily="18" charset="0"/>
                                </a:rPr>
                              </m:ctrlPr>
                            </m:accPr>
                            <m:e>
                              <m:r>
                                <a:rPr lang="en-US" sz="3600" b="1" i="1">
                                  <a:latin typeface="Cambria Math" panose="02040503050406030204" pitchFamily="18" charset="0"/>
                                  <a:ea typeface="Cambria Math" panose="02040503050406030204" pitchFamily="18" charset="0"/>
                                </a:rPr>
                                <m:t>𝒖</m:t>
                              </m:r>
                            </m:e>
                          </m:acc>
                        </m:e>
                      </m:d>
                      <m:func>
                        <m:funcPr>
                          <m:ctrlPr>
                            <a:rPr lang="en-US" sz="3600" b="0" i="1" smtClean="0">
                              <a:latin typeface="Cambria Math" panose="02040503050406030204" pitchFamily="18" charset="0"/>
                            </a:rPr>
                          </m:ctrlPr>
                        </m:funcPr>
                        <m:fName>
                          <m:r>
                            <m:rPr>
                              <m:sty m:val="p"/>
                            </m:rPr>
                            <a:rPr lang="en-US" sz="3600" b="0" i="0" smtClean="0">
                              <a:latin typeface="Cambria Math" panose="02040503050406030204" pitchFamily="18" charset="0"/>
                            </a:rPr>
                            <m:t>cos</m:t>
                          </m:r>
                        </m:fName>
                        <m:e>
                          <m:r>
                            <a:rPr lang="en-US" sz="3600" b="0" i="1" smtClean="0">
                              <a:latin typeface="Cambria Math" panose="02040503050406030204" pitchFamily="18" charset="0"/>
                              <a:ea typeface="Cambria Math" panose="02040503050406030204" pitchFamily="18" charset="0"/>
                            </a:rPr>
                            <m:t>𝜃</m:t>
                          </m:r>
                        </m:e>
                      </m:func>
                      <m:r>
                        <a:rPr lang="en-US" sz="3600" i="1">
                          <a:latin typeface="Cambria Math" panose="02040503050406030204" pitchFamily="18" charset="0"/>
                        </a:rPr>
                        <m:t>=</m:t>
                      </m:r>
                      <m:d>
                        <m:dPr>
                          <m:begChr m:val="‖"/>
                          <m:endChr m:val="‖"/>
                          <m:ctrlPr>
                            <a:rPr lang="en-US" sz="3600" i="1">
                              <a:latin typeface="Cambria Math" panose="02040503050406030204" pitchFamily="18" charset="0"/>
                            </a:rPr>
                          </m:ctrlPr>
                        </m:dPr>
                        <m:e>
                          <m:r>
                            <a:rPr lang="en-US" sz="3600" i="1">
                              <a:latin typeface="Cambria Math" panose="02040503050406030204" pitchFamily="18" charset="0"/>
                              <a:ea typeface="Cambria Math" panose="02040503050406030204" pitchFamily="18" charset="0"/>
                            </a:rPr>
                            <m:t>𝛻</m:t>
                          </m:r>
                          <m:r>
                            <a:rPr lang="en-US" sz="3600" b="0" i="1">
                              <a:latin typeface="Cambria Math" panose="02040503050406030204" pitchFamily="18" charset="0"/>
                              <a:ea typeface="Cambria Math" panose="02040503050406030204" pitchFamily="18" charset="0"/>
                            </a:rPr>
                            <m:t>𝐹</m:t>
                          </m:r>
                        </m:e>
                      </m:d>
                      <m:func>
                        <m:funcPr>
                          <m:ctrlPr>
                            <a:rPr lang="en-US" sz="3600" i="1" smtClean="0">
                              <a:latin typeface="Cambria Math" panose="02040503050406030204" pitchFamily="18" charset="0"/>
                            </a:rPr>
                          </m:ctrlPr>
                        </m:funcPr>
                        <m:fName>
                          <m:r>
                            <m:rPr>
                              <m:sty m:val="p"/>
                            </m:rPr>
                            <a:rPr lang="en-US" sz="3600">
                              <a:latin typeface="Cambria Math" panose="02040503050406030204" pitchFamily="18" charset="0"/>
                            </a:rPr>
                            <m:t>cos</m:t>
                          </m:r>
                        </m:fName>
                        <m:e>
                          <m:r>
                            <a:rPr lang="en-US" sz="3600" i="1">
                              <a:latin typeface="Cambria Math" panose="02040503050406030204" pitchFamily="18" charset="0"/>
                              <a:ea typeface="Cambria Math" panose="02040503050406030204" pitchFamily="18" charset="0"/>
                            </a:rPr>
                            <m:t>𝜃</m:t>
                          </m:r>
                        </m:e>
                      </m:func>
                    </m:oMath>
                  </m:oMathPara>
                </a14:m>
                <a:endParaRPr lang="en-US" sz="3600" dirty="0"/>
              </a:p>
            </p:txBody>
          </p:sp>
        </mc:Choice>
        <mc:Fallback>
          <p:sp>
            <p:nvSpPr>
              <p:cNvPr id="6" name="TextBox 5"/>
              <p:cNvSpPr txBox="1">
                <a:spLocks noRot="1" noChangeAspect="1" noMove="1" noResize="1" noEditPoints="1" noAdjustHandles="1" noChangeArrowheads="1" noChangeShapeType="1" noTextEdit="1"/>
              </p:cNvSpPr>
              <p:nvPr/>
            </p:nvSpPr>
            <p:spPr>
              <a:xfrm>
                <a:off x="1524789" y="3354310"/>
                <a:ext cx="9015673" cy="553998"/>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88500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dirty="0"/>
              <a:t>Multidimensional Minimization (II)</a:t>
            </a:r>
          </a:p>
        </p:txBody>
      </p:sp>
      <p:sp>
        <p:nvSpPr>
          <p:cNvPr id="5" name="TextBox 4"/>
          <p:cNvSpPr txBox="1"/>
          <p:nvPr/>
        </p:nvSpPr>
        <p:spPr>
          <a:xfrm>
            <a:off x="838200" y="1321356"/>
            <a:ext cx="2602524" cy="369332"/>
          </a:xfrm>
          <a:prstGeom prst="rect">
            <a:avLst/>
          </a:prstGeom>
          <a:noFill/>
        </p:spPr>
        <p:txBody>
          <a:bodyPr wrap="square" rtlCol="0">
            <a:spAutoFit/>
          </a:bodyPr>
          <a:lstStyle/>
          <a:p>
            <a:r>
              <a:rPr lang="en-US" dirty="0"/>
              <a:t>Gradient Descent</a:t>
            </a:r>
          </a:p>
        </p:txBody>
      </p:sp>
      <mc:AlternateContent xmlns:mc="http://schemas.openxmlformats.org/markup-compatibility/2006">
        <mc:Choice xmlns:a14="http://schemas.microsoft.com/office/drawing/2010/main" Requires="a14">
          <p:sp>
            <p:nvSpPr>
              <p:cNvPr id="6" name="Rectangle 5"/>
              <p:cNvSpPr/>
              <p:nvPr/>
            </p:nvSpPr>
            <p:spPr>
              <a:xfrm>
                <a:off x="1377994" y="2528366"/>
                <a:ext cx="2677977"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000" i="1">
                              <a:latin typeface="Cambria Math" panose="02040503050406030204" pitchFamily="18" charset="0"/>
                            </a:rPr>
                          </m:ctrlPr>
                        </m:dPr>
                        <m:e>
                          <m:r>
                            <a:rPr lang="en-US" sz="4000" i="1">
                              <a:latin typeface="Cambria Math" panose="02040503050406030204" pitchFamily="18" charset="0"/>
                              <a:ea typeface="Cambria Math" panose="02040503050406030204" pitchFamily="18" charset="0"/>
                            </a:rPr>
                            <m:t>𝛻</m:t>
                          </m:r>
                          <m:r>
                            <a:rPr lang="en-US" sz="4000" b="0" i="1">
                              <a:latin typeface="Cambria Math" panose="02040503050406030204" pitchFamily="18" charset="0"/>
                              <a:ea typeface="Cambria Math" panose="02040503050406030204" pitchFamily="18" charset="0"/>
                            </a:rPr>
                            <m:t>𝐹</m:t>
                          </m:r>
                        </m:e>
                      </m:d>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cos</m:t>
                          </m:r>
                        </m:fName>
                        <m:e>
                          <m:r>
                            <a:rPr lang="en-US" sz="4000" i="1">
                              <a:latin typeface="Cambria Math" panose="02040503050406030204" pitchFamily="18" charset="0"/>
                              <a:ea typeface="Cambria Math" panose="02040503050406030204" pitchFamily="18" charset="0"/>
                            </a:rPr>
                            <m:t>𝜃</m:t>
                          </m:r>
                        </m:e>
                      </m:func>
                    </m:oMath>
                  </m:oMathPara>
                </a14:m>
                <a:endParaRPr lang="en-US" sz="4000" dirty="0"/>
              </a:p>
            </p:txBody>
          </p:sp>
        </mc:Choice>
        <mc:Fallback>
          <p:sp>
            <p:nvSpPr>
              <p:cNvPr id="6" name="Rectangle 5"/>
              <p:cNvSpPr>
                <a:spLocks noRot="1" noChangeAspect="1" noMove="1" noResize="1" noEditPoints="1" noAdjustHandles="1" noChangeArrowheads="1" noChangeShapeType="1" noTextEdit="1"/>
              </p:cNvSpPr>
              <p:nvPr/>
            </p:nvSpPr>
            <p:spPr>
              <a:xfrm>
                <a:off x="1377994" y="2528366"/>
                <a:ext cx="2677977" cy="7078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211728" y="3576052"/>
                <a:ext cx="5260736" cy="584775"/>
              </a:xfrm>
              <a:prstGeom prst="rect">
                <a:avLst/>
              </a:prstGeom>
            </p:spPr>
            <p:txBody>
              <a:bodyPr wrap="none">
                <a:spAutoFit/>
              </a:bodyPr>
              <a:lstStyle/>
              <a:p>
                <a14:m>
                  <m:oMath xmlns:m="http://schemas.openxmlformats.org/officeDocument/2006/math">
                    <m:func>
                      <m:funcPr>
                        <m:ctrlPr>
                          <a:rPr lang="en-US" sz="3200" i="1" smtClean="0">
                            <a:latin typeface="Cambria Math" panose="02040503050406030204" pitchFamily="18" charset="0"/>
                          </a:rPr>
                        </m:ctrlPr>
                      </m:funcPr>
                      <m:fName>
                        <m:r>
                          <m:rPr>
                            <m:sty m:val="p"/>
                          </m:rPr>
                          <a:rPr lang="en-US" sz="3200">
                            <a:latin typeface="Cambria Math" panose="02040503050406030204" pitchFamily="18" charset="0"/>
                          </a:rPr>
                          <m:t>cos</m:t>
                        </m:r>
                      </m:fName>
                      <m:e>
                        <m:r>
                          <a:rPr lang="en-US" sz="3200" i="1">
                            <a:latin typeface="Cambria Math" panose="02040503050406030204" pitchFamily="18" charset="0"/>
                            <a:ea typeface="Cambria Math" panose="02040503050406030204" pitchFamily="18" charset="0"/>
                          </a:rPr>
                          <m:t>𝜃</m:t>
                        </m:r>
                      </m:e>
                    </m:func>
                  </m:oMath>
                </a14:m>
                <a:r>
                  <a:rPr lang="en-US" sz="3200" dirty="0"/>
                  <a:t> is maximized when </a:t>
                </a:r>
                <a14:m>
                  <m:oMath xmlns:m="http://schemas.openxmlformats.org/officeDocument/2006/math">
                    <m:r>
                      <a:rPr lang="en-US" sz="3200" i="1">
                        <a:latin typeface="Cambria Math" panose="02040503050406030204" pitchFamily="18" charset="0"/>
                        <a:ea typeface="Cambria Math" panose="02040503050406030204" pitchFamily="18" charset="0"/>
                      </a:rPr>
                      <m:t>𝜃</m:t>
                    </m:r>
                  </m:oMath>
                </a14:m>
                <a:r>
                  <a:rPr lang="en-US" sz="3200" dirty="0"/>
                  <a:t> = 0</a:t>
                </a:r>
              </a:p>
            </p:txBody>
          </p:sp>
        </mc:Choice>
        <mc:Fallback xmlns="">
          <p:sp>
            <p:nvSpPr>
              <p:cNvPr id="7" name="Rectangle 6"/>
              <p:cNvSpPr>
                <a:spLocks noRot="1" noChangeAspect="1" noMove="1" noResize="1" noEditPoints="1" noAdjustHandles="1" noChangeArrowheads="1" noChangeShapeType="1" noTextEdit="1"/>
              </p:cNvSpPr>
              <p:nvPr/>
            </p:nvSpPr>
            <p:spPr>
              <a:xfrm>
                <a:off x="3211728" y="3576052"/>
                <a:ext cx="5260736" cy="584775"/>
              </a:xfrm>
              <a:prstGeom prst="rect">
                <a:avLst/>
              </a:prstGeom>
              <a:blipFill>
                <a:blip r:embed="rId3"/>
                <a:stretch>
                  <a:fillRect t="-12500" r="-1854" b="-343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8046792" y="4394657"/>
                <a:ext cx="2169761" cy="11148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r>
                            <a:rPr lang="en-US" sz="3600" b="1" i="1" smtClean="0">
                              <a:latin typeface="Cambria Math" panose="02040503050406030204" pitchFamily="18" charset="0"/>
                            </a:rPr>
                            <m:t>𝒖</m:t>
                          </m:r>
                        </m:e>
                      </m:acc>
                      <m:r>
                        <a:rPr lang="en-US" sz="3600" b="0" i="1" smtClean="0">
                          <a:latin typeface="Cambria Math" panose="02040503050406030204" pitchFamily="18" charset="0"/>
                        </a:rPr>
                        <m:t>= </m:t>
                      </m:r>
                      <m:f>
                        <m:fPr>
                          <m:ctrlPr>
                            <a:rPr lang="en-US" sz="3600" b="0" i="1" smtClean="0">
                              <a:latin typeface="Cambria Math" panose="02040503050406030204" pitchFamily="18" charset="0"/>
                            </a:rPr>
                          </m:ctrlPr>
                        </m:fPr>
                        <m:num>
                          <m:r>
                            <a:rPr lang="en-US" sz="3600" i="1">
                              <a:latin typeface="Cambria Math" panose="02040503050406030204" pitchFamily="18" charset="0"/>
                              <a:ea typeface="Cambria Math" panose="02040503050406030204" pitchFamily="18" charset="0"/>
                            </a:rPr>
                            <m:t>𝛻</m:t>
                          </m:r>
                          <m:r>
                            <a:rPr lang="en-US" sz="3600" b="0" i="1">
                              <a:latin typeface="Cambria Math" panose="02040503050406030204" pitchFamily="18" charset="0"/>
                              <a:ea typeface="Cambria Math" panose="02040503050406030204" pitchFamily="18" charset="0"/>
                            </a:rPr>
                            <m:t>𝐹</m:t>
                          </m:r>
                        </m:num>
                        <m:den>
                          <m:d>
                            <m:dPr>
                              <m:begChr m:val="‖"/>
                              <m:endChr m:val="‖"/>
                              <m:ctrlPr>
                                <a:rPr lang="en-US" sz="3600" i="1">
                                  <a:latin typeface="Cambria Math" panose="02040503050406030204" pitchFamily="18" charset="0"/>
                                </a:rPr>
                              </m:ctrlPr>
                            </m:dPr>
                            <m:e>
                              <m:r>
                                <a:rPr lang="en-US" sz="3600" i="1">
                                  <a:latin typeface="Cambria Math" panose="02040503050406030204" pitchFamily="18" charset="0"/>
                                  <a:ea typeface="Cambria Math" panose="02040503050406030204" pitchFamily="18" charset="0"/>
                                </a:rPr>
                                <m:t>𝛻</m:t>
                              </m:r>
                              <m:r>
                                <a:rPr lang="en-US" sz="3600" b="0" i="1">
                                  <a:latin typeface="Cambria Math" panose="02040503050406030204" pitchFamily="18" charset="0"/>
                                  <a:ea typeface="Cambria Math" panose="02040503050406030204" pitchFamily="18" charset="0"/>
                                </a:rPr>
                                <m:t>𝐹</m:t>
                              </m:r>
                            </m:e>
                          </m:d>
                        </m:den>
                      </m:f>
                    </m:oMath>
                  </m:oMathPara>
                </a14:m>
                <a:endParaRPr lang="en-US" sz="3600" dirty="0"/>
              </a:p>
            </p:txBody>
          </p:sp>
        </mc:Choice>
        <mc:Fallback>
          <p:sp>
            <p:nvSpPr>
              <p:cNvPr id="10" name="TextBox 9"/>
              <p:cNvSpPr txBox="1">
                <a:spLocks noRot="1" noChangeAspect="1" noMove="1" noResize="1" noEditPoints="1" noAdjustHandles="1" noChangeArrowheads="1" noChangeShapeType="1" noTextEdit="1"/>
              </p:cNvSpPr>
              <p:nvPr/>
            </p:nvSpPr>
            <p:spPr>
              <a:xfrm>
                <a:off x="8046792" y="4394657"/>
                <a:ext cx="2169761" cy="111485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75189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Minimization (III)</a:t>
            </a:r>
          </a:p>
        </p:txBody>
      </p:sp>
      <p:sp>
        <p:nvSpPr>
          <p:cNvPr id="4" name="Rectangle 3"/>
          <p:cNvSpPr/>
          <p:nvPr/>
        </p:nvSpPr>
        <p:spPr>
          <a:xfrm>
            <a:off x="3929381" y="4368863"/>
            <a:ext cx="4312399" cy="769441"/>
          </a:xfrm>
          <a:prstGeom prst="rect">
            <a:avLst/>
          </a:prstGeom>
        </p:spPr>
        <p:txBody>
          <a:bodyPr wrap="none">
            <a:spAutoFit/>
          </a:bodyPr>
          <a:lstStyle/>
          <a:p>
            <a:r>
              <a:rPr lang="el-GR" sz="4400" i="1" dirty="0">
                <a:latin typeface="Cambria Math" panose="02040503050406030204" pitchFamily="18" charset="0"/>
                <a:ea typeface="Cambria Math" panose="02040503050406030204" pitchFamily="18" charset="0"/>
                <a:cs typeface="Times New Roman" panose="02020603050405020304" pitchFamily="18" charset="0"/>
              </a:rPr>
              <a:t>v </a:t>
            </a:r>
            <a:r>
              <a:rPr lang="el-GR" sz="4400" dirty="0">
                <a:latin typeface="Cambria Math" panose="02040503050406030204" pitchFamily="18" charset="0"/>
                <a:ea typeface="Cambria Math" panose="02040503050406030204" pitchFamily="18" charset="0"/>
                <a:cs typeface="Times New Roman" panose="02020603050405020304" pitchFamily="18" charset="0"/>
              </a:rPr>
              <a:t>→ </a:t>
            </a:r>
            <a:r>
              <a:rPr lang="el-GR" sz="4400" i="1" dirty="0">
                <a:latin typeface="Cambria Math" panose="02040503050406030204" pitchFamily="18" charset="0"/>
                <a:ea typeface="Cambria Math" panose="02040503050406030204" pitchFamily="18" charset="0"/>
                <a:cs typeface="Times New Roman" panose="02020603050405020304" pitchFamily="18" charset="0"/>
              </a:rPr>
              <a:t>v </a:t>
            </a:r>
            <a:r>
              <a:rPr lang="el-GR" sz="4400" dirty="0">
                <a:latin typeface="Cambria Math" panose="02040503050406030204" pitchFamily="18" charset="0"/>
                <a:ea typeface="Cambria Math" panose="02040503050406030204" pitchFamily="18" charset="0"/>
                <a:cs typeface="Times New Roman" panose="02020603050405020304" pitchFamily="18" charset="0"/>
              </a:rPr>
              <a:t>′ = </a:t>
            </a:r>
            <a:r>
              <a:rPr lang="el-GR" sz="4400" i="1" dirty="0">
                <a:latin typeface="Cambria Math" panose="02040503050406030204" pitchFamily="18" charset="0"/>
                <a:ea typeface="Cambria Math" panose="02040503050406030204" pitchFamily="18" charset="0"/>
                <a:cs typeface="Times New Roman" panose="02020603050405020304" pitchFamily="18" charset="0"/>
              </a:rPr>
              <a:t>v </a:t>
            </a:r>
            <a:r>
              <a:rPr lang="el-GR" sz="4400" dirty="0">
                <a:latin typeface="Cambria Math" panose="02040503050406030204" pitchFamily="18" charset="0"/>
                <a:ea typeface="Cambria Math" panose="02040503050406030204" pitchFamily="18" charset="0"/>
                <a:cs typeface="Times New Roman" panose="02020603050405020304" pitchFamily="18" charset="0"/>
              </a:rPr>
              <a:t>− </a:t>
            </a:r>
            <a:r>
              <a:rPr lang="el-GR" sz="4400" i="1" dirty="0">
                <a:latin typeface="Cambria Math" panose="02040503050406030204" pitchFamily="18" charset="0"/>
                <a:ea typeface="Cambria Math" panose="02040503050406030204" pitchFamily="18" charset="0"/>
                <a:cs typeface="Times New Roman" panose="02020603050405020304" pitchFamily="18" charset="0"/>
              </a:rPr>
              <a:t>η</a:t>
            </a:r>
            <a:r>
              <a:rPr lang="el-GR" sz="4400" dirty="0">
                <a:latin typeface="Cambria Math" panose="02040503050406030204" pitchFamily="18" charset="0"/>
                <a:ea typeface="Cambria Math" panose="02040503050406030204" pitchFamily="18" charset="0"/>
                <a:cs typeface="Times New Roman" panose="02020603050405020304" pitchFamily="18" charset="0"/>
              </a:rPr>
              <a:t>∇</a:t>
            </a:r>
            <a:r>
              <a:rPr lang="en-US" sz="4400" b="1" i="1" dirty="0">
                <a:latin typeface="Cambria Math" panose="02040503050406030204" pitchFamily="18" charset="0"/>
                <a:ea typeface="Cambria Math" panose="02040503050406030204" pitchFamily="18" charset="0"/>
                <a:cs typeface="Times New Roman" panose="02020603050405020304" pitchFamily="18" charset="0"/>
              </a:rPr>
              <a:t>F</a:t>
            </a:r>
            <a:endParaRPr lang="en-US" sz="4400" b="1" dirty="0">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5" name="TextBox 4"/>
          <p:cNvSpPr txBox="1"/>
          <p:nvPr/>
        </p:nvSpPr>
        <p:spPr>
          <a:xfrm>
            <a:off x="838200" y="1646378"/>
            <a:ext cx="4032564" cy="369332"/>
          </a:xfrm>
          <a:prstGeom prst="rect">
            <a:avLst/>
          </a:prstGeom>
          <a:noFill/>
        </p:spPr>
        <p:txBody>
          <a:bodyPr wrap="square" rtlCol="0">
            <a:spAutoFit/>
          </a:bodyPr>
          <a:lstStyle/>
          <a:p>
            <a:r>
              <a:rPr lang="en-US" dirty="0"/>
              <a:t>Algorithm for “moving down the curve”</a:t>
            </a:r>
          </a:p>
        </p:txBody>
      </p:sp>
      <p:sp>
        <p:nvSpPr>
          <p:cNvPr id="6" name="Rectangle 5"/>
          <p:cNvSpPr/>
          <p:nvPr/>
        </p:nvSpPr>
        <p:spPr>
          <a:xfrm>
            <a:off x="10578588" y="6358726"/>
            <a:ext cx="1550424" cy="369332"/>
          </a:xfrm>
          <a:prstGeom prst="rect">
            <a:avLst/>
          </a:prstGeom>
        </p:spPr>
        <p:txBody>
          <a:bodyPr wrap="none">
            <a:spAutoFit/>
          </a:bodyPr>
          <a:lstStyle/>
          <a:p>
            <a:r>
              <a:rPr lang="en-US" dirty="0"/>
              <a:t>(Neilson 2016)</a:t>
            </a:r>
          </a:p>
        </p:txBody>
      </p:sp>
      <mc:AlternateContent xmlns:mc="http://schemas.openxmlformats.org/markup-compatibility/2006">
        <mc:Choice xmlns:a14="http://schemas.microsoft.com/office/drawing/2010/main" Requires="a14">
          <p:sp>
            <p:nvSpPr>
              <p:cNvPr id="8" name="TextBox 7"/>
              <p:cNvSpPr txBox="1"/>
              <p:nvPr/>
            </p:nvSpPr>
            <p:spPr>
              <a:xfrm>
                <a:off x="4368043" y="2234437"/>
                <a:ext cx="2719591" cy="11150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r>
                            <a:rPr lang="en-US" sz="3600" b="1" i="1" smtClean="0">
                              <a:latin typeface="Cambria Math" panose="02040503050406030204" pitchFamily="18" charset="0"/>
                            </a:rPr>
                            <m:t>𝒗</m:t>
                          </m:r>
                        </m:e>
                      </m:acc>
                      <m:r>
                        <a:rPr lang="en-US" sz="3600" b="0" i="1" smtClean="0">
                          <a:latin typeface="Cambria Math" panose="02040503050406030204" pitchFamily="18" charset="0"/>
                        </a:rPr>
                        <m:t>=</m:t>
                      </m:r>
                      <m:r>
                        <m:rPr>
                          <m:nor/>
                        </m:rPr>
                        <a:rPr lang="el-GR" sz="3600" dirty="0">
                          <a:latin typeface="Cambria Math" panose="02040503050406030204" pitchFamily="18" charset="0"/>
                          <a:ea typeface="Cambria Math" panose="02040503050406030204" pitchFamily="18" charset="0"/>
                          <a:cs typeface="Times New Roman" panose="02020603050405020304" pitchFamily="18" charset="0"/>
                        </a:rPr>
                        <m:t>−</m:t>
                      </m:r>
                      <m:r>
                        <m:rPr>
                          <m:nor/>
                        </m:rPr>
                        <a:rPr lang="el-GR" sz="3600" i="1" dirty="0">
                          <a:latin typeface="Cambria Math" panose="02040503050406030204" pitchFamily="18" charset="0"/>
                          <a:ea typeface="Cambria Math" panose="02040503050406030204" pitchFamily="18" charset="0"/>
                          <a:cs typeface="Times New Roman" panose="02020603050405020304" pitchFamily="18" charset="0"/>
                        </a:rPr>
                        <m:t>η</m:t>
                      </m:r>
                      <m:f>
                        <m:fPr>
                          <m:ctrlPr>
                            <a:rPr lang="en-US" sz="3600" b="0" i="1" smtClean="0">
                              <a:latin typeface="Cambria Math" panose="02040503050406030204" pitchFamily="18" charset="0"/>
                            </a:rPr>
                          </m:ctrlPr>
                        </m:fPr>
                        <m:num>
                          <m:r>
                            <a:rPr lang="en-US" sz="3600" i="1">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𝑭</m:t>
                          </m:r>
                        </m:num>
                        <m:den>
                          <m:d>
                            <m:dPr>
                              <m:begChr m:val="‖"/>
                              <m:endChr m:val="‖"/>
                              <m:ctrlPr>
                                <a:rPr lang="en-US" sz="3600" i="1">
                                  <a:latin typeface="Cambria Math" panose="02040503050406030204" pitchFamily="18" charset="0"/>
                                </a:rPr>
                              </m:ctrlPr>
                            </m:dPr>
                            <m:e>
                              <m:r>
                                <a:rPr lang="en-US" sz="3600" i="1">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𝑭</m:t>
                              </m:r>
                            </m:e>
                          </m:d>
                        </m:den>
                      </m:f>
                    </m:oMath>
                  </m:oMathPara>
                </a14:m>
                <a:endParaRPr lang="en-US" sz="3600" dirty="0"/>
              </a:p>
            </p:txBody>
          </p:sp>
        </mc:Choice>
        <mc:Fallback>
          <p:sp>
            <p:nvSpPr>
              <p:cNvPr id="8" name="TextBox 7"/>
              <p:cNvSpPr txBox="1">
                <a:spLocks noRot="1" noChangeAspect="1" noMove="1" noResize="1" noEditPoints="1" noAdjustHandles="1" noChangeArrowheads="1" noChangeShapeType="1" noTextEdit="1"/>
              </p:cNvSpPr>
              <p:nvPr/>
            </p:nvSpPr>
            <p:spPr>
              <a:xfrm>
                <a:off x="4368043" y="2234437"/>
                <a:ext cx="2719591" cy="1115049"/>
              </a:xfrm>
              <a:prstGeom prst="rect">
                <a:avLst/>
              </a:prstGeom>
              <a:blipFill>
                <a:blip r:embed="rId3"/>
                <a:stretch>
                  <a:fillRect/>
                </a:stretch>
              </a:blipFill>
            </p:spPr>
            <p:txBody>
              <a:bodyPr/>
              <a:lstStyle/>
              <a:p>
                <a:r>
                  <a:rPr lang="en-US">
                    <a:noFill/>
                  </a:rPr>
                  <a:t> </a:t>
                </a:r>
              </a:p>
            </p:txBody>
          </p:sp>
        </mc:Fallback>
      </mc:AlternateContent>
      <p:sp>
        <p:nvSpPr>
          <p:cNvPr id="7" name="TextBox 6"/>
          <p:cNvSpPr txBox="1"/>
          <p:nvPr/>
        </p:nvSpPr>
        <p:spPr>
          <a:xfrm>
            <a:off x="838200" y="1321356"/>
            <a:ext cx="4032564" cy="369332"/>
          </a:xfrm>
          <a:prstGeom prst="rect">
            <a:avLst/>
          </a:prstGeom>
          <a:noFill/>
        </p:spPr>
        <p:txBody>
          <a:bodyPr wrap="square" rtlCol="0">
            <a:spAutoFit/>
          </a:bodyPr>
          <a:lstStyle/>
          <a:p>
            <a:r>
              <a:rPr lang="en-US" dirty="0"/>
              <a:t>Gradient Descent</a:t>
            </a:r>
          </a:p>
        </p:txBody>
      </p:sp>
    </p:spTree>
    <p:extLst>
      <p:ext uri="{BB962C8B-B14F-4D97-AF65-F5344CB8AC3E}">
        <p14:creationId xmlns:p14="http://schemas.microsoft.com/office/powerpoint/2010/main" val="3822623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505" y="2085283"/>
            <a:ext cx="10515600" cy="1325563"/>
          </a:xfrm>
        </p:spPr>
        <p:txBody>
          <a:bodyPr>
            <a:normAutofit/>
          </a:bodyPr>
          <a:lstStyle/>
          <a:p>
            <a:pPr algn="ctr"/>
            <a:r>
              <a:rPr lang="en-US" sz="6000" dirty="0"/>
              <a:t>Project Description</a:t>
            </a:r>
          </a:p>
        </p:txBody>
      </p:sp>
    </p:spTree>
    <p:extLst>
      <p:ext uri="{BB962C8B-B14F-4D97-AF65-F5344CB8AC3E}">
        <p14:creationId xmlns:p14="http://schemas.microsoft.com/office/powerpoint/2010/main" val="2295323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Plan</a:t>
            </a:r>
          </a:p>
        </p:txBody>
      </p:sp>
      <p:sp>
        <p:nvSpPr>
          <p:cNvPr id="3" name="Content Placeholder 2"/>
          <p:cNvSpPr>
            <a:spLocks noGrp="1"/>
          </p:cNvSpPr>
          <p:nvPr>
            <p:ph idx="1"/>
          </p:nvPr>
        </p:nvSpPr>
        <p:spPr/>
        <p:txBody>
          <a:bodyPr>
            <a:normAutofit/>
          </a:bodyPr>
          <a:lstStyle/>
          <a:p>
            <a:r>
              <a:rPr lang="en-US" sz="3600" dirty="0"/>
              <a:t>Timeline Constraints:</a:t>
            </a:r>
          </a:p>
          <a:p>
            <a:pPr lvl="1"/>
            <a:r>
              <a:rPr lang="en-US" sz="3200" dirty="0"/>
              <a:t>Construct and run a MINST network from the tutorials </a:t>
            </a:r>
          </a:p>
          <a:p>
            <a:pPr lvl="1"/>
            <a:r>
              <a:rPr lang="en-US" sz="3200" dirty="0"/>
              <a:t>Use the Caffe framework for MINST to determine training cycle time</a:t>
            </a:r>
          </a:p>
          <a:p>
            <a:pPr lvl="1"/>
            <a:r>
              <a:rPr lang="en-US" sz="3200" dirty="0"/>
              <a:t>Restructure timeline to adhere to appropriate constraints:</a:t>
            </a:r>
          </a:p>
          <a:p>
            <a:pPr lvl="2"/>
            <a:r>
              <a:rPr lang="en-US" sz="2800" dirty="0"/>
              <a:t>Is cross-validation feasible?</a:t>
            </a:r>
          </a:p>
          <a:p>
            <a:pPr lvl="2"/>
            <a:r>
              <a:rPr lang="en-US" sz="2800" dirty="0"/>
              <a:t>Hyperparameter variation limits</a:t>
            </a:r>
          </a:p>
        </p:txBody>
      </p:sp>
    </p:spTree>
    <p:extLst>
      <p:ext uri="{BB962C8B-B14F-4D97-AF65-F5344CB8AC3E}">
        <p14:creationId xmlns:p14="http://schemas.microsoft.com/office/powerpoint/2010/main" val="2347023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Timeline (Ideal)</a:t>
            </a:r>
            <a:endParaRPr lang="en-US" dirty="0"/>
          </a:p>
        </p:txBody>
      </p:sp>
      <p:sp>
        <p:nvSpPr>
          <p:cNvPr id="3" name="Content Placeholder 2"/>
          <p:cNvSpPr>
            <a:spLocks noGrp="1"/>
          </p:cNvSpPr>
          <p:nvPr>
            <p:ph idx="1"/>
          </p:nvPr>
        </p:nvSpPr>
        <p:spPr>
          <a:xfrm>
            <a:off x="838199" y="1690688"/>
            <a:ext cx="10515601" cy="4826188"/>
          </a:xfrm>
        </p:spPr>
        <p:txBody>
          <a:bodyPr>
            <a:normAutofit fontScale="62500" lnSpcReduction="20000"/>
          </a:bodyPr>
          <a:lstStyle/>
          <a:p>
            <a:r>
              <a:rPr lang="en-US" dirty="0"/>
              <a:t>Checkpoint 1:</a:t>
            </a:r>
          </a:p>
          <a:p>
            <a:pPr lvl="1"/>
            <a:r>
              <a:rPr lang="en-US" dirty="0"/>
              <a:t>Construct bash scripts &amp; C++ files for compiling test data from the IMAGENET archive</a:t>
            </a:r>
          </a:p>
          <a:p>
            <a:r>
              <a:rPr lang="en-US" dirty="0"/>
              <a:t>Checkpoint 2:</a:t>
            </a:r>
          </a:p>
          <a:p>
            <a:pPr lvl="1"/>
            <a:r>
              <a:rPr lang="en-US" dirty="0"/>
              <a:t>Boilerplate Caffe Code (Caffe)</a:t>
            </a:r>
          </a:p>
          <a:p>
            <a:pPr lvl="1"/>
            <a:r>
              <a:rPr lang="en-US" dirty="0"/>
              <a:t>Backpropagation Derivation of final two equations in </a:t>
            </a:r>
            <a:r>
              <a:rPr lang="en-US" dirty="0" err="1"/>
              <a:t>Neilsen</a:t>
            </a:r>
            <a:r>
              <a:rPr lang="en-US" dirty="0"/>
              <a:t> text</a:t>
            </a:r>
          </a:p>
          <a:p>
            <a:r>
              <a:rPr lang="en-US" dirty="0"/>
              <a:t>Checkpoint 3:</a:t>
            </a:r>
          </a:p>
          <a:p>
            <a:pPr lvl="1"/>
            <a:r>
              <a:rPr lang="en-US" dirty="0"/>
              <a:t>Network Construction (</a:t>
            </a:r>
            <a:r>
              <a:rPr lang="en-US" dirty="0" err="1"/>
              <a:t>cuDNN</a:t>
            </a:r>
            <a:r>
              <a:rPr lang="en-US" dirty="0"/>
              <a:t> and Caffe)</a:t>
            </a:r>
          </a:p>
          <a:p>
            <a:pPr lvl="1"/>
            <a:r>
              <a:rPr lang="en-US" dirty="0"/>
              <a:t>Boilerplate CUDA code for Neuron Construction and Backpropagation Operations</a:t>
            </a:r>
          </a:p>
          <a:p>
            <a:pPr lvl="1"/>
            <a:r>
              <a:rPr lang="en-US" dirty="0"/>
              <a:t>Rough-draft of Backpropagation Explanation using example single layer network</a:t>
            </a:r>
          </a:p>
          <a:p>
            <a:r>
              <a:rPr lang="en-US" dirty="0"/>
              <a:t>Checkpoint 4:</a:t>
            </a:r>
          </a:p>
          <a:p>
            <a:pPr lvl="1"/>
            <a:r>
              <a:rPr lang="en-US" dirty="0"/>
              <a:t>Network Construction (</a:t>
            </a:r>
            <a:r>
              <a:rPr lang="en-US" dirty="0" err="1"/>
              <a:t>cuDNN</a:t>
            </a:r>
            <a:r>
              <a:rPr lang="en-US" dirty="0"/>
              <a:t> and Caffe):</a:t>
            </a:r>
          </a:p>
          <a:p>
            <a:pPr lvl="1"/>
            <a:r>
              <a:rPr lang="en-US" dirty="0"/>
              <a:t>Neuron &amp; Backpropagation Operation Implementation Progress Check</a:t>
            </a:r>
            <a:endParaRPr lang="en-US" dirty="0"/>
          </a:p>
          <a:p>
            <a:r>
              <a:rPr lang="en-US" dirty="0"/>
              <a:t>Checkpoint 5:</a:t>
            </a:r>
          </a:p>
          <a:p>
            <a:pPr lvl="1"/>
            <a:r>
              <a:rPr lang="en-US" dirty="0"/>
              <a:t>Network Testing</a:t>
            </a:r>
          </a:p>
          <a:p>
            <a:pPr lvl="1"/>
            <a:r>
              <a:rPr lang="en-US" dirty="0"/>
              <a:t>Complete Backpropagation Explanation using example single layer network</a:t>
            </a:r>
          </a:p>
          <a:p>
            <a:r>
              <a:rPr lang="en-US" dirty="0"/>
              <a:t>Checkpoint 6:</a:t>
            </a:r>
          </a:p>
          <a:p>
            <a:pPr lvl="1"/>
            <a:r>
              <a:rPr lang="en-US" dirty="0"/>
              <a:t>Completed Implementation of Neuron and Backpropagation operations</a:t>
            </a:r>
          </a:p>
          <a:p>
            <a:pPr lvl="1"/>
            <a:r>
              <a:rPr lang="en-US" dirty="0"/>
              <a:t>Final Poster and Presentation of Data</a:t>
            </a:r>
          </a:p>
          <a:p>
            <a:pPr lvl="1"/>
            <a:endParaRPr lang="en-US" dirty="0"/>
          </a:p>
        </p:txBody>
      </p:sp>
    </p:spTree>
    <p:extLst>
      <p:ext uri="{BB962C8B-B14F-4D97-AF65-F5344CB8AC3E}">
        <p14:creationId xmlns:p14="http://schemas.microsoft.com/office/powerpoint/2010/main" val="2460001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14808"/>
            <a:ext cx="10515600" cy="510817"/>
          </a:xfrm>
        </p:spPr>
        <p:txBody>
          <a:bodyPr>
            <a:normAutofit/>
          </a:bodyPr>
          <a:lstStyle/>
          <a:p>
            <a:r>
              <a:rPr lang="en-US" sz="2800" dirty="0"/>
              <a:t>Fallback Plan</a:t>
            </a:r>
          </a:p>
        </p:txBody>
      </p:sp>
      <p:sp>
        <p:nvSpPr>
          <p:cNvPr id="3" name="Content Placeholder 2"/>
          <p:cNvSpPr>
            <a:spLocks noGrp="1"/>
          </p:cNvSpPr>
          <p:nvPr>
            <p:ph idx="1"/>
          </p:nvPr>
        </p:nvSpPr>
        <p:spPr>
          <a:xfrm>
            <a:off x="838200" y="1982941"/>
            <a:ext cx="10515600" cy="4351338"/>
          </a:xfrm>
        </p:spPr>
        <p:txBody>
          <a:bodyPr/>
          <a:lstStyle/>
          <a:p>
            <a:pPr lvl="0"/>
            <a:r>
              <a:rPr lang="en-US" dirty="0"/>
              <a:t>Experimental, Empirical test data for ONE neural network architecture on the CPU</a:t>
            </a:r>
          </a:p>
          <a:p>
            <a:pPr lvl="1"/>
            <a:r>
              <a:rPr lang="en-US" dirty="0"/>
              <a:t>No k-fold cross-validation for data point averaging</a:t>
            </a:r>
          </a:p>
          <a:p>
            <a:pPr lvl="0"/>
            <a:r>
              <a:rPr lang="en-US" dirty="0"/>
              <a:t>Experimental, Empirical test data for THE SAME neural network architecture on the GPU and associated speedup factor</a:t>
            </a:r>
          </a:p>
          <a:p>
            <a:pPr lvl="0"/>
            <a:r>
              <a:rPr lang="en-US" dirty="0"/>
              <a:t>Backpropagation derivation from Neilson</a:t>
            </a:r>
          </a:p>
          <a:p>
            <a:pPr marL="0" indent="0">
              <a:buNone/>
            </a:pPr>
            <a:endParaRPr lang="en-US" dirty="0"/>
          </a:p>
        </p:txBody>
      </p:sp>
      <p:sp>
        <p:nvSpPr>
          <p:cNvPr id="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Implementation Plan</a:t>
            </a:r>
          </a:p>
        </p:txBody>
      </p:sp>
    </p:spTree>
    <p:extLst>
      <p:ext uri="{BB962C8B-B14F-4D97-AF65-F5344CB8AC3E}">
        <p14:creationId xmlns:p14="http://schemas.microsoft.com/office/powerpoint/2010/main" val="22741736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5829"/>
            <a:ext cx="10515600" cy="422327"/>
          </a:xfrm>
        </p:spPr>
        <p:txBody>
          <a:bodyPr>
            <a:normAutofit fontScale="90000"/>
          </a:bodyPr>
          <a:lstStyle/>
          <a:p>
            <a:r>
              <a:rPr lang="en-US" sz="2800" dirty="0"/>
              <a:t>Tools</a:t>
            </a:r>
          </a:p>
        </p:txBody>
      </p:sp>
      <p:sp>
        <p:nvSpPr>
          <p:cNvPr id="3" name="Content Placeholder 2"/>
          <p:cNvSpPr>
            <a:spLocks noGrp="1"/>
          </p:cNvSpPr>
          <p:nvPr>
            <p:ph idx="1"/>
          </p:nvPr>
        </p:nvSpPr>
        <p:spPr>
          <a:xfrm>
            <a:off x="838200" y="2071431"/>
            <a:ext cx="10515600" cy="4351338"/>
          </a:xfrm>
        </p:spPr>
        <p:txBody>
          <a:bodyPr/>
          <a:lstStyle/>
          <a:p>
            <a:r>
              <a:rPr lang="en-US" dirty="0"/>
              <a:t>Caffe Deep Learning Framework</a:t>
            </a:r>
          </a:p>
          <a:p>
            <a:r>
              <a:rPr lang="en-US" dirty="0"/>
              <a:t>NVIDIA CUDA (Compute Unified Device Architecture):</a:t>
            </a:r>
          </a:p>
          <a:p>
            <a:r>
              <a:rPr lang="en-US" dirty="0"/>
              <a:t>The C++11 Programming Language</a:t>
            </a:r>
          </a:p>
          <a:p>
            <a:r>
              <a:rPr lang="en-US" dirty="0"/>
              <a:t>GNU/Linux -- Ubuntu</a:t>
            </a:r>
            <a:endParaRPr lang="en-US" dirty="0"/>
          </a:p>
        </p:txBody>
      </p:sp>
      <p:sp>
        <p:nvSpPr>
          <p:cNvPr id="6"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Implementation Plan</a:t>
            </a:r>
          </a:p>
        </p:txBody>
      </p:sp>
    </p:spTree>
    <p:extLst>
      <p:ext uri="{BB962C8B-B14F-4D97-AF65-F5344CB8AC3E}">
        <p14:creationId xmlns:p14="http://schemas.microsoft.com/office/powerpoint/2010/main" val="38713734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250" y="2722735"/>
            <a:ext cx="10515600" cy="1325563"/>
          </a:xfrm>
        </p:spPr>
        <p:txBody>
          <a:bodyPr/>
          <a:lstStyle/>
          <a:p>
            <a:pPr algn="ctr"/>
            <a:r>
              <a:rPr lang="en-US" dirty="0"/>
              <a:t>Wrap Up</a:t>
            </a:r>
          </a:p>
        </p:txBody>
      </p:sp>
    </p:spTree>
    <p:extLst>
      <p:ext uri="{BB962C8B-B14F-4D97-AF65-F5344CB8AC3E}">
        <p14:creationId xmlns:p14="http://schemas.microsoft.com/office/powerpoint/2010/main" val="1075738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53671"/>
            <a:ext cx="10515600" cy="3263596"/>
          </a:xfrm>
        </p:spPr>
        <p:txBody>
          <a:bodyPr>
            <a:noAutofit/>
          </a:bodyPr>
          <a:lstStyle/>
          <a:p>
            <a:pPr algn="ctr"/>
            <a:r>
              <a:rPr lang="en-US" sz="3600" dirty="0"/>
              <a:t>How do changes in training sets and hyperparameters of a image classification feedforward convolutional neural network affect its training time, memory usage, and percentage of items correctly classified in the final validation set? </a:t>
            </a:r>
          </a:p>
        </p:txBody>
      </p:sp>
      <p:sp>
        <p:nvSpPr>
          <p:cNvPr id="3" name="Title 1"/>
          <p:cNvSpPr txBox="1">
            <a:spLocks/>
          </p:cNvSpPr>
          <p:nvPr/>
        </p:nvSpPr>
        <p:spPr>
          <a:xfrm>
            <a:off x="838200" y="4617267"/>
            <a:ext cx="10515600" cy="135787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What performance benefits do GPUs offer in training time in these networks?</a:t>
            </a:r>
          </a:p>
        </p:txBody>
      </p:sp>
    </p:spTree>
    <p:extLst>
      <p:ext uri="{BB962C8B-B14F-4D97-AF65-F5344CB8AC3E}">
        <p14:creationId xmlns:p14="http://schemas.microsoft.com/office/powerpoint/2010/main" val="2913537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endParaRPr lang="en-US" dirty="0"/>
          </a:p>
        </p:txBody>
      </p:sp>
      <p:sp>
        <p:nvSpPr>
          <p:cNvPr id="3" name="Content Placeholder 2"/>
          <p:cNvSpPr>
            <a:spLocks noGrp="1"/>
          </p:cNvSpPr>
          <p:nvPr>
            <p:ph idx="1"/>
          </p:nvPr>
        </p:nvSpPr>
        <p:spPr/>
        <p:txBody>
          <a:bodyPr>
            <a:normAutofit/>
          </a:bodyPr>
          <a:lstStyle/>
          <a:p>
            <a:r>
              <a:rPr lang="en-US" sz="3600" dirty="0"/>
              <a:t>Test a prebuilt CNN using the </a:t>
            </a:r>
            <a:r>
              <a:rPr lang="en-US" sz="3600" dirty="0" err="1"/>
              <a:t>LeNet</a:t>
            </a:r>
            <a:r>
              <a:rPr lang="en-US" sz="3600" dirty="0"/>
              <a:t> and ImageNet NN architectures on GPU and CPU</a:t>
            </a:r>
          </a:p>
          <a:p>
            <a:pPr lvl="1"/>
            <a:r>
              <a:rPr lang="en-US" sz="3200" dirty="0"/>
              <a:t>IMAGENET 2015 Large Scale Visual Recognition Challenge dataset</a:t>
            </a:r>
          </a:p>
          <a:p>
            <a:pPr lvl="1"/>
            <a:r>
              <a:rPr lang="en-US" sz="3200" dirty="0"/>
              <a:t>Ten disjoint image classes</a:t>
            </a:r>
          </a:p>
          <a:p>
            <a:r>
              <a:rPr lang="en-US" sz="3600" dirty="0"/>
              <a:t>Implement a Neuron &amp; Backpropagation operations on GPU</a:t>
            </a:r>
          </a:p>
        </p:txBody>
      </p:sp>
    </p:spTree>
    <p:extLst>
      <p:ext uri="{BB962C8B-B14F-4D97-AF65-F5344CB8AC3E}">
        <p14:creationId xmlns:p14="http://schemas.microsoft.com/office/powerpoint/2010/main" val="2798426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4" name="Content Placeholder 2"/>
          <p:cNvSpPr>
            <a:spLocks noGrp="1"/>
          </p:cNvSpPr>
          <p:nvPr>
            <p:ph idx="1"/>
          </p:nvPr>
        </p:nvSpPr>
        <p:spPr>
          <a:xfrm>
            <a:off x="838200" y="1825625"/>
            <a:ext cx="10744200" cy="4351338"/>
          </a:xfrm>
        </p:spPr>
        <p:txBody>
          <a:bodyPr>
            <a:normAutofit/>
          </a:bodyPr>
          <a:lstStyle/>
          <a:p>
            <a:r>
              <a:rPr lang="en-US" sz="3600" dirty="0"/>
              <a:t>2.2 Experimental Training and Testing by Variation of Hyperparameters:</a:t>
            </a:r>
          </a:p>
          <a:p>
            <a:pPr lvl="1"/>
            <a:r>
              <a:rPr lang="en-US" sz="3200" dirty="0"/>
              <a:t>Eta (Learning Rate)</a:t>
            </a:r>
          </a:p>
          <a:p>
            <a:pPr lvl="1"/>
            <a:r>
              <a:rPr lang="en-US" sz="3200" dirty="0"/>
              <a:t>Number of Epochs (Training Cycles)</a:t>
            </a:r>
          </a:p>
          <a:p>
            <a:pPr lvl="1"/>
            <a:r>
              <a:rPr lang="en-US" sz="3200" dirty="0"/>
              <a:t>Variation of Training Set Size</a:t>
            </a:r>
          </a:p>
          <a:p>
            <a:pPr lvl="2"/>
            <a:r>
              <a:rPr lang="en-US" sz="2800" dirty="0"/>
              <a:t>80/20 split</a:t>
            </a:r>
          </a:p>
          <a:p>
            <a:pPr lvl="2"/>
            <a:r>
              <a:rPr lang="en-US" sz="2800" dirty="0"/>
              <a:t>K-fold cross validation with k = 10</a:t>
            </a:r>
          </a:p>
          <a:p>
            <a:pPr lvl="2"/>
            <a:endParaRPr lang="en-US" sz="2800" dirty="0"/>
          </a:p>
        </p:txBody>
      </p:sp>
    </p:spTree>
    <p:extLst>
      <p:ext uri="{BB962C8B-B14F-4D97-AF65-F5344CB8AC3E}">
        <p14:creationId xmlns:p14="http://schemas.microsoft.com/office/powerpoint/2010/main" val="760428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endParaRPr lang="en-US" dirty="0"/>
          </a:p>
        </p:txBody>
      </p:sp>
      <p:sp>
        <p:nvSpPr>
          <p:cNvPr id="3" name="Content Placeholder 2"/>
          <p:cNvSpPr>
            <a:spLocks noGrp="1"/>
          </p:cNvSpPr>
          <p:nvPr>
            <p:ph idx="1"/>
          </p:nvPr>
        </p:nvSpPr>
        <p:spPr/>
        <p:txBody>
          <a:bodyPr/>
          <a:lstStyle/>
          <a:p>
            <a:r>
              <a:rPr lang="en-US" sz="3600" dirty="0"/>
              <a:t>2.3 Presentation of Backpropagation Algorithm</a:t>
            </a:r>
            <a:endParaRPr lang="en-US" dirty="0"/>
          </a:p>
          <a:p>
            <a:pPr lvl="2"/>
            <a:r>
              <a:rPr lang="en-US" sz="2800" dirty="0"/>
              <a:t>Poster/PowerPoint Illustration of Backpropagation algorithm</a:t>
            </a:r>
          </a:p>
          <a:p>
            <a:pPr lvl="2"/>
            <a:r>
              <a:rPr lang="en-US" sz="2800" dirty="0"/>
              <a:t>Derivation of Neilson Text Equations</a:t>
            </a:r>
          </a:p>
          <a:p>
            <a:pPr lvl="2"/>
            <a:r>
              <a:rPr lang="en-US" sz="2800" dirty="0"/>
              <a:t>Example Network with Single Hidden Layer</a:t>
            </a:r>
          </a:p>
        </p:txBody>
      </p:sp>
    </p:spTree>
    <p:extLst>
      <p:ext uri="{BB962C8B-B14F-4D97-AF65-F5344CB8AC3E}">
        <p14:creationId xmlns:p14="http://schemas.microsoft.com/office/powerpoint/2010/main" val="1017995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4" name="Content Placeholder 2"/>
          <p:cNvSpPr>
            <a:spLocks noGrp="1"/>
          </p:cNvSpPr>
          <p:nvPr>
            <p:ph idx="1"/>
          </p:nvPr>
        </p:nvSpPr>
        <p:spPr>
          <a:xfrm>
            <a:off x="838200" y="1825625"/>
            <a:ext cx="10744200" cy="4351338"/>
          </a:xfrm>
        </p:spPr>
        <p:txBody>
          <a:bodyPr>
            <a:normAutofit lnSpcReduction="10000"/>
          </a:bodyPr>
          <a:lstStyle/>
          <a:p>
            <a:r>
              <a:rPr lang="en-US" sz="3200" dirty="0"/>
              <a:t>2.4.1 GPU Speed-Up Graphs:</a:t>
            </a:r>
          </a:p>
          <a:p>
            <a:pPr lvl="1"/>
            <a:r>
              <a:rPr lang="en-US" sz="2800" dirty="0"/>
              <a:t>Eta (Learning Rate)</a:t>
            </a:r>
          </a:p>
          <a:p>
            <a:pPr lvl="1"/>
            <a:r>
              <a:rPr lang="en-US" sz="2800" dirty="0"/>
              <a:t>Number of Epochs (Training Cycles)</a:t>
            </a:r>
          </a:p>
          <a:p>
            <a:pPr lvl="1"/>
            <a:r>
              <a:rPr lang="en-US" sz="2800" dirty="0"/>
              <a:t>Variation of Training Set Size</a:t>
            </a:r>
          </a:p>
          <a:p>
            <a:pPr lvl="2"/>
            <a:r>
              <a:rPr lang="en-US" sz="2400" dirty="0"/>
              <a:t>80/20 split</a:t>
            </a:r>
          </a:p>
          <a:p>
            <a:pPr lvl="2"/>
            <a:r>
              <a:rPr lang="en-US" sz="2400" dirty="0"/>
              <a:t>K-fold cross validation with k = 10</a:t>
            </a:r>
          </a:p>
          <a:p>
            <a:pPr lvl="1"/>
            <a:r>
              <a:rPr lang="en-US" sz="2800" dirty="0"/>
              <a:t>Fixed Time Speedup-graph from CPU</a:t>
            </a:r>
          </a:p>
          <a:p>
            <a:r>
              <a:rPr lang="en-US" sz="3200" dirty="0"/>
              <a:t>2.4.2 GPU Neural Network Primitives:</a:t>
            </a:r>
          </a:p>
          <a:p>
            <a:pPr lvl="1"/>
            <a:r>
              <a:rPr lang="en-US" sz="2800" dirty="0"/>
              <a:t>Implement Single Neuron Layer</a:t>
            </a:r>
          </a:p>
          <a:p>
            <a:pPr lvl="1"/>
            <a:r>
              <a:rPr lang="en-US" sz="2800" dirty="0"/>
              <a:t>Implement a key backpropagation fundamental operation</a:t>
            </a:r>
          </a:p>
        </p:txBody>
      </p:sp>
    </p:spTree>
    <p:extLst>
      <p:ext uri="{BB962C8B-B14F-4D97-AF65-F5344CB8AC3E}">
        <p14:creationId xmlns:p14="http://schemas.microsoft.com/office/powerpoint/2010/main" val="1460778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6" name="Title 1"/>
          <p:cNvSpPr txBox="1">
            <a:spLocks/>
          </p:cNvSpPr>
          <p:nvPr/>
        </p:nvSpPr>
        <p:spPr>
          <a:xfrm>
            <a:off x="838200" y="1690688"/>
            <a:ext cx="10515600" cy="326359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Build an image classification CNN and train on school GPU using test data from Stanford’s IMAGENET.</a:t>
            </a:r>
          </a:p>
        </p:txBody>
      </p:sp>
    </p:spTree>
    <p:extLst>
      <p:ext uri="{BB962C8B-B14F-4D97-AF65-F5344CB8AC3E}">
        <p14:creationId xmlns:p14="http://schemas.microsoft.com/office/powerpoint/2010/main" val="1352944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1200</TotalTime>
  <Words>1244</Words>
  <Application>Microsoft Office PowerPoint</Application>
  <PresentationFormat>Widescreen</PresentationFormat>
  <Paragraphs>216</Paragraphs>
  <Slides>34</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Cambria Math</vt:lpstr>
      <vt:lpstr>Times New Roman</vt:lpstr>
      <vt:lpstr>Office Theme</vt:lpstr>
      <vt:lpstr>INVESTIGATION OF “DEEP” LEARNING CATALYZED BY TOPICS IN COMPUTER VISION</vt:lpstr>
      <vt:lpstr>Background</vt:lpstr>
      <vt:lpstr>Project Description</vt:lpstr>
      <vt:lpstr>How do changes in training sets and hyperparameters of a image classification feedforward convolutional neural network affect its training time, memory usage, and percentage of items correctly classified in the final validation set? </vt:lpstr>
      <vt:lpstr>Project Description</vt:lpstr>
      <vt:lpstr>Project Description</vt:lpstr>
      <vt:lpstr>Project Description</vt:lpstr>
      <vt:lpstr>Project Description</vt:lpstr>
      <vt:lpstr>Project Description</vt:lpstr>
      <vt:lpstr>Foundations</vt:lpstr>
      <vt:lpstr>Foundations</vt:lpstr>
      <vt:lpstr>Foundations</vt:lpstr>
      <vt:lpstr>CNNs can Help!</vt:lpstr>
      <vt:lpstr>CNN Design Process Flow Chart</vt:lpstr>
      <vt:lpstr>Foundations</vt:lpstr>
      <vt:lpstr>Foundations</vt:lpstr>
      <vt:lpstr>Foundations</vt:lpstr>
      <vt:lpstr>Foundations</vt:lpstr>
      <vt:lpstr>Foundations</vt:lpstr>
      <vt:lpstr>Foundations</vt:lpstr>
      <vt:lpstr>Foundations</vt:lpstr>
      <vt:lpstr>Foundations</vt:lpstr>
      <vt:lpstr>Testing and Benchmarking</vt:lpstr>
      <vt:lpstr>Multidimensional Minimization</vt:lpstr>
      <vt:lpstr>Multidimensional Minimization</vt:lpstr>
      <vt:lpstr>Multidimensional Minimization (II)</vt:lpstr>
      <vt:lpstr>Multidimensional Minimization (II)</vt:lpstr>
      <vt:lpstr>Multidimensional Minimization (II)</vt:lpstr>
      <vt:lpstr>Multidimensional Minimization (III)</vt:lpstr>
      <vt:lpstr>Implementation Plan</vt:lpstr>
      <vt:lpstr>Timeline (Ideal)</vt:lpstr>
      <vt:lpstr>Fallback Plan</vt:lpstr>
      <vt:lpstr>Tools</vt:lpstr>
      <vt:lpstr>Wrap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INVESTIGATION OF “DEEP” LEARNING CATALYZED BY TOPICS IN COMPUTER VISION</dc:title>
  <dc:creator>Devin King</dc:creator>
  <cp:lastModifiedBy>Devin King</cp:lastModifiedBy>
  <cp:revision>6</cp:revision>
  <dcterms:created xsi:type="dcterms:W3CDTF">2016-12-07T21:55:51Z</dcterms:created>
  <dcterms:modified xsi:type="dcterms:W3CDTF">2016-12-08T17:56:31Z</dcterms:modified>
</cp:coreProperties>
</file>