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71" r:id="rId3"/>
    <p:sldId id="256" r:id="rId4"/>
    <p:sldId id="257" r:id="rId5"/>
    <p:sldId id="258" r:id="rId6"/>
    <p:sldId id="260" r:id="rId7"/>
    <p:sldId id="263" r:id="rId8"/>
    <p:sldId id="270" r:id="rId9"/>
    <p:sldId id="264" r:id="rId10"/>
    <p:sldId id="265" r:id="rId11"/>
    <p:sldId id="262" r:id="rId12"/>
    <p:sldId id="267" r:id="rId13"/>
    <p:sldId id="268" r:id="rId14"/>
    <p:sldId id="26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0B190-B0AA-40C1-92D4-AA93DB6CC1C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04265-36A3-4172-A9DD-0EE5A507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9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93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89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2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2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3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5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0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4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7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7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0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1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1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7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1005-F141-4E30-AE26-8ADEC3D5E9A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1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81005-F141-4E30-AE26-8ADEC3D5E9A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A058-9890-41F7-BDF0-8C9DC4C3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7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9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40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8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BACKPROPAGATION: A METHOD FOR SUPERVISED NEURAL NETWORK LEARNING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736" y="522328"/>
            <a:ext cx="183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MATH/COMP 402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01726" y="6044449"/>
            <a:ext cx="2025315" cy="428541"/>
          </a:xfrm>
        </p:spPr>
        <p:txBody>
          <a:bodyPr anchor="ctr"/>
          <a:lstStyle/>
          <a:p>
            <a:r>
              <a:rPr lang="en-US" dirty="0"/>
              <a:t>Devin King</a:t>
            </a:r>
          </a:p>
        </p:txBody>
      </p:sp>
    </p:spTree>
    <p:extLst>
      <p:ext uri="{BB962C8B-B14F-4D97-AF65-F5344CB8AC3E}">
        <p14:creationId xmlns:p14="http://schemas.microsoft.com/office/powerpoint/2010/main" val="337083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Backpropagation Operation (I)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42997" y="-677862"/>
                <a:ext cx="5088316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997" y="-677862"/>
                <a:ext cx="5088316" cy="50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64529" y="2898971"/>
                <a:ext cx="4238468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529" y="2898971"/>
                <a:ext cx="4238468" cy="500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448009" y="3859887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66437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120172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575973" y="3946520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371818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85765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343459" y="3938506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717709" y="4285413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27241" y="3937218"/>
            <a:ext cx="711728" cy="626388"/>
            <a:chOff x="6255062" y="3717012"/>
            <a:chExt cx="711728" cy="626388"/>
          </a:xfrm>
        </p:grpSpPr>
        <p:grpSp>
          <p:nvGrpSpPr>
            <p:cNvPr id="16" name="Group 15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85908" y="6170639"/>
                <a:ext cx="4581511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08" y="6170639"/>
                <a:ext cx="4581511" cy="500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7419076" y="3943299"/>
            <a:ext cx="711728" cy="626388"/>
            <a:chOff x="6255062" y="3717012"/>
            <a:chExt cx="711728" cy="626388"/>
          </a:xfrm>
        </p:grpSpPr>
        <p:grpSp>
          <p:nvGrpSpPr>
            <p:cNvPr id="30" name="Group 29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161078" y="4741003"/>
            <a:ext cx="711728" cy="626388"/>
            <a:chOff x="6255062" y="3717012"/>
            <a:chExt cx="711728" cy="626388"/>
          </a:xfrm>
        </p:grpSpPr>
        <p:grpSp>
          <p:nvGrpSpPr>
            <p:cNvPr id="40" name="Group 39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1114425" y="5829300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>
            <a:off x="1095375" y="2733675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270036" y="4422572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8842424" y="4280385"/>
            <a:ext cx="711728" cy="626388"/>
            <a:chOff x="6255062" y="3717012"/>
            <a:chExt cx="711728" cy="626388"/>
          </a:xfrm>
        </p:grpSpPr>
        <p:grpSp>
          <p:nvGrpSpPr>
            <p:cNvPr id="53" name="Group 52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Oval 60"/>
                  <p:cNvSpPr>
                    <a:spLocks noChangeAspec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sz="14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1" name="Oval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1754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Straight Arrow Connector 65"/>
          <p:cNvCxnSpPr>
            <a:cxnSpLocks/>
          </p:cNvCxnSpPr>
          <p:nvPr/>
        </p:nvCxnSpPr>
        <p:spPr>
          <a:xfrm>
            <a:off x="2817583" y="3433734"/>
            <a:ext cx="0" cy="42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</p:cNvCxnSpPr>
          <p:nvPr/>
        </p:nvCxnSpPr>
        <p:spPr>
          <a:xfrm flipH="1">
            <a:off x="3273886" y="3426289"/>
            <a:ext cx="105015" cy="44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</p:cNvCxnSpPr>
          <p:nvPr/>
        </p:nvCxnSpPr>
        <p:spPr>
          <a:xfrm flipH="1">
            <a:off x="3738824" y="3433734"/>
            <a:ext cx="276195" cy="43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 flipH="1">
            <a:off x="4555565" y="3399108"/>
            <a:ext cx="13560" cy="49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</p:cNvCxnSpPr>
          <p:nvPr/>
        </p:nvCxnSpPr>
        <p:spPr>
          <a:xfrm>
            <a:off x="4857651" y="3433734"/>
            <a:ext cx="150203" cy="42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</p:cNvCxnSpPr>
          <p:nvPr/>
        </p:nvCxnSpPr>
        <p:spPr>
          <a:xfrm>
            <a:off x="4857651" y="3399108"/>
            <a:ext cx="639522" cy="49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2667" y="6189874"/>
            <a:ext cx="131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L-1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4207" y="4201822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5059" y="1378570"/>
            <a:ext cx="2562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Backward Pass: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181756" y="1427656"/>
            <a:ext cx="11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Step 1</a:t>
            </a:r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Planet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787272" y="3110263"/>
            <a:ext cx="201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Each processing element has a single output value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954285" y="2648598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Sun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9735706" y="3587391"/>
                <a:ext cx="2120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06" y="3587391"/>
                <a:ext cx="2120552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7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072933" y="1458159"/>
            <a:ext cx="817520" cy="83808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Backpropagation Operation (IB)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22984" y="2933255"/>
            <a:ext cx="2128610" cy="1236992"/>
            <a:chOff x="8410081" y="1690688"/>
            <a:chExt cx="2128610" cy="1236992"/>
          </a:xfrm>
        </p:grpSpPr>
        <p:grpSp>
          <p:nvGrpSpPr>
            <p:cNvPr id="9" name="Group 8"/>
            <p:cNvGrpSpPr/>
            <p:nvPr/>
          </p:nvGrpSpPr>
          <p:grpSpPr>
            <a:xfrm>
              <a:off x="8410081" y="1690688"/>
              <a:ext cx="2128610" cy="1236992"/>
              <a:chOff x="7824342" y="1506022"/>
              <a:chExt cx="3390816" cy="140757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7824342" y="1506154"/>
                <a:ext cx="3390816" cy="140743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308453" y="1506022"/>
                <a:ext cx="2422593" cy="420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Local Memory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13985" y="2177257"/>
                  <a:ext cx="702500" cy="4228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985" y="2177257"/>
                  <a:ext cx="702500" cy="422873"/>
                </a:xfrm>
                <a:prstGeom prst="rect">
                  <a:avLst/>
                </a:prstGeom>
                <a:blipFill>
                  <a:blip r:embed="rId2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9474385" y="2198525"/>
                  <a:ext cx="656397" cy="4228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4385" y="2198525"/>
                  <a:ext cx="656397" cy="422873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2271696" y="1549400"/>
            <a:ext cx="334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(Haven’t reached </a:t>
            </a:r>
            <a:r>
              <a:rPr lang="en-US" dirty="0" err="1"/>
              <a:t>batch_size</a:t>
            </a:r>
            <a:r>
              <a:rPr lang="en-US" dirty="0"/>
              <a:t> yet)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30213" y="4641621"/>
                <a:ext cx="2514150" cy="330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13" y="4641621"/>
                <a:ext cx="2514150" cy="330540"/>
              </a:xfrm>
              <a:prstGeom prst="rect">
                <a:avLst/>
              </a:prstGeom>
              <a:blipFill>
                <a:blip r:embed="rId4"/>
                <a:stretch>
                  <a:fillRect l="-1942" r="-1456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6937325" y="3959934"/>
            <a:ext cx="578162" cy="66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6300016" y="3832674"/>
            <a:ext cx="829372" cy="7008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9675151" y="3847909"/>
                <a:ext cx="234788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sun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layer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151" y="3847909"/>
                <a:ext cx="2347887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10341679" y="4216644"/>
            <a:ext cx="711728" cy="626388"/>
            <a:chOff x="6255062" y="3717012"/>
            <a:chExt cx="711728" cy="626388"/>
          </a:xfrm>
        </p:grpSpPr>
        <p:grpSp>
          <p:nvGrpSpPr>
            <p:cNvPr id="27" name="Group 26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</p:grp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Oval 35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Planet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87272" y="3110263"/>
            <a:ext cx="201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Each processing element has a single output value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54285" y="2648598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Sun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735706" y="3587391"/>
                <a:ext cx="2120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06" y="3587391"/>
                <a:ext cx="2120552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cxnSpLocks/>
            <a:stCxn id="35" idx="4"/>
            <a:endCxn id="44" idx="0"/>
          </p:cNvCxnSpPr>
          <p:nvPr/>
        </p:nvCxnSpPr>
        <p:spPr>
          <a:xfrm>
            <a:off x="10700772" y="4689795"/>
            <a:ext cx="4046" cy="33998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465778" y="5029778"/>
                <a:ext cx="478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778" y="5029778"/>
                <a:ext cx="4780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0197363" y="1969686"/>
            <a:ext cx="1046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10197363" y="2387484"/>
            <a:ext cx="104651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064739" y="1647970"/>
            <a:ext cx="65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064739" y="2063713"/>
            <a:ext cx="79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2993774" y="2507242"/>
            <a:ext cx="1800075" cy="184535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498329" y="2933255"/>
            <a:ext cx="742150" cy="46182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313739" y="3641253"/>
                <a:ext cx="1111330" cy="4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739" y="3641253"/>
                <a:ext cx="1111330" cy="422873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cxnSpLocks/>
          </p:cNvCxnSpPr>
          <p:nvPr/>
        </p:nvCxnSpPr>
        <p:spPr>
          <a:xfrm flipH="1">
            <a:off x="3755925" y="3398134"/>
            <a:ext cx="135976" cy="24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3891901" y="4112757"/>
            <a:ext cx="0" cy="1273392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55667" y="4491603"/>
            <a:ext cx="134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 value before modifying local memory</a:t>
            </a:r>
          </a:p>
        </p:txBody>
      </p:sp>
    </p:spTree>
    <p:extLst>
      <p:ext uri="{BB962C8B-B14F-4D97-AF65-F5344CB8AC3E}">
        <p14:creationId xmlns:p14="http://schemas.microsoft.com/office/powerpoint/2010/main" val="44809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Backpropagation Operation (IC)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73184" y="5430139"/>
                <a:ext cx="2710807" cy="596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𝑏𝑎𝑡𝑐h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184" y="5430139"/>
                <a:ext cx="2710807" cy="5968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6128588" y="2933255"/>
            <a:ext cx="2128610" cy="1236992"/>
            <a:chOff x="8410081" y="1690688"/>
            <a:chExt cx="2128610" cy="1236992"/>
          </a:xfrm>
        </p:grpSpPr>
        <p:grpSp>
          <p:nvGrpSpPr>
            <p:cNvPr id="9" name="Group 8"/>
            <p:cNvGrpSpPr/>
            <p:nvPr/>
          </p:nvGrpSpPr>
          <p:grpSpPr>
            <a:xfrm>
              <a:off x="8410081" y="1690688"/>
              <a:ext cx="2128610" cy="1236992"/>
              <a:chOff x="7824342" y="1506022"/>
              <a:chExt cx="3390816" cy="140757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7824342" y="1506154"/>
                <a:ext cx="3390816" cy="140743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308453" y="1506022"/>
                <a:ext cx="2422593" cy="420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Local Memory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13985" y="2177257"/>
                  <a:ext cx="702500" cy="4228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985" y="2177257"/>
                  <a:ext cx="702500" cy="422873"/>
                </a:xfrm>
                <a:prstGeom prst="rect">
                  <a:avLst/>
                </a:prstGeom>
                <a:blipFill>
                  <a:blip r:embed="rId3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9474385" y="2198525"/>
                  <a:ext cx="656397" cy="4228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4385" y="2198525"/>
                  <a:ext cx="656397" cy="422873"/>
                </a:xfrm>
                <a:prstGeom prst="rect">
                  <a:avLst/>
                </a:prstGeom>
                <a:blipFill>
                  <a:blip r:embed="rId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2271696" y="1549400"/>
            <a:ext cx="251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(Reached </a:t>
            </a:r>
            <a:r>
              <a:rPr lang="en-US" dirty="0" err="1"/>
              <a:t>batch_size</a:t>
            </a:r>
            <a:r>
              <a:rPr lang="en-US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333253" y="4943983"/>
                <a:ext cx="1819601" cy="309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253" y="4943983"/>
                <a:ext cx="1819601" cy="309315"/>
              </a:xfrm>
              <a:prstGeom prst="rect">
                <a:avLst/>
              </a:prstGeom>
              <a:blipFill>
                <a:blip r:embed="rId5"/>
                <a:stretch>
                  <a:fillRect l="-2685" r="-2013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6941080" y="3959934"/>
            <a:ext cx="403140" cy="144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5886160" y="3819054"/>
            <a:ext cx="724943" cy="164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 flipV="1">
            <a:off x="5140566" y="3742920"/>
            <a:ext cx="1291926" cy="17243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 flipV="1">
            <a:off x="7556646" y="3959934"/>
            <a:ext cx="0" cy="8296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9675151" y="3847909"/>
                <a:ext cx="234788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sun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layer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151" y="3847909"/>
                <a:ext cx="2347887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/>
          <p:cNvGrpSpPr/>
          <p:nvPr/>
        </p:nvGrpSpPr>
        <p:grpSpPr>
          <a:xfrm>
            <a:off x="10341679" y="4216644"/>
            <a:ext cx="711728" cy="626388"/>
            <a:chOff x="6255062" y="3717012"/>
            <a:chExt cx="711728" cy="626388"/>
          </a:xfrm>
        </p:grpSpPr>
        <p:grpSp>
          <p:nvGrpSpPr>
            <p:cNvPr id="76" name="Group 75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</p:grp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5" name="Oval 84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Planet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787272" y="3110263"/>
            <a:ext cx="201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Each processing element has a single output value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54285" y="2648598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Sun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9735706" y="3587391"/>
                <a:ext cx="2120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06" y="3587391"/>
                <a:ext cx="2120552" cy="276999"/>
              </a:xfrm>
              <a:prstGeom prst="rect">
                <a:avLst/>
              </a:prstGeom>
              <a:blipFill>
                <a:blip r:embed="rId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/>
          <p:cNvCxnSpPr>
            <a:cxnSpLocks/>
            <a:stCxn id="84" idx="4"/>
            <a:endCxn id="92" idx="0"/>
          </p:cNvCxnSpPr>
          <p:nvPr/>
        </p:nvCxnSpPr>
        <p:spPr>
          <a:xfrm>
            <a:off x="10700772" y="4689795"/>
            <a:ext cx="4046" cy="33998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0465778" y="5029778"/>
                <a:ext cx="478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778" y="5029778"/>
                <a:ext cx="4780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197363" y="1969686"/>
            <a:ext cx="1046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>
            <a:off x="10197363" y="2387484"/>
            <a:ext cx="104651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0064739" y="1647970"/>
            <a:ext cx="65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064739" y="2063713"/>
            <a:ext cx="79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2993774" y="2507242"/>
            <a:ext cx="1800075" cy="184535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498329" y="2933255"/>
            <a:ext cx="742150" cy="46182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3313739" y="3641253"/>
                <a:ext cx="1111330" cy="4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739" y="3641253"/>
                <a:ext cx="1111330" cy="422873"/>
              </a:xfrm>
              <a:prstGeom prst="rect">
                <a:avLst/>
              </a:prstGeom>
              <a:blipFill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cxnSpLocks/>
          </p:cNvCxnSpPr>
          <p:nvPr/>
        </p:nvCxnSpPr>
        <p:spPr>
          <a:xfrm flipH="1">
            <a:off x="3755925" y="3398134"/>
            <a:ext cx="135976" cy="24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</p:cNvCxnSpPr>
          <p:nvPr/>
        </p:nvCxnSpPr>
        <p:spPr>
          <a:xfrm>
            <a:off x="3891901" y="4112757"/>
            <a:ext cx="0" cy="1273392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>
            <a:spLocks noChangeAspect="1"/>
          </p:cNvSpPr>
          <p:nvPr/>
        </p:nvSpPr>
        <p:spPr>
          <a:xfrm>
            <a:off x="1072933" y="1458159"/>
            <a:ext cx="817520" cy="83808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55667" y="4491603"/>
            <a:ext cx="134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 value before modifying local memory</a:t>
            </a:r>
          </a:p>
        </p:txBody>
      </p:sp>
    </p:spTree>
    <p:extLst>
      <p:ext uri="{BB962C8B-B14F-4D97-AF65-F5344CB8AC3E}">
        <p14:creationId xmlns:p14="http://schemas.microsoft.com/office/powerpoint/2010/main" val="400656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72712" y="-818688"/>
                <a:ext cx="4219745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712" y="-818688"/>
                <a:ext cx="4219745" cy="50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448009" y="3859887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687520" y="4109941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681893" y="4664760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241517" y="448588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805334" y="4389584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331346" y="4469135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5030676" y="4846910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778000" y="4149367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27241" y="3937218"/>
            <a:ext cx="711728" cy="626388"/>
            <a:chOff x="6255062" y="3717012"/>
            <a:chExt cx="711728" cy="626388"/>
          </a:xfrm>
        </p:grpSpPr>
        <p:grpSp>
          <p:nvGrpSpPr>
            <p:cNvPr id="17" name="Group 16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338659" y="6170637"/>
                <a:ext cx="4581511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659" y="6170637"/>
                <a:ext cx="4581511" cy="500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7419076" y="3943299"/>
            <a:ext cx="711728" cy="626388"/>
            <a:chOff x="6255062" y="3717012"/>
            <a:chExt cx="711728" cy="626388"/>
          </a:xfrm>
        </p:grpSpPr>
        <p:grpSp>
          <p:nvGrpSpPr>
            <p:cNvPr id="28" name="Group 2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61078" y="4741003"/>
            <a:ext cx="711728" cy="626388"/>
            <a:chOff x="6255062" y="3717012"/>
            <a:chExt cx="711728" cy="626388"/>
          </a:xfrm>
        </p:grpSpPr>
        <p:grpSp>
          <p:nvGrpSpPr>
            <p:cNvPr id="38" name="Group 3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1001247" y="5924993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1019240" y="3587391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70036" y="4422572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2667" y="6189874"/>
            <a:ext cx="131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L-1</a:t>
            </a:r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Planet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87272" y="3110263"/>
            <a:ext cx="201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Each processing element has a single output value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8842424" y="4280385"/>
            <a:ext cx="711728" cy="626388"/>
            <a:chOff x="6255062" y="3717012"/>
            <a:chExt cx="711728" cy="626388"/>
          </a:xfrm>
        </p:grpSpPr>
        <p:grpSp>
          <p:nvGrpSpPr>
            <p:cNvPr id="56" name="Group 55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63"/>
                  <p:cNvSpPr>
                    <a:spLocks noChangeAspec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Oval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23481" y="4340227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954285" y="2648598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Sun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735706" y="3587391"/>
                <a:ext cx="2120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06" y="3587391"/>
                <a:ext cx="2120552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/>
          <p:cNvGrpSpPr/>
          <p:nvPr/>
        </p:nvGrpSpPr>
        <p:grpSpPr>
          <a:xfrm>
            <a:off x="9925040" y="3997938"/>
            <a:ext cx="1811561" cy="632176"/>
            <a:chOff x="10040946" y="3950036"/>
            <a:chExt cx="1811561" cy="632176"/>
          </a:xfrm>
        </p:grpSpPr>
        <p:cxnSp>
          <p:nvCxnSpPr>
            <p:cNvPr id="77" name="Straight Arrow Connector 76"/>
            <p:cNvCxnSpPr>
              <a:cxnSpLocks/>
            </p:cNvCxnSpPr>
            <p:nvPr/>
          </p:nvCxnSpPr>
          <p:spPr>
            <a:xfrm>
              <a:off x="10272284" y="4456004"/>
              <a:ext cx="1426532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10079451" y="3950036"/>
                  <a:ext cx="1754005" cy="4297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451" y="3950036"/>
                  <a:ext cx="1754005" cy="429798"/>
                </a:xfrm>
                <a:prstGeom prst="rect">
                  <a:avLst/>
                </a:prstGeom>
                <a:blipFill>
                  <a:blip r:embed="rId6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 78"/>
            <p:cNvSpPr/>
            <p:nvPr/>
          </p:nvSpPr>
          <p:spPr>
            <a:xfrm>
              <a:off x="10040946" y="3957185"/>
              <a:ext cx="1811561" cy="6250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1835378" y="2102931"/>
            <a:ext cx="1296632" cy="1141159"/>
            <a:chOff x="6255062" y="3717012"/>
            <a:chExt cx="711728" cy="626388"/>
          </a:xfrm>
        </p:grpSpPr>
        <p:grpSp>
          <p:nvGrpSpPr>
            <p:cNvPr id="83" name="Group 82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92" name="Straight Arrow Connector 91"/>
          <p:cNvCxnSpPr>
            <a:cxnSpLocks/>
            <a:stCxn id="89" idx="5"/>
          </p:cNvCxnSpPr>
          <p:nvPr/>
        </p:nvCxnSpPr>
        <p:spPr>
          <a:xfrm>
            <a:off x="2844531" y="3136569"/>
            <a:ext cx="1040587" cy="10525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>
            <a:grpSpLocks noChangeAspect="1"/>
          </p:cNvGrpSpPr>
          <p:nvPr/>
        </p:nvGrpSpPr>
        <p:grpSpPr>
          <a:xfrm>
            <a:off x="3528532" y="2102931"/>
            <a:ext cx="1296632" cy="1141159"/>
            <a:chOff x="6255062" y="3717012"/>
            <a:chExt cx="711728" cy="626388"/>
          </a:xfrm>
        </p:grpSpPr>
        <p:grpSp>
          <p:nvGrpSpPr>
            <p:cNvPr id="94" name="Group 93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3" name="Group 102"/>
          <p:cNvGrpSpPr>
            <a:grpSpLocks noChangeAspect="1"/>
          </p:cNvGrpSpPr>
          <p:nvPr/>
        </p:nvGrpSpPr>
        <p:grpSpPr>
          <a:xfrm>
            <a:off x="5128475" y="2094099"/>
            <a:ext cx="1296632" cy="1141159"/>
            <a:chOff x="6255062" y="3717012"/>
            <a:chExt cx="711728" cy="626388"/>
          </a:xfrm>
        </p:grpSpPr>
        <p:grpSp>
          <p:nvGrpSpPr>
            <p:cNvPr id="104" name="Group 103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113" name="Straight Arrow Connector 112"/>
          <p:cNvCxnSpPr>
            <a:cxnSpLocks/>
            <a:stCxn id="100" idx="4"/>
          </p:cNvCxnSpPr>
          <p:nvPr/>
        </p:nvCxnSpPr>
        <p:spPr>
          <a:xfrm flipH="1">
            <a:off x="4265225" y="3162205"/>
            <a:ext cx="212089" cy="9295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cxnSpLocks/>
            <a:stCxn id="110" idx="4"/>
          </p:cNvCxnSpPr>
          <p:nvPr/>
        </p:nvCxnSpPr>
        <p:spPr>
          <a:xfrm flipH="1">
            <a:off x="4533110" y="3153373"/>
            <a:ext cx="1544147" cy="10439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615319" y="2309759"/>
            <a:ext cx="368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grpSp>
        <p:nvGrpSpPr>
          <p:cNvPr id="127" name="Group 126"/>
          <p:cNvGrpSpPr>
            <a:grpSpLocks noChangeAspect="1"/>
          </p:cNvGrpSpPr>
          <p:nvPr/>
        </p:nvGrpSpPr>
        <p:grpSpPr>
          <a:xfrm>
            <a:off x="7419076" y="2071748"/>
            <a:ext cx="1296632" cy="1141159"/>
            <a:chOff x="6255062" y="3717012"/>
            <a:chExt cx="711728" cy="626388"/>
          </a:xfrm>
        </p:grpSpPr>
        <p:grpSp>
          <p:nvGrpSpPr>
            <p:cNvPr id="128" name="Group 12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Oval 135"/>
                  <p:cNvSpPr>
                    <a:spLocks noChangeAspec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Oval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5941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9" name="Oval 12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3" name="Oval 13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137" name="Straight Arrow Connector 136"/>
          <p:cNvCxnSpPr>
            <a:cxnSpLocks/>
            <a:stCxn id="134" idx="3"/>
          </p:cNvCxnSpPr>
          <p:nvPr/>
        </p:nvCxnSpPr>
        <p:spPr>
          <a:xfrm flipH="1">
            <a:off x="4685511" y="3105386"/>
            <a:ext cx="3621976" cy="12443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Backpropagation Operation (II)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80294" y="2438326"/>
            <a:ext cx="1375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L+1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65059" y="1378570"/>
            <a:ext cx="2562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Backward Pass: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181756" y="1427656"/>
            <a:ext cx="11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421446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72712" y="-818688"/>
                <a:ext cx="4219745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712" y="-818688"/>
                <a:ext cx="4219745" cy="50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593515" y="3295287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833026" y="3545341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827399" y="4100160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387023" y="392128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950840" y="3824984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476852" y="3904535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176182" y="4282310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2923506" y="3584767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72747" y="3372618"/>
            <a:ext cx="711728" cy="626388"/>
            <a:chOff x="6255062" y="3717012"/>
            <a:chExt cx="711728" cy="626388"/>
          </a:xfrm>
        </p:grpSpPr>
        <p:grpSp>
          <p:nvGrpSpPr>
            <p:cNvPr id="17" name="Group 16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479006" y="5364658"/>
                <a:ext cx="4238468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006" y="5364658"/>
                <a:ext cx="4238468" cy="500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6564582" y="3378699"/>
            <a:ext cx="711728" cy="626388"/>
            <a:chOff x="6255062" y="3717012"/>
            <a:chExt cx="711728" cy="626388"/>
          </a:xfrm>
        </p:grpSpPr>
        <p:grpSp>
          <p:nvGrpSpPr>
            <p:cNvPr id="28" name="Group 2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306584" y="4176403"/>
            <a:ext cx="711728" cy="626388"/>
            <a:chOff x="6255062" y="3717012"/>
            <a:chExt cx="711728" cy="626388"/>
          </a:xfrm>
        </p:grpSpPr>
        <p:grpSp>
          <p:nvGrpSpPr>
            <p:cNvPr id="38" name="Group 3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900899" y="6099104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978550" y="2750295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415542" y="3857972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Planet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87272" y="3110263"/>
            <a:ext cx="201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Each processing element has a single output value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7987930" y="3715785"/>
            <a:ext cx="711728" cy="626388"/>
            <a:chOff x="6255062" y="3717012"/>
            <a:chExt cx="711728" cy="626388"/>
          </a:xfrm>
        </p:grpSpPr>
        <p:grpSp>
          <p:nvGrpSpPr>
            <p:cNvPr id="56" name="Group 55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63"/>
                  <p:cNvSpPr>
                    <a:spLocks noChangeAspec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Oval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77974" y="4304419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954285" y="2648598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Sun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735706" y="3587391"/>
                <a:ext cx="2120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06" y="3587391"/>
                <a:ext cx="2120552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Backpropagation Operation (III)</a:t>
            </a:r>
          </a:p>
        </p:txBody>
      </p:sp>
      <p:cxnSp>
        <p:nvCxnSpPr>
          <p:cNvPr id="114" name="Straight Arrow Connector 113"/>
          <p:cNvCxnSpPr>
            <a:cxnSpLocks/>
            <a:stCxn id="15" idx="4"/>
          </p:cNvCxnSpPr>
          <p:nvPr/>
        </p:nvCxnSpPr>
        <p:spPr>
          <a:xfrm>
            <a:off x="3349214" y="4430881"/>
            <a:ext cx="233958" cy="10486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</p:cNvCxnSpPr>
          <p:nvPr/>
        </p:nvCxnSpPr>
        <p:spPr>
          <a:xfrm flipH="1">
            <a:off x="4163197" y="3857972"/>
            <a:ext cx="1642084" cy="16215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cxnSpLocks/>
            <a:stCxn id="36" idx="3"/>
          </p:cNvCxnSpPr>
          <p:nvPr/>
        </p:nvCxnSpPr>
        <p:spPr>
          <a:xfrm flipH="1">
            <a:off x="4719628" y="3804301"/>
            <a:ext cx="2088533" cy="16565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cxnSpLocks/>
            <a:stCxn id="46" idx="3"/>
          </p:cNvCxnSpPr>
          <p:nvPr/>
        </p:nvCxnSpPr>
        <p:spPr>
          <a:xfrm flipH="1">
            <a:off x="5269905" y="4602005"/>
            <a:ext cx="1280258" cy="8475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cxnSpLocks/>
            <a:stCxn id="64" idx="3"/>
          </p:cNvCxnSpPr>
          <p:nvPr/>
        </p:nvCxnSpPr>
        <p:spPr>
          <a:xfrm flipH="1">
            <a:off x="6240069" y="4141387"/>
            <a:ext cx="1991440" cy="13590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9905990" y="4005087"/>
            <a:ext cx="1668529" cy="850728"/>
            <a:chOff x="10021896" y="3957185"/>
            <a:chExt cx="1668529" cy="625027"/>
          </a:xfrm>
        </p:grpSpPr>
        <p:cxnSp>
          <p:nvCxnSpPr>
            <p:cNvPr id="143" name="Straight Arrow Connector 142"/>
            <p:cNvCxnSpPr>
              <a:cxnSpLocks/>
            </p:cNvCxnSpPr>
            <p:nvPr/>
          </p:nvCxnSpPr>
          <p:spPr>
            <a:xfrm>
              <a:off x="10151634" y="4434990"/>
              <a:ext cx="1426532" cy="0"/>
            </a:xfrm>
            <a:prstGeom prst="straightConnector1">
              <a:avLst/>
            </a:prstGeom>
            <a:ln w="412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10072739" y="3972871"/>
                  <a:ext cx="1611018" cy="369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𝑝𝑙𝑎𝑛𝑒𝑡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𝑜𝑢𝑝𝑢𝑡𝑠</m:t>
                            </m:r>
                          </m:e>
                        </m:nary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2739" y="3972871"/>
                  <a:ext cx="1611018" cy="369004"/>
                </a:xfrm>
                <a:prstGeom prst="rect">
                  <a:avLst/>
                </a:prstGeom>
                <a:blipFill>
                  <a:blip r:embed="rId6"/>
                  <a:stretch>
                    <a:fillRect l="-8679" t="-115854" r="-1887" b="-1609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Rectangle 144"/>
            <p:cNvSpPr/>
            <p:nvPr/>
          </p:nvSpPr>
          <p:spPr>
            <a:xfrm>
              <a:off x="10021896" y="3957185"/>
              <a:ext cx="1668529" cy="6250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865059" y="1378570"/>
            <a:ext cx="2562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Backward Pass: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181756" y="1427656"/>
            <a:ext cx="11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546798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Backpropagation Operation</a:t>
            </a:r>
          </a:p>
        </p:txBody>
      </p:sp>
    </p:spTree>
    <p:extLst>
      <p:ext uri="{BB962C8B-B14F-4D97-AF65-F5344CB8AC3E}">
        <p14:creationId xmlns:p14="http://schemas.microsoft.com/office/powerpoint/2010/main" val="179730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Image Classification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449639" y="4822314"/>
                <a:ext cx="392024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639" y="4822314"/>
                <a:ext cx="392024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5987390" y="4822313"/>
                <a:ext cx="45641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390" y="4822313"/>
                <a:ext cx="456419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81012" y="1998925"/>
                <a:ext cx="11229975" cy="23546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Given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of images whose associated classification vectors are known that represents a classification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dirty="0"/>
                  <a:t>  where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is any image in the domain (i.e. images whose class exists)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is a classification vector of dimension </a:t>
                </a:r>
                <a:r>
                  <a:rPr lang="en-US" sz="2400" i="1" dirty="0"/>
                  <a:t>m</a:t>
                </a:r>
                <a:r>
                  <a:rPr lang="en-US" sz="2400" dirty="0"/>
                  <a:t> whose elements are predicates (in this case, zero or one) that describe the instance of a class in the image, design an approximation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2400" dirty="0"/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sz="2400" dirty="0"/>
                  <a:t>) is an approximation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b="1" dirty="0"/>
                  <a:t>’ </a:t>
                </a:r>
                <a:r>
                  <a:rPr lang="en-US" sz="2400" dirty="0"/>
                  <a:t>for any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2" y="1998925"/>
                <a:ext cx="11229975" cy="2354619"/>
              </a:xfrm>
              <a:prstGeom prst="rect">
                <a:avLst/>
              </a:prstGeom>
              <a:blipFill>
                <a:blip r:embed="rId5"/>
                <a:stretch>
                  <a:fillRect l="-706" t="-2073" r="-1357" b="-4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69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81592" y="450181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82051" y="450181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81842" y="450181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58342" y="450181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81592" y="3628875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82051" y="3628875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81842" y="3628875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58342" y="3628875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81592" y="274879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82051" y="274879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81842" y="274879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58342" y="2748796"/>
            <a:ext cx="762000" cy="40005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H="1" flipV="1">
            <a:off x="3301016" y="4976389"/>
            <a:ext cx="1361627" cy="8282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4391625" y="4976390"/>
            <a:ext cx="255748" cy="828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4662643" y="4976389"/>
            <a:ext cx="629376" cy="8282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V="1">
            <a:off x="4647373" y="4976389"/>
            <a:ext cx="2999375" cy="8282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 flipH="1" flipV="1">
            <a:off x="3434083" y="4985310"/>
            <a:ext cx="1727896" cy="870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 flipH="1" flipV="1">
            <a:off x="4417046" y="4985310"/>
            <a:ext cx="744933" cy="870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 flipV="1">
            <a:off x="5161979" y="4985309"/>
            <a:ext cx="294635" cy="8709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</p:cNvCxnSpPr>
          <p:nvPr/>
        </p:nvCxnSpPr>
        <p:spPr>
          <a:xfrm flipV="1">
            <a:off x="5161979" y="4853408"/>
            <a:ext cx="2218070" cy="10028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 flipH="1" flipV="1">
            <a:off x="3601054" y="4985310"/>
            <a:ext cx="2632791" cy="8193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H="1" flipV="1">
            <a:off x="4445625" y="4981210"/>
            <a:ext cx="1788220" cy="8234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6233845" y="4981210"/>
            <a:ext cx="1466900" cy="8234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8493583" y="4540777"/>
            <a:ext cx="9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8510722" y="3644585"/>
            <a:ext cx="9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2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8510722" y="2750999"/>
            <a:ext cx="9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N</a:t>
            </a:r>
          </a:p>
        </p:txBody>
      </p:sp>
      <p:sp>
        <p:nvSpPr>
          <p:cNvPr id="209" name="TextBox 208"/>
          <p:cNvSpPr txBox="1">
            <a:spLocks noChangeAspect="1"/>
          </p:cNvSpPr>
          <p:nvPr/>
        </p:nvSpPr>
        <p:spPr>
          <a:xfrm>
            <a:off x="3314984" y="2335560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y'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210" name="TextBox 209"/>
          <p:cNvSpPr txBox="1">
            <a:spLocks noChangeAspect="1"/>
          </p:cNvSpPr>
          <p:nvPr/>
        </p:nvSpPr>
        <p:spPr>
          <a:xfrm>
            <a:off x="3033090" y="2335559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cxnSp>
        <p:nvCxnSpPr>
          <p:cNvPr id="215" name="Straight Arrow Connector 214"/>
          <p:cNvCxnSpPr>
            <a:cxnSpLocks/>
          </p:cNvCxnSpPr>
          <p:nvPr/>
        </p:nvCxnSpPr>
        <p:spPr>
          <a:xfrm flipV="1">
            <a:off x="3180432" y="2570427"/>
            <a:ext cx="0" cy="150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cxnSpLocks/>
          </p:cNvCxnSpPr>
          <p:nvPr/>
        </p:nvCxnSpPr>
        <p:spPr>
          <a:xfrm>
            <a:off x="3441225" y="2573834"/>
            <a:ext cx="0" cy="162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>
            <a:spLocks noChangeAspect="1"/>
          </p:cNvSpPr>
          <p:nvPr/>
        </p:nvSpPr>
        <p:spPr>
          <a:xfrm>
            <a:off x="4342563" y="2334497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y‘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221" name="TextBox 220"/>
          <p:cNvSpPr txBox="1">
            <a:spLocks noChangeAspect="1"/>
          </p:cNvSpPr>
          <p:nvPr/>
        </p:nvSpPr>
        <p:spPr>
          <a:xfrm>
            <a:off x="4060669" y="2334496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cxnSp>
        <p:nvCxnSpPr>
          <p:cNvPr id="222" name="Straight Arrow Connector 221"/>
          <p:cNvCxnSpPr>
            <a:cxnSpLocks/>
          </p:cNvCxnSpPr>
          <p:nvPr/>
        </p:nvCxnSpPr>
        <p:spPr>
          <a:xfrm flipV="1">
            <a:off x="4208011" y="2569364"/>
            <a:ext cx="0" cy="150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cxnSpLocks/>
          </p:cNvCxnSpPr>
          <p:nvPr/>
        </p:nvCxnSpPr>
        <p:spPr>
          <a:xfrm>
            <a:off x="4468804" y="2572771"/>
            <a:ext cx="0" cy="162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>
            <a:spLocks noChangeAspect="1"/>
          </p:cNvSpPr>
          <p:nvPr/>
        </p:nvSpPr>
        <p:spPr>
          <a:xfrm>
            <a:off x="5296531" y="2341809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y‘</a:t>
            </a:r>
            <a:r>
              <a:rPr lang="en-US" sz="1200" baseline="-25000" dirty="0"/>
              <a:t>3</a:t>
            </a:r>
            <a:endParaRPr lang="en-US" sz="1200" dirty="0"/>
          </a:p>
        </p:txBody>
      </p:sp>
      <p:sp>
        <p:nvSpPr>
          <p:cNvPr id="225" name="TextBox 224"/>
          <p:cNvSpPr txBox="1">
            <a:spLocks noChangeAspect="1"/>
          </p:cNvSpPr>
          <p:nvPr/>
        </p:nvSpPr>
        <p:spPr>
          <a:xfrm>
            <a:off x="5014637" y="2341808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r>
              <a:rPr lang="en-US" sz="1200" baseline="-25000" dirty="0"/>
              <a:t>3</a:t>
            </a:r>
            <a:endParaRPr lang="en-US" sz="1200" dirty="0"/>
          </a:p>
        </p:txBody>
      </p:sp>
      <p:cxnSp>
        <p:nvCxnSpPr>
          <p:cNvPr id="226" name="Straight Arrow Connector 225"/>
          <p:cNvCxnSpPr>
            <a:cxnSpLocks/>
          </p:cNvCxnSpPr>
          <p:nvPr/>
        </p:nvCxnSpPr>
        <p:spPr>
          <a:xfrm flipV="1">
            <a:off x="5161979" y="2576676"/>
            <a:ext cx="0" cy="150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cxnSpLocks/>
          </p:cNvCxnSpPr>
          <p:nvPr/>
        </p:nvCxnSpPr>
        <p:spPr>
          <a:xfrm>
            <a:off x="5422772" y="2580083"/>
            <a:ext cx="0" cy="162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>
            <a:spLocks noChangeAspect="1"/>
          </p:cNvSpPr>
          <p:nvPr/>
        </p:nvSpPr>
        <p:spPr>
          <a:xfrm>
            <a:off x="7820241" y="2320852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y‘</a:t>
            </a:r>
            <a:r>
              <a:rPr lang="en-US" sz="1200" baseline="-25000" dirty="0" err="1"/>
              <a:t>m</a:t>
            </a:r>
            <a:endParaRPr lang="en-US" sz="1200" dirty="0"/>
          </a:p>
        </p:txBody>
      </p:sp>
      <p:sp>
        <p:nvSpPr>
          <p:cNvPr id="229" name="TextBox 228"/>
          <p:cNvSpPr txBox="1">
            <a:spLocks noChangeAspect="1"/>
          </p:cNvSpPr>
          <p:nvPr/>
        </p:nvSpPr>
        <p:spPr>
          <a:xfrm>
            <a:off x="7538347" y="2320851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y</a:t>
            </a:r>
            <a:r>
              <a:rPr lang="en-US" sz="1200" baseline="-25000" dirty="0" err="1"/>
              <a:t>m</a:t>
            </a:r>
            <a:endParaRPr lang="en-US" sz="1200" dirty="0"/>
          </a:p>
        </p:txBody>
      </p:sp>
      <p:cxnSp>
        <p:nvCxnSpPr>
          <p:cNvPr id="230" name="Straight Arrow Connector 229"/>
          <p:cNvCxnSpPr>
            <a:cxnSpLocks/>
          </p:cNvCxnSpPr>
          <p:nvPr/>
        </p:nvCxnSpPr>
        <p:spPr>
          <a:xfrm flipV="1">
            <a:off x="7685689" y="2555719"/>
            <a:ext cx="0" cy="150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cxnSpLocks/>
          </p:cNvCxnSpPr>
          <p:nvPr/>
        </p:nvCxnSpPr>
        <p:spPr>
          <a:xfrm>
            <a:off x="7946482" y="2559126"/>
            <a:ext cx="0" cy="162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Backpropagation Neural Network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3845" y="2225516"/>
            <a:ext cx="662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</a:t>
            </a:r>
          </a:p>
        </p:txBody>
      </p:sp>
      <p:sp>
        <p:nvSpPr>
          <p:cNvPr id="113" name="TextBox 112"/>
          <p:cNvSpPr txBox="1"/>
          <p:nvPr/>
        </p:nvSpPr>
        <p:spPr>
          <a:xfrm rot="5400000">
            <a:off x="8801312" y="3102289"/>
            <a:ext cx="468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cxnSp>
        <p:nvCxnSpPr>
          <p:cNvPr id="30" name="Straight Connector 29"/>
          <p:cNvCxnSpPr>
            <a:cxnSpLocks/>
            <a:stCxn id="18" idx="2"/>
          </p:cNvCxnSpPr>
          <p:nvPr/>
        </p:nvCxnSpPr>
        <p:spPr>
          <a:xfrm>
            <a:off x="3362592" y="3148846"/>
            <a:ext cx="1036822" cy="245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cxnSpLocks/>
          </p:cNvCxnSpPr>
          <p:nvPr/>
        </p:nvCxnSpPr>
        <p:spPr>
          <a:xfrm>
            <a:off x="4335897" y="3162345"/>
            <a:ext cx="373141" cy="108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cxnSpLocks/>
            <a:stCxn id="20" idx="2"/>
          </p:cNvCxnSpPr>
          <p:nvPr/>
        </p:nvCxnSpPr>
        <p:spPr>
          <a:xfrm>
            <a:off x="5362842" y="3148846"/>
            <a:ext cx="464545" cy="155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cxnSpLocks/>
            <a:stCxn id="21" idx="2"/>
          </p:cNvCxnSpPr>
          <p:nvPr/>
        </p:nvCxnSpPr>
        <p:spPr>
          <a:xfrm flipH="1">
            <a:off x="6403833" y="3148846"/>
            <a:ext cx="1435509" cy="137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cxnSpLocks/>
            <a:stCxn id="14" idx="0"/>
          </p:cNvCxnSpPr>
          <p:nvPr/>
        </p:nvCxnSpPr>
        <p:spPr>
          <a:xfrm flipV="1">
            <a:off x="3362592" y="3394056"/>
            <a:ext cx="1036822" cy="23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cxnSpLocks/>
          </p:cNvCxnSpPr>
          <p:nvPr/>
        </p:nvCxnSpPr>
        <p:spPr>
          <a:xfrm flipV="1">
            <a:off x="4357091" y="3530085"/>
            <a:ext cx="290282" cy="86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cxnSpLocks/>
            <a:stCxn id="16" idx="0"/>
          </p:cNvCxnSpPr>
          <p:nvPr/>
        </p:nvCxnSpPr>
        <p:spPr>
          <a:xfrm flipV="1">
            <a:off x="5362842" y="3471620"/>
            <a:ext cx="302167" cy="157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cxnSpLocks/>
            <a:endCxn id="17" idx="0"/>
          </p:cNvCxnSpPr>
          <p:nvPr/>
        </p:nvCxnSpPr>
        <p:spPr>
          <a:xfrm>
            <a:off x="6380478" y="3500436"/>
            <a:ext cx="1458864" cy="128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396442" y="4054218"/>
            <a:ext cx="216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 interconnected</a:t>
            </a:r>
          </a:p>
        </p:txBody>
      </p:sp>
      <p:cxnSp>
        <p:nvCxnSpPr>
          <p:cNvPr id="172" name="Straight Connector 171"/>
          <p:cNvCxnSpPr>
            <a:cxnSpLocks/>
          </p:cNvCxnSpPr>
          <p:nvPr/>
        </p:nvCxnSpPr>
        <p:spPr>
          <a:xfrm>
            <a:off x="3306145" y="4025419"/>
            <a:ext cx="1036822" cy="245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cxnSpLocks/>
          </p:cNvCxnSpPr>
          <p:nvPr/>
        </p:nvCxnSpPr>
        <p:spPr>
          <a:xfrm>
            <a:off x="4279450" y="4038918"/>
            <a:ext cx="373141" cy="108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cxnSpLocks/>
          </p:cNvCxnSpPr>
          <p:nvPr/>
        </p:nvCxnSpPr>
        <p:spPr>
          <a:xfrm>
            <a:off x="5306395" y="4025419"/>
            <a:ext cx="464545" cy="155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cxnSpLocks/>
          </p:cNvCxnSpPr>
          <p:nvPr/>
        </p:nvCxnSpPr>
        <p:spPr>
          <a:xfrm flipH="1">
            <a:off x="6347386" y="4025419"/>
            <a:ext cx="1435509" cy="137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cxnSpLocks/>
          </p:cNvCxnSpPr>
          <p:nvPr/>
        </p:nvCxnSpPr>
        <p:spPr>
          <a:xfrm flipV="1">
            <a:off x="3306145" y="4270629"/>
            <a:ext cx="1036822" cy="23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cxnSpLocks/>
          </p:cNvCxnSpPr>
          <p:nvPr/>
        </p:nvCxnSpPr>
        <p:spPr>
          <a:xfrm flipV="1">
            <a:off x="4300644" y="4406658"/>
            <a:ext cx="290282" cy="86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cxnSpLocks/>
          </p:cNvCxnSpPr>
          <p:nvPr/>
        </p:nvCxnSpPr>
        <p:spPr>
          <a:xfrm flipV="1">
            <a:off x="5306395" y="4348193"/>
            <a:ext cx="302167" cy="157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cxnSpLocks/>
            <a:endCxn id="13" idx="0"/>
          </p:cNvCxnSpPr>
          <p:nvPr/>
        </p:nvCxnSpPr>
        <p:spPr>
          <a:xfrm>
            <a:off x="6324031" y="4377009"/>
            <a:ext cx="1515311" cy="124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4502232" y="3196710"/>
            <a:ext cx="216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 interconnected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/>
              <p:cNvSpPr txBox="1"/>
              <p:nvPr/>
            </p:nvSpPr>
            <p:spPr>
              <a:xfrm>
                <a:off x="3346275" y="5722715"/>
                <a:ext cx="33626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275" y="5722715"/>
                <a:ext cx="336265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/>
              <p:cNvSpPr txBox="1"/>
              <p:nvPr/>
            </p:nvSpPr>
            <p:spPr>
              <a:xfrm>
                <a:off x="2633824" y="1684251"/>
                <a:ext cx="31100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824" y="1684251"/>
                <a:ext cx="3110018" cy="369332"/>
              </a:xfrm>
              <a:prstGeom prst="rect">
                <a:avLst/>
              </a:prstGeom>
              <a:blipFill>
                <a:blip r:embed="rId4"/>
                <a:stretch>
                  <a:fillRect l="-1961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/>
              <p:cNvSpPr txBox="1"/>
              <p:nvPr/>
            </p:nvSpPr>
            <p:spPr>
              <a:xfrm>
                <a:off x="6295056" y="1705238"/>
                <a:ext cx="3424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56" y="1705238"/>
                <a:ext cx="3424720" cy="369332"/>
              </a:xfrm>
              <a:prstGeom prst="rect">
                <a:avLst/>
              </a:prstGeom>
              <a:blipFill>
                <a:blip r:embed="rId5"/>
                <a:stretch>
                  <a:fillRect l="-2852" t="-6667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69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794333" y="2130684"/>
            <a:ext cx="2790358" cy="4066383"/>
            <a:chOff x="4694783" y="2525182"/>
            <a:chExt cx="2790358" cy="4066383"/>
          </a:xfrm>
        </p:grpSpPr>
        <p:sp>
          <p:nvSpPr>
            <p:cNvPr id="3" name="TextBox 2"/>
            <p:cNvSpPr txBox="1"/>
            <p:nvPr/>
          </p:nvSpPr>
          <p:spPr>
            <a:xfrm>
              <a:off x="5057440" y="3650522"/>
              <a:ext cx="1571959" cy="64633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Transfer Function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43419" y="4543123"/>
              <a:ext cx="1000459" cy="64633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 Memory</a:t>
              </a:r>
            </a:p>
          </p:txBody>
        </p:sp>
        <p:cxnSp>
          <p:nvCxnSpPr>
            <p:cNvPr id="79" name="Straight Arrow Connector 78"/>
            <p:cNvCxnSpPr>
              <a:cxnSpLocks/>
            </p:cNvCxnSpPr>
            <p:nvPr/>
          </p:nvCxnSpPr>
          <p:spPr>
            <a:xfrm flipV="1">
              <a:off x="6105525" y="4296853"/>
              <a:ext cx="0" cy="2462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cxnSpLocks/>
            </p:cNvCxnSpPr>
            <p:nvPr/>
          </p:nvCxnSpPr>
          <p:spPr>
            <a:xfrm>
              <a:off x="6457949" y="4296853"/>
              <a:ext cx="0" cy="2462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cxnSpLocks/>
            </p:cNvCxnSpPr>
            <p:nvPr/>
          </p:nvCxnSpPr>
          <p:spPr>
            <a:xfrm>
              <a:off x="5505449" y="4296853"/>
              <a:ext cx="0" cy="10623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cxnSpLocks/>
              <a:endCxn id="131" idx="0"/>
            </p:cNvCxnSpPr>
            <p:nvPr/>
          </p:nvCxnSpPr>
          <p:spPr>
            <a:xfrm flipH="1">
              <a:off x="4958859" y="5303520"/>
              <a:ext cx="546592" cy="9187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cxnSpLocks/>
            </p:cNvCxnSpPr>
            <p:nvPr/>
          </p:nvCxnSpPr>
          <p:spPr>
            <a:xfrm>
              <a:off x="5505449" y="5303520"/>
              <a:ext cx="76367" cy="9859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cxnSpLocks/>
            </p:cNvCxnSpPr>
            <p:nvPr/>
          </p:nvCxnSpPr>
          <p:spPr>
            <a:xfrm>
              <a:off x="5502497" y="5329042"/>
              <a:ext cx="1418050" cy="8931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cxnSpLocks/>
            </p:cNvCxnSpPr>
            <p:nvPr/>
          </p:nvCxnSpPr>
          <p:spPr>
            <a:xfrm>
              <a:off x="4862240" y="2944738"/>
              <a:ext cx="419204" cy="7040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cxnSpLocks/>
            </p:cNvCxnSpPr>
            <p:nvPr/>
          </p:nvCxnSpPr>
          <p:spPr>
            <a:xfrm>
              <a:off x="5342071" y="2944738"/>
              <a:ext cx="201561" cy="7049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cxnSpLocks/>
            </p:cNvCxnSpPr>
            <p:nvPr/>
          </p:nvCxnSpPr>
          <p:spPr>
            <a:xfrm>
              <a:off x="5726922" y="2901259"/>
              <a:ext cx="58352" cy="7475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cxnSpLocks/>
            </p:cNvCxnSpPr>
            <p:nvPr/>
          </p:nvCxnSpPr>
          <p:spPr>
            <a:xfrm flipH="1">
              <a:off x="6096001" y="2901259"/>
              <a:ext cx="574583" cy="7712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/>
            </p:cNvCxnSpPr>
            <p:nvPr/>
          </p:nvCxnSpPr>
          <p:spPr>
            <a:xfrm flipH="1">
              <a:off x="6428942" y="2944738"/>
              <a:ext cx="614092" cy="7049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94522" y="2525182"/>
              <a:ext cx="333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785274" y="5760568"/>
              <a:ext cx="333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94783" y="2600372"/>
              <a:ext cx="3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60591" y="2600372"/>
              <a:ext cx="3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579263" y="2600372"/>
              <a:ext cx="3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3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541769" y="2584169"/>
              <a:ext cx="3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i</a:t>
              </a:r>
              <a:r>
                <a:rPr lang="en-US" baseline="-25000" dirty="0" err="1"/>
                <a:t>k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955092" y="2610769"/>
              <a:ext cx="530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751107" y="6222233"/>
              <a:ext cx="415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862240" y="3171513"/>
              <a:ext cx="2180794" cy="2589055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376345" y="3102046"/>
            <a:ext cx="56636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Utilized local memory and associated (layer-wise) transfer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Any number of inputs and an activation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broadcast output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Processing Element (Generalized Perceptron)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7492" y="5827735"/>
            <a:ext cx="41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75473" y="5827145"/>
            <a:ext cx="41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65100" y="4426713"/>
            <a:ext cx="41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6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027822" y="3030954"/>
            <a:ext cx="6581776" cy="2933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11633" y="2316159"/>
            <a:ext cx="1316189" cy="714795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950711" y="3182934"/>
            <a:ext cx="5640873" cy="2772196"/>
          </a:xfrm>
          <a:prstGeom prst="rect">
            <a:avLst/>
          </a:prstGeom>
          <a:solidFill>
            <a:schemeClr val="bg1"/>
          </a:solid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cxnSpLocks/>
          </p:cNvCxnSpPr>
          <p:nvPr/>
        </p:nvCxnSpPr>
        <p:spPr>
          <a:xfrm>
            <a:off x="711633" y="3030954"/>
            <a:ext cx="2239078" cy="292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cxnSpLocks/>
          </p:cNvCxnSpPr>
          <p:nvPr/>
        </p:nvCxnSpPr>
        <p:spPr>
          <a:xfrm>
            <a:off x="711633" y="2316159"/>
            <a:ext cx="2239078" cy="866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cxnSpLocks/>
          </p:cNvCxnSpPr>
          <p:nvPr/>
        </p:nvCxnSpPr>
        <p:spPr>
          <a:xfrm>
            <a:off x="2027822" y="2316159"/>
            <a:ext cx="6563762" cy="866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>
            <a:spLocks noChangeAspect="1"/>
          </p:cNvSpPr>
          <p:nvPr/>
        </p:nvSpPr>
        <p:spPr>
          <a:xfrm>
            <a:off x="5135782" y="3811346"/>
            <a:ext cx="1371934" cy="13633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4416971" y="5021678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6803360" y="5021677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6803361" y="3447144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4416971" y="3447143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7" name="Straight Arrow Connector 116"/>
          <p:cNvCxnSpPr>
            <a:cxnSpLocks/>
            <a:stCxn id="116" idx="5"/>
            <a:endCxn id="109" idx="1"/>
          </p:cNvCxnSpPr>
          <p:nvPr/>
        </p:nvCxnSpPr>
        <p:spPr>
          <a:xfrm>
            <a:off x="4809661" y="3837388"/>
            <a:ext cx="527036" cy="1736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cxnSpLocks/>
            <a:stCxn id="111" idx="7"/>
            <a:endCxn id="109" idx="3"/>
          </p:cNvCxnSpPr>
          <p:nvPr/>
        </p:nvCxnSpPr>
        <p:spPr>
          <a:xfrm flipV="1">
            <a:off x="4809661" y="4975074"/>
            <a:ext cx="527036" cy="113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cxnSpLocks/>
            <a:stCxn id="114" idx="3"/>
            <a:endCxn id="109" idx="7"/>
          </p:cNvCxnSpPr>
          <p:nvPr/>
        </p:nvCxnSpPr>
        <p:spPr>
          <a:xfrm flipH="1">
            <a:off x="6306801" y="3837389"/>
            <a:ext cx="563935" cy="173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cxnSpLocks/>
            <a:stCxn id="113" idx="1"/>
            <a:endCxn id="109" idx="5"/>
          </p:cNvCxnSpPr>
          <p:nvPr/>
        </p:nvCxnSpPr>
        <p:spPr>
          <a:xfrm flipH="1" flipV="1">
            <a:off x="6306801" y="4975074"/>
            <a:ext cx="563934" cy="113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>
            <a:spLocks noChangeAspect="1"/>
          </p:cNvSpPr>
          <p:nvPr/>
        </p:nvSpPr>
        <p:spPr>
          <a:xfrm>
            <a:off x="5049486" y="3088074"/>
            <a:ext cx="200492" cy="19924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5383690" y="3088074"/>
            <a:ext cx="200492" cy="19924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5977549" y="3088074"/>
            <a:ext cx="200492" cy="19924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6288173" y="3088074"/>
            <a:ext cx="200492" cy="19924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>
            <a:off x="5391971" y="5869799"/>
            <a:ext cx="200492" cy="199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5675348" y="5859944"/>
            <a:ext cx="200492" cy="199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5971928" y="5865170"/>
            <a:ext cx="200492" cy="199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6243025" y="5854638"/>
            <a:ext cx="200492" cy="199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184"/>
          <p:cNvCxnSpPr>
            <a:cxnSpLocks/>
            <a:stCxn id="113" idx="2"/>
            <a:endCxn id="184" idx="0"/>
          </p:cNvCxnSpPr>
          <p:nvPr/>
        </p:nvCxnSpPr>
        <p:spPr>
          <a:xfrm flipH="1">
            <a:off x="6343271" y="5250278"/>
            <a:ext cx="460089" cy="604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cxnSpLocks/>
            <a:stCxn id="111" idx="5"/>
            <a:endCxn id="178" idx="0"/>
          </p:cNvCxnSpPr>
          <p:nvPr/>
        </p:nvCxnSpPr>
        <p:spPr>
          <a:xfrm>
            <a:off x="4809661" y="5411923"/>
            <a:ext cx="682556" cy="4578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cxnSpLocks/>
            <a:stCxn id="116" idx="4"/>
            <a:endCxn id="180" idx="0"/>
          </p:cNvCxnSpPr>
          <p:nvPr/>
        </p:nvCxnSpPr>
        <p:spPr>
          <a:xfrm>
            <a:off x="4647004" y="3904344"/>
            <a:ext cx="1128590" cy="1955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cxnSpLocks/>
          </p:cNvCxnSpPr>
          <p:nvPr/>
        </p:nvCxnSpPr>
        <p:spPr>
          <a:xfrm flipH="1" flipV="1">
            <a:off x="4719795" y="3940390"/>
            <a:ext cx="483363" cy="1827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cxnSpLocks/>
          </p:cNvCxnSpPr>
          <p:nvPr/>
        </p:nvCxnSpPr>
        <p:spPr>
          <a:xfrm flipH="1">
            <a:off x="4719795" y="4858343"/>
            <a:ext cx="514314" cy="130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cxnSpLocks/>
          </p:cNvCxnSpPr>
          <p:nvPr/>
        </p:nvCxnSpPr>
        <p:spPr>
          <a:xfrm>
            <a:off x="6403213" y="4849288"/>
            <a:ext cx="519444" cy="1531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cxnSpLocks/>
          </p:cNvCxnSpPr>
          <p:nvPr/>
        </p:nvCxnSpPr>
        <p:spPr>
          <a:xfrm flipV="1">
            <a:off x="6426577" y="3924199"/>
            <a:ext cx="550093" cy="2387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>
            <a:spLocks noChangeAspect="1"/>
          </p:cNvSpPr>
          <p:nvPr/>
        </p:nvSpPr>
        <p:spPr>
          <a:xfrm>
            <a:off x="10227099" y="2359458"/>
            <a:ext cx="309366" cy="30744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>
            <a:spLocks noChangeAspect="1"/>
          </p:cNvSpPr>
          <p:nvPr/>
        </p:nvSpPr>
        <p:spPr>
          <a:xfrm>
            <a:off x="10225845" y="2840705"/>
            <a:ext cx="309366" cy="3074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/>
          <p:cNvSpPr txBox="1"/>
          <p:nvPr/>
        </p:nvSpPr>
        <p:spPr>
          <a:xfrm>
            <a:off x="10625298" y="2359458"/>
            <a:ext cx="80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Planet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0624044" y="2813602"/>
            <a:ext cx="5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</a:t>
            </a:r>
          </a:p>
        </p:txBody>
      </p:sp>
      <p:cxnSp>
        <p:nvCxnSpPr>
          <p:cNvPr id="210" name="Straight Arrow Connector 209"/>
          <p:cNvCxnSpPr>
            <a:cxnSpLocks/>
            <a:stCxn id="170" idx="4"/>
          </p:cNvCxnSpPr>
          <p:nvPr/>
        </p:nvCxnSpPr>
        <p:spPr>
          <a:xfrm>
            <a:off x="5149732" y="3287318"/>
            <a:ext cx="355454" cy="5844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cxnSpLocks/>
            <a:stCxn id="172" idx="4"/>
          </p:cNvCxnSpPr>
          <p:nvPr/>
        </p:nvCxnSpPr>
        <p:spPr>
          <a:xfrm>
            <a:off x="5483936" y="3287318"/>
            <a:ext cx="162399" cy="524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cxnSpLocks/>
          </p:cNvCxnSpPr>
          <p:nvPr/>
        </p:nvCxnSpPr>
        <p:spPr>
          <a:xfrm flipH="1">
            <a:off x="5960331" y="3334914"/>
            <a:ext cx="76432" cy="4096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cxnSpLocks/>
          </p:cNvCxnSpPr>
          <p:nvPr/>
        </p:nvCxnSpPr>
        <p:spPr>
          <a:xfrm flipH="1">
            <a:off x="6130353" y="3342228"/>
            <a:ext cx="168794" cy="4387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cxnSpLocks/>
            <a:stCxn id="114" idx="4"/>
            <a:endCxn id="182" idx="0"/>
          </p:cNvCxnSpPr>
          <p:nvPr/>
        </p:nvCxnSpPr>
        <p:spPr>
          <a:xfrm flipH="1">
            <a:off x="6072174" y="3904345"/>
            <a:ext cx="961220" cy="1960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Oval 235"/>
          <p:cNvSpPr>
            <a:spLocks noChangeAspect="1"/>
          </p:cNvSpPr>
          <p:nvPr/>
        </p:nvSpPr>
        <p:spPr>
          <a:xfrm>
            <a:off x="5683879" y="3088074"/>
            <a:ext cx="200492" cy="19924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Arrow Connector 236"/>
          <p:cNvCxnSpPr>
            <a:cxnSpLocks/>
            <a:stCxn id="236" idx="4"/>
          </p:cNvCxnSpPr>
          <p:nvPr/>
        </p:nvCxnSpPr>
        <p:spPr>
          <a:xfrm>
            <a:off x="5784125" y="3287318"/>
            <a:ext cx="15722" cy="457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cxnSpLocks/>
            <a:stCxn id="184" idx="7"/>
          </p:cNvCxnSpPr>
          <p:nvPr/>
        </p:nvCxnSpPr>
        <p:spPr>
          <a:xfrm flipV="1">
            <a:off x="6414156" y="5411923"/>
            <a:ext cx="431780" cy="4718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cxnSpLocks/>
          </p:cNvCxnSpPr>
          <p:nvPr/>
        </p:nvCxnSpPr>
        <p:spPr>
          <a:xfrm flipV="1">
            <a:off x="6191581" y="3904346"/>
            <a:ext cx="928600" cy="1939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cxnSpLocks/>
          </p:cNvCxnSpPr>
          <p:nvPr/>
        </p:nvCxnSpPr>
        <p:spPr>
          <a:xfrm flipH="1" flipV="1">
            <a:off x="4552144" y="3924199"/>
            <a:ext cx="1117449" cy="1904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cxnSpLocks/>
          </p:cNvCxnSpPr>
          <p:nvPr/>
        </p:nvCxnSpPr>
        <p:spPr>
          <a:xfrm flipH="1" flipV="1">
            <a:off x="4760786" y="5498736"/>
            <a:ext cx="599489" cy="3710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cxnSpLocks/>
          </p:cNvCxnSpPr>
          <p:nvPr/>
        </p:nvCxnSpPr>
        <p:spPr>
          <a:xfrm flipH="1" flipV="1">
            <a:off x="5247677" y="3271293"/>
            <a:ext cx="304797" cy="5469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cxnSpLocks/>
          </p:cNvCxnSpPr>
          <p:nvPr/>
        </p:nvCxnSpPr>
        <p:spPr>
          <a:xfrm flipH="1" flipV="1">
            <a:off x="5541733" y="3287316"/>
            <a:ext cx="157868" cy="4572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cxnSpLocks/>
          </p:cNvCxnSpPr>
          <p:nvPr/>
        </p:nvCxnSpPr>
        <p:spPr>
          <a:xfrm flipH="1" flipV="1">
            <a:off x="5847933" y="3287318"/>
            <a:ext cx="9711" cy="457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/>
          </p:cNvCxnSpPr>
          <p:nvPr/>
        </p:nvCxnSpPr>
        <p:spPr>
          <a:xfrm flipV="1">
            <a:off x="6014146" y="3324726"/>
            <a:ext cx="117218" cy="455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cxnSpLocks/>
          </p:cNvCxnSpPr>
          <p:nvPr/>
        </p:nvCxnSpPr>
        <p:spPr>
          <a:xfrm flipV="1">
            <a:off x="6214750" y="3342229"/>
            <a:ext cx="178749" cy="4571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5650179" y="5826155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5363929" y="5826158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5948335" y="5821393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6212160" y="5812474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028450" y="3044108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5360275" y="3044434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656114" y="3044558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6257498" y="3040219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5939601" y="3016685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305" name="Oval 304"/>
          <p:cNvSpPr>
            <a:spLocks noChangeAspect="1"/>
          </p:cNvSpPr>
          <p:nvPr/>
        </p:nvSpPr>
        <p:spPr>
          <a:xfrm>
            <a:off x="7726250" y="4417025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06" name="Straight Arrow Connector 305"/>
          <p:cNvCxnSpPr>
            <a:cxnSpLocks/>
          </p:cNvCxnSpPr>
          <p:nvPr/>
        </p:nvCxnSpPr>
        <p:spPr>
          <a:xfrm>
            <a:off x="6522957" y="4468465"/>
            <a:ext cx="1185279" cy="90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cxnSpLocks/>
          </p:cNvCxnSpPr>
          <p:nvPr/>
        </p:nvCxnSpPr>
        <p:spPr>
          <a:xfrm flipH="1" flipV="1">
            <a:off x="6499789" y="4612623"/>
            <a:ext cx="1139674" cy="58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Oval 313"/>
          <p:cNvSpPr>
            <a:spLocks noChangeAspect="1"/>
          </p:cNvSpPr>
          <p:nvPr/>
        </p:nvSpPr>
        <p:spPr>
          <a:xfrm>
            <a:off x="7862785" y="5854638"/>
            <a:ext cx="200492" cy="199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extBox 314"/>
          <p:cNvSpPr txBox="1"/>
          <p:nvPr/>
        </p:nvSpPr>
        <p:spPr>
          <a:xfrm>
            <a:off x="7819216" y="5812474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cxnSp>
        <p:nvCxnSpPr>
          <p:cNvPr id="316" name="Straight Arrow Connector 315"/>
          <p:cNvCxnSpPr>
            <a:cxnSpLocks/>
          </p:cNvCxnSpPr>
          <p:nvPr/>
        </p:nvCxnSpPr>
        <p:spPr>
          <a:xfrm flipV="1">
            <a:off x="8043070" y="4888495"/>
            <a:ext cx="0" cy="888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>
            <a:cxnSpLocks/>
          </p:cNvCxnSpPr>
          <p:nvPr/>
        </p:nvCxnSpPr>
        <p:spPr>
          <a:xfrm flipH="1">
            <a:off x="7909138" y="4912822"/>
            <a:ext cx="53894" cy="8901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8662025" y="4384366"/>
            <a:ext cx="9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L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8680483" y="5822218"/>
            <a:ext cx="945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Layer L-1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8662026" y="3050842"/>
            <a:ext cx="945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Layer L+1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10174579" y="3324726"/>
            <a:ext cx="2017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processing element has a single output value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Unit – Information Transfer</a:t>
            </a:r>
          </a:p>
        </p:txBody>
      </p:sp>
    </p:spTree>
    <p:extLst>
      <p:ext uri="{BB962C8B-B14F-4D97-AF65-F5344CB8AC3E}">
        <p14:creationId xmlns:p14="http://schemas.microsoft.com/office/powerpoint/2010/main" val="237087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Feedforward Operation</a:t>
            </a:r>
          </a:p>
        </p:txBody>
      </p:sp>
      <p:cxnSp>
        <p:nvCxnSpPr>
          <p:cNvPr id="3" name="Straight Connector 2"/>
          <p:cNvCxnSpPr>
            <a:cxnSpLocks/>
            <a:stCxn id="55" idx="3"/>
            <a:endCxn id="8" idx="3"/>
          </p:cNvCxnSpPr>
          <p:nvPr/>
        </p:nvCxnSpPr>
        <p:spPr>
          <a:xfrm>
            <a:off x="1384144" y="3729442"/>
            <a:ext cx="1325249" cy="482079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3721574" y="4348315"/>
            <a:ext cx="635680" cy="203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90865" y="2837034"/>
                <a:ext cx="4219745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865" y="2837034"/>
                <a:ext cx="4219745" cy="50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448009" y="3859887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66437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120172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575973" y="3946520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371818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85765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343459" y="3938506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717709" y="4285413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27241" y="3937218"/>
            <a:ext cx="711728" cy="626388"/>
            <a:chOff x="6255062" y="3717012"/>
            <a:chExt cx="711728" cy="626388"/>
          </a:xfrm>
        </p:grpSpPr>
        <p:grpSp>
          <p:nvGrpSpPr>
            <p:cNvPr id="16" name="Group 15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85908" y="6170639"/>
                <a:ext cx="4581511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08" y="6170639"/>
                <a:ext cx="4581511" cy="500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 flipV="1">
            <a:off x="2891246" y="4333038"/>
            <a:ext cx="536355" cy="196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331818" y="4340301"/>
            <a:ext cx="551584" cy="191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H="1" flipV="1">
            <a:off x="4547614" y="4348315"/>
            <a:ext cx="371890" cy="190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 flipH="1" flipV="1">
            <a:off x="5011366" y="4358657"/>
            <a:ext cx="382065" cy="194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H="1" flipV="1">
            <a:off x="5485294" y="4318207"/>
            <a:ext cx="9470" cy="206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419076" y="3943299"/>
            <a:ext cx="711728" cy="626388"/>
            <a:chOff x="6255062" y="3717012"/>
            <a:chExt cx="711728" cy="626388"/>
          </a:xfrm>
        </p:grpSpPr>
        <p:grpSp>
          <p:nvGrpSpPr>
            <p:cNvPr id="32" name="Group 31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161078" y="4741003"/>
            <a:ext cx="711728" cy="626388"/>
            <a:chOff x="6255062" y="3717012"/>
            <a:chExt cx="711728" cy="626388"/>
          </a:xfrm>
        </p:grpSpPr>
        <p:grpSp>
          <p:nvGrpSpPr>
            <p:cNvPr id="42" name="Group 41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1114425" y="5829300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1095375" y="2733675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270036" y="4422572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2667" y="6189874"/>
            <a:ext cx="131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>
                <a:off x="1256900" y="2969153"/>
                <a:ext cx="868879" cy="89073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900" y="2969153"/>
                <a:ext cx="868879" cy="89073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>
            <a:cxnSpLocks/>
            <a:stCxn id="55" idx="7"/>
            <a:endCxn id="8" idx="0"/>
          </p:cNvCxnSpPr>
          <p:nvPr/>
        </p:nvCxnSpPr>
        <p:spPr>
          <a:xfrm>
            <a:off x="1998535" y="3099598"/>
            <a:ext cx="819551" cy="842915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8842424" y="4280385"/>
            <a:ext cx="711728" cy="626388"/>
            <a:chOff x="6255062" y="3717012"/>
            <a:chExt cx="711728" cy="626388"/>
          </a:xfrm>
        </p:grpSpPr>
        <p:grpSp>
          <p:nvGrpSpPr>
            <p:cNvPr id="58" name="Group 5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</p:grp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14207" y="4201822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</a:t>
            </a:r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Planet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87272" y="3110263"/>
            <a:ext cx="201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Each processing element has a single output value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954285" y="2648598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Sun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9735706" y="3587391"/>
                <a:ext cx="2120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06" y="3587391"/>
                <a:ext cx="2120552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865060" y="1378570"/>
            <a:ext cx="226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Forward Pass: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71800" y="1416535"/>
            <a:ext cx="11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264858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Feedforward Operation (II)</a:t>
            </a:r>
          </a:p>
        </p:txBody>
      </p:sp>
      <p:cxnSp>
        <p:nvCxnSpPr>
          <p:cNvPr id="4" name="Straight Connector 3"/>
          <p:cNvCxnSpPr>
            <a:cxnSpLocks/>
            <a:stCxn id="74" idx="0"/>
            <a:endCxn id="15" idx="1"/>
          </p:cNvCxnSpPr>
          <p:nvPr/>
        </p:nvCxnSpPr>
        <p:spPr>
          <a:xfrm flipV="1">
            <a:off x="1707226" y="4409324"/>
            <a:ext cx="2135170" cy="254163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  <a:stCxn id="74" idx="4"/>
            <a:endCxn id="15" idx="4"/>
          </p:cNvCxnSpPr>
          <p:nvPr/>
        </p:nvCxnSpPr>
        <p:spPr>
          <a:xfrm flipV="1">
            <a:off x="1707226" y="5131527"/>
            <a:ext cx="2436191" cy="526404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90865" y="2837034"/>
                <a:ext cx="4219745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865" y="2837034"/>
                <a:ext cx="4219745" cy="50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448009" y="3859887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66437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120172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575973" y="3946520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371818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85765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5343459" y="3938506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717709" y="4285413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27241" y="3937218"/>
            <a:ext cx="711728" cy="626388"/>
            <a:chOff x="6255062" y="3717012"/>
            <a:chExt cx="711728" cy="626388"/>
          </a:xfrm>
        </p:grpSpPr>
        <p:grpSp>
          <p:nvGrpSpPr>
            <p:cNvPr id="17" name="Group 16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85908" y="6170639"/>
                <a:ext cx="4581511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08" y="6170639"/>
                <a:ext cx="4581511" cy="500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7419076" y="3943299"/>
            <a:ext cx="711728" cy="626388"/>
            <a:chOff x="6255062" y="3717012"/>
            <a:chExt cx="711728" cy="626388"/>
          </a:xfrm>
        </p:grpSpPr>
        <p:grpSp>
          <p:nvGrpSpPr>
            <p:cNvPr id="28" name="Group 2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61078" y="4741003"/>
            <a:ext cx="711728" cy="626388"/>
            <a:chOff x="6255062" y="3717012"/>
            <a:chExt cx="711728" cy="626388"/>
          </a:xfrm>
        </p:grpSpPr>
        <p:grpSp>
          <p:nvGrpSpPr>
            <p:cNvPr id="38" name="Group 37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1114425" y="5829300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1095375" y="2733675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70036" y="4422572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2667" y="6189874"/>
            <a:ext cx="131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L-1</a:t>
            </a:r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Planet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87272" y="3110263"/>
            <a:ext cx="201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Each processing element has a single output value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4207" y="4201822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954285" y="2648598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Sun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735706" y="3587391"/>
                <a:ext cx="2120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06" y="3587391"/>
                <a:ext cx="2120552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cxnSpLocks/>
          </p:cNvCxnSpPr>
          <p:nvPr/>
        </p:nvCxnSpPr>
        <p:spPr>
          <a:xfrm>
            <a:off x="2979183" y="4336294"/>
            <a:ext cx="657406" cy="4017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</p:cNvCxnSpPr>
          <p:nvPr/>
        </p:nvCxnSpPr>
        <p:spPr>
          <a:xfrm>
            <a:off x="3402524" y="4292751"/>
            <a:ext cx="275374" cy="2102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11" idx="5"/>
          </p:cNvCxnSpPr>
          <p:nvPr/>
        </p:nvCxnSpPr>
        <p:spPr>
          <a:xfrm>
            <a:off x="3838380" y="4215528"/>
            <a:ext cx="73073" cy="1190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stCxn id="12" idx="3"/>
          </p:cNvCxnSpPr>
          <p:nvPr/>
        </p:nvCxnSpPr>
        <p:spPr>
          <a:xfrm flipH="1">
            <a:off x="4348926" y="4211521"/>
            <a:ext cx="67914" cy="1160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</p:cNvCxnSpPr>
          <p:nvPr/>
        </p:nvCxnSpPr>
        <p:spPr>
          <a:xfrm flipH="1">
            <a:off x="4585426" y="4288622"/>
            <a:ext cx="363805" cy="2714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</p:cNvCxnSpPr>
          <p:nvPr/>
        </p:nvCxnSpPr>
        <p:spPr>
          <a:xfrm flipH="1">
            <a:off x="4599221" y="4263297"/>
            <a:ext cx="791436" cy="4451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>
            <a:spLocks noChangeAspect="1"/>
          </p:cNvSpPr>
          <p:nvPr/>
        </p:nvSpPr>
        <p:spPr>
          <a:xfrm>
            <a:off x="1206888" y="4663487"/>
            <a:ext cx="1000675" cy="9944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1226547" y="5051115"/>
                <a:ext cx="1004442" cy="390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𝑝𝑙𝑎𝑛𝑒𝑡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𝑜𝑢𝑝𝑢𝑡𝑠</m:t>
                          </m:r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547" y="5051115"/>
                <a:ext cx="1004442" cy="390556"/>
              </a:xfrm>
              <a:prstGeom prst="rect">
                <a:avLst/>
              </a:prstGeom>
              <a:blipFill>
                <a:blip r:embed="rId5"/>
                <a:stretch>
                  <a:fillRect l="-29091" t="-104688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/>
          <p:cNvGrpSpPr/>
          <p:nvPr/>
        </p:nvGrpSpPr>
        <p:grpSpPr>
          <a:xfrm>
            <a:off x="9905990" y="3997938"/>
            <a:ext cx="1668529" cy="632176"/>
            <a:chOff x="10021896" y="3950036"/>
            <a:chExt cx="1668529" cy="632176"/>
          </a:xfrm>
        </p:grpSpPr>
        <p:cxnSp>
          <p:nvCxnSpPr>
            <p:cNvPr id="77" name="Straight Arrow Connector 76"/>
            <p:cNvCxnSpPr>
              <a:cxnSpLocks/>
            </p:cNvCxnSpPr>
            <p:nvPr/>
          </p:nvCxnSpPr>
          <p:spPr>
            <a:xfrm>
              <a:off x="10151634" y="4411554"/>
              <a:ext cx="1426532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10079451" y="3950036"/>
                  <a:ext cx="141128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𝑙𝑖𝑗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451" y="3950036"/>
                  <a:ext cx="1411284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 78"/>
            <p:cNvSpPr/>
            <p:nvPr/>
          </p:nvSpPr>
          <p:spPr>
            <a:xfrm>
              <a:off x="10021896" y="3957185"/>
              <a:ext cx="1668529" cy="6250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865060" y="1378570"/>
            <a:ext cx="226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Forward Pass: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71800" y="1416535"/>
            <a:ext cx="11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8842424" y="4280385"/>
            <a:ext cx="711728" cy="626388"/>
            <a:chOff x="6255062" y="3717012"/>
            <a:chExt cx="711728" cy="626388"/>
          </a:xfrm>
        </p:grpSpPr>
        <p:grpSp>
          <p:nvGrpSpPr>
            <p:cNvPr id="83" name="Group 82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Oval 90"/>
                  <p:cNvSpPr>
                    <a:spLocks noChangeAspec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sz="14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1" name="Oval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1754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76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Planet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87272" y="3110263"/>
            <a:ext cx="201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Each processing element has a single output value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54285" y="2648598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Sun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735706" y="3587391"/>
                <a:ext cx="2120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06" y="3587391"/>
                <a:ext cx="2120552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/>
          <p:cNvSpPr>
            <a:spLocks noChangeAspect="1"/>
          </p:cNvSpPr>
          <p:nvPr/>
        </p:nvSpPr>
        <p:spPr>
          <a:xfrm>
            <a:off x="4094272" y="2467220"/>
            <a:ext cx="1800075" cy="18453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23234" y="3158986"/>
            <a:ext cx="742150" cy="46182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3837530" y="2071052"/>
            <a:ext cx="576124" cy="611722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4670396" y="1690688"/>
            <a:ext cx="163944" cy="776532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H="1">
            <a:off x="5217569" y="1710344"/>
            <a:ext cx="285475" cy="77421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 flipH="1">
            <a:off x="5795125" y="2208357"/>
            <a:ext cx="457825" cy="619504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25465" y="1969314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5365384" y="3158986"/>
            <a:ext cx="4113569" cy="603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4623234" y="3176321"/>
            <a:ext cx="2222720" cy="5857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5360306" y="3604393"/>
            <a:ext cx="4101823" cy="13946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>
            <a:off x="4670396" y="3638143"/>
            <a:ext cx="2172738" cy="1360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845954" y="3762182"/>
            <a:ext cx="2632999" cy="1236876"/>
            <a:chOff x="7824342" y="1506154"/>
            <a:chExt cx="3390816" cy="1407438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824342" y="1506154"/>
                  <a:ext cx="3390816" cy="1407438"/>
                </a:xfrm>
                <a:prstGeom prst="rect">
                  <a:avLst/>
                </a:prstGeom>
                <a:grp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𝑝𝑙𝑎𝑛𝑒𝑡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𝑜𝑢𝑝𝑢𝑡𝑠</m:t>
                            </m:r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4342" y="1506154"/>
                  <a:ext cx="3390816" cy="14074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8650973" y="1528767"/>
              <a:ext cx="1766607" cy="38524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Local Memory</a:t>
              </a:r>
            </a:p>
          </p:txBody>
        </p:sp>
      </p:grp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Feedforward Operation (IIB)</a:t>
            </a: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1072933" y="1458159"/>
            <a:ext cx="817520" cy="838084"/>
          </a:xfrm>
          <a:prstGeom prst="ellipse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D966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46" y="4312574"/>
            <a:ext cx="3272785" cy="231890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97386" y="3612615"/>
                <a:ext cx="2247282" cy="54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86" y="3612615"/>
                <a:ext cx="2247282" cy="5418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1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Feedforward Operation (III)</a:t>
            </a:r>
          </a:p>
        </p:txBody>
      </p:sp>
      <p:cxnSp>
        <p:nvCxnSpPr>
          <p:cNvPr id="4" name="Straight Arrow Connector 3"/>
          <p:cNvCxnSpPr>
            <a:cxnSpLocks/>
            <a:stCxn id="48" idx="0"/>
          </p:cNvCxnSpPr>
          <p:nvPr/>
        </p:nvCxnSpPr>
        <p:spPr>
          <a:xfrm flipH="1" flipV="1">
            <a:off x="6614436" y="3295650"/>
            <a:ext cx="905735" cy="15938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90865" y="2837034"/>
                <a:ext cx="4219745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865" y="2837034"/>
                <a:ext cx="4219745" cy="50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448009" y="3859887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66437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120172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575973" y="3946520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371818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85765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343459" y="3938506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717709" y="4285413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27241" y="3937218"/>
            <a:ext cx="711728" cy="626388"/>
            <a:chOff x="6255062" y="3717012"/>
            <a:chExt cx="711728" cy="626388"/>
          </a:xfrm>
        </p:grpSpPr>
        <p:grpSp>
          <p:nvGrpSpPr>
            <p:cNvPr id="16" name="Group 15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85908" y="6170639"/>
                <a:ext cx="4581511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08" y="6170639"/>
                <a:ext cx="4581511" cy="500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4143417" y="3353468"/>
            <a:ext cx="776087" cy="8652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24" idx="0"/>
          </p:cNvCxnSpPr>
          <p:nvPr/>
        </p:nvCxnSpPr>
        <p:spPr>
          <a:xfrm flipH="1" flipV="1">
            <a:off x="5451545" y="3337904"/>
            <a:ext cx="1234789" cy="7477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38" idx="0"/>
            <a:endCxn id="6" idx="2"/>
          </p:cNvCxnSpPr>
          <p:nvPr/>
        </p:nvCxnSpPr>
        <p:spPr>
          <a:xfrm flipH="1" flipV="1">
            <a:off x="5900738" y="3337171"/>
            <a:ext cx="1877431" cy="754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419076" y="3943299"/>
            <a:ext cx="711728" cy="626388"/>
            <a:chOff x="6255062" y="3717012"/>
            <a:chExt cx="711728" cy="626388"/>
          </a:xfrm>
        </p:grpSpPr>
        <p:grpSp>
          <p:nvGrpSpPr>
            <p:cNvPr id="30" name="Group 29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161078" y="4741003"/>
            <a:ext cx="711728" cy="626388"/>
            <a:chOff x="6255062" y="3717012"/>
            <a:chExt cx="711728" cy="626388"/>
          </a:xfrm>
        </p:grpSpPr>
        <p:grpSp>
          <p:nvGrpSpPr>
            <p:cNvPr id="40" name="Group 39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1114425" y="5829300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>
            <a:off x="1095375" y="2733675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270036" y="4422572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12667" y="6189874"/>
            <a:ext cx="131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L-1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4207" y="4201822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</a:t>
            </a: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Planet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787272" y="3110263"/>
            <a:ext cx="201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Each processing element has a single output value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954285" y="2648598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Sun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9735706" y="3587391"/>
                <a:ext cx="2120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06" y="3587391"/>
                <a:ext cx="2120552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865060" y="1378570"/>
            <a:ext cx="226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Forward Pass: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71800" y="1416535"/>
            <a:ext cx="11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Step 3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9905990" y="4005087"/>
            <a:ext cx="1668529" cy="850728"/>
            <a:chOff x="10021896" y="3957185"/>
            <a:chExt cx="1668529" cy="625027"/>
          </a:xfrm>
        </p:grpSpPr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>
              <a:off x="10151634" y="4434990"/>
              <a:ext cx="1426532" cy="0"/>
            </a:xfrm>
            <a:prstGeom prst="straightConnector1">
              <a:avLst/>
            </a:prstGeom>
            <a:ln w="412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091749" y="3972871"/>
                  <a:ext cx="1572995" cy="5414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𝑝𝑙𝑎𝑛𝑒𝑡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𝑜𝑢𝑝𝑢𝑡𝑠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1749" y="3972871"/>
                  <a:ext cx="1572995" cy="541495"/>
                </a:xfrm>
                <a:prstGeom prst="rect">
                  <a:avLst/>
                </a:prstGeom>
                <a:blipFill>
                  <a:blip r:embed="rId5"/>
                  <a:stretch>
                    <a:fillRect l="-16667" t="-73333" b="-8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Rectangle 74"/>
            <p:cNvSpPr/>
            <p:nvPr/>
          </p:nvSpPr>
          <p:spPr>
            <a:xfrm>
              <a:off x="10021896" y="3957185"/>
              <a:ext cx="1668529" cy="6250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842424" y="4280385"/>
            <a:ext cx="711728" cy="626388"/>
            <a:chOff x="6255062" y="3717012"/>
            <a:chExt cx="711728" cy="626388"/>
          </a:xfrm>
        </p:grpSpPr>
        <p:grpSp>
          <p:nvGrpSpPr>
            <p:cNvPr id="77" name="Group 76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Oval 84"/>
                  <p:cNvSpPr>
                    <a:spLocks noChangeAspec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sz="14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5" name="Oval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0794" y="3865476"/>
                    <a:ext cx="326721" cy="324687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754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10065077" y="5017423"/>
                <a:ext cx="1461810" cy="34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077" y="5017423"/>
                <a:ext cx="1461810" cy="349968"/>
              </a:xfrm>
              <a:prstGeom prst="rect">
                <a:avLst/>
              </a:prstGeom>
              <a:blipFill>
                <a:blip r:embed="rId7"/>
                <a:stretch>
                  <a:fillRect l="-833" t="-350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26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849</Words>
  <Application>Microsoft Office PowerPoint</Application>
  <PresentationFormat>Widescreen</PresentationFormat>
  <Paragraphs>309</Paragraphs>
  <Slides>15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BACKPROPAGATION: A METHOD FOR SUPERVISED NEURAL NETWORK LEARNING</vt:lpstr>
      <vt:lpstr>Image Classification Problem</vt:lpstr>
      <vt:lpstr>The Backpropagation Neural Network</vt:lpstr>
      <vt:lpstr>Processing Element (Generalized Perceptron)</vt:lpstr>
      <vt:lpstr>Inside a Unit – Information Transfer</vt:lpstr>
      <vt:lpstr>The Feedforward Operation</vt:lpstr>
      <vt:lpstr>The Feedforward Operation (II)</vt:lpstr>
      <vt:lpstr>The Feedforward Operation (IIB)</vt:lpstr>
      <vt:lpstr>The Feedforward Operation (III)</vt:lpstr>
      <vt:lpstr>The Backpropagation Operation (I)</vt:lpstr>
      <vt:lpstr>The Backpropagation Operation (IB)</vt:lpstr>
      <vt:lpstr>The Backpropagation Operation (IC)</vt:lpstr>
      <vt:lpstr>The Backpropagation Operation (II)</vt:lpstr>
      <vt:lpstr>The Backpropagation Operation (III)</vt:lpstr>
      <vt:lpstr>The Backpropagation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BACKPROPAGATION: A METHOD FOR SUPERVISED NEURAL NETWORK LEARNING</dc:title>
  <dc:creator>Devin King</dc:creator>
  <cp:lastModifiedBy>Devin King</cp:lastModifiedBy>
  <cp:revision>12</cp:revision>
  <dcterms:created xsi:type="dcterms:W3CDTF">2017-04-05T03:14:21Z</dcterms:created>
  <dcterms:modified xsi:type="dcterms:W3CDTF">2017-04-19T01:46:01Z</dcterms:modified>
</cp:coreProperties>
</file>