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75" r:id="rId3"/>
    <p:sldId id="276" r:id="rId4"/>
    <p:sldId id="256" r:id="rId5"/>
    <p:sldId id="274" r:id="rId6"/>
    <p:sldId id="257" r:id="rId7"/>
    <p:sldId id="272" r:id="rId8"/>
    <p:sldId id="260" r:id="rId9"/>
    <p:sldId id="277" r:id="rId10"/>
    <p:sldId id="263" r:id="rId11"/>
    <p:sldId id="270" r:id="rId12"/>
    <p:sldId id="264" r:id="rId13"/>
    <p:sldId id="273" r:id="rId14"/>
    <p:sldId id="278" r:id="rId15"/>
    <p:sldId id="268" r:id="rId16"/>
    <p:sldId id="279" r:id="rId17"/>
    <p:sldId id="269" r:id="rId18"/>
    <p:sldId id="265" r:id="rId19"/>
    <p:sldId id="262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0B190-B0AA-40C1-92D4-AA93DB6CC1C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04265-36A3-4172-A9DD-0EE5A507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1005-F141-4E30-AE26-8ADEC3D5E9A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70.png"/><Relationship Id="rId12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8.png"/><Relationship Id="rId12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3.png"/><Relationship Id="rId7" Type="http://schemas.openxmlformats.org/officeDocument/2006/relationships/image" Target="../media/image27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90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0.png"/><Relationship Id="rId7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0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0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11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21.png"/><Relationship Id="rId4" Type="http://schemas.openxmlformats.org/officeDocument/2006/relationships/image" Target="../media/image21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21.png"/><Relationship Id="rId4" Type="http://schemas.openxmlformats.org/officeDocument/2006/relationships/image" Target="../media/image210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BACKPROPAGATION: A METHOD FOR SUPERVISED NEURAL NETWORK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01726" y="6044449"/>
            <a:ext cx="2025315" cy="428541"/>
          </a:xfrm>
        </p:spPr>
        <p:txBody>
          <a:bodyPr anchor="ctr"/>
          <a:lstStyle/>
          <a:p>
            <a:r>
              <a:rPr lang="en-US" dirty="0"/>
              <a:t>Devin King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 (II)</a:t>
            </a:r>
          </a:p>
        </p:txBody>
      </p:sp>
      <p:cxnSp>
        <p:nvCxnSpPr>
          <p:cNvPr id="4" name="Straight Connector 3"/>
          <p:cNvCxnSpPr>
            <a:cxnSpLocks/>
            <a:stCxn id="74" idx="0"/>
            <a:endCxn id="15" idx="1"/>
          </p:cNvCxnSpPr>
          <p:nvPr/>
        </p:nvCxnSpPr>
        <p:spPr>
          <a:xfrm flipV="1">
            <a:off x="1707226" y="4409324"/>
            <a:ext cx="2135170" cy="25416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  <a:stCxn id="74" idx="4"/>
            <a:endCxn id="15" idx="4"/>
          </p:cNvCxnSpPr>
          <p:nvPr/>
        </p:nvCxnSpPr>
        <p:spPr>
          <a:xfrm flipV="1">
            <a:off x="1707226" y="5131527"/>
            <a:ext cx="2436191" cy="52640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2979183" y="4336294"/>
            <a:ext cx="657406" cy="4017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402524" y="4292751"/>
            <a:ext cx="275374" cy="210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1" idx="5"/>
          </p:cNvCxnSpPr>
          <p:nvPr/>
        </p:nvCxnSpPr>
        <p:spPr>
          <a:xfrm>
            <a:off x="3838380" y="4215528"/>
            <a:ext cx="73073" cy="119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2" idx="3"/>
          </p:cNvCxnSpPr>
          <p:nvPr/>
        </p:nvCxnSpPr>
        <p:spPr>
          <a:xfrm flipH="1">
            <a:off x="4348926" y="4211521"/>
            <a:ext cx="67914" cy="116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4585426" y="4288622"/>
            <a:ext cx="363805" cy="2714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4599221" y="4263297"/>
            <a:ext cx="791436" cy="445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1206888" y="4663487"/>
            <a:ext cx="1000675" cy="994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288773" y="5051115"/>
                <a:ext cx="879984" cy="390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𝑙𝑖𝑗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73" y="5051115"/>
                <a:ext cx="879984" cy="390556"/>
              </a:xfrm>
              <a:prstGeom prst="rect">
                <a:avLst/>
              </a:prstGeom>
              <a:blipFill>
                <a:blip r:embed="rId4"/>
                <a:stretch>
                  <a:fillRect l="-33103" t="-104688" r="-13793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10098764" y="5025755"/>
            <a:ext cx="1668529" cy="632176"/>
            <a:chOff x="10021896" y="3950036"/>
            <a:chExt cx="1668529" cy="632176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151634" y="4411554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83" name="Group 8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563945" y="539671"/>
            <a:ext cx="3163894" cy="147732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child elements apply their weight to their inputs and the parent element receives these results from each of its children elements</a:t>
            </a: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blipFill>
                <a:blip r:embed="rId9"/>
                <a:stretch>
                  <a:fillRect l="-66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10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blipFill>
                <a:blip r:embed="rId11"/>
                <a:stretch>
                  <a:fillRect l="-30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blipFill>
                <a:blip r:embed="rId1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935421" y="5692609"/>
            <a:ext cx="19952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green line represents the weight applied to the input for its associated child element</a:t>
            </a:r>
          </a:p>
        </p:txBody>
      </p: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1176975" y="3768970"/>
            <a:ext cx="461612" cy="7839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667" y="3067603"/>
            <a:ext cx="170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parent element takes a summation of each child element’s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Oval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>
            <a:spLocks noChangeAspect="1"/>
          </p:cNvSpPr>
          <p:nvPr/>
        </p:nvSpPr>
        <p:spPr>
          <a:xfrm>
            <a:off x="4842417" y="2765702"/>
            <a:ext cx="1800075" cy="18453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71379" y="3457468"/>
            <a:ext cx="742150" cy="46182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85675" y="2369534"/>
            <a:ext cx="576124" cy="61172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5418541" y="1989170"/>
            <a:ext cx="163944" cy="77653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5965714" y="2008826"/>
            <a:ext cx="285475" cy="77421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6543270" y="2506839"/>
            <a:ext cx="457825" cy="61950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73610" y="2267796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6113529" y="3457468"/>
            <a:ext cx="4113569" cy="603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5371379" y="3474803"/>
            <a:ext cx="2222720" cy="585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6108451" y="3902875"/>
            <a:ext cx="4101823" cy="1394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5418541" y="3936625"/>
            <a:ext cx="2172738" cy="1360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594099" y="4053120"/>
            <a:ext cx="2632999" cy="1244421"/>
            <a:chOff x="7824342" y="1497569"/>
            <a:chExt cx="3390816" cy="1416023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grp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8659481" y="1497569"/>
              <a:ext cx="1766607" cy="38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Local Memory</a:t>
              </a:r>
            </a:p>
          </p:txBody>
        </p:sp>
      </p:grp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Feedforward Operation (IIB)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6" y="4312574"/>
            <a:ext cx="3272785" cy="23189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7386" y="3612615"/>
                <a:ext cx="231749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6" y="3612615"/>
                <a:ext cx="2317494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632660" y="1905577"/>
            <a:ext cx="187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green line is the result from a child element applying its weight to the previous layers vector element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7104207" y="2560648"/>
            <a:ext cx="738155" cy="2025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Parent Element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71379" y="3457352"/>
            <a:ext cx="779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Local Memory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70641" y="5608408"/>
            <a:ext cx="2219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parent element takes a summation of each child element’s output and stores this result in its local memory</a:t>
            </a:r>
          </a:p>
        </p:txBody>
      </p:sp>
      <p:cxnSp>
        <p:nvCxnSpPr>
          <p:cNvPr id="57" name="Straight Arrow Connector 56"/>
          <p:cNvCxnSpPr>
            <a:cxnSpLocks/>
            <a:stCxn id="58" idx="2"/>
          </p:cNvCxnSpPr>
          <p:nvPr/>
        </p:nvCxnSpPr>
        <p:spPr>
          <a:xfrm>
            <a:off x="1580362" y="2902113"/>
            <a:ext cx="440665" cy="55242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547" y="2071116"/>
            <a:ext cx="241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i="1" dirty="0"/>
              <a:t>sigmoid</a:t>
            </a:r>
            <a:r>
              <a:rPr lang="en-US" sz="1200" dirty="0"/>
              <a:t> function – which smooths the output from a layer unit – is part of a parent element’s transfer function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728826" y="4689404"/>
            <a:ext cx="7393" cy="1216272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82739" y="5742947"/>
                <a:ext cx="1875993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red line is the output of the parent element –the sigmoid function applied to the summation of child element results,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39" y="5742947"/>
                <a:ext cx="1875993" cy="900246"/>
              </a:xfrm>
              <a:prstGeom prst="rect">
                <a:avLst/>
              </a:prstGeom>
              <a:blipFill>
                <a:blip r:embed="rId5"/>
                <a:stretch>
                  <a:fillRect r="-974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cxnSpLocks/>
          </p:cNvCxnSpPr>
          <p:nvPr/>
        </p:nvCxnSpPr>
        <p:spPr>
          <a:xfrm flipH="1" flipV="1">
            <a:off x="5948035" y="5314876"/>
            <a:ext cx="754818" cy="5124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 flipV="1">
            <a:off x="8693232" y="5393224"/>
            <a:ext cx="552368" cy="4341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9620302" y="980104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0694004" y="948548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806554" y="83530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13704" y="836075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</p:spTree>
    <p:extLst>
      <p:ext uri="{BB962C8B-B14F-4D97-AF65-F5344CB8AC3E}">
        <p14:creationId xmlns:p14="http://schemas.microsoft.com/office/powerpoint/2010/main" val="2051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 (III)</a:t>
            </a:r>
          </a:p>
        </p:txBody>
      </p:sp>
      <p:cxnSp>
        <p:nvCxnSpPr>
          <p:cNvPr id="4" name="Straight Arrow Connector 3"/>
          <p:cNvCxnSpPr>
            <a:cxnSpLocks/>
            <a:stCxn id="48" idx="0"/>
          </p:cNvCxnSpPr>
          <p:nvPr/>
        </p:nvCxnSpPr>
        <p:spPr>
          <a:xfrm flipH="1" flipV="1">
            <a:off x="6614436" y="3295650"/>
            <a:ext cx="905735" cy="15938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143417" y="3353468"/>
            <a:ext cx="776087" cy="865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4" idx="0"/>
          </p:cNvCxnSpPr>
          <p:nvPr/>
        </p:nvCxnSpPr>
        <p:spPr>
          <a:xfrm flipH="1" flipV="1">
            <a:off x="5451545" y="3337904"/>
            <a:ext cx="1234789" cy="747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900738" y="3337171"/>
            <a:ext cx="1877431" cy="754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059310" y="5006969"/>
            <a:ext cx="1668529" cy="850728"/>
            <a:chOff x="10021896" y="3957185"/>
            <a:chExt cx="1668529" cy="625027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0151634" y="4434990"/>
              <a:ext cx="1426532" cy="0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156286" y="3972871"/>
                  <a:ext cx="1443921" cy="3978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𝑙𝑖𝑗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286" y="3972871"/>
                  <a:ext cx="1443921" cy="397835"/>
                </a:xfrm>
                <a:prstGeom prst="rect">
                  <a:avLst/>
                </a:prstGeom>
                <a:blipFill>
                  <a:blip r:embed="rId4"/>
                  <a:stretch>
                    <a:fillRect l="-18143" t="-98876" r="-5485" b="-1483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77" name="Group 7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Oval 84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Oval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blipFill>
                <a:blip r:embed="rId8"/>
                <a:stretch>
                  <a:fillRect l="-66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blipFill>
                <a:blip r:embed="rId10"/>
                <a:stretch>
                  <a:fillRect l="-30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98" name="Group 9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682683" y="5857697"/>
                <a:ext cx="24392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red lines are the output of the parent elements – the sigmoid function applied to the summation of child element results,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683" y="5857697"/>
                <a:ext cx="2439262" cy="738664"/>
              </a:xfrm>
              <a:prstGeom prst="rect">
                <a:avLst/>
              </a:prstGeom>
              <a:blipFill>
                <a:blip r:embed="rId12"/>
                <a:stretch>
                  <a:fillRect r="-24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8770016" y="718494"/>
            <a:ext cx="3163894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element from each layer unit contributes its output to the output vector for the whole layer</a:t>
            </a:r>
          </a:p>
        </p:txBody>
      </p:sp>
      <p:cxnSp>
        <p:nvCxnSpPr>
          <p:cNvPr id="110" name="Straight Arrow Connector 109"/>
          <p:cNvCxnSpPr>
            <a:cxnSpLocks/>
            <a:stCxn id="85" idx="0"/>
          </p:cNvCxnSpPr>
          <p:nvPr/>
        </p:nvCxnSpPr>
        <p:spPr>
          <a:xfrm flipH="1" flipV="1">
            <a:off x="7591889" y="3398250"/>
            <a:ext cx="1609628" cy="10305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2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Backpropagation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4533" y="3200956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Correcting the Error</a:t>
            </a:r>
          </a:p>
        </p:txBody>
      </p:sp>
    </p:spTree>
    <p:extLst>
      <p:ext uri="{BB962C8B-B14F-4D97-AF65-F5344CB8AC3E}">
        <p14:creationId xmlns:p14="http://schemas.microsoft.com/office/powerpoint/2010/main" val="19592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IMPORTANT!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63035" y="2098396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35" y="2098396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18690" y="2598533"/>
            <a:ext cx="6308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Result vectors for each layer now contain the error propagation from the layer above!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0361" y="5140817"/>
                <a:ext cx="64204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/>
                  <a:t> contains the </a:t>
                </a:r>
                <a:r>
                  <a:rPr lang="en-US" sz="3200" i="1" u="sng" dirty="0"/>
                  <a:t>error</a:t>
                </a:r>
                <a:r>
                  <a:rPr lang="en-US" sz="3200" dirty="0"/>
                  <a:t> from layer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61" y="5140817"/>
                <a:ext cx="6420476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92616" y="4377506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is…</a:t>
            </a:r>
          </a:p>
        </p:txBody>
      </p:sp>
    </p:spTree>
    <p:extLst>
      <p:ext uri="{BB962C8B-B14F-4D97-AF65-F5344CB8AC3E}">
        <p14:creationId xmlns:p14="http://schemas.microsoft.com/office/powerpoint/2010/main" val="196629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77375" y="4293924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06589" y="443413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60794" y="471748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218049" y="5103744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734700" y="4823621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01456" y="517848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5328101" y="5228401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101" y="5228401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>
            <a:spLocks noChangeAspect="1"/>
          </p:cNvSpPr>
          <p:nvPr/>
        </p:nvSpPr>
        <p:spPr>
          <a:xfrm>
            <a:off x="3707366" y="4583404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56607" y="4371255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8442" y="4377336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90444" y="5175040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30613" y="635903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48606" y="4021428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99402" y="4856609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771790" y="4714422"/>
            <a:ext cx="711728" cy="626388"/>
            <a:chOff x="6255062" y="3717012"/>
            <a:chExt cx="711728" cy="626388"/>
          </a:xfrm>
        </p:grpSpPr>
        <p:grpSp>
          <p:nvGrpSpPr>
            <p:cNvPr id="56" name="Group 5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52847" y="4774264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0088787" y="4058911"/>
            <a:ext cx="1811561" cy="632176"/>
            <a:chOff x="10040946" y="3950036"/>
            <a:chExt cx="1811561" cy="632176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272284" y="4456004"/>
              <a:ext cx="1426532" cy="0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79451" y="3950036"/>
                  <a:ext cx="1771960" cy="429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771960" cy="429798"/>
                </a:xfrm>
                <a:prstGeom prst="rect">
                  <a:avLst/>
                </a:prstGeom>
                <a:blipFill>
                  <a:blip r:embed="rId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40946" y="3957185"/>
              <a:ext cx="1811561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764744" y="2536968"/>
            <a:ext cx="1296632" cy="1141159"/>
            <a:chOff x="6255062" y="3717012"/>
            <a:chExt cx="711728" cy="626388"/>
          </a:xfrm>
        </p:grpSpPr>
        <p:grpSp>
          <p:nvGrpSpPr>
            <p:cNvPr id="83" name="Group 8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92" name="Straight Arrow Connector 91"/>
          <p:cNvCxnSpPr>
            <a:cxnSpLocks/>
            <a:stCxn id="89" idx="5"/>
          </p:cNvCxnSpPr>
          <p:nvPr/>
        </p:nvCxnSpPr>
        <p:spPr>
          <a:xfrm>
            <a:off x="2773897" y="3570606"/>
            <a:ext cx="1040587" cy="10525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3457898" y="2536968"/>
            <a:ext cx="1296632" cy="1141159"/>
            <a:chOff x="6255062" y="3717012"/>
            <a:chExt cx="711728" cy="626388"/>
          </a:xfrm>
        </p:grpSpPr>
        <p:grpSp>
          <p:nvGrpSpPr>
            <p:cNvPr id="94" name="Group 93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5057841" y="2528136"/>
            <a:ext cx="1296632" cy="1141159"/>
            <a:chOff x="6255062" y="3717012"/>
            <a:chExt cx="711728" cy="626388"/>
          </a:xfrm>
        </p:grpSpPr>
        <p:grpSp>
          <p:nvGrpSpPr>
            <p:cNvPr id="104" name="Group 103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13" name="Straight Arrow Connector 112"/>
          <p:cNvCxnSpPr>
            <a:cxnSpLocks/>
            <a:stCxn id="100" idx="4"/>
          </p:cNvCxnSpPr>
          <p:nvPr/>
        </p:nvCxnSpPr>
        <p:spPr>
          <a:xfrm flipH="1">
            <a:off x="4194591" y="3596242"/>
            <a:ext cx="212089" cy="9295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cxnSpLocks/>
            <a:stCxn id="110" idx="4"/>
          </p:cNvCxnSpPr>
          <p:nvPr/>
        </p:nvCxnSpPr>
        <p:spPr>
          <a:xfrm flipH="1">
            <a:off x="4462476" y="3587410"/>
            <a:ext cx="1544147" cy="10439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44685" y="2743796"/>
            <a:ext cx="36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7348442" y="2505785"/>
            <a:ext cx="1296632" cy="1141159"/>
            <a:chOff x="6255062" y="3717012"/>
            <a:chExt cx="711728" cy="626388"/>
          </a:xfrm>
        </p:grpSpPr>
        <p:grpSp>
          <p:nvGrpSpPr>
            <p:cNvPr id="128" name="Group 1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5941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37" name="Straight Arrow Connector 136"/>
          <p:cNvCxnSpPr>
            <a:cxnSpLocks/>
            <a:stCxn id="134" idx="3"/>
          </p:cNvCxnSpPr>
          <p:nvPr/>
        </p:nvCxnSpPr>
        <p:spPr>
          <a:xfrm flipH="1">
            <a:off x="4614877" y="3539423"/>
            <a:ext cx="3621976" cy="12443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5226" cy="1325563"/>
          </a:xfrm>
        </p:spPr>
        <p:txBody>
          <a:bodyPr/>
          <a:lstStyle/>
          <a:p>
            <a:r>
              <a:rPr lang="en-US" dirty="0"/>
              <a:t>The Backpropagation Operation (I)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9660" y="2872363"/>
            <a:ext cx="137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L+1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63425" y="511941"/>
            <a:ext cx="2888030" cy="132343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associated children from the layer above give their error output to the corresponding parent element in a layer unit in the layer below</a:t>
            </a: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9764763" y="2770783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0838465" y="2739227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51015" y="262598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058165" y="262675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10241295" y="3161648"/>
            <a:ext cx="410454" cy="361238"/>
            <a:chOff x="6255062" y="3717012"/>
            <a:chExt cx="711728" cy="6263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0637621" y="3210510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9903905" y="4749295"/>
                <a:ext cx="211939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blue lines represent the output of each associated child from the layer above – the old weight value (before updating) applied to the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905" y="4749295"/>
                <a:ext cx="2119399" cy="900246"/>
              </a:xfrm>
              <a:prstGeom prst="rect">
                <a:avLst/>
              </a:prstGeom>
              <a:blipFill>
                <a:blip r:embed="rId9"/>
                <a:stretch>
                  <a:fillRect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6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>
            <a:spLocks noChangeAspect="1"/>
          </p:cNvSpPr>
          <p:nvPr/>
        </p:nvSpPr>
        <p:spPr>
          <a:xfrm>
            <a:off x="5709316" y="2546909"/>
            <a:ext cx="2999945" cy="30754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72182" y="3404543"/>
            <a:ext cx="742150" cy="46182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758145" y="2107160"/>
            <a:ext cx="492888" cy="58436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90751" y="1715593"/>
            <a:ext cx="255079" cy="704055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7485868" y="1670343"/>
            <a:ext cx="285475" cy="774211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8251437" y="2147459"/>
            <a:ext cx="630869" cy="63359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71394" y="1934663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Operation(IIB)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325" y="3375358"/>
                <a:ext cx="2725426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5" y="3375358"/>
                <a:ext cx="2725426" cy="582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882909" y="2475112"/>
                <a:ext cx="159739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Each blue line is the result from a child element in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applying its weight to the error vector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09" y="2475112"/>
                <a:ext cx="1597392" cy="900246"/>
              </a:xfrm>
              <a:prstGeom prst="rect">
                <a:avLst/>
              </a:prstGeom>
              <a:blipFill>
                <a:blip r:embed="rId3"/>
                <a:stretch>
                  <a:fillRect r="-1145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9223003" y="2444275"/>
            <a:ext cx="659906" cy="336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Parent Element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72182" y="3471009"/>
            <a:ext cx="779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Local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007867" y="5051916"/>
                <a:ext cx="2219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 parent element takes a summation of each child element’s output and multiplies this result with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867" y="5051916"/>
                <a:ext cx="2219149" cy="830997"/>
              </a:xfrm>
              <a:prstGeom prst="rect">
                <a:avLst/>
              </a:prstGeom>
              <a:blipFill>
                <a:blip r:embed="rId4"/>
                <a:stretch>
                  <a:fillRect t="-735" r="-27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8" idx="2"/>
          </p:cNvCxnSpPr>
          <p:nvPr/>
        </p:nvCxnSpPr>
        <p:spPr>
          <a:xfrm>
            <a:off x="1573661" y="2847625"/>
            <a:ext cx="440665" cy="55242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46" y="2016628"/>
            <a:ext cx="241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i="1" dirty="0"/>
              <a:t>sigmoid derivative</a:t>
            </a:r>
            <a:r>
              <a:rPr lang="en-US" sz="1200" dirty="0"/>
              <a:t> function – which describes how the sigmoid function changes – is part of a parent element’s transfer function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7263037" y="5622314"/>
            <a:ext cx="7393" cy="100916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84696" y="5055531"/>
                <a:ext cx="231838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green line is the output of the parent element – the derivative of the sigmoid function applied to the summation of child element results from the preceding feedforward operation, or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050" dirty="0"/>
                  <a:t> multiplied by the summation of child element results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96" y="5055531"/>
                <a:ext cx="2318386" cy="138499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cxnSpLocks/>
            <a:stCxn id="60" idx="3"/>
          </p:cNvCxnSpPr>
          <p:nvPr/>
        </p:nvCxnSpPr>
        <p:spPr>
          <a:xfrm>
            <a:off x="6203082" y="5748029"/>
            <a:ext cx="881460" cy="3928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 flipV="1">
            <a:off x="7771343" y="4732688"/>
            <a:ext cx="1351321" cy="5798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48018" y="4079401"/>
                <a:ext cx="279159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018" y="4079401"/>
                <a:ext cx="2791597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6370403" y="3702951"/>
            <a:ext cx="714139" cy="5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9620302" y="980104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0694004" y="948548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806554" y="83530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913704" y="836075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0" y="4079401"/>
            <a:ext cx="3428571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93515" y="32952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00746" y="3426018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197072" y="3426662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07546" y="342120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766150" y="341620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154016" y="3423127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554039" y="3422192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39" y="3422192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>
            <a:spLocks noChangeAspect="1"/>
          </p:cNvSpPr>
          <p:nvPr/>
        </p:nvSpPr>
        <p:spPr>
          <a:xfrm>
            <a:off x="2895394" y="3662225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72747" y="3372618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23247" y="5123889"/>
                <a:ext cx="4238468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247" y="5123889"/>
                <a:ext cx="4238468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564582" y="33786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06584" y="4176403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81065" y="5872013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78550" y="275029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15542" y="38579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987930" y="3715785"/>
            <a:ext cx="711728" cy="626388"/>
            <a:chOff x="6255062" y="3717012"/>
            <a:chExt cx="711728" cy="626388"/>
          </a:xfrm>
        </p:grpSpPr>
        <p:grpSp>
          <p:nvGrpSpPr>
            <p:cNvPr id="56" name="Group 5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77974" y="4304419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 (III)</a:t>
            </a:r>
          </a:p>
        </p:txBody>
      </p:sp>
      <p:cxnSp>
        <p:nvCxnSpPr>
          <p:cNvPr id="114" name="Straight Arrow Connector 113"/>
          <p:cNvCxnSpPr>
            <a:cxnSpLocks/>
            <a:stCxn id="15" idx="4"/>
          </p:cNvCxnSpPr>
          <p:nvPr/>
        </p:nvCxnSpPr>
        <p:spPr>
          <a:xfrm>
            <a:off x="3321102" y="4508339"/>
            <a:ext cx="234714" cy="7393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>
            <a:off x="4172517" y="3857972"/>
            <a:ext cx="1632764" cy="14033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36" idx="3"/>
          </p:cNvCxnSpPr>
          <p:nvPr/>
        </p:nvCxnSpPr>
        <p:spPr>
          <a:xfrm flipH="1">
            <a:off x="4724962" y="3804301"/>
            <a:ext cx="2083199" cy="1443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46" idx="3"/>
          </p:cNvCxnSpPr>
          <p:nvPr/>
        </p:nvCxnSpPr>
        <p:spPr>
          <a:xfrm flipH="1">
            <a:off x="5304589" y="4602005"/>
            <a:ext cx="1245574" cy="6807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64" idx="3"/>
          </p:cNvCxnSpPr>
          <p:nvPr/>
        </p:nvCxnSpPr>
        <p:spPr>
          <a:xfrm flipH="1">
            <a:off x="6230989" y="4141387"/>
            <a:ext cx="2000520" cy="1078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9780739" y="4414513"/>
            <a:ext cx="1735027" cy="777329"/>
            <a:chOff x="10010735" y="3957185"/>
            <a:chExt cx="1735027" cy="625027"/>
          </a:xfrm>
        </p:grpSpPr>
        <p:cxnSp>
          <p:nvCxnSpPr>
            <p:cNvPr id="143" name="Straight Arrow Connector 142"/>
            <p:cNvCxnSpPr>
              <a:cxnSpLocks/>
            </p:cNvCxnSpPr>
            <p:nvPr/>
          </p:nvCxnSpPr>
          <p:spPr>
            <a:xfrm>
              <a:off x="10142895" y="4423568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10010735" y="3972871"/>
                  <a:ext cx="1735027" cy="403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0735" y="3972871"/>
                  <a:ext cx="1735027" cy="403847"/>
                </a:xfrm>
                <a:prstGeom prst="rect">
                  <a:avLst/>
                </a:prstGeom>
                <a:blipFill>
                  <a:blip r:embed="rId6"/>
                  <a:stretch>
                    <a:fillRect l="-3860" t="-114458" b="-1578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9595516" y="2412503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0669218" y="2380947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781768" y="226770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88918" y="2268474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433600" y="326616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600" y="326616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10072048" y="2803368"/>
            <a:ext cx="410454" cy="361238"/>
            <a:chOff x="6255062" y="3717012"/>
            <a:chExt cx="711728" cy="626388"/>
          </a:xfrm>
        </p:grpSpPr>
        <p:grpSp>
          <p:nvGrpSpPr>
            <p:cNvPr id="80" name="Group 7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468374" y="2852230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31770" y="489297"/>
            <a:ext cx="2418055" cy="107721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layer unit’s parent element contributes its output to the error vector for the layer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642126" y="6241436"/>
                <a:ext cx="1357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126" y="6241436"/>
                <a:ext cx="1357949" cy="461665"/>
              </a:xfrm>
              <a:prstGeom prst="rect">
                <a:avLst/>
              </a:prstGeom>
              <a:blipFill>
                <a:blip r:embed="rId8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3639659" y="5695847"/>
            <a:ext cx="670355" cy="54558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285173" y="5286295"/>
                <a:ext cx="267536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The green lines represent the output of each parent element  –  the derivative of the sigmoid function applied to the summation of child element results from the preceding feedforward operation, or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050" dirty="0"/>
                  <a:t> multiplied by the summation of child element results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173" y="5286295"/>
                <a:ext cx="2675364" cy="1223412"/>
              </a:xfrm>
              <a:prstGeom prst="rect">
                <a:avLst/>
              </a:prstGeom>
              <a:blipFill>
                <a:blip r:embed="rId9"/>
                <a:stretch>
                  <a:fillRect r="-228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738671" y="3567563"/>
                <a:ext cx="1819921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671" y="3567563"/>
                <a:ext cx="1819921" cy="214418"/>
              </a:xfrm>
              <a:prstGeom prst="rect">
                <a:avLst/>
              </a:prstGeom>
              <a:blipFill>
                <a:blip r:embed="rId10"/>
                <a:stretch>
                  <a:fillRect l="-100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732141" y="3793526"/>
                <a:ext cx="17676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Vector containing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141" y="3793526"/>
                <a:ext cx="1767695" cy="415498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9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4529" y="2898971"/>
                <a:ext cx="4238468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29" y="2898971"/>
                <a:ext cx="4238468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53" name="Group 5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Oval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2817583" y="3433734"/>
            <a:ext cx="0" cy="426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3273886" y="3426289"/>
            <a:ext cx="105015" cy="440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3738824" y="3433734"/>
            <a:ext cx="276195" cy="4334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4555565" y="3399108"/>
            <a:ext cx="13560" cy="490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4857651" y="3433734"/>
            <a:ext cx="150203" cy="426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4857651" y="3399108"/>
            <a:ext cx="639522" cy="490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81756" y="1427656"/>
            <a:ext cx="111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blipFill>
                <a:blip r:embed="rId7"/>
                <a:stretch>
                  <a:fillRect l="-66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88" name="Group 8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55179" y="881882"/>
            <a:ext cx="3030719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elements of the error vector  from the layer above are used as inputs to the children in each layer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901388" y="4151806"/>
                <a:ext cx="17676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Vector containing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388" y="4151806"/>
                <a:ext cx="1767695" cy="415498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335615" y="1796157"/>
                <a:ext cx="15062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still the ERROR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615" y="1796157"/>
                <a:ext cx="1506235" cy="461665"/>
              </a:xfrm>
              <a:prstGeom prst="rect">
                <a:avLst/>
              </a:prstGeom>
              <a:blipFill>
                <a:blip r:embed="rId9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</p:cNvCxnSpPr>
          <p:nvPr/>
        </p:nvCxnSpPr>
        <p:spPr>
          <a:xfrm flipH="1">
            <a:off x="3803289" y="2243788"/>
            <a:ext cx="1611280" cy="70814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7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 (IB)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63270" y="3084447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2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4672895" y="1344926"/>
            <a:ext cx="33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(Haven’t reached </a:t>
            </a:r>
            <a:r>
              <a:rPr lang="en-US" dirty="0" err="1"/>
              <a:t>batch_size</a:t>
            </a:r>
            <a:r>
              <a:rPr lang="en-US" dirty="0"/>
              <a:t> yet)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0499" y="4792813"/>
                <a:ext cx="2510944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99" y="4792813"/>
                <a:ext cx="2510944" cy="330540"/>
              </a:xfrm>
              <a:prstGeom prst="rect">
                <a:avLst/>
              </a:prstGeom>
              <a:blipFill>
                <a:blip r:embed="rId4"/>
                <a:stretch>
                  <a:fillRect l="-1942" r="-1214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7077611" y="4111126"/>
            <a:ext cx="578162" cy="6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440302" y="3983866"/>
            <a:ext cx="829372" cy="7008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377458" y="3674385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0377458" y="4092183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44834" y="3352669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44834" y="3768412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134060" y="2658434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38615" y="3084447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454025" y="3792445"/>
                <a:ext cx="111133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25" y="3792445"/>
                <a:ext cx="1111330" cy="422873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896211" y="3549326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032187" y="4263949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8257" y="1243073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Child Element</a:t>
            </a: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9827016" y="2842642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0900718" y="2811086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013268" y="269784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20418" y="269861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04862" y="1929318"/>
            <a:ext cx="205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output, the child element updates its delta value – a measure of change 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7004694" y="5156130"/>
            <a:ext cx="651079" cy="9141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14404" y="6103017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04" y="6103017"/>
                <a:ext cx="1881168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73091" y="5991195"/>
                <a:ext cx="216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RESULT vector from the preceding feed forward operation for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91" y="5991195"/>
                <a:ext cx="2166478" cy="646331"/>
              </a:xfrm>
              <a:prstGeom prst="rect">
                <a:avLst/>
              </a:prstGeom>
              <a:blipFill>
                <a:blip r:embed="rId7"/>
                <a:stretch>
                  <a:fillRect t="-943" r="-112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cxnSpLocks/>
          </p:cNvCxnSpPr>
          <p:nvPr/>
        </p:nvCxnSpPr>
        <p:spPr>
          <a:xfrm flipH="1" flipV="1">
            <a:off x="8029478" y="5139049"/>
            <a:ext cx="709601" cy="7999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4380765" y="4214114"/>
            <a:ext cx="2623929" cy="1856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2"/>
          </p:cNvCxnSpPr>
          <p:nvPr/>
        </p:nvCxnSpPr>
        <p:spPr>
          <a:xfrm>
            <a:off x="6633768" y="2575649"/>
            <a:ext cx="594606" cy="3853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42182" y="3125955"/>
            <a:ext cx="7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Memory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1702986" y="3037803"/>
            <a:ext cx="1253590" cy="5398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9650" y="2153137"/>
            <a:ext cx="22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element outputs its old weight value applied to the error from the previous layer BEFORE MODIFYING LOCAL MEMORY</a:t>
            </a:r>
          </a:p>
        </p:txBody>
      </p:sp>
    </p:spTree>
    <p:extLst>
      <p:ext uri="{BB962C8B-B14F-4D97-AF65-F5344CB8AC3E}">
        <p14:creationId xmlns:p14="http://schemas.microsoft.com/office/powerpoint/2010/main" val="44809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- Feedforward</a:t>
            </a:r>
          </a:p>
        </p:txBody>
      </p:sp>
      <p:pic>
        <p:nvPicPr>
          <p:cNvPr id="4" name="Picture 2" descr="https://archive.ics.uci.edu/ml/assets/MLimages/Large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2" y="1858900"/>
            <a:ext cx="1524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rchive.ics.uci.edu/ml/machine-learning-databases/faces-mld/boland_right_sad_o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3" y="2997378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archive.ics.uci.edu/ml/machine-learning-databases/faces-mld/ch4f_up_angry_sunglass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5" y="3854628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305691" y="3703740"/>
            <a:ext cx="17012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195167"/>
                <a:ext cx="1117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5167"/>
                <a:ext cx="1117314" cy="369332"/>
              </a:xfrm>
              <a:prstGeom prst="rect">
                <a:avLst/>
              </a:prstGeom>
              <a:blipFill>
                <a:blip r:embed="rId5"/>
                <a:stretch>
                  <a:fillRect l="-49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10355" y="2666859"/>
            <a:ext cx="3339101" cy="207376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8078484" y="3703740"/>
            <a:ext cx="17012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15254" y="3186271"/>
            <a:ext cx="1551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Identify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71855" y="4997628"/>
                <a:ext cx="1647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855" y="4997628"/>
                <a:ext cx="1647290" cy="646331"/>
              </a:xfrm>
              <a:prstGeom prst="rect">
                <a:avLst/>
              </a:prstGeom>
              <a:blipFill>
                <a:blip r:embed="rId6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4218" y="5564499"/>
                <a:ext cx="2185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8" y="5564499"/>
                <a:ext cx="2185278" cy="276999"/>
              </a:xfrm>
              <a:prstGeom prst="rect">
                <a:avLst/>
              </a:prstGeom>
              <a:blipFill>
                <a:blip r:embed="rId7"/>
                <a:stretch>
                  <a:fillRect l="-11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50696" y="5876431"/>
            <a:ext cx="209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represented as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79714" y="5678892"/>
                <a:ext cx="2231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14" y="5678892"/>
                <a:ext cx="2231572" cy="276999"/>
              </a:xfrm>
              <a:prstGeom prst="rect">
                <a:avLst/>
              </a:prstGeom>
              <a:blipFill>
                <a:blip r:embed="rId8"/>
                <a:stretch>
                  <a:fillRect l="-21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18965" y="6014930"/>
            <a:ext cx="209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probabilities for each person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75680" y="6550395"/>
            <a:ext cx="34163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https://archive.ics.uci.edu/ml/datasets/CMU+Face+Images</a:t>
            </a:r>
          </a:p>
        </p:txBody>
      </p:sp>
    </p:spTree>
    <p:extLst>
      <p:ext uri="{BB962C8B-B14F-4D97-AF65-F5344CB8AC3E}">
        <p14:creationId xmlns:p14="http://schemas.microsoft.com/office/powerpoint/2010/main" val="1243590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 (IC)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1727" y="5577915"/>
                <a:ext cx="2894126" cy="596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7" y="5577915"/>
                <a:ext cx="2894126" cy="596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267131" y="3081031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796" y="5091759"/>
                <a:ext cx="1819601" cy="30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96" y="5091759"/>
                <a:ext cx="1819601" cy="309315"/>
              </a:xfrm>
              <a:prstGeom prst="rect">
                <a:avLst/>
              </a:prstGeom>
              <a:blipFill>
                <a:blip r:embed="rId5"/>
                <a:stretch>
                  <a:fillRect l="-2685" r="-2013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46779" y="4107710"/>
            <a:ext cx="335984" cy="14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024703" y="3966830"/>
            <a:ext cx="724943" cy="16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279109" y="3890696"/>
            <a:ext cx="1291926" cy="17243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7695189" y="4107710"/>
            <a:ext cx="0" cy="829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132317" y="2655018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6872" y="3081031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452282" y="3789029"/>
                <a:ext cx="111133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2" y="3789029"/>
                <a:ext cx="1111330" cy="422873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cxnSpLocks/>
          </p:cNvCxnSpPr>
          <p:nvPr/>
        </p:nvCxnSpPr>
        <p:spPr>
          <a:xfrm flipH="1">
            <a:off x="3894468" y="3545910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4030444" y="4260533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05522" y="1326469"/>
            <a:ext cx="216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(Reached </a:t>
            </a:r>
            <a:r>
              <a:rPr lang="en-US" dirty="0" err="1"/>
              <a:t>batch_size</a:t>
            </a:r>
            <a:r>
              <a:rPr lang="en-US" dirty="0"/>
              <a:t>) 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06569" y="1275415"/>
            <a:ext cx="451067" cy="4624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8257" y="1243073"/>
            <a:ext cx="33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Inside a Child Element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0377458" y="3674385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377458" y="4092183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244834" y="3352669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4834" y="3768412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9827016" y="2842642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00718" y="2811086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013268" y="269784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20418" y="2698613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702986" y="3037803"/>
            <a:ext cx="1253590" cy="5398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650" y="2153137"/>
            <a:ext cx="22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element outputs its old weight value applied to the error from the previous layer BEFORE MODIFYING LOCAL 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24349" y="1863086"/>
            <a:ext cx="268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output, the child element </a:t>
            </a:r>
            <a:r>
              <a:rPr lang="en-US" sz="1200" i="1" dirty="0"/>
              <a:t>resets </a:t>
            </a:r>
            <a:r>
              <a:rPr lang="en-US" sz="1200" dirty="0"/>
              <a:t>its delta value and updates its weight value (due to a full batch’s worth of accumulated error) </a:t>
            </a:r>
          </a:p>
        </p:txBody>
      </p:sp>
      <p:cxnSp>
        <p:nvCxnSpPr>
          <p:cNvPr id="62" name="Straight Arrow Connector 61"/>
          <p:cNvCxnSpPr>
            <a:cxnSpLocks/>
            <a:stCxn id="61" idx="2"/>
          </p:cNvCxnSpPr>
          <p:nvPr/>
        </p:nvCxnSpPr>
        <p:spPr>
          <a:xfrm flipH="1">
            <a:off x="7248032" y="2694083"/>
            <a:ext cx="616395" cy="3157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68" idx="0"/>
            <a:endCxn id="3" idx="2"/>
          </p:cNvCxnSpPr>
          <p:nvPr/>
        </p:nvCxnSpPr>
        <p:spPr>
          <a:xfrm flipH="1" flipV="1">
            <a:off x="8381597" y="5401074"/>
            <a:ext cx="475550" cy="714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33154" y="2145436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54" y="2145436"/>
                <a:ext cx="1881168" cy="646331"/>
              </a:xfrm>
              <a:prstGeom prst="rect">
                <a:avLst/>
              </a:prstGeom>
              <a:blipFill>
                <a:blip r:embed="rId7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cxnSpLocks/>
            <a:stCxn id="64" idx="2"/>
          </p:cNvCxnSpPr>
          <p:nvPr/>
        </p:nvCxnSpPr>
        <p:spPr>
          <a:xfrm flipH="1">
            <a:off x="4478580" y="2791767"/>
            <a:ext cx="795158" cy="11987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16563" y="6115708"/>
                <a:ext cx="1881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ERROR from a particular parent element from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63" y="6115708"/>
                <a:ext cx="1881168" cy="646331"/>
              </a:xfrm>
              <a:prstGeom prst="rect">
                <a:avLst/>
              </a:prstGeom>
              <a:blipFill>
                <a:blip r:embed="rId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9327141" y="5401075"/>
            <a:ext cx="1174604" cy="3573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908441" y="5792542"/>
                <a:ext cx="216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is the RESULT vector from the preceding feed forward operation for layer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41" y="5792542"/>
                <a:ext cx="2166478" cy="646331"/>
              </a:xfrm>
              <a:prstGeom prst="rect">
                <a:avLst/>
              </a:prstGeom>
              <a:blipFill>
                <a:blip r:embed="rId9"/>
                <a:stretch>
                  <a:fillRect r="-8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3642182" y="3125955"/>
            <a:ext cx="7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Memory</a:t>
            </a:r>
          </a:p>
        </p:txBody>
      </p:sp>
    </p:spTree>
    <p:extLst>
      <p:ext uri="{BB962C8B-B14F-4D97-AF65-F5344CB8AC3E}">
        <p14:creationId xmlns:p14="http://schemas.microsoft.com/office/powerpoint/2010/main" val="400656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7973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Backpropagate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8028" y="2990131"/>
            <a:ext cx="3339101" cy="207376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6724789" y="4054721"/>
            <a:ext cx="222226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42945" y="3564961"/>
            <a:ext cx="1551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Actual</a:t>
            </a:r>
          </a:p>
          <a:p>
            <a:pPr algn="ctr"/>
            <a:r>
              <a:rPr lang="en-US" sz="2800" dirty="0"/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4999" y="4740726"/>
                <a:ext cx="164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99" y="4740726"/>
                <a:ext cx="164729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813250" y="2304659"/>
            <a:ext cx="412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 adjusts itself to account for error in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79197" y="5110058"/>
                <a:ext cx="22788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7" y="5110058"/>
                <a:ext cx="2278894" cy="246221"/>
              </a:xfrm>
              <a:prstGeom prst="rect">
                <a:avLst/>
              </a:prstGeom>
              <a:blipFill>
                <a:blip r:embed="rId3"/>
                <a:stretch>
                  <a:fillRect l="-2941" t="-4878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772483" y="5391966"/>
            <a:ext cx="209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containing correct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2748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159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2051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8184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834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159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2051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18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583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8159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2051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8184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834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3301016" y="4976389"/>
            <a:ext cx="1361627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391625" y="4976390"/>
            <a:ext cx="255748" cy="82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62643" y="4976389"/>
            <a:ext cx="629376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647373" y="4976389"/>
            <a:ext cx="2999375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 flipV="1">
            <a:off x="3434083" y="4985310"/>
            <a:ext cx="1727896" cy="87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4417046" y="4985310"/>
            <a:ext cx="744933" cy="87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5161979" y="4985309"/>
            <a:ext cx="294635" cy="870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5161979" y="4853408"/>
            <a:ext cx="2218070" cy="1002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H="1" flipV="1">
            <a:off x="3601054" y="4985310"/>
            <a:ext cx="2632791" cy="819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H="1" flipV="1">
            <a:off x="4445625" y="4981210"/>
            <a:ext cx="1788220" cy="82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6233845" y="4981210"/>
            <a:ext cx="1466900" cy="82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969931" y="4550614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987070" y="3654422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987070" y="2760836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N</a:t>
            </a:r>
          </a:p>
        </p:txBody>
      </p:sp>
      <p:sp>
        <p:nvSpPr>
          <p:cNvPr id="209" name="TextBox 208"/>
          <p:cNvSpPr txBox="1">
            <a:spLocks noChangeAspect="1"/>
          </p:cNvSpPr>
          <p:nvPr/>
        </p:nvSpPr>
        <p:spPr>
          <a:xfrm>
            <a:off x="3314984" y="2335560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y'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3033090" y="233555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cxnSpLocks/>
          </p:cNvCxnSpPr>
          <p:nvPr/>
        </p:nvCxnSpPr>
        <p:spPr>
          <a:xfrm flipV="1">
            <a:off x="3180432" y="2570427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3441225" y="2573834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>
            <a:spLocks noChangeAspect="1"/>
          </p:cNvSpPr>
          <p:nvPr/>
        </p:nvSpPr>
        <p:spPr>
          <a:xfrm>
            <a:off x="4342563" y="2334497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4060669" y="2334496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 flipV="1">
            <a:off x="4208011" y="2569364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cxnSpLocks/>
          </p:cNvCxnSpPr>
          <p:nvPr/>
        </p:nvCxnSpPr>
        <p:spPr>
          <a:xfrm>
            <a:off x="4468804" y="2572771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>
            <a:spLocks noChangeAspect="1"/>
          </p:cNvSpPr>
          <p:nvPr/>
        </p:nvSpPr>
        <p:spPr>
          <a:xfrm>
            <a:off x="5296531" y="234180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5014637" y="2341808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cxnSp>
        <p:nvCxnSpPr>
          <p:cNvPr id="226" name="Straight Arrow Connector 225"/>
          <p:cNvCxnSpPr>
            <a:cxnSpLocks/>
          </p:cNvCxnSpPr>
          <p:nvPr/>
        </p:nvCxnSpPr>
        <p:spPr>
          <a:xfrm flipV="1">
            <a:off x="5161979" y="2576676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cxnSpLocks/>
          </p:cNvCxnSpPr>
          <p:nvPr/>
        </p:nvCxnSpPr>
        <p:spPr>
          <a:xfrm>
            <a:off x="5422772" y="2580083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>
            <a:spLocks noChangeAspect="1"/>
          </p:cNvSpPr>
          <p:nvPr/>
        </p:nvSpPr>
        <p:spPr>
          <a:xfrm>
            <a:off x="7820241" y="2320852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y‘</a:t>
            </a:r>
            <a:r>
              <a:rPr lang="en-US" sz="1200" baseline="-25000" dirty="0" err="1"/>
              <a:t>m</a:t>
            </a:r>
            <a:endParaRPr lang="en-US" sz="12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7538347" y="2320851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</a:t>
            </a:r>
            <a:r>
              <a:rPr lang="en-US" sz="1200" baseline="-25000" dirty="0" err="1"/>
              <a:t>m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cxnSpLocks/>
          </p:cNvCxnSpPr>
          <p:nvPr/>
        </p:nvCxnSpPr>
        <p:spPr>
          <a:xfrm flipV="1">
            <a:off x="7685689" y="2555719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</p:cNvCxnSpPr>
          <p:nvPr/>
        </p:nvCxnSpPr>
        <p:spPr>
          <a:xfrm>
            <a:off x="7946482" y="2559126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Neural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3845" y="2225516"/>
            <a:ext cx="66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2277660" y="3112126"/>
            <a:ext cx="4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30" name="Straight Connector 29"/>
          <p:cNvCxnSpPr>
            <a:cxnSpLocks/>
            <a:stCxn id="18" idx="2"/>
          </p:cNvCxnSpPr>
          <p:nvPr/>
        </p:nvCxnSpPr>
        <p:spPr>
          <a:xfrm>
            <a:off x="3362592" y="3148846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335897" y="3162345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stCxn id="20" idx="2"/>
          </p:cNvCxnSpPr>
          <p:nvPr/>
        </p:nvCxnSpPr>
        <p:spPr>
          <a:xfrm>
            <a:off x="5362842" y="3148846"/>
            <a:ext cx="464545" cy="155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  <a:stCxn id="21" idx="2"/>
          </p:cNvCxnSpPr>
          <p:nvPr/>
        </p:nvCxnSpPr>
        <p:spPr>
          <a:xfrm flipH="1">
            <a:off x="6403833" y="3148846"/>
            <a:ext cx="1435509" cy="13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cxnSpLocks/>
            <a:stCxn id="14" idx="0"/>
          </p:cNvCxnSpPr>
          <p:nvPr/>
        </p:nvCxnSpPr>
        <p:spPr>
          <a:xfrm flipV="1">
            <a:off x="3362592" y="3394056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 flipV="1">
            <a:off x="4357091" y="3530085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  <a:stCxn id="16" idx="0"/>
          </p:cNvCxnSpPr>
          <p:nvPr/>
        </p:nvCxnSpPr>
        <p:spPr>
          <a:xfrm flipV="1">
            <a:off x="5362842" y="3471620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endCxn id="17" idx="0"/>
          </p:cNvCxnSpPr>
          <p:nvPr/>
        </p:nvCxnSpPr>
        <p:spPr>
          <a:xfrm>
            <a:off x="6380478" y="3500436"/>
            <a:ext cx="1458864" cy="12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396442" y="4054218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p:cxnSp>
        <p:nvCxnSpPr>
          <p:cNvPr id="172" name="Straight Connector 171"/>
          <p:cNvCxnSpPr>
            <a:cxnSpLocks/>
          </p:cNvCxnSpPr>
          <p:nvPr/>
        </p:nvCxnSpPr>
        <p:spPr>
          <a:xfrm>
            <a:off x="3306145" y="4025419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4279450" y="4038918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>
            <a:off x="5306395" y="4025419"/>
            <a:ext cx="464545" cy="155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H="1">
            <a:off x="6347386" y="4025419"/>
            <a:ext cx="1435509" cy="13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 flipV="1">
            <a:off x="3306145" y="4270629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4300644" y="4406658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 flipV="1">
            <a:off x="5306395" y="4348193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  <a:endCxn id="13" idx="0"/>
          </p:cNvCxnSpPr>
          <p:nvPr/>
        </p:nvCxnSpPr>
        <p:spPr>
          <a:xfrm>
            <a:off x="6324031" y="4377009"/>
            <a:ext cx="1515311" cy="12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502232" y="3196710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3346275" y="5722715"/>
                <a:ext cx="33161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75" y="5722715"/>
                <a:ext cx="331616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9592921" y="3907006"/>
                <a:ext cx="2231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921" y="3907006"/>
                <a:ext cx="2231572" cy="276999"/>
              </a:xfrm>
              <a:prstGeom prst="rect">
                <a:avLst/>
              </a:prstGeom>
              <a:blipFill>
                <a:blip r:embed="rId4"/>
                <a:stretch>
                  <a:fillRect l="-21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9424895" y="4716490"/>
                <a:ext cx="256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5" y="4716490"/>
                <a:ext cx="2569357" cy="276999"/>
              </a:xfrm>
              <a:prstGeom prst="rect">
                <a:avLst/>
              </a:prstGeom>
              <a:blipFill>
                <a:blip r:embed="rId5"/>
                <a:stretch>
                  <a:fillRect l="-3081" t="-88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5577277" y="4980022"/>
            <a:ext cx="640699" cy="8245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7744" y="3171481"/>
            <a:ext cx="1686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Layer Unit: contains many processing elements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381911" y="2735198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85985" y="2320850"/>
            <a:ext cx="1122147" cy="4458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6905919" y="2060404"/>
            <a:ext cx="732459" cy="2814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3108" y="1477505"/>
            <a:ext cx="160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 of guess vector comes out, correct answer goes in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424895" y="4240604"/>
            <a:ext cx="25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probabilities for each person (guess vector)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72407" y="5069038"/>
            <a:ext cx="276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containing correct identification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5203" y="6285874"/>
            <a:ext cx="24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represented as a vector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688825" y="1573358"/>
            <a:ext cx="1975062" cy="64633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units are organized in layers </a:t>
            </a:r>
          </a:p>
        </p:txBody>
      </p:sp>
    </p:spTree>
    <p:extLst>
      <p:ext uri="{BB962C8B-B14F-4D97-AF65-F5344CB8AC3E}">
        <p14:creationId xmlns:p14="http://schemas.microsoft.com/office/powerpoint/2010/main" val="38746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27822" y="3030954"/>
            <a:ext cx="6581776" cy="293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1633" y="2316159"/>
            <a:ext cx="1316189" cy="714795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0711" y="3182934"/>
            <a:ext cx="5640873" cy="277219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711633" y="3030954"/>
            <a:ext cx="2239078" cy="292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711633" y="2316159"/>
            <a:ext cx="2239078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2027822" y="2316159"/>
            <a:ext cx="6563762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>
            <a:spLocks noChangeAspect="1"/>
          </p:cNvSpPr>
          <p:nvPr/>
        </p:nvSpPr>
        <p:spPr>
          <a:xfrm>
            <a:off x="5132744" y="4200467"/>
            <a:ext cx="1371934" cy="13633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3970332" y="3466139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6343436" y="346006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5588678" y="346006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778455" y="346006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641035" y="3659002"/>
            <a:ext cx="309366" cy="307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9641035" y="3122963"/>
            <a:ext cx="309366" cy="307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10030460" y="3467812"/>
            <a:ext cx="174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Processing Element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030459" y="2904670"/>
            <a:ext cx="18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Processing Element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Layer Unit – Element Hierarchy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7098194" y="3440528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467510" y="2279106"/>
            <a:ext cx="652180" cy="11160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15109" y="1579107"/>
            <a:ext cx="1592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children depends on output from previous layer</a:t>
            </a:r>
          </a:p>
        </p:txBody>
      </p:sp>
    </p:spTree>
    <p:extLst>
      <p:ext uri="{BB962C8B-B14F-4D97-AF65-F5344CB8AC3E}">
        <p14:creationId xmlns:p14="http://schemas.microsoft.com/office/powerpoint/2010/main" val="180976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620660" y="2321278"/>
            <a:ext cx="2348251" cy="4066383"/>
            <a:chOff x="4694783" y="2525182"/>
            <a:chExt cx="2348251" cy="4066383"/>
          </a:xfrm>
        </p:grpSpPr>
        <p:sp>
          <p:nvSpPr>
            <p:cNvPr id="3" name="TextBox 2"/>
            <p:cNvSpPr txBox="1"/>
            <p:nvPr/>
          </p:nvSpPr>
          <p:spPr>
            <a:xfrm>
              <a:off x="5057440" y="3650522"/>
              <a:ext cx="15719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Transfer Function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43419" y="4543123"/>
              <a:ext cx="10004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Memory</a:t>
              </a:r>
            </a:p>
          </p:txBody>
        </p:sp>
        <p:cxnSp>
          <p:nvCxnSpPr>
            <p:cNvPr id="79" name="Straight Arrow Connector 78"/>
            <p:cNvCxnSpPr>
              <a:cxnSpLocks/>
            </p:cNvCxnSpPr>
            <p:nvPr/>
          </p:nvCxnSpPr>
          <p:spPr>
            <a:xfrm flipV="1">
              <a:off x="6105525" y="4296853"/>
              <a:ext cx="0" cy="246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cxnSpLocks/>
            </p:cNvCxnSpPr>
            <p:nvPr/>
          </p:nvCxnSpPr>
          <p:spPr>
            <a:xfrm>
              <a:off x="6457949" y="4296853"/>
              <a:ext cx="0" cy="246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/>
            </p:cNvCxnSpPr>
            <p:nvPr/>
          </p:nvCxnSpPr>
          <p:spPr>
            <a:xfrm>
              <a:off x="5505449" y="4296853"/>
              <a:ext cx="0" cy="10623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  <a:endCxn id="131" idx="0"/>
            </p:cNvCxnSpPr>
            <p:nvPr/>
          </p:nvCxnSpPr>
          <p:spPr>
            <a:xfrm flipH="1">
              <a:off x="4958859" y="5303520"/>
              <a:ext cx="546592" cy="9187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</p:cNvCxnSpPr>
            <p:nvPr/>
          </p:nvCxnSpPr>
          <p:spPr>
            <a:xfrm>
              <a:off x="5505449" y="5303520"/>
              <a:ext cx="76367" cy="985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</p:cNvCxnSpPr>
            <p:nvPr/>
          </p:nvCxnSpPr>
          <p:spPr>
            <a:xfrm>
              <a:off x="5502497" y="5329042"/>
              <a:ext cx="1418050" cy="8931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</p:cNvCxnSpPr>
            <p:nvPr/>
          </p:nvCxnSpPr>
          <p:spPr>
            <a:xfrm>
              <a:off x="4862240" y="2944738"/>
              <a:ext cx="419204" cy="7040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</p:cNvCxnSpPr>
            <p:nvPr/>
          </p:nvCxnSpPr>
          <p:spPr>
            <a:xfrm>
              <a:off x="5342071" y="2944738"/>
              <a:ext cx="201561" cy="70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5726922" y="2901259"/>
              <a:ext cx="58352" cy="7475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H="1">
              <a:off x="6096001" y="2901259"/>
              <a:ext cx="574583" cy="7712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94522" y="2525182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785274" y="5760568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9478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591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7926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41769" y="2584169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r>
                <a:rPr lang="en-US" baseline="-25000" dirty="0" err="1"/>
                <a:t>k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751107" y="6222233"/>
              <a:ext cx="41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62240" y="3171513"/>
              <a:ext cx="2180794" cy="2589055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Inside a Processing Element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3819" y="6018329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01800" y="6017739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91427" y="4617307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6661865" y="3019851"/>
            <a:ext cx="1706281" cy="77801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22015" y="2478501"/>
            <a:ext cx="225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Transfer function performs an operation(s) on elements of input vector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6846424" y="3873837"/>
            <a:ext cx="1706281" cy="77801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4735" y="3444858"/>
            <a:ext cx="1948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memory stores relevant persistent information (such as weights)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08775" y="1690688"/>
                <a:ext cx="1900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75" y="1690688"/>
                <a:ext cx="1900777" cy="276999"/>
              </a:xfrm>
              <a:prstGeom prst="rect">
                <a:avLst/>
              </a:prstGeom>
              <a:blipFill>
                <a:blip r:embed="rId3"/>
                <a:stretch>
                  <a:fillRect l="-9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568328" y="2019458"/>
            <a:ext cx="258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of input to processing element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386141" y="5663062"/>
            <a:ext cx="1162029" cy="43353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42704" y="5042251"/>
            <a:ext cx="159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Broadcast output: Single output value is copied to all receiving elements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38455" y="752041"/>
            <a:ext cx="2403997" cy="92333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Parents and children are unique processing elements!</a:t>
            </a:r>
          </a:p>
        </p:txBody>
      </p:sp>
    </p:spTree>
    <p:extLst>
      <p:ext uri="{BB962C8B-B14F-4D97-AF65-F5344CB8AC3E}">
        <p14:creationId xmlns:p14="http://schemas.microsoft.com/office/powerpoint/2010/main" val="399686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224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Feedforward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2866" y="3200956"/>
            <a:ext cx="26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Producing a Guess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50537" y="4847619"/>
                <a:ext cx="2957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7" y="4847619"/>
                <a:ext cx="2957797" cy="369332"/>
              </a:xfrm>
              <a:prstGeom prst="rect">
                <a:avLst/>
              </a:prstGeom>
              <a:blipFill>
                <a:blip r:embed="rId2"/>
                <a:stretch>
                  <a:fillRect l="-20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72762" y="5233829"/>
            <a:ext cx="371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Vector of probabilities for each person</a:t>
            </a:r>
          </a:p>
        </p:txBody>
      </p:sp>
    </p:spTree>
    <p:extLst>
      <p:ext uri="{BB962C8B-B14F-4D97-AF65-F5344CB8AC3E}">
        <p14:creationId xmlns:p14="http://schemas.microsoft.com/office/powerpoint/2010/main" val="405124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3" name="Straight Connector 2"/>
          <p:cNvCxnSpPr>
            <a:cxnSpLocks/>
            <a:stCxn id="55" idx="3"/>
            <a:endCxn id="8" idx="3"/>
          </p:cNvCxnSpPr>
          <p:nvPr/>
        </p:nvCxnSpPr>
        <p:spPr>
          <a:xfrm>
            <a:off x="1384144" y="3729442"/>
            <a:ext cx="1325249" cy="48207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1692" y="2872949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92" y="2872949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2" name="Group 3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2" name="Group 4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cxnSpLocks/>
            <a:stCxn id="55" idx="7"/>
            <a:endCxn id="8" idx="0"/>
          </p:cNvCxnSpPr>
          <p:nvPr/>
        </p:nvCxnSpPr>
        <p:spPr>
          <a:xfrm>
            <a:off x="1998535" y="3099598"/>
            <a:ext cx="819551" cy="8429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58" name="Group 5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886570" y="1242831"/>
            <a:ext cx="476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First Look at Diagram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4477" y="624778"/>
            <a:ext cx="3030719" cy="64633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about operations in a step will be in this box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H="1">
            <a:off x="2494403" y="2227960"/>
            <a:ext cx="1588589" cy="11253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12402" y="1903582"/>
            <a:ext cx="16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Enunciation of a part of the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blipFill>
                <a:blip r:embed="rId8"/>
                <a:stretch>
                  <a:fillRect l="-66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blipFill>
                <a:blip r:embed="rId10"/>
                <a:stretch>
                  <a:fillRect l="-30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93" name="Group 9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</p:spTree>
    <p:extLst>
      <p:ext uri="{BB962C8B-B14F-4D97-AF65-F5344CB8AC3E}">
        <p14:creationId xmlns:p14="http://schemas.microsoft.com/office/powerpoint/2010/main" val="264858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3" name="Straight Connector 2"/>
          <p:cNvCxnSpPr>
            <a:cxnSpLocks/>
            <a:stCxn id="55" idx="3"/>
            <a:endCxn id="8" idx="3"/>
          </p:cNvCxnSpPr>
          <p:nvPr/>
        </p:nvCxnSpPr>
        <p:spPr>
          <a:xfrm>
            <a:off x="1384144" y="3729442"/>
            <a:ext cx="1325249" cy="48207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721574" y="4348315"/>
            <a:ext cx="635680" cy="203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9" y="3938506"/>
                <a:ext cx="307429" cy="3151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2891246" y="4333038"/>
            <a:ext cx="536355" cy="196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31818" y="4340301"/>
            <a:ext cx="551584" cy="191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4547614" y="4348315"/>
            <a:ext cx="371890" cy="190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5011367" y="4358657"/>
            <a:ext cx="332092" cy="189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485294" y="4318208"/>
            <a:ext cx="490633" cy="198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2" name="Group 3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2" name="Group 4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cxnSpLocks/>
            <a:stCxn id="55" idx="7"/>
            <a:endCxn id="8" idx="0"/>
          </p:cNvCxnSpPr>
          <p:nvPr/>
        </p:nvCxnSpPr>
        <p:spPr>
          <a:xfrm>
            <a:off x="1998535" y="3099598"/>
            <a:ext cx="819551" cy="8429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58" name="Group 5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Child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63606" y="2637822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Parent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1550" y="508826"/>
            <a:ext cx="3030719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elements of the previous layer’s result vector are used as inputs to the children in each layer unit</a:t>
            </a:r>
          </a:p>
        </p:txBody>
      </p: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945182" y="2608580"/>
            <a:ext cx="438962" cy="35825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6854" y="1980887"/>
            <a:ext cx="170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child has a weight for its associated input vector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layer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47" y="3624444"/>
                <a:ext cx="2364778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18" y="3925843"/>
                <a:ext cx="1819921" cy="214418"/>
              </a:xfrm>
              <a:prstGeom prst="rect">
                <a:avLst/>
              </a:prstGeom>
              <a:blipFill>
                <a:blip r:embed="rId8"/>
                <a:stretch>
                  <a:fillRect l="-66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08" y="4133690"/>
                <a:ext cx="1762885" cy="26161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114" y="4413129"/>
                <a:ext cx="1974964" cy="214418"/>
              </a:xfrm>
              <a:prstGeom prst="rect">
                <a:avLst/>
              </a:prstGeom>
              <a:blipFill>
                <a:blip r:embed="rId10"/>
                <a:stretch>
                  <a:fillRect l="-30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Vector of output from layer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243" y="4657472"/>
                <a:ext cx="1995213" cy="26161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10146736" y="3172716"/>
            <a:ext cx="410454" cy="361238"/>
            <a:chOff x="6255062" y="3717012"/>
            <a:chExt cx="711728" cy="626388"/>
          </a:xfrm>
        </p:grpSpPr>
        <p:grpSp>
          <p:nvGrpSpPr>
            <p:cNvPr id="89" name="Group 88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543062" y="3221578"/>
            <a:ext cx="8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Layer Unit</a:t>
            </a:r>
          </a:p>
        </p:txBody>
      </p:sp>
    </p:spTree>
    <p:extLst>
      <p:ext uri="{BB962C8B-B14F-4D97-AF65-F5344CB8AC3E}">
        <p14:creationId xmlns:p14="http://schemas.microsoft.com/office/powerpoint/2010/main" val="19348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1645</Words>
  <Application>Microsoft Office PowerPoint</Application>
  <PresentationFormat>Widescreen</PresentationFormat>
  <Paragraphs>404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BACKPROPAGATION: A METHOD FOR SUPERVISED NEURAL NETWORK LEARNING</vt:lpstr>
      <vt:lpstr>Neural Network - Feedforward</vt:lpstr>
      <vt:lpstr>Neural Network – Backpropagate</vt:lpstr>
      <vt:lpstr>The Backpropagation Neural Network</vt:lpstr>
      <vt:lpstr>Inside a Layer Unit – Element Hierarchy</vt:lpstr>
      <vt:lpstr>Inside a Processing Element</vt:lpstr>
      <vt:lpstr>The Feedforward Operation</vt:lpstr>
      <vt:lpstr>The Feedforward Operation</vt:lpstr>
      <vt:lpstr>The Feedforward Operation</vt:lpstr>
      <vt:lpstr>The Feedforward Operation (II)</vt:lpstr>
      <vt:lpstr>The Feedforward Operation (IIB)</vt:lpstr>
      <vt:lpstr>The Feedforward Operation (III)</vt:lpstr>
      <vt:lpstr>The Backpropagation Operation</vt:lpstr>
      <vt:lpstr>IMPORTANT!</vt:lpstr>
      <vt:lpstr>The Backpropagation Operation (I)</vt:lpstr>
      <vt:lpstr>The Backpropagation Operation(IIB)</vt:lpstr>
      <vt:lpstr>The Backpropagation Operation (III)</vt:lpstr>
      <vt:lpstr>The Backpropagation Operation (I)</vt:lpstr>
      <vt:lpstr>The Backpropagation Operation (IB)</vt:lpstr>
      <vt:lpstr>The Backpropagation Operation (IC)</vt:lpstr>
      <vt:lpstr>The Backpropagation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BACKPROPAGATION: A METHOD FOR SUPERVISED NEURAL NETWORK LEARNING</dc:title>
  <dc:creator>Devin King</dc:creator>
  <cp:lastModifiedBy>Devin King</cp:lastModifiedBy>
  <cp:revision>19</cp:revision>
  <dcterms:created xsi:type="dcterms:W3CDTF">2017-04-05T03:14:21Z</dcterms:created>
  <dcterms:modified xsi:type="dcterms:W3CDTF">2017-04-21T15:45:50Z</dcterms:modified>
</cp:coreProperties>
</file>