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73" r:id="rId8"/>
    <p:sldId id="274" r:id="rId9"/>
    <p:sldId id="275" r:id="rId10"/>
    <p:sldId id="277" r:id="rId11"/>
    <p:sldId id="276" r:id="rId12"/>
    <p:sldId id="266" r:id="rId13"/>
    <p:sldId id="267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1" autoAdjust="0"/>
  </p:normalViewPr>
  <p:slideViewPr>
    <p:cSldViewPr snapToGrid="0">
      <p:cViewPr>
        <p:scale>
          <a:sx n="90" d="100"/>
          <a:sy n="90" d="100"/>
        </p:scale>
        <p:origin x="6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B8C3-F17A-41C1-BE6C-0DC4F72DECD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7C0-133F-47EA-B511-BFF1C2DC4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– number</a:t>
            </a:r>
            <a:r>
              <a:rPr lang="en-US" baseline="0" dirty="0"/>
              <a:t> of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8D08F-ED6F-4233-8AF4-BE494D3296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6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loss13.txt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817C0-133F-47EA-B511-BFF1C2DC4D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E3C3-0E71-4B81-BF7C-FE4D02731785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C84B-4B2A-45E1-BC52-E883EDEDA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INVESTIGATION OF “DEEP” LEARNING CATALYZED BY TOPICS IN COMPUTER VISION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36" y="522328"/>
            <a:ext cx="183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MATH/COMP 402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54701"/>
            <a:ext cx="9144000" cy="1655762"/>
          </a:xfrm>
        </p:spPr>
        <p:txBody>
          <a:bodyPr anchor="ctr"/>
          <a:lstStyle/>
          <a:p>
            <a:r>
              <a:rPr lang="en-US" dirty="0"/>
              <a:t>Checkpoint 4</a:t>
            </a:r>
          </a:p>
        </p:txBody>
      </p:sp>
    </p:spTree>
    <p:extLst>
      <p:ext uri="{BB962C8B-B14F-4D97-AF65-F5344CB8AC3E}">
        <p14:creationId xmlns:p14="http://schemas.microsoft.com/office/powerpoint/2010/main" val="337083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V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323723" y="2611947"/>
            <a:ext cx="2790358" cy="4072482"/>
            <a:chOff x="4694783" y="2525182"/>
            <a:chExt cx="2790358" cy="4072482"/>
          </a:xfrm>
        </p:grpSpPr>
        <p:sp>
          <p:nvSpPr>
            <p:cNvPr id="3" name="TextBox 2"/>
            <p:cNvSpPr txBox="1"/>
            <p:nvPr/>
          </p:nvSpPr>
          <p:spPr>
            <a:xfrm>
              <a:off x="5057440" y="3650522"/>
              <a:ext cx="15719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Transfer Function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43419" y="4543123"/>
              <a:ext cx="1000459" cy="64633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Memory</a:t>
              </a:r>
            </a:p>
          </p:txBody>
        </p:sp>
        <p:cxnSp>
          <p:nvCxnSpPr>
            <p:cNvPr id="79" name="Straight Arrow Connector 78"/>
            <p:cNvCxnSpPr>
              <a:cxnSpLocks/>
            </p:cNvCxnSpPr>
            <p:nvPr/>
          </p:nvCxnSpPr>
          <p:spPr>
            <a:xfrm flipV="1">
              <a:off x="6105525" y="4296853"/>
              <a:ext cx="0" cy="246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/>
            </p:cNvCxnSpPr>
            <p:nvPr/>
          </p:nvCxnSpPr>
          <p:spPr>
            <a:xfrm>
              <a:off x="6457949" y="4296853"/>
              <a:ext cx="0" cy="246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/>
            </p:cNvCxnSpPr>
            <p:nvPr/>
          </p:nvCxnSpPr>
          <p:spPr>
            <a:xfrm>
              <a:off x="5505449" y="4296853"/>
              <a:ext cx="0" cy="10623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endCxn id="131" idx="0"/>
            </p:cNvCxnSpPr>
            <p:nvPr/>
          </p:nvCxnSpPr>
          <p:spPr>
            <a:xfrm flipH="1">
              <a:off x="4958859" y="5303520"/>
              <a:ext cx="546592" cy="9187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</p:cNvCxnSpPr>
            <p:nvPr/>
          </p:nvCxnSpPr>
          <p:spPr>
            <a:xfrm>
              <a:off x="5505449" y="5303520"/>
              <a:ext cx="76367" cy="9859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endCxn id="133" idx="0"/>
            </p:cNvCxnSpPr>
            <p:nvPr/>
          </p:nvCxnSpPr>
          <p:spPr>
            <a:xfrm>
              <a:off x="5502497" y="5329042"/>
              <a:ext cx="1418050" cy="8931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</p:cNvCxnSpPr>
            <p:nvPr/>
          </p:nvCxnSpPr>
          <p:spPr>
            <a:xfrm>
              <a:off x="4862240" y="2944738"/>
              <a:ext cx="419204" cy="7040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5342071" y="2944738"/>
              <a:ext cx="201561" cy="7049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5726922" y="2901259"/>
              <a:ext cx="58352" cy="7475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H="1">
              <a:off x="6096001" y="2901259"/>
              <a:ext cx="574583" cy="7712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</p:cNvCxnSpPr>
            <p:nvPr/>
          </p:nvCxnSpPr>
          <p:spPr>
            <a:xfrm flipH="1">
              <a:off x="6428942" y="2944738"/>
              <a:ext cx="614092" cy="704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94522" y="2525182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785274" y="5760568"/>
              <a:ext cx="33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9478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591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579263" y="2600372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541769" y="2584169"/>
              <a:ext cx="341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</a:t>
              </a:r>
              <a:r>
                <a:rPr lang="en-US" baseline="-25000" dirty="0" err="1"/>
                <a:t>k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55092" y="2610769"/>
              <a:ext cx="530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751107" y="6222233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05675" y="6228332"/>
              <a:ext cx="415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91245" y="6222233"/>
              <a:ext cx="45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baseline="-25000" dirty="0"/>
                <a:t>m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862240" y="3171513"/>
              <a:ext cx="2180794" cy="2589055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905735" y="3583309"/>
            <a:ext cx="5663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Utilized local memory and associated (layer-wise)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Any number of inputs and an activation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broadcast output</a:t>
            </a:r>
          </a:p>
        </p:txBody>
      </p:sp>
    </p:spTree>
    <p:extLst>
      <p:ext uri="{BB962C8B-B14F-4D97-AF65-F5344CB8AC3E}">
        <p14:creationId xmlns:p14="http://schemas.microsoft.com/office/powerpoint/2010/main" val="39968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52674" y="3524249"/>
            <a:ext cx="6581776" cy="2933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VI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6485" y="2809454"/>
            <a:ext cx="1316189" cy="714795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275563" y="3676229"/>
            <a:ext cx="5640873" cy="277219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cxnSpLocks/>
          </p:cNvCxnSpPr>
          <p:nvPr/>
        </p:nvCxnSpPr>
        <p:spPr>
          <a:xfrm>
            <a:off x="1036485" y="3524249"/>
            <a:ext cx="2239078" cy="292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1036485" y="2809454"/>
            <a:ext cx="2239078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2352674" y="2809454"/>
            <a:ext cx="6563762" cy="86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>
            <a:spLocks noChangeAspect="1"/>
          </p:cNvSpPr>
          <p:nvPr/>
        </p:nvSpPr>
        <p:spPr>
          <a:xfrm>
            <a:off x="5460634" y="4304641"/>
            <a:ext cx="1371934" cy="13633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4741823" y="5514973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128212" y="5514972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7128213" y="3940439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741823" y="3940438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7" name="Straight Arrow Connector 116"/>
          <p:cNvCxnSpPr>
            <a:cxnSpLocks/>
            <a:stCxn id="116" idx="5"/>
            <a:endCxn id="109" idx="1"/>
          </p:cNvCxnSpPr>
          <p:nvPr/>
        </p:nvCxnSpPr>
        <p:spPr>
          <a:xfrm>
            <a:off x="5134513" y="4330683"/>
            <a:ext cx="527036" cy="1736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111" idx="7"/>
            <a:endCxn id="109" idx="3"/>
          </p:cNvCxnSpPr>
          <p:nvPr/>
        </p:nvCxnSpPr>
        <p:spPr>
          <a:xfrm flipV="1">
            <a:off x="5134513" y="5468369"/>
            <a:ext cx="527036" cy="113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cxnSpLocks/>
            <a:stCxn id="114" idx="3"/>
            <a:endCxn id="109" idx="7"/>
          </p:cNvCxnSpPr>
          <p:nvPr/>
        </p:nvCxnSpPr>
        <p:spPr>
          <a:xfrm flipH="1">
            <a:off x="6631653" y="4330684"/>
            <a:ext cx="563935" cy="1736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113" idx="1"/>
            <a:endCxn id="109" idx="5"/>
          </p:cNvCxnSpPr>
          <p:nvPr/>
        </p:nvCxnSpPr>
        <p:spPr>
          <a:xfrm flipH="1" flipV="1">
            <a:off x="6631653" y="5468369"/>
            <a:ext cx="563934" cy="113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>
            <a:spLocks noChangeAspect="1"/>
          </p:cNvSpPr>
          <p:nvPr/>
        </p:nvSpPr>
        <p:spPr>
          <a:xfrm>
            <a:off x="5374338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5708542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>
            <a:spLocks noChangeAspect="1"/>
          </p:cNvSpPr>
          <p:nvPr/>
        </p:nvSpPr>
        <p:spPr>
          <a:xfrm>
            <a:off x="6302401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>
            <a:spLocks noChangeAspect="1"/>
          </p:cNvSpPr>
          <p:nvPr/>
        </p:nvSpPr>
        <p:spPr>
          <a:xfrm>
            <a:off x="6613025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>
            <a:spLocks noChangeAspect="1"/>
          </p:cNvSpPr>
          <p:nvPr/>
        </p:nvSpPr>
        <p:spPr>
          <a:xfrm>
            <a:off x="5716823" y="6363094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>
            <a:spLocks noChangeAspect="1"/>
          </p:cNvSpPr>
          <p:nvPr/>
        </p:nvSpPr>
        <p:spPr>
          <a:xfrm>
            <a:off x="6000200" y="6353239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6296780" y="6358465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6567877" y="6347933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>
            <a:cxnSpLocks/>
            <a:stCxn id="113" idx="2"/>
            <a:endCxn id="184" idx="0"/>
          </p:cNvCxnSpPr>
          <p:nvPr/>
        </p:nvCxnSpPr>
        <p:spPr>
          <a:xfrm flipH="1">
            <a:off x="6668123" y="5743573"/>
            <a:ext cx="460089" cy="604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cxnSpLocks/>
            <a:stCxn id="111" idx="5"/>
            <a:endCxn id="178" idx="0"/>
          </p:cNvCxnSpPr>
          <p:nvPr/>
        </p:nvCxnSpPr>
        <p:spPr>
          <a:xfrm>
            <a:off x="5134513" y="5905218"/>
            <a:ext cx="682556" cy="4578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cxnSpLocks/>
            <a:stCxn id="116" idx="4"/>
            <a:endCxn id="180" idx="0"/>
          </p:cNvCxnSpPr>
          <p:nvPr/>
        </p:nvCxnSpPr>
        <p:spPr>
          <a:xfrm>
            <a:off x="4971856" y="4397639"/>
            <a:ext cx="1128590" cy="1955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cxnSpLocks/>
          </p:cNvCxnSpPr>
          <p:nvPr/>
        </p:nvCxnSpPr>
        <p:spPr>
          <a:xfrm flipH="1" flipV="1">
            <a:off x="5044647" y="4433685"/>
            <a:ext cx="483363" cy="182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cxnSpLocks/>
          </p:cNvCxnSpPr>
          <p:nvPr/>
        </p:nvCxnSpPr>
        <p:spPr>
          <a:xfrm flipH="1">
            <a:off x="5044647" y="5351638"/>
            <a:ext cx="514314" cy="130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cxnSpLocks/>
          </p:cNvCxnSpPr>
          <p:nvPr/>
        </p:nvCxnSpPr>
        <p:spPr>
          <a:xfrm>
            <a:off x="6728065" y="5342583"/>
            <a:ext cx="519444" cy="153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cxnSpLocks/>
          </p:cNvCxnSpPr>
          <p:nvPr/>
        </p:nvCxnSpPr>
        <p:spPr>
          <a:xfrm flipV="1">
            <a:off x="6751429" y="4417494"/>
            <a:ext cx="550093" cy="2387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>
            <a:spLocks noChangeAspect="1"/>
          </p:cNvSpPr>
          <p:nvPr/>
        </p:nvSpPr>
        <p:spPr>
          <a:xfrm>
            <a:off x="10551951" y="2852753"/>
            <a:ext cx="309366" cy="307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0550697" y="3334000"/>
            <a:ext cx="309366" cy="30744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10950150" y="2852753"/>
            <a:ext cx="8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Planet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948896" y="3306897"/>
            <a:ext cx="55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</a:t>
            </a:r>
          </a:p>
        </p:txBody>
      </p:sp>
      <p:cxnSp>
        <p:nvCxnSpPr>
          <p:cNvPr id="210" name="Straight Arrow Connector 209"/>
          <p:cNvCxnSpPr>
            <a:cxnSpLocks/>
            <a:stCxn id="170" idx="4"/>
          </p:cNvCxnSpPr>
          <p:nvPr/>
        </p:nvCxnSpPr>
        <p:spPr>
          <a:xfrm>
            <a:off x="5474584" y="3780613"/>
            <a:ext cx="355454" cy="5844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cxnSpLocks/>
            <a:stCxn id="172" idx="4"/>
          </p:cNvCxnSpPr>
          <p:nvPr/>
        </p:nvCxnSpPr>
        <p:spPr>
          <a:xfrm>
            <a:off x="5808788" y="3780613"/>
            <a:ext cx="162399" cy="524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 flipH="1">
            <a:off x="6285183" y="3828209"/>
            <a:ext cx="76432" cy="409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</p:cNvCxnSpPr>
          <p:nvPr/>
        </p:nvCxnSpPr>
        <p:spPr>
          <a:xfrm flipH="1">
            <a:off x="6455205" y="3835523"/>
            <a:ext cx="168794" cy="438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  <a:stCxn id="114" idx="4"/>
            <a:endCxn id="182" idx="0"/>
          </p:cNvCxnSpPr>
          <p:nvPr/>
        </p:nvCxnSpPr>
        <p:spPr>
          <a:xfrm flipH="1">
            <a:off x="6397026" y="4397640"/>
            <a:ext cx="961220" cy="1960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/>
          <p:cNvSpPr>
            <a:spLocks noChangeAspect="1"/>
          </p:cNvSpPr>
          <p:nvPr/>
        </p:nvSpPr>
        <p:spPr>
          <a:xfrm>
            <a:off x="6008731" y="3581369"/>
            <a:ext cx="200492" cy="19924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Arrow Connector 236"/>
          <p:cNvCxnSpPr>
            <a:cxnSpLocks/>
            <a:stCxn id="236" idx="4"/>
          </p:cNvCxnSpPr>
          <p:nvPr/>
        </p:nvCxnSpPr>
        <p:spPr>
          <a:xfrm>
            <a:off x="6108977" y="3780613"/>
            <a:ext cx="15722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cxnSpLocks/>
            <a:stCxn id="184" idx="7"/>
          </p:cNvCxnSpPr>
          <p:nvPr/>
        </p:nvCxnSpPr>
        <p:spPr>
          <a:xfrm flipV="1">
            <a:off x="6739008" y="5905218"/>
            <a:ext cx="431780" cy="47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cxnSpLocks/>
          </p:cNvCxnSpPr>
          <p:nvPr/>
        </p:nvCxnSpPr>
        <p:spPr>
          <a:xfrm flipV="1">
            <a:off x="6516433" y="4397641"/>
            <a:ext cx="928600" cy="1939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cxnSpLocks/>
          </p:cNvCxnSpPr>
          <p:nvPr/>
        </p:nvCxnSpPr>
        <p:spPr>
          <a:xfrm flipH="1" flipV="1">
            <a:off x="4876996" y="4417494"/>
            <a:ext cx="1117449" cy="19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cxnSpLocks/>
          </p:cNvCxnSpPr>
          <p:nvPr/>
        </p:nvCxnSpPr>
        <p:spPr>
          <a:xfrm flipH="1" flipV="1">
            <a:off x="5085638" y="5992031"/>
            <a:ext cx="599489" cy="3710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cxnSpLocks/>
          </p:cNvCxnSpPr>
          <p:nvPr/>
        </p:nvCxnSpPr>
        <p:spPr>
          <a:xfrm flipH="1" flipV="1">
            <a:off x="5572529" y="3764588"/>
            <a:ext cx="304797" cy="546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cxnSpLocks/>
          </p:cNvCxnSpPr>
          <p:nvPr/>
        </p:nvCxnSpPr>
        <p:spPr>
          <a:xfrm flipH="1" flipV="1">
            <a:off x="5866585" y="3780611"/>
            <a:ext cx="157868" cy="457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cxnSpLocks/>
          </p:cNvCxnSpPr>
          <p:nvPr/>
        </p:nvCxnSpPr>
        <p:spPr>
          <a:xfrm flipH="1" flipV="1">
            <a:off x="6172785" y="3780613"/>
            <a:ext cx="9711" cy="45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/>
          </p:cNvCxnSpPr>
          <p:nvPr/>
        </p:nvCxnSpPr>
        <p:spPr>
          <a:xfrm flipV="1">
            <a:off x="6338998" y="3818021"/>
            <a:ext cx="117218" cy="455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cxnSpLocks/>
          </p:cNvCxnSpPr>
          <p:nvPr/>
        </p:nvCxnSpPr>
        <p:spPr>
          <a:xfrm flipV="1">
            <a:off x="6539602" y="3835524"/>
            <a:ext cx="178749" cy="4571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975031" y="6319450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688781" y="631945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273187" y="6314688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537012" y="630576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353302" y="353740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685127" y="353772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980966" y="3537853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6582350" y="3533514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6264453" y="3509980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05" name="Oval 304"/>
          <p:cNvSpPr>
            <a:spLocks noChangeAspect="1"/>
          </p:cNvSpPr>
          <p:nvPr/>
        </p:nvSpPr>
        <p:spPr>
          <a:xfrm>
            <a:off x="8051102" y="4910320"/>
            <a:ext cx="460065" cy="45720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6" name="Straight Arrow Connector 305"/>
          <p:cNvCxnSpPr>
            <a:cxnSpLocks/>
          </p:cNvCxnSpPr>
          <p:nvPr/>
        </p:nvCxnSpPr>
        <p:spPr>
          <a:xfrm>
            <a:off x="6847809" y="4961760"/>
            <a:ext cx="1185279" cy="90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cxnSpLocks/>
          </p:cNvCxnSpPr>
          <p:nvPr/>
        </p:nvCxnSpPr>
        <p:spPr>
          <a:xfrm flipH="1" flipV="1">
            <a:off x="6824641" y="5105918"/>
            <a:ext cx="1139674" cy="58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Oval 313"/>
          <p:cNvSpPr>
            <a:spLocks noChangeAspect="1"/>
          </p:cNvSpPr>
          <p:nvPr/>
        </p:nvSpPr>
        <p:spPr>
          <a:xfrm>
            <a:off x="8187637" y="6347933"/>
            <a:ext cx="200492" cy="1992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/>
          <p:cNvSpPr txBox="1"/>
          <p:nvPr/>
        </p:nvSpPr>
        <p:spPr>
          <a:xfrm>
            <a:off x="8144068" y="6305769"/>
            <a:ext cx="28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316" name="Straight Arrow Connector 315"/>
          <p:cNvCxnSpPr>
            <a:cxnSpLocks/>
          </p:cNvCxnSpPr>
          <p:nvPr/>
        </p:nvCxnSpPr>
        <p:spPr>
          <a:xfrm flipV="1">
            <a:off x="8367922" y="5381790"/>
            <a:ext cx="0" cy="888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cxnSpLocks/>
          </p:cNvCxnSpPr>
          <p:nvPr/>
        </p:nvCxnSpPr>
        <p:spPr>
          <a:xfrm flipH="1">
            <a:off x="8233990" y="5406117"/>
            <a:ext cx="53894" cy="8901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8986877" y="4877661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L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9005335" y="6315513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L-1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8986878" y="3544137"/>
            <a:ext cx="945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Layer L+1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10499431" y="3818021"/>
            <a:ext cx="145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element has a single output value</a:t>
            </a:r>
          </a:p>
        </p:txBody>
      </p:sp>
    </p:spTree>
    <p:extLst>
      <p:ext uri="{BB962C8B-B14F-4D97-AF65-F5344CB8AC3E}">
        <p14:creationId xmlns:p14="http://schemas.microsoft.com/office/powerpoint/2010/main" val="237087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8444"/>
            <a:ext cx="10515600" cy="3385404"/>
          </a:xfrm>
        </p:spPr>
        <p:txBody>
          <a:bodyPr/>
          <a:lstStyle/>
          <a:p>
            <a:r>
              <a:rPr lang="en-US" dirty="0"/>
              <a:t>Currently using pre-baked architecture and auxiliary code to train on the full IMAGENET 2012 challenge dataset</a:t>
            </a:r>
          </a:p>
          <a:p>
            <a:r>
              <a:rPr lang="en-US" dirty="0"/>
              <a:t>Data collection now in full progress after </a:t>
            </a:r>
            <a:r>
              <a:rPr lang="en-US" dirty="0" err="1"/>
              <a:t>protobuff</a:t>
            </a:r>
            <a:r>
              <a:rPr lang="en-US" dirty="0"/>
              <a:t> file modification and recalibration of network hyperparameters (CPU taking long time)</a:t>
            </a:r>
          </a:p>
          <a:p>
            <a:r>
              <a:rPr lang="en-US" dirty="0"/>
              <a:t>Script to parse relevant info from logs is complete (and somewhat involved)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Experimental, Empirical test data for ONE neural network architecture on the CPU/GPU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k-fold cross-validation for data point averaging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314808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Fallback Plan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61691" y="303688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5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79" y="25789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20667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(MATH)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17585"/>
                <a:ext cx="10515600" cy="32292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Backpropagation:</a:t>
                </a:r>
              </a:p>
              <a:p>
                <a:pPr lvl="1"/>
                <a:r>
                  <a:rPr lang="en-US" dirty="0"/>
                  <a:t>Full Neurocomputing Text acquired – Identical to 1989 survey:</a:t>
                </a:r>
              </a:p>
              <a:p>
                <a:pPr lvl="2"/>
                <a:r>
                  <a:rPr lang="en-US" dirty="0"/>
                  <a:t>Mean squared error (MSE) function exists and is differentiable (CRITICAL)</a:t>
                </a:r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3-layer neural network exists that implements it to any degree of accuracy </a:t>
                </a:r>
              </a:p>
              <a:p>
                <a:pPr lvl="1"/>
                <a:r>
                  <a:rPr lang="en-US" dirty="0"/>
                  <a:t>Complex Fourier analysis required for proof of </a:t>
                </a:r>
                <a:r>
                  <a:rPr lang="en-US" i="1" dirty="0"/>
                  <a:t>generalized delta rule </a:t>
                </a:r>
                <a:r>
                  <a:rPr lang="en-US" dirty="0"/>
                  <a:t>learning law</a:t>
                </a:r>
              </a:p>
              <a:p>
                <a:pPr lvl="2"/>
                <a:r>
                  <a:rPr lang="en-US" dirty="0"/>
                  <a:t>Functions as a space / concept of length/size and relationship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Multi-dimensional Fourier series in text </a:t>
                </a:r>
              </a:p>
              <a:p>
                <a:pPr lvl="1"/>
                <a:r>
                  <a:rPr lang="en-US" dirty="0"/>
                  <a:t>Complicated analogies to sun and planets – unclear construction of network</a:t>
                </a:r>
              </a:p>
              <a:p>
                <a:pPr lvl="2"/>
                <a:r>
                  <a:rPr lang="en-US" dirty="0"/>
                  <a:t>Textbook gave no extra insight here – will have to work from what is given and dissect pseudocode in book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17585"/>
                <a:ext cx="10515600" cy="3229225"/>
              </a:xfrm>
              <a:blipFill>
                <a:blip r:embed="rId3"/>
                <a:stretch>
                  <a:fillRect l="-928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63007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R. Hecht-Nielsen, "Theory of the backpropagation neural network," 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1989 Joint Conference on Neural Networks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, Washington, DC, USA, 1989, pp. 593-605 vol.1.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Checkpoint 4 Progress (MATH)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2812094"/>
                <a:ext cx="578882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094"/>
                <a:ext cx="5788829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8200" y="382233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Euler formulas give (over unit interval):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4356369"/>
                <a:ext cx="4143570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𝑘𝑥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6369"/>
                <a:ext cx="4143570" cy="714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0525" y="1981482"/>
                <a:ext cx="39338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Allows Approximation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any degree of accuracy! (based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Still need to know details of proof for convergence (in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sense)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Multidimensional version…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Basis for generalized delta-learning law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25" y="1981482"/>
                <a:ext cx="3933825" cy="2031325"/>
              </a:xfrm>
              <a:prstGeom prst="rect">
                <a:avLst/>
              </a:prstGeom>
              <a:blipFill>
                <a:blip r:embed="rId4"/>
                <a:stretch>
                  <a:fillRect l="-930" t="-1502" r="-2481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1981482"/>
                <a:ext cx="693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consider the complex Fourier approximation: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482"/>
                <a:ext cx="6934200" cy="646331"/>
              </a:xfrm>
              <a:prstGeom prst="rect">
                <a:avLst/>
              </a:prstGeom>
              <a:blipFill>
                <a:blip r:embed="rId5"/>
                <a:stretch>
                  <a:fillRect l="-79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524470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Approximation converges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4708"/>
                <a:ext cx="3886200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8200" y="5671190"/>
                <a:ext cx="3403945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71190"/>
                <a:ext cx="3403945" cy="714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41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671"/>
            <a:ext cx="10515600" cy="326359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How do changes in training sets and hyperparameters of a image classification feedforward convolutional neural network affect its training time, memory usage, and percentage of items correctly classified in the final validation set?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4617267"/>
            <a:ext cx="10515600" cy="1357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What performance benefits do GPUs offer in training time in these networks?</a:t>
            </a:r>
          </a:p>
        </p:txBody>
      </p:sp>
    </p:spTree>
    <p:extLst>
      <p:ext uri="{BB962C8B-B14F-4D97-AF65-F5344CB8AC3E}">
        <p14:creationId xmlns:p14="http://schemas.microsoft.com/office/powerpoint/2010/main" val="291353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a prebuilt CNN using the </a:t>
            </a:r>
            <a:r>
              <a:rPr lang="en-US" sz="3600" dirty="0" err="1"/>
              <a:t>LeNet</a:t>
            </a:r>
            <a:r>
              <a:rPr lang="en-US" sz="3600" dirty="0"/>
              <a:t> and ImageNet NN architectures on GPU and CPU</a:t>
            </a:r>
          </a:p>
          <a:p>
            <a:pPr lvl="1"/>
            <a:r>
              <a:rPr lang="en-US" sz="3200" dirty="0"/>
              <a:t>IMAGENET 2015 Large Scale Visual Recognition Challenge dataset</a:t>
            </a:r>
          </a:p>
          <a:p>
            <a:pPr lvl="1"/>
            <a:r>
              <a:rPr lang="en-US" sz="3200" dirty="0"/>
              <a:t>Ten disjoint image classes</a:t>
            </a:r>
          </a:p>
          <a:p>
            <a:r>
              <a:rPr lang="en-US" sz="3600" dirty="0"/>
              <a:t>Implement a Neuron &amp; Backpropagation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279842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2.2 Experimental Training and Testing by Variation of Hyperparameters:</a:t>
            </a:r>
          </a:p>
          <a:p>
            <a:pPr lvl="1"/>
            <a:r>
              <a:rPr lang="en-US" sz="3200" dirty="0"/>
              <a:t>Eta (Learning Rate)</a:t>
            </a:r>
          </a:p>
          <a:p>
            <a:pPr lvl="1"/>
            <a:r>
              <a:rPr lang="en-US" sz="3200" dirty="0"/>
              <a:t>Number of Epochs (Training Cycles)</a:t>
            </a:r>
          </a:p>
          <a:p>
            <a:pPr lvl="1"/>
            <a:r>
              <a:rPr lang="en-US" sz="3200" dirty="0"/>
              <a:t>Variation of Training Set Size</a:t>
            </a:r>
          </a:p>
          <a:p>
            <a:pPr lvl="2"/>
            <a:r>
              <a:rPr lang="en-US" sz="2800" dirty="0"/>
              <a:t>80/20 split</a:t>
            </a:r>
          </a:p>
          <a:p>
            <a:pPr lvl="2"/>
            <a:r>
              <a:rPr lang="en-US" sz="2800" dirty="0"/>
              <a:t>K-fold cross validation with k = 10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2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2.3 Presentation of Backpropagation Algorithm</a:t>
            </a:r>
            <a:endParaRPr lang="en-US" dirty="0"/>
          </a:p>
          <a:p>
            <a:pPr lvl="2"/>
            <a:r>
              <a:rPr lang="en-US" sz="2800" dirty="0"/>
              <a:t>Poster/PowerPoint Illustration of Backpropagation algorithm</a:t>
            </a:r>
          </a:p>
          <a:p>
            <a:pPr lvl="2"/>
            <a:r>
              <a:rPr lang="en-US" sz="2800" dirty="0"/>
              <a:t>Derivation of Neilson Text Equations</a:t>
            </a:r>
          </a:p>
          <a:p>
            <a:pPr lvl="2"/>
            <a:r>
              <a:rPr lang="en-US" sz="2800" dirty="0"/>
              <a:t>Example Network with Single Hidden Layer</a:t>
            </a:r>
          </a:p>
        </p:txBody>
      </p:sp>
    </p:spTree>
    <p:extLst>
      <p:ext uri="{BB962C8B-B14F-4D97-AF65-F5344CB8AC3E}">
        <p14:creationId xmlns:p14="http://schemas.microsoft.com/office/powerpoint/2010/main" val="10179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4866"/>
            <a:ext cx="10515600" cy="3229225"/>
          </a:xfrm>
        </p:spPr>
        <p:txBody>
          <a:bodyPr/>
          <a:lstStyle/>
          <a:p>
            <a:pPr algn="just"/>
            <a:r>
              <a:rPr lang="en-US" dirty="0"/>
              <a:t>Spending time collecting data for backup plan rather than fixating on instantiation described in proposal</a:t>
            </a:r>
          </a:p>
          <a:p>
            <a:pPr algn="just"/>
            <a:r>
              <a:rPr lang="en-US" dirty="0"/>
              <a:t>May not use abbreviated 2015 dataset…established procedure for prebaked net + time to modify dataset import/conversion code may not produce results needed for scholars day in a reasonable timeframe (extra if time)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6" y="2699976"/>
            <a:ext cx="6222222" cy="40761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50631" y="2898183"/>
            <a:ext cx="37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vs. Iteration Count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036418" y="4738071"/>
                <a:ext cx="324114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418" y="4738071"/>
                <a:ext cx="3241144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996214" y="5517002"/>
                <a:ext cx="4045466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loss for example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214" y="5517002"/>
                <a:ext cx="4045466" cy="410177"/>
              </a:xfrm>
              <a:prstGeom prst="rect">
                <a:avLst/>
              </a:prstGeom>
              <a:blipFill>
                <a:blip r:embed="rId5"/>
                <a:stretch>
                  <a:fillRect l="-1357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950631" y="3267515"/>
                <a:ext cx="37660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Reporting every 20 iterations up to 3000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256 images/examples per iteration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31" y="3267515"/>
                <a:ext cx="3766088" cy="1477328"/>
              </a:xfrm>
              <a:prstGeom prst="rect">
                <a:avLst/>
              </a:prstGeom>
              <a:blipFill>
                <a:blip r:embed="rId6"/>
                <a:stretch>
                  <a:fillRect l="-971" t="-2066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8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7585"/>
            <a:ext cx="10515600" cy="3229225"/>
          </a:xfrm>
        </p:spPr>
        <p:txBody>
          <a:bodyPr>
            <a:normAutofit/>
          </a:bodyPr>
          <a:lstStyle/>
          <a:p>
            <a:r>
              <a:rPr lang="en-US" dirty="0"/>
              <a:t>Backpropagation:</a:t>
            </a:r>
          </a:p>
          <a:p>
            <a:pPr lvl="1"/>
            <a:r>
              <a:rPr lang="en-US" dirty="0"/>
              <a:t>Full Neurocomputing Text acquired – 1 section identical to 1989 survey</a:t>
            </a:r>
          </a:p>
          <a:p>
            <a:pPr lvl="1"/>
            <a:r>
              <a:rPr lang="en-US" dirty="0"/>
              <a:t>Complex Fourier analysis required for proof of </a:t>
            </a:r>
            <a:r>
              <a:rPr lang="en-US" i="1" dirty="0"/>
              <a:t>generalized delta rule </a:t>
            </a:r>
            <a:r>
              <a:rPr lang="en-US" dirty="0"/>
              <a:t>learning law</a:t>
            </a:r>
          </a:p>
          <a:p>
            <a:pPr lvl="1"/>
            <a:r>
              <a:rPr lang="en-US" dirty="0"/>
              <a:t>Complicated analogies to sun and planets – unclear construction of network</a:t>
            </a:r>
          </a:p>
          <a:p>
            <a:pPr lvl="2"/>
            <a:r>
              <a:rPr lang="en-US" dirty="0"/>
              <a:t>Textbook gave no extra insight here – will have to work from what is given and dissect pseudocode in book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III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630076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R. Hecht-Nielsen, "Theory of the backpropagation neural network," </a:t>
            </a:r>
            <a:r>
              <a:rPr lang="en-US" sz="1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International 1989 Joint Conference on Neural Networks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, Washington, DC, USA, 1989, pp. 593-605 vol.1.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4 Progress (COMP)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8095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Caffe Network Testing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Neuron &amp; Backpropagation Operation Implementation Progress Check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86384"/>
            <a:ext cx="10515600" cy="510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Checkpoint 4 - IV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33116" y="256362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3474886" y="3085680"/>
            <a:ext cx="5242228" cy="3318067"/>
            <a:chOff x="3247691" y="3228555"/>
            <a:chExt cx="5242228" cy="3318067"/>
          </a:xfrm>
        </p:grpSpPr>
        <p:sp>
          <p:nvSpPr>
            <p:cNvPr id="10" name="Rectangle 9"/>
            <p:cNvSpPr/>
            <p:nvPr/>
          </p:nvSpPr>
          <p:spPr>
            <a:xfrm>
              <a:off x="324769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8150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794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4441" y="498157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4769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48150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4794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24441" y="4108634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4769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48150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4794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4441" y="3228555"/>
              <a:ext cx="762000" cy="400050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 w="3175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14775" y="5854516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62462" y="5854516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391066" y="5850417"/>
              <a:ext cx="333375" cy="3238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3886199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4433886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7362490" y="6177290"/>
              <a:ext cx="390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cxnSpLocks/>
              <a:stCxn id="22" idx="0"/>
            </p:cNvCxnSpPr>
            <p:nvPr/>
          </p:nvCxnSpPr>
          <p:spPr>
            <a:xfrm flipH="1" flipV="1">
              <a:off x="3567114" y="5456147"/>
              <a:ext cx="514349" cy="3983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  <a:stCxn id="22" idx="0"/>
            </p:cNvCxnSpPr>
            <p:nvPr/>
          </p:nvCxnSpPr>
          <p:spPr>
            <a:xfrm flipV="1">
              <a:off x="4081463" y="5456148"/>
              <a:ext cx="576261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22" idx="0"/>
            </p:cNvCxnSpPr>
            <p:nvPr/>
          </p:nvCxnSpPr>
          <p:spPr>
            <a:xfrm flipV="1">
              <a:off x="4081463" y="5456148"/>
              <a:ext cx="1476655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22" idx="0"/>
            </p:cNvCxnSpPr>
            <p:nvPr/>
          </p:nvCxnSpPr>
          <p:spPr>
            <a:xfrm flipV="1">
              <a:off x="4081463" y="5456148"/>
              <a:ext cx="3831384" cy="398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23" idx="0"/>
            </p:cNvCxnSpPr>
            <p:nvPr/>
          </p:nvCxnSpPr>
          <p:spPr>
            <a:xfrm flipH="1" flipV="1">
              <a:off x="3700181" y="5465068"/>
              <a:ext cx="928969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/>
              <a:stCxn id="23" idx="0"/>
            </p:cNvCxnSpPr>
            <p:nvPr/>
          </p:nvCxnSpPr>
          <p:spPr>
            <a:xfrm flipV="1">
              <a:off x="4629150" y="5465068"/>
              <a:ext cx="53995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23" idx="0"/>
            </p:cNvCxnSpPr>
            <p:nvPr/>
          </p:nvCxnSpPr>
          <p:spPr>
            <a:xfrm flipV="1">
              <a:off x="4629150" y="5465068"/>
              <a:ext cx="1093563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23" idx="0"/>
            </p:cNvCxnSpPr>
            <p:nvPr/>
          </p:nvCxnSpPr>
          <p:spPr>
            <a:xfrm flipV="1">
              <a:off x="4629150" y="5333165"/>
              <a:ext cx="3016998" cy="5213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  <a:stCxn id="24" idx="0"/>
            </p:cNvCxnSpPr>
            <p:nvPr/>
          </p:nvCxnSpPr>
          <p:spPr>
            <a:xfrm flipH="1" flipV="1">
              <a:off x="3867151" y="5465068"/>
              <a:ext cx="3690603" cy="385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cxnSpLocks/>
              <a:stCxn id="24" idx="0"/>
            </p:cNvCxnSpPr>
            <p:nvPr/>
          </p:nvCxnSpPr>
          <p:spPr>
            <a:xfrm flipH="1" flipV="1">
              <a:off x="4711721" y="5460969"/>
              <a:ext cx="2846033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cxnSpLocks/>
              <a:stCxn id="24" idx="0"/>
            </p:cNvCxnSpPr>
            <p:nvPr/>
          </p:nvCxnSpPr>
          <p:spPr>
            <a:xfrm flipH="1" flipV="1">
              <a:off x="5801006" y="5465068"/>
              <a:ext cx="1756748" cy="385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  <a:stCxn id="24" idx="0"/>
            </p:cNvCxnSpPr>
            <p:nvPr/>
          </p:nvCxnSpPr>
          <p:spPr>
            <a:xfrm flipV="1">
              <a:off x="7557754" y="5460969"/>
              <a:ext cx="409090" cy="3894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  <a:endCxn id="14" idx="2"/>
            </p:cNvCxnSpPr>
            <p:nvPr/>
          </p:nvCxnSpPr>
          <p:spPr>
            <a:xfrm flipV="1">
              <a:off x="3595369" y="4508684"/>
              <a:ext cx="33322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cxnSpLocks/>
              <a:endCxn id="15" idx="2"/>
            </p:cNvCxnSpPr>
            <p:nvPr/>
          </p:nvCxnSpPr>
          <p:spPr>
            <a:xfrm flipV="1">
              <a:off x="3581083" y="4508684"/>
              <a:ext cx="1048067" cy="477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10" idx="0"/>
              <a:endCxn id="16" idx="2"/>
            </p:cNvCxnSpPr>
            <p:nvPr/>
          </p:nvCxnSpPr>
          <p:spPr>
            <a:xfrm flipV="1">
              <a:off x="3628691" y="4508684"/>
              <a:ext cx="20002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  <a:stCxn id="10" idx="0"/>
              <a:endCxn id="17" idx="2"/>
            </p:cNvCxnSpPr>
            <p:nvPr/>
          </p:nvCxnSpPr>
          <p:spPr>
            <a:xfrm flipV="1">
              <a:off x="3628691" y="4508684"/>
              <a:ext cx="44767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cxnSpLocks/>
            </p:cNvCxnSpPr>
            <p:nvPr/>
          </p:nvCxnSpPr>
          <p:spPr>
            <a:xfrm>
              <a:off x="3247691" y="4508684"/>
              <a:ext cx="89631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cxnSpLocks/>
            </p:cNvCxnSpPr>
            <p:nvPr/>
          </p:nvCxnSpPr>
          <p:spPr>
            <a:xfrm flipH="1">
              <a:off x="3370644" y="4520833"/>
              <a:ext cx="969612" cy="4566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cxnSpLocks/>
            </p:cNvCxnSpPr>
            <p:nvPr/>
          </p:nvCxnSpPr>
          <p:spPr>
            <a:xfrm flipH="1">
              <a:off x="3370644" y="4516734"/>
              <a:ext cx="1877298" cy="395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 flipH="1">
              <a:off x="3415615" y="4516732"/>
              <a:ext cx="4337401" cy="444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</p:cNvCxnSpPr>
            <p:nvPr/>
          </p:nvCxnSpPr>
          <p:spPr>
            <a:xfrm>
              <a:off x="4257155" y="4454179"/>
              <a:ext cx="205307" cy="529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cxnSpLocks/>
            </p:cNvCxnSpPr>
            <p:nvPr/>
          </p:nvCxnSpPr>
          <p:spPr>
            <a:xfrm>
              <a:off x="4003813" y="4504830"/>
              <a:ext cx="410523" cy="478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H="1">
              <a:off x="4432421" y="4493676"/>
              <a:ext cx="820123" cy="483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H="1">
              <a:off x="4480547" y="4507122"/>
              <a:ext cx="3236658" cy="4400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</p:cNvCxnSpPr>
            <p:nvPr/>
          </p:nvCxnSpPr>
          <p:spPr>
            <a:xfrm flipH="1" flipV="1">
              <a:off x="3814785" y="4504831"/>
              <a:ext cx="988858" cy="4784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cxnSpLocks/>
            </p:cNvCxnSpPr>
            <p:nvPr/>
          </p:nvCxnSpPr>
          <p:spPr>
            <a:xfrm flipH="1" flipV="1">
              <a:off x="4762986" y="4520833"/>
              <a:ext cx="10598" cy="462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cxnSpLocks/>
            </p:cNvCxnSpPr>
            <p:nvPr/>
          </p:nvCxnSpPr>
          <p:spPr>
            <a:xfrm flipV="1">
              <a:off x="4789458" y="4548181"/>
              <a:ext cx="1011548" cy="413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cxnSpLocks/>
              <a:endCxn id="17" idx="1"/>
            </p:cNvCxnSpPr>
            <p:nvPr/>
          </p:nvCxnSpPr>
          <p:spPr>
            <a:xfrm flipV="1">
              <a:off x="4753647" y="4308659"/>
              <a:ext cx="2970794" cy="6680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  <a:endCxn id="14" idx="2"/>
            </p:cNvCxnSpPr>
            <p:nvPr/>
          </p:nvCxnSpPr>
          <p:spPr>
            <a:xfrm flipH="1" flipV="1">
              <a:off x="3628691" y="4508684"/>
              <a:ext cx="2006680" cy="491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4629150" y="4508684"/>
              <a:ext cx="999791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/>
              <a:stCxn id="12" idx="0"/>
              <a:endCxn id="16" idx="2"/>
            </p:cNvCxnSpPr>
            <p:nvPr/>
          </p:nvCxnSpPr>
          <p:spPr>
            <a:xfrm flipV="1">
              <a:off x="5628941" y="4508684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cxnSpLocks/>
              <a:stCxn id="12" idx="0"/>
            </p:cNvCxnSpPr>
            <p:nvPr/>
          </p:nvCxnSpPr>
          <p:spPr>
            <a:xfrm flipV="1">
              <a:off x="5628941" y="4404862"/>
              <a:ext cx="2047868" cy="5767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cxnSpLocks/>
              <a:endCxn id="12" idx="0"/>
            </p:cNvCxnSpPr>
            <p:nvPr/>
          </p:nvCxnSpPr>
          <p:spPr>
            <a:xfrm>
              <a:off x="4009846" y="4475998"/>
              <a:ext cx="1619095" cy="505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cxnSpLocks/>
            </p:cNvCxnSpPr>
            <p:nvPr/>
          </p:nvCxnSpPr>
          <p:spPr>
            <a:xfrm>
              <a:off x="5019953" y="4500817"/>
              <a:ext cx="814375" cy="469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cxnSpLocks/>
            </p:cNvCxnSpPr>
            <p:nvPr/>
          </p:nvCxnSpPr>
          <p:spPr>
            <a:xfrm>
              <a:off x="5934597" y="4517462"/>
              <a:ext cx="0" cy="4442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cxnSpLocks/>
            </p:cNvCxnSpPr>
            <p:nvPr/>
          </p:nvCxnSpPr>
          <p:spPr>
            <a:xfrm flipH="1">
              <a:off x="5965125" y="4499981"/>
              <a:ext cx="1831761" cy="461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cxnSpLocks/>
            </p:cNvCxnSpPr>
            <p:nvPr/>
          </p:nvCxnSpPr>
          <p:spPr>
            <a:xfrm flipV="1">
              <a:off x="3595369" y="3630116"/>
              <a:ext cx="33322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cxnSpLocks/>
            </p:cNvCxnSpPr>
            <p:nvPr/>
          </p:nvCxnSpPr>
          <p:spPr>
            <a:xfrm flipV="1">
              <a:off x="3581083" y="3630116"/>
              <a:ext cx="1048067" cy="4777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cxnSpLocks/>
            </p:cNvCxnSpPr>
            <p:nvPr/>
          </p:nvCxnSpPr>
          <p:spPr>
            <a:xfrm flipV="1">
              <a:off x="3628691" y="3630116"/>
              <a:ext cx="20002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cxnSpLocks/>
            </p:cNvCxnSpPr>
            <p:nvPr/>
          </p:nvCxnSpPr>
          <p:spPr>
            <a:xfrm flipV="1">
              <a:off x="3628691" y="3630116"/>
              <a:ext cx="447675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cxnSpLocks/>
            </p:cNvCxnSpPr>
            <p:nvPr/>
          </p:nvCxnSpPr>
          <p:spPr>
            <a:xfrm>
              <a:off x="3247691" y="3630116"/>
              <a:ext cx="89631" cy="468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cxnSpLocks/>
            </p:cNvCxnSpPr>
            <p:nvPr/>
          </p:nvCxnSpPr>
          <p:spPr>
            <a:xfrm flipH="1">
              <a:off x="3370644" y="3642265"/>
              <a:ext cx="969612" cy="4566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cxnSpLocks/>
            </p:cNvCxnSpPr>
            <p:nvPr/>
          </p:nvCxnSpPr>
          <p:spPr>
            <a:xfrm flipH="1">
              <a:off x="3370644" y="3638166"/>
              <a:ext cx="1877298" cy="395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cxnSpLocks/>
            </p:cNvCxnSpPr>
            <p:nvPr/>
          </p:nvCxnSpPr>
          <p:spPr>
            <a:xfrm>
              <a:off x="4257155" y="3575611"/>
              <a:ext cx="205307" cy="529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cxnSpLocks/>
            </p:cNvCxnSpPr>
            <p:nvPr/>
          </p:nvCxnSpPr>
          <p:spPr>
            <a:xfrm>
              <a:off x="4003813" y="3626262"/>
              <a:ext cx="410523" cy="4784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cxnSpLocks/>
            </p:cNvCxnSpPr>
            <p:nvPr/>
          </p:nvCxnSpPr>
          <p:spPr>
            <a:xfrm flipH="1">
              <a:off x="4432421" y="3615108"/>
              <a:ext cx="820123" cy="4830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 flipH="1" flipV="1">
              <a:off x="3814785" y="3626263"/>
              <a:ext cx="988858" cy="4784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cxnSpLocks/>
            </p:cNvCxnSpPr>
            <p:nvPr/>
          </p:nvCxnSpPr>
          <p:spPr>
            <a:xfrm flipH="1" flipV="1">
              <a:off x="4762986" y="3642265"/>
              <a:ext cx="10598" cy="462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cxnSpLocks/>
            </p:cNvCxnSpPr>
            <p:nvPr/>
          </p:nvCxnSpPr>
          <p:spPr>
            <a:xfrm flipV="1">
              <a:off x="4789458" y="3669613"/>
              <a:ext cx="1011548" cy="413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cxnSpLocks/>
            </p:cNvCxnSpPr>
            <p:nvPr/>
          </p:nvCxnSpPr>
          <p:spPr>
            <a:xfrm flipV="1">
              <a:off x="4753647" y="3430091"/>
              <a:ext cx="2970794" cy="6680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cxnSpLocks/>
            </p:cNvCxnSpPr>
            <p:nvPr/>
          </p:nvCxnSpPr>
          <p:spPr>
            <a:xfrm flipH="1" flipV="1">
              <a:off x="3628691" y="3630116"/>
              <a:ext cx="2006680" cy="491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cxnSpLocks/>
            </p:cNvCxnSpPr>
            <p:nvPr/>
          </p:nvCxnSpPr>
          <p:spPr>
            <a:xfrm flipH="1" flipV="1">
              <a:off x="4629150" y="3630116"/>
              <a:ext cx="999791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cxnSpLocks/>
            </p:cNvCxnSpPr>
            <p:nvPr/>
          </p:nvCxnSpPr>
          <p:spPr>
            <a:xfrm flipV="1">
              <a:off x="5628941" y="3630116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cxnSpLocks/>
            </p:cNvCxnSpPr>
            <p:nvPr/>
          </p:nvCxnSpPr>
          <p:spPr>
            <a:xfrm flipV="1">
              <a:off x="5628941" y="3526294"/>
              <a:ext cx="2047868" cy="5767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cxnSpLocks/>
            </p:cNvCxnSpPr>
            <p:nvPr/>
          </p:nvCxnSpPr>
          <p:spPr>
            <a:xfrm>
              <a:off x="4009846" y="3597430"/>
              <a:ext cx="1619095" cy="505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cxnSpLocks/>
            </p:cNvCxnSpPr>
            <p:nvPr/>
          </p:nvCxnSpPr>
          <p:spPr>
            <a:xfrm>
              <a:off x="5019953" y="3622249"/>
              <a:ext cx="814375" cy="469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H="1">
              <a:off x="4003813" y="3615108"/>
              <a:ext cx="3837278" cy="4768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cxnSpLocks/>
            </p:cNvCxnSpPr>
            <p:nvPr/>
          </p:nvCxnSpPr>
          <p:spPr>
            <a:xfrm flipH="1">
              <a:off x="5965125" y="3621413"/>
              <a:ext cx="1831761" cy="461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cxnSpLocks/>
              <a:stCxn id="21" idx="2"/>
            </p:cNvCxnSpPr>
            <p:nvPr/>
          </p:nvCxnSpPr>
          <p:spPr>
            <a:xfrm flipH="1">
              <a:off x="4962542" y="3628605"/>
              <a:ext cx="3142899" cy="469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cxnSpLocks/>
            </p:cNvCxnSpPr>
            <p:nvPr/>
          </p:nvCxnSpPr>
          <p:spPr>
            <a:xfrm flipH="1">
              <a:off x="5901122" y="3660052"/>
              <a:ext cx="2399381" cy="4182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/>
              <a:endCxn id="10" idx="0"/>
            </p:cNvCxnSpPr>
            <p:nvPr/>
          </p:nvCxnSpPr>
          <p:spPr>
            <a:xfrm flipH="1">
              <a:off x="3628691" y="4533503"/>
              <a:ext cx="4861228" cy="4480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 flipH="1">
              <a:off x="4851251" y="4526362"/>
              <a:ext cx="3064543" cy="4425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cxnSpLocks/>
            </p:cNvCxnSpPr>
            <p:nvPr/>
          </p:nvCxnSpPr>
          <p:spPr>
            <a:xfrm flipH="1">
              <a:off x="6021662" y="4532777"/>
              <a:ext cx="1989310" cy="5151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  <a:stCxn id="17" idx="2"/>
              <a:endCxn id="13" idx="0"/>
            </p:cNvCxnSpPr>
            <p:nvPr/>
          </p:nvCxnSpPr>
          <p:spPr>
            <a:xfrm>
              <a:off x="8105441" y="4508684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cxnSpLocks/>
            </p:cNvCxnSpPr>
            <p:nvPr/>
          </p:nvCxnSpPr>
          <p:spPr>
            <a:xfrm>
              <a:off x="8105441" y="3648277"/>
              <a:ext cx="0" cy="4728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cxnSpLocks/>
              <a:stCxn id="13" idx="0"/>
            </p:cNvCxnSpPr>
            <p:nvPr/>
          </p:nvCxnSpPr>
          <p:spPr>
            <a:xfrm flipH="1" flipV="1">
              <a:off x="5738929" y="4514616"/>
              <a:ext cx="2366512" cy="466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stCxn id="13" idx="0"/>
            </p:cNvCxnSpPr>
            <p:nvPr/>
          </p:nvCxnSpPr>
          <p:spPr>
            <a:xfrm flipH="1" flipV="1">
              <a:off x="4832547" y="4543967"/>
              <a:ext cx="3272894" cy="43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  <a:stCxn id="13" idx="0"/>
            </p:cNvCxnSpPr>
            <p:nvPr/>
          </p:nvCxnSpPr>
          <p:spPr>
            <a:xfrm flipH="1" flipV="1">
              <a:off x="3464191" y="4548181"/>
              <a:ext cx="4641250" cy="4333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cxnSpLocks/>
            </p:cNvCxnSpPr>
            <p:nvPr/>
          </p:nvCxnSpPr>
          <p:spPr>
            <a:xfrm flipH="1" flipV="1">
              <a:off x="4859382" y="3662867"/>
              <a:ext cx="3272894" cy="437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cxnSpLocks/>
              <a:stCxn id="17" idx="0"/>
              <a:endCxn id="20" idx="2"/>
            </p:cNvCxnSpPr>
            <p:nvPr/>
          </p:nvCxnSpPr>
          <p:spPr>
            <a:xfrm flipH="1" flipV="1">
              <a:off x="5628941" y="3628605"/>
              <a:ext cx="2476500" cy="480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cxnSpLocks/>
              <a:stCxn id="17" idx="0"/>
            </p:cNvCxnSpPr>
            <p:nvPr/>
          </p:nvCxnSpPr>
          <p:spPr>
            <a:xfrm flipH="1" flipV="1">
              <a:off x="3488611" y="3666590"/>
              <a:ext cx="4616830" cy="4420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8986877" y="4877661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004016" y="3981469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9004016" y="3087883"/>
            <a:ext cx="94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N</a:t>
            </a:r>
          </a:p>
        </p:txBody>
      </p:sp>
      <p:sp>
        <p:nvSpPr>
          <p:cNvPr id="209" name="TextBox 208"/>
          <p:cNvSpPr txBox="1">
            <a:spLocks noChangeAspect="1"/>
          </p:cNvSpPr>
          <p:nvPr/>
        </p:nvSpPr>
        <p:spPr>
          <a:xfrm>
            <a:off x="3808278" y="2672444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y'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210" name="TextBox 209"/>
          <p:cNvSpPr txBox="1">
            <a:spLocks noChangeAspect="1"/>
          </p:cNvSpPr>
          <p:nvPr/>
        </p:nvSpPr>
        <p:spPr>
          <a:xfrm>
            <a:off x="3526384" y="2672443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215" name="Straight Arrow Connector 214"/>
          <p:cNvCxnSpPr>
            <a:cxnSpLocks/>
          </p:cNvCxnSpPr>
          <p:nvPr/>
        </p:nvCxnSpPr>
        <p:spPr>
          <a:xfrm flipV="1">
            <a:off x="3673726" y="2907311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cxnSpLocks/>
          </p:cNvCxnSpPr>
          <p:nvPr/>
        </p:nvCxnSpPr>
        <p:spPr>
          <a:xfrm>
            <a:off x="3934519" y="2910718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>
            <a:spLocks noChangeAspect="1"/>
          </p:cNvSpPr>
          <p:nvPr/>
        </p:nvSpPr>
        <p:spPr>
          <a:xfrm>
            <a:off x="4835857" y="2671381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221" name="TextBox 220"/>
          <p:cNvSpPr txBox="1">
            <a:spLocks noChangeAspect="1"/>
          </p:cNvSpPr>
          <p:nvPr/>
        </p:nvSpPr>
        <p:spPr>
          <a:xfrm>
            <a:off x="4553963" y="2671380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cxnSp>
        <p:nvCxnSpPr>
          <p:cNvPr id="222" name="Straight Arrow Connector 221"/>
          <p:cNvCxnSpPr>
            <a:cxnSpLocks/>
          </p:cNvCxnSpPr>
          <p:nvPr/>
        </p:nvCxnSpPr>
        <p:spPr>
          <a:xfrm flipV="1">
            <a:off x="4701305" y="2906248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cxnSpLocks/>
          </p:cNvCxnSpPr>
          <p:nvPr/>
        </p:nvCxnSpPr>
        <p:spPr>
          <a:xfrm>
            <a:off x="4962098" y="2909655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>
            <a:spLocks noChangeAspect="1"/>
          </p:cNvSpPr>
          <p:nvPr/>
        </p:nvSpPr>
        <p:spPr>
          <a:xfrm>
            <a:off x="5789825" y="2678693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y‘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225" name="TextBox 224"/>
          <p:cNvSpPr txBox="1">
            <a:spLocks noChangeAspect="1"/>
          </p:cNvSpPr>
          <p:nvPr/>
        </p:nvSpPr>
        <p:spPr>
          <a:xfrm>
            <a:off x="5507931" y="2678692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cxnSp>
        <p:nvCxnSpPr>
          <p:cNvPr id="226" name="Straight Arrow Connector 225"/>
          <p:cNvCxnSpPr>
            <a:cxnSpLocks/>
          </p:cNvCxnSpPr>
          <p:nvPr/>
        </p:nvCxnSpPr>
        <p:spPr>
          <a:xfrm flipV="1">
            <a:off x="5655273" y="2913560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cxnSpLocks/>
          </p:cNvCxnSpPr>
          <p:nvPr/>
        </p:nvCxnSpPr>
        <p:spPr>
          <a:xfrm>
            <a:off x="5916066" y="2916967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>
            <a:spLocks noChangeAspect="1"/>
          </p:cNvSpPr>
          <p:nvPr/>
        </p:nvSpPr>
        <p:spPr>
          <a:xfrm>
            <a:off x="8313535" y="2657736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y‘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8031641" y="2657735"/>
            <a:ext cx="37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y</a:t>
            </a:r>
            <a:r>
              <a:rPr lang="en-US" sz="1200" baseline="-25000" dirty="0" err="1"/>
              <a:t>n</a:t>
            </a:r>
            <a:endParaRPr lang="en-US" sz="1200" dirty="0"/>
          </a:p>
        </p:txBody>
      </p:sp>
      <p:cxnSp>
        <p:nvCxnSpPr>
          <p:cNvPr id="230" name="Straight Arrow Connector 229"/>
          <p:cNvCxnSpPr>
            <a:cxnSpLocks/>
          </p:cNvCxnSpPr>
          <p:nvPr/>
        </p:nvCxnSpPr>
        <p:spPr>
          <a:xfrm flipV="1">
            <a:off x="8178983" y="2892603"/>
            <a:ext cx="0" cy="15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cxnSpLocks/>
          </p:cNvCxnSpPr>
          <p:nvPr/>
        </p:nvCxnSpPr>
        <p:spPr>
          <a:xfrm>
            <a:off x="8439776" y="2896010"/>
            <a:ext cx="0" cy="1624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9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870</Words>
  <Application>Microsoft Office PowerPoint</Application>
  <PresentationFormat>Widescreen</PresentationFormat>
  <Paragraphs>154</Paragraphs>
  <Slides>15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INVESTIGATION OF “DEEP” LEARNING CATALYZED BY TOPICS IN COMPUTER VISION</vt:lpstr>
      <vt:lpstr>How do changes in training sets and hyperparameters of a image classification feedforward convolutional neural network affect its training time, memory usage, and percentage of items correctly classified in the final validation set? </vt:lpstr>
      <vt:lpstr>Project Description</vt:lpstr>
      <vt:lpstr>Project Description</vt:lpstr>
      <vt:lpstr>Project Description</vt:lpstr>
      <vt:lpstr>Checkpoint 4 Progress (COMP)</vt:lpstr>
      <vt:lpstr>Checkpoint 4 Progress (COMP)</vt:lpstr>
      <vt:lpstr>Checkpoint 4 Progress (COMP)</vt:lpstr>
      <vt:lpstr>Checkpoint 4 Progress (COMP)</vt:lpstr>
      <vt:lpstr>Checkpoint 4 Progress (COMP)</vt:lpstr>
      <vt:lpstr>Checkpoint 4 Progress (COMP)</vt:lpstr>
      <vt:lpstr>Checkpoint 4 Progress (COMP)</vt:lpstr>
      <vt:lpstr>FIN</vt:lpstr>
      <vt:lpstr>Checkpoint 4 Progress (MATH)</vt:lpstr>
      <vt:lpstr>Checkpoint 4 Progress (MATH)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“DEEP” LEARNING CATALYZED BY TOPICS IN COMPUTER VISION</dc:title>
  <dc:creator>Devin King</dc:creator>
  <cp:lastModifiedBy>Devin King</cp:lastModifiedBy>
  <cp:revision>20</cp:revision>
  <dcterms:created xsi:type="dcterms:W3CDTF">2017-01-25T19:42:10Z</dcterms:created>
  <dcterms:modified xsi:type="dcterms:W3CDTF">2017-03-23T01:52:51Z</dcterms:modified>
</cp:coreProperties>
</file>