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1" r:id="rId4"/>
    <p:sldId id="262" r:id="rId5"/>
    <p:sldId id="263" r:id="rId6"/>
    <p:sldId id="264" r:id="rId7"/>
    <p:sldId id="269" r:id="rId8"/>
    <p:sldId id="272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51" autoAdjust="0"/>
  </p:normalViewPr>
  <p:slideViewPr>
    <p:cSldViewPr snapToGrid="0">
      <p:cViewPr varScale="1">
        <p:scale>
          <a:sx n="100" d="100"/>
          <a:sy n="100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2B8C3-F17A-41C1-BE6C-0DC4F72DECD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817C0-133F-47EA-B511-BFF1C2DC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8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 – number</a:t>
            </a:r>
            <a:r>
              <a:rPr lang="en-US" baseline="0" dirty="0"/>
              <a:t> of layers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8D08F-ED6F-4233-8AF4-BE494D3296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62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9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0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9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8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1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8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4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7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4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4E3C3-0E71-4B81-BF7C-FE4D02731785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81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INVESTIGATION OF “DEEP” LEARNING CATALYZED BY TOPICS IN COMPUTER VISION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736" y="522328"/>
            <a:ext cx="1836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MATH/COMP 402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854701"/>
            <a:ext cx="9144000" cy="1655762"/>
          </a:xfrm>
        </p:spPr>
        <p:txBody>
          <a:bodyPr anchor="ctr"/>
          <a:lstStyle/>
          <a:p>
            <a:r>
              <a:rPr lang="en-US" dirty="0"/>
              <a:t>Checkpoint 4</a:t>
            </a:r>
          </a:p>
        </p:txBody>
      </p:sp>
    </p:spTree>
    <p:extLst>
      <p:ext uri="{BB962C8B-B14F-4D97-AF65-F5344CB8AC3E}">
        <p14:creationId xmlns:p14="http://schemas.microsoft.com/office/powerpoint/2010/main" val="337083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79" y="257893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420667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53671"/>
            <a:ext cx="10515600" cy="3263596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How do changes in training sets and hyperparameters of a image classification feedforward convolutional neural network affect its training time, memory usage, and percentage of items correctly classified in the final validation set?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4617267"/>
            <a:ext cx="10515600" cy="1357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What performance benefits do GPUs offer in training time in these networks?</a:t>
            </a:r>
          </a:p>
        </p:txBody>
      </p:sp>
    </p:spTree>
    <p:extLst>
      <p:ext uri="{BB962C8B-B14F-4D97-AF65-F5344CB8AC3E}">
        <p14:creationId xmlns:p14="http://schemas.microsoft.com/office/powerpoint/2010/main" val="291353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 a prebuilt CNN using the </a:t>
            </a:r>
            <a:r>
              <a:rPr lang="en-US" sz="3600" dirty="0" err="1"/>
              <a:t>LeNet</a:t>
            </a:r>
            <a:r>
              <a:rPr lang="en-US" sz="3600" dirty="0"/>
              <a:t> and ImageNet NN architectures on GPU and CPU</a:t>
            </a:r>
          </a:p>
          <a:p>
            <a:pPr lvl="1"/>
            <a:r>
              <a:rPr lang="en-US" sz="3200" dirty="0"/>
              <a:t>IMAGENET 2015 Large Scale Visual Recognition Challenge dataset</a:t>
            </a:r>
          </a:p>
          <a:p>
            <a:pPr lvl="1"/>
            <a:r>
              <a:rPr lang="en-US" sz="3200" dirty="0"/>
              <a:t>Ten disjoint image classes</a:t>
            </a:r>
          </a:p>
          <a:p>
            <a:r>
              <a:rPr lang="en-US" sz="3600" dirty="0"/>
              <a:t>Implement a Neuron &amp; Backpropagation operations on GPU</a:t>
            </a:r>
          </a:p>
        </p:txBody>
      </p:sp>
    </p:spTree>
    <p:extLst>
      <p:ext uri="{BB962C8B-B14F-4D97-AF65-F5344CB8AC3E}">
        <p14:creationId xmlns:p14="http://schemas.microsoft.com/office/powerpoint/2010/main" val="279842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2.2 Experimental Training and Testing by Variation of Hyperparameters:</a:t>
            </a:r>
          </a:p>
          <a:p>
            <a:pPr lvl="1"/>
            <a:r>
              <a:rPr lang="en-US" sz="3200" dirty="0"/>
              <a:t>Eta (Learning Rate)</a:t>
            </a:r>
          </a:p>
          <a:p>
            <a:pPr lvl="1"/>
            <a:r>
              <a:rPr lang="en-US" sz="3200" dirty="0"/>
              <a:t>Number of Epochs (Training Cycles)</a:t>
            </a:r>
          </a:p>
          <a:p>
            <a:pPr lvl="1"/>
            <a:r>
              <a:rPr lang="en-US" sz="3200" dirty="0"/>
              <a:t>Variation of Training Set Size</a:t>
            </a:r>
          </a:p>
          <a:p>
            <a:pPr lvl="2"/>
            <a:r>
              <a:rPr lang="en-US" sz="2800" dirty="0"/>
              <a:t>80/20 split</a:t>
            </a:r>
          </a:p>
          <a:p>
            <a:pPr lvl="2"/>
            <a:r>
              <a:rPr lang="en-US" sz="2800" dirty="0"/>
              <a:t>K-fold cross validation with k = 10</a:t>
            </a:r>
          </a:p>
          <a:p>
            <a:pPr lvl="2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042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2.3 Presentation of Backpropagation Algorithm</a:t>
            </a:r>
            <a:endParaRPr lang="en-US" dirty="0"/>
          </a:p>
          <a:p>
            <a:pPr lvl="2"/>
            <a:r>
              <a:rPr lang="en-US" sz="2800" dirty="0"/>
              <a:t>Poster/PowerPoint Illustration of Backpropagation algorithm</a:t>
            </a:r>
          </a:p>
          <a:p>
            <a:pPr lvl="2"/>
            <a:r>
              <a:rPr lang="en-US" sz="2800" dirty="0"/>
              <a:t>Derivation of Neilson Text Equations</a:t>
            </a:r>
          </a:p>
          <a:p>
            <a:pPr lvl="2"/>
            <a:r>
              <a:rPr lang="en-US" sz="2800" dirty="0"/>
              <a:t>Example Network with Single Hidden Layer</a:t>
            </a:r>
          </a:p>
        </p:txBody>
      </p:sp>
    </p:spTree>
    <p:extLst>
      <p:ext uri="{BB962C8B-B14F-4D97-AF65-F5344CB8AC3E}">
        <p14:creationId xmlns:p14="http://schemas.microsoft.com/office/powerpoint/2010/main" val="101799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4 Progress (MATH)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71541"/>
            <a:ext cx="10515600" cy="3229225"/>
          </a:xfrm>
        </p:spPr>
        <p:txBody>
          <a:bodyPr/>
          <a:lstStyle/>
          <a:p>
            <a:pPr algn="just"/>
            <a:r>
              <a:rPr lang="en-US" dirty="0"/>
              <a:t>Spending time collecting data for backup plan rather than fixating on instantiation described in proposal</a:t>
            </a:r>
          </a:p>
          <a:p>
            <a:pPr algn="just"/>
            <a:r>
              <a:rPr lang="en-US" dirty="0"/>
              <a:t>May not use abbreviated 2015 dataset…established procedure for prebaked net + time to modify dataset import/conversion code may not produce results needed for scholars day in a reasonable timeframe (extra if time)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78095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Caffe Network Testing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Neuron &amp; Backpropagation Operation Implementation Progress Check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286384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Checkpoint 4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33116" y="256362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72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4 Progress (MATH)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17585"/>
                <a:ext cx="10515600" cy="322922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Backpropagation:</a:t>
                </a:r>
              </a:p>
              <a:p>
                <a:pPr lvl="1"/>
                <a:r>
                  <a:rPr lang="en-US" dirty="0"/>
                  <a:t>Full Neurocomputing Text acquired – Identical to 1989 survey:</a:t>
                </a:r>
              </a:p>
              <a:p>
                <a:pPr lvl="2"/>
                <a:r>
                  <a:rPr lang="en-US" dirty="0"/>
                  <a:t>Mean squared error (MSE) function exists and is differentiable (CRITICAL)</a:t>
                </a:r>
              </a:p>
              <a:p>
                <a:pPr lvl="2"/>
                <a:r>
                  <a:rPr lang="en-US" dirty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function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[0,1]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 3-layer neural network exists that implements it to any degree of accuracy </a:t>
                </a:r>
              </a:p>
              <a:p>
                <a:pPr lvl="1"/>
                <a:r>
                  <a:rPr lang="en-US" dirty="0"/>
                  <a:t>Complex Fourier analysis required for proof of </a:t>
                </a:r>
                <a:r>
                  <a:rPr lang="en-US" i="1" dirty="0"/>
                  <a:t>generalized delta rule </a:t>
                </a:r>
                <a:r>
                  <a:rPr lang="en-US" dirty="0"/>
                  <a:t>learning law</a:t>
                </a:r>
              </a:p>
              <a:p>
                <a:pPr lvl="2"/>
                <a:r>
                  <a:rPr lang="en-US" dirty="0"/>
                  <a:t>Functions as a space / concept of length/size and relationship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Multi-dimensional Fourier series in text </a:t>
                </a:r>
              </a:p>
              <a:p>
                <a:pPr lvl="1"/>
                <a:r>
                  <a:rPr lang="en-US" dirty="0"/>
                  <a:t>Complicated analogies to sun and planets – unclear construction of network</a:t>
                </a:r>
              </a:p>
              <a:p>
                <a:pPr lvl="2"/>
                <a:r>
                  <a:rPr lang="en-US" dirty="0"/>
                  <a:t>Textbook gave no extra insight here – will have to work from what is given and dissect pseudocode in book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17585"/>
                <a:ext cx="10515600" cy="3229225"/>
              </a:xfrm>
              <a:blipFill>
                <a:blip r:embed="rId3"/>
                <a:stretch>
                  <a:fillRect l="-928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38200" y="178095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Caffe Network Testing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Neuron &amp; Backpropagation Operation Implementation Progress Check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286384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Checkpoint 4 - II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7800" y="630076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R. Hecht-Nielsen, "Theory of the backpropagation neural network," </a:t>
            </a:r>
            <a:r>
              <a:rPr lang="en-US" sz="1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International 1989 Joint Conference on Neural Networks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, Washington, DC, USA, 1989, pp. 593-605 vol.1.</a:t>
            </a:r>
            <a:endParaRPr lang="en-US" sz="1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33116" y="256362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4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Checkpoint 4 Progress (MATH)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86384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Checkpoint 4 - III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38200" y="2812094"/>
                <a:ext cx="578882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𝑖𝑘𝑥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𝑘𝑥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𝑘𝑥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12094"/>
                <a:ext cx="5788829" cy="778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38200" y="382233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Euler formulas give (over unit interval):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838200" y="4356369"/>
                <a:ext cx="4143570" cy="714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𝑘𝑥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𝑘𝑥</m:t>
                                  </m:r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56369"/>
                <a:ext cx="4143570" cy="714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010525" y="1981482"/>
                <a:ext cx="393382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Allows Approximation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any degree of accuracy! (based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Still need to know details of proof for convergence (in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sense)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Multidimensional version…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Basis for generalized delta-learning law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525" y="1981482"/>
                <a:ext cx="3933825" cy="2031325"/>
              </a:xfrm>
              <a:prstGeom prst="rect">
                <a:avLst/>
              </a:prstGeom>
              <a:blipFill>
                <a:blip r:embed="rId4"/>
                <a:stretch>
                  <a:fillRect l="-930" t="-1502" r="-2481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38200" y="1981482"/>
                <a:ext cx="6934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Given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consider the complex Fourier approximation: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81482"/>
                <a:ext cx="6934200" cy="646331"/>
              </a:xfrm>
              <a:prstGeom prst="rect">
                <a:avLst/>
              </a:prstGeom>
              <a:blipFill>
                <a:blip r:embed="rId5"/>
                <a:stretch>
                  <a:fillRect l="-79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38200" y="5244708"/>
                <a:ext cx="3886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Approximation converges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44708"/>
                <a:ext cx="3886200" cy="369332"/>
              </a:xfrm>
              <a:prstGeom prst="rect">
                <a:avLst/>
              </a:prstGeom>
              <a:blipFill>
                <a:blip r:embed="rId6"/>
                <a:stretch>
                  <a:fillRect l="-141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838200" y="5671190"/>
                <a:ext cx="3403945" cy="714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71190"/>
                <a:ext cx="3403945" cy="7145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41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4 Progress (MATH)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28444"/>
            <a:ext cx="10515600" cy="3385404"/>
          </a:xfrm>
        </p:spPr>
        <p:txBody>
          <a:bodyPr/>
          <a:lstStyle/>
          <a:p>
            <a:r>
              <a:rPr lang="en-US" dirty="0"/>
              <a:t>Currently using pre-baked architecture and auxiliary code to train on the full IMAGENET 2012 challenge dataset</a:t>
            </a:r>
          </a:p>
          <a:p>
            <a:r>
              <a:rPr lang="en-US" dirty="0"/>
              <a:t>Data collection now in full progress after </a:t>
            </a:r>
            <a:r>
              <a:rPr lang="en-US" dirty="0" err="1"/>
              <a:t>protobuff</a:t>
            </a:r>
            <a:r>
              <a:rPr lang="en-US" dirty="0"/>
              <a:t> file modification and recalibration of network hyperparameters (CPU taking long time)</a:t>
            </a:r>
          </a:p>
          <a:p>
            <a:r>
              <a:rPr lang="en-US" dirty="0"/>
              <a:t>Script to parse relevant info from logs is complete (and somewhat involved)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Experimental, Empirical test data for ONE neural network architecture on the CPU/GPU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 k-fold cross-validation for data point averaging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314808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Fallback Plan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61691" y="303688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55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564</Words>
  <Application>Microsoft Office PowerPoint</Application>
  <PresentationFormat>Widescreen</PresentationFormat>
  <Paragraphs>66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INVESTIGATION OF “DEEP” LEARNING CATALYZED BY TOPICS IN COMPUTER VISION</vt:lpstr>
      <vt:lpstr>How do changes in training sets and hyperparameters of a image classification feedforward convolutional neural network affect its training time, memory usage, and percentage of items correctly classified in the final validation set? </vt:lpstr>
      <vt:lpstr>Project Description</vt:lpstr>
      <vt:lpstr>Project Description</vt:lpstr>
      <vt:lpstr>Project Description</vt:lpstr>
      <vt:lpstr>Checkpoint 4 Progress (MATH)</vt:lpstr>
      <vt:lpstr>Checkpoint 4 Progress (MATH)</vt:lpstr>
      <vt:lpstr>Checkpoint 4 Progress (MATH)</vt:lpstr>
      <vt:lpstr>Checkpoint 4 Progress (MATH)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“DEEP” LEARNING CATALYZED BY TOPICS IN COMPUTER VISION</dc:title>
  <dc:creator>Devin King</dc:creator>
  <cp:lastModifiedBy>Devin King</cp:lastModifiedBy>
  <cp:revision>14</cp:revision>
  <dcterms:created xsi:type="dcterms:W3CDTF">2017-01-25T19:42:10Z</dcterms:created>
  <dcterms:modified xsi:type="dcterms:W3CDTF">2017-03-15T04:40:11Z</dcterms:modified>
</cp:coreProperties>
</file>