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260" r:id="rId3"/>
    <p:sldId id="261" r:id="rId4"/>
    <p:sldId id="262" r:id="rId5"/>
    <p:sldId id="263" r:id="rId6"/>
    <p:sldId id="266" r:id="rId7"/>
    <p:sldId id="274" r:id="rId8"/>
    <p:sldId id="279" r:id="rId9"/>
    <p:sldId id="280" r:id="rId10"/>
    <p:sldId id="276" r:id="rId11"/>
    <p:sldId id="275" r:id="rId12"/>
    <p:sldId id="277" r:id="rId13"/>
    <p:sldId id="278" r:id="rId14"/>
    <p:sldId id="264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51" autoAdjust="0"/>
  </p:normalViewPr>
  <p:slideViewPr>
    <p:cSldViewPr snapToGrid="0">
      <p:cViewPr>
        <p:scale>
          <a:sx n="100" d="100"/>
          <a:sy n="100" d="100"/>
        </p:scale>
        <p:origin x="2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2B8C3-F17A-41C1-BE6C-0DC4F72DECD6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817C0-133F-47EA-B511-BFF1C2DC4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88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Architecture – number</a:t>
            </a:r>
            <a:r>
              <a:rPr lang="en-US" baseline="0" dirty="0"/>
              <a:t> of layers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8D08F-ED6F-4233-8AF4-BE494D3296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3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817C0-133F-47EA-B511-BFF1C2DC4D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24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817C0-133F-47EA-B511-BFF1C2DC4D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74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817C0-133F-47EA-B511-BFF1C2DC4D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87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817C0-133F-47EA-B511-BFF1C2DC4D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7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817C0-133F-47EA-B511-BFF1C2DC4D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70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817C0-133F-47EA-B511-BFF1C2DC4D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29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817C0-133F-47EA-B511-BFF1C2DC4D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14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817C0-133F-47EA-B511-BFF1C2DC4D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62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0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91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20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8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74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1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8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49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7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4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4E3C3-0E71-4B81-BF7C-FE4D02731785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7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81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INVESTIGATION OF “DEEP” LEARNING CATALYZED BY TOPICS IN COMPUTER VISION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05736" y="522328"/>
            <a:ext cx="1836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MATH/COMP 402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3854701"/>
            <a:ext cx="9144000" cy="1655762"/>
          </a:xfrm>
        </p:spPr>
        <p:txBody>
          <a:bodyPr anchor="ctr"/>
          <a:lstStyle/>
          <a:p>
            <a:r>
              <a:rPr lang="en-US" dirty="0"/>
              <a:t>Checkpoint 5</a:t>
            </a:r>
          </a:p>
        </p:txBody>
      </p:sp>
    </p:spTree>
    <p:extLst>
      <p:ext uri="{BB962C8B-B14F-4D97-AF65-F5344CB8AC3E}">
        <p14:creationId xmlns:p14="http://schemas.microsoft.com/office/powerpoint/2010/main" val="3370830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5 Progress (COMP)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78095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Caffe Network Testing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Complete Backpropagation Description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286384"/>
            <a:ext cx="10515600" cy="510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Checkpoint 5 - IV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933116" y="2563628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352674" y="3524249"/>
            <a:ext cx="6581776" cy="2933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036485" y="2809454"/>
            <a:ext cx="1316189" cy="714795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3275563" y="3676229"/>
            <a:ext cx="5640873" cy="2772196"/>
          </a:xfrm>
          <a:prstGeom prst="rect">
            <a:avLst/>
          </a:prstGeom>
          <a:solidFill>
            <a:schemeClr val="bg1"/>
          </a:solidFill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>
            <a:cxnSpLocks/>
          </p:cNvCxnSpPr>
          <p:nvPr/>
        </p:nvCxnSpPr>
        <p:spPr>
          <a:xfrm>
            <a:off x="1036485" y="3524249"/>
            <a:ext cx="2239078" cy="2924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cxnSpLocks/>
          </p:cNvCxnSpPr>
          <p:nvPr/>
        </p:nvCxnSpPr>
        <p:spPr>
          <a:xfrm>
            <a:off x="1036485" y="2809454"/>
            <a:ext cx="2239078" cy="866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cxnSpLocks/>
          </p:cNvCxnSpPr>
          <p:nvPr/>
        </p:nvCxnSpPr>
        <p:spPr>
          <a:xfrm>
            <a:off x="2352674" y="2809454"/>
            <a:ext cx="6563762" cy="866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>
            <a:spLocks noChangeAspect="1"/>
          </p:cNvSpPr>
          <p:nvPr/>
        </p:nvSpPr>
        <p:spPr>
          <a:xfrm>
            <a:off x="5460634" y="4304641"/>
            <a:ext cx="1371934" cy="136339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4741823" y="5514973"/>
            <a:ext cx="460065" cy="45720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7128212" y="5514972"/>
            <a:ext cx="460065" cy="45720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7128213" y="3940439"/>
            <a:ext cx="460065" cy="45720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4741823" y="3940438"/>
            <a:ext cx="460065" cy="45720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06" name="Straight Arrow Connector 105"/>
          <p:cNvCxnSpPr>
            <a:cxnSpLocks/>
            <a:stCxn id="105" idx="5"/>
            <a:endCxn id="92" idx="1"/>
          </p:cNvCxnSpPr>
          <p:nvPr/>
        </p:nvCxnSpPr>
        <p:spPr>
          <a:xfrm>
            <a:off x="5134513" y="4330683"/>
            <a:ext cx="527036" cy="1736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  <a:stCxn id="97" idx="7"/>
            <a:endCxn id="92" idx="3"/>
          </p:cNvCxnSpPr>
          <p:nvPr/>
        </p:nvCxnSpPr>
        <p:spPr>
          <a:xfrm flipV="1">
            <a:off x="5134513" y="5468369"/>
            <a:ext cx="527036" cy="1135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cxnSpLocks/>
            <a:stCxn id="99" idx="3"/>
            <a:endCxn id="92" idx="7"/>
          </p:cNvCxnSpPr>
          <p:nvPr/>
        </p:nvCxnSpPr>
        <p:spPr>
          <a:xfrm flipH="1">
            <a:off x="6631653" y="4330684"/>
            <a:ext cx="563935" cy="1736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cxnSpLocks/>
            <a:stCxn id="98" idx="1"/>
            <a:endCxn id="92" idx="5"/>
          </p:cNvCxnSpPr>
          <p:nvPr/>
        </p:nvCxnSpPr>
        <p:spPr>
          <a:xfrm flipH="1" flipV="1">
            <a:off x="6631653" y="5468369"/>
            <a:ext cx="563934" cy="1135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>
            <a:spLocks noChangeAspect="1"/>
          </p:cNvSpPr>
          <p:nvPr/>
        </p:nvSpPr>
        <p:spPr>
          <a:xfrm>
            <a:off x="5374338" y="3581369"/>
            <a:ext cx="200492" cy="19924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5708542" y="3581369"/>
            <a:ext cx="200492" cy="19924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302401" y="3581369"/>
            <a:ext cx="200492" cy="19924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6613025" y="3581369"/>
            <a:ext cx="200492" cy="19924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5716823" y="6363094"/>
            <a:ext cx="200492" cy="1992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6000200" y="6353239"/>
            <a:ext cx="200492" cy="1992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6296780" y="6358465"/>
            <a:ext cx="200492" cy="1992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6567877" y="6347933"/>
            <a:ext cx="200492" cy="1992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Arrow Connector 117"/>
          <p:cNvCxnSpPr>
            <a:cxnSpLocks/>
            <a:stCxn id="98" idx="2"/>
            <a:endCxn id="117" idx="0"/>
          </p:cNvCxnSpPr>
          <p:nvPr/>
        </p:nvCxnSpPr>
        <p:spPr>
          <a:xfrm flipH="1">
            <a:off x="6668123" y="5743573"/>
            <a:ext cx="460089" cy="6043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cxnSpLocks/>
            <a:stCxn id="97" idx="5"/>
            <a:endCxn id="114" idx="0"/>
          </p:cNvCxnSpPr>
          <p:nvPr/>
        </p:nvCxnSpPr>
        <p:spPr>
          <a:xfrm>
            <a:off x="5134513" y="5905218"/>
            <a:ext cx="682556" cy="4578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cxnSpLocks/>
            <a:stCxn id="105" idx="4"/>
            <a:endCxn id="115" idx="0"/>
          </p:cNvCxnSpPr>
          <p:nvPr/>
        </p:nvCxnSpPr>
        <p:spPr>
          <a:xfrm>
            <a:off x="4971856" y="4397639"/>
            <a:ext cx="1128590" cy="1955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cxnSpLocks/>
          </p:cNvCxnSpPr>
          <p:nvPr/>
        </p:nvCxnSpPr>
        <p:spPr>
          <a:xfrm flipH="1" flipV="1">
            <a:off x="5044647" y="4433685"/>
            <a:ext cx="483363" cy="1827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cxnSpLocks/>
          </p:cNvCxnSpPr>
          <p:nvPr/>
        </p:nvCxnSpPr>
        <p:spPr>
          <a:xfrm flipH="1">
            <a:off x="5044647" y="5351638"/>
            <a:ext cx="514314" cy="1307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cxnSpLocks/>
          </p:cNvCxnSpPr>
          <p:nvPr/>
        </p:nvCxnSpPr>
        <p:spPr>
          <a:xfrm>
            <a:off x="6728065" y="5342583"/>
            <a:ext cx="519444" cy="1531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cxnSpLocks/>
          </p:cNvCxnSpPr>
          <p:nvPr/>
        </p:nvCxnSpPr>
        <p:spPr>
          <a:xfrm flipV="1">
            <a:off x="6751429" y="4417494"/>
            <a:ext cx="550093" cy="2387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/>
          <p:cNvSpPr>
            <a:spLocks noChangeAspect="1"/>
          </p:cNvSpPr>
          <p:nvPr/>
        </p:nvSpPr>
        <p:spPr>
          <a:xfrm>
            <a:off x="10331622" y="2881328"/>
            <a:ext cx="309366" cy="30744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10330368" y="3362575"/>
            <a:ext cx="309366" cy="30744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10729821" y="2881328"/>
            <a:ext cx="80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Planet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0728567" y="3335472"/>
            <a:ext cx="55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Sun</a:t>
            </a:r>
          </a:p>
        </p:txBody>
      </p:sp>
      <p:cxnSp>
        <p:nvCxnSpPr>
          <p:cNvPr id="129" name="Straight Arrow Connector 128"/>
          <p:cNvCxnSpPr>
            <a:cxnSpLocks/>
            <a:stCxn id="110" idx="4"/>
          </p:cNvCxnSpPr>
          <p:nvPr/>
        </p:nvCxnSpPr>
        <p:spPr>
          <a:xfrm>
            <a:off x="5474584" y="3780613"/>
            <a:ext cx="355454" cy="5844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cxnSpLocks/>
            <a:stCxn id="111" idx="4"/>
          </p:cNvCxnSpPr>
          <p:nvPr/>
        </p:nvCxnSpPr>
        <p:spPr>
          <a:xfrm>
            <a:off x="5808788" y="3780613"/>
            <a:ext cx="162399" cy="5240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cxnSpLocks/>
          </p:cNvCxnSpPr>
          <p:nvPr/>
        </p:nvCxnSpPr>
        <p:spPr>
          <a:xfrm flipH="1">
            <a:off x="6285183" y="3828209"/>
            <a:ext cx="76432" cy="4096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cxnSpLocks/>
          </p:cNvCxnSpPr>
          <p:nvPr/>
        </p:nvCxnSpPr>
        <p:spPr>
          <a:xfrm flipH="1">
            <a:off x="6455205" y="3835523"/>
            <a:ext cx="168794" cy="4387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cxnSpLocks/>
            <a:stCxn id="99" idx="4"/>
            <a:endCxn id="116" idx="0"/>
          </p:cNvCxnSpPr>
          <p:nvPr/>
        </p:nvCxnSpPr>
        <p:spPr>
          <a:xfrm flipH="1">
            <a:off x="6397026" y="4397640"/>
            <a:ext cx="961220" cy="19608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>
            <a:spLocks noChangeAspect="1"/>
          </p:cNvSpPr>
          <p:nvPr/>
        </p:nvSpPr>
        <p:spPr>
          <a:xfrm>
            <a:off x="6008731" y="3581369"/>
            <a:ext cx="200492" cy="19924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Arrow Connector 134"/>
          <p:cNvCxnSpPr>
            <a:cxnSpLocks/>
            <a:stCxn id="134" idx="4"/>
          </p:cNvCxnSpPr>
          <p:nvPr/>
        </p:nvCxnSpPr>
        <p:spPr>
          <a:xfrm>
            <a:off x="6108977" y="3780613"/>
            <a:ext cx="15722" cy="4572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cxnSpLocks/>
            <a:stCxn id="117" idx="7"/>
          </p:cNvCxnSpPr>
          <p:nvPr/>
        </p:nvCxnSpPr>
        <p:spPr>
          <a:xfrm flipV="1">
            <a:off x="6739008" y="5905218"/>
            <a:ext cx="431780" cy="4718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cxnSpLocks/>
          </p:cNvCxnSpPr>
          <p:nvPr/>
        </p:nvCxnSpPr>
        <p:spPr>
          <a:xfrm flipV="1">
            <a:off x="6516433" y="4397641"/>
            <a:ext cx="928600" cy="19397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cxnSpLocks/>
          </p:cNvCxnSpPr>
          <p:nvPr/>
        </p:nvCxnSpPr>
        <p:spPr>
          <a:xfrm flipH="1" flipV="1">
            <a:off x="4876996" y="4417494"/>
            <a:ext cx="1117449" cy="19049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cxnSpLocks/>
          </p:cNvCxnSpPr>
          <p:nvPr/>
        </p:nvCxnSpPr>
        <p:spPr>
          <a:xfrm flipH="1" flipV="1">
            <a:off x="5085638" y="5992031"/>
            <a:ext cx="599489" cy="3710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cxnSpLocks/>
          </p:cNvCxnSpPr>
          <p:nvPr/>
        </p:nvCxnSpPr>
        <p:spPr>
          <a:xfrm flipH="1" flipV="1">
            <a:off x="5572529" y="3764588"/>
            <a:ext cx="304797" cy="5469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cxnSpLocks/>
          </p:cNvCxnSpPr>
          <p:nvPr/>
        </p:nvCxnSpPr>
        <p:spPr>
          <a:xfrm flipH="1" flipV="1">
            <a:off x="5866585" y="3780611"/>
            <a:ext cx="157868" cy="4572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cxnSpLocks/>
          </p:cNvCxnSpPr>
          <p:nvPr/>
        </p:nvCxnSpPr>
        <p:spPr>
          <a:xfrm flipH="1" flipV="1">
            <a:off x="6172785" y="3780613"/>
            <a:ext cx="9711" cy="4572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cxnSpLocks/>
          </p:cNvCxnSpPr>
          <p:nvPr/>
        </p:nvCxnSpPr>
        <p:spPr>
          <a:xfrm flipV="1">
            <a:off x="6338998" y="3818021"/>
            <a:ext cx="117218" cy="4556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cxnSpLocks/>
          </p:cNvCxnSpPr>
          <p:nvPr/>
        </p:nvCxnSpPr>
        <p:spPr>
          <a:xfrm flipV="1">
            <a:off x="6539602" y="3835524"/>
            <a:ext cx="178749" cy="4571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5975031" y="6319450"/>
            <a:ext cx="28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5688781" y="6319453"/>
            <a:ext cx="28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273187" y="6314688"/>
            <a:ext cx="28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537012" y="6305769"/>
            <a:ext cx="28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5353302" y="3537403"/>
            <a:ext cx="28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5685127" y="3537729"/>
            <a:ext cx="28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5980966" y="3537853"/>
            <a:ext cx="28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6582350" y="3533514"/>
            <a:ext cx="28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6264453" y="3509980"/>
            <a:ext cx="28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54" name="Oval 153"/>
          <p:cNvSpPr>
            <a:spLocks noChangeAspect="1"/>
          </p:cNvSpPr>
          <p:nvPr/>
        </p:nvSpPr>
        <p:spPr>
          <a:xfrm>
            <a:off x="8051102" y="4910320"/>
            <a:ext cx="460065" cy="45720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55" name="Straight Arrow Connector 154"/>
          <p:cNvCxnSpPr>
            <a:cxnSpLocks/>
          </p:cNvCxnSpPr>
          <p:nvPr/>
        </p:nvCxnSpPr>
        <p:spPr>
          <a:xfrm>
            <a:off x="6847809" y="4961760"/>
            <a:ext cx="1185279" cy="903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cxnSpLocks/>
          </p:cNvCxnSpPr>
          <p:nvPr/>
        </p:nvCxnSpPr>
        <p:spPr>
          <a:xfrm flipH="1" flipV="1">
            <a:off x="6824641" y="5105918"/>
            <a:ext cx="1139674" cy="58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/>
          <p:cNvSpPr>
            <a:spLocks noChangeAspect="1"/>
          </p:cNvSpPr>
          <p:nvPr/>
        </p:nvSpPr>
        <p:spPr>
          <a:xfrm>
            <a:off x="8187637" y="6347933"/>
            <a:ext cx="200492" cy="1992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8144068" y="6305769"/>
            <a:ext cx="28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cxnSp>
        <p:nvCxnSpPr>
          <p:cNvPr id="159" name="Straight Arrow Connector 158"/>
          <p:cNvCxnSpPr>
            <a:cxnSpLocks/>
          </p:cNvCxnSpPr>
          <p:nvPr/>
        </p:nvCxnSpPr>
        <p:spPr>
          <a:xfrm flipV="1">
            <a:off x="8367922" y="5381790"/>
            <a:ext cx="0" cy="8883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cxnSpLocks/>
          </p:cNvCxnSpPr>
          <p:nvPr/>
        </p:nvCxnSpPr>
        <p:spPr>
          <a:xfrm flipH="1">
            <a:off x="8233990" y="5406117"/>
            <a:ext cx="53894" cy="8901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8986877" y="4877661"/>
            <a:ext cx="94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L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9005335" y="6315513"/>
            <a:ext cx="945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Layer L-1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8986878" y="3544137"/>
            <a:ext cx="945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Layer L+1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10279102" y="3846596"/>
            <a:ext cx="1458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element has a single output value</a:t>
            </a:r>
          </a:p>
        </p:txBody>
      </p:sp>
    </p:spTree>
    <p:extLst>
      <p:ext uri="{BB962C8B-B14F-4D97-AF65-F5344CB8AC3E}">
        <p14:creationId xmlns:p14="http://schemas.microsoft.com/office/powerpoint/2010/main" val="2556722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Straight Connector 109"/>
          <p:cNvCxnSpPr>
            <a:cxnSpLocks/>
            <a:stCxn id="106" idx="3"/>
            <a:endCxn id="13" idx="3"/>
          </p:cNvCxnSpPr>
          <p:nvPr/>
        </p:nvCxnSpPr>
        <p:spPr>
          <a:xfrm>
            <a:off x="1384144" y="3729442"/>
            <a:ext cx="1325249" cy="482079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5 Progress (COMP)</a:t>
            </a:r>
          </a:p>
        </p:txBody>
      </p:sp>
      <p:cxnSp>
        <p:nvCxnSpPr>
          <p:cNvPr id="39" name="Straight Arrow Connector 38"/>
          <p:cNvCxnSpPr>
            <a:cxnSpLocks/>
          </p:cNvCxnSpPr>
          <p:nvPr/>
        </p:nvCxnSpPr>
        <p:spPr>
          <a:xfrm flipH="1" flipV="1">
            <a:off x="3721574" y="4348315"/>
            <a:ext cx="635680" cy="203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838200" y="178095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Caffe Network Testing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Complete Backpropagation Description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286384"/>
            <a:ext cx="10515600" cy="510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Checkpoint 5 – V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933116" y="2563628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790865" y="2837034"/>
                <a:ext cx="4219745" cy="500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865" y="2837034"/>
                <a:ext cx="4219745" cy="5001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2448009" y="3859887"/>
            <a:ext cx="3390816" cy="1407438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2664371" y="394251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3120172" y="394251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3575973" y="3946520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4371818" y="394251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4857651" y="394251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5343459" y="3938506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3717709" y="4285413"/>
            <a:ext cx="851415" cy="84611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6327241" y="3937218"/>
            <a:ext cx="711728" cy="626388"/>
            <a:chOff x="6255062" y="3717012"/>
            <a:chExt cx="711728" cy="626388"/>
          </a:xfrm>
        </p:grpSpPr>
        <p:grpSp>
          <p:nvGrpSpPr>
            <p:cNvPr id="22" name="Group 21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1885908" y="6170639"/>
                <a:ext cx="4581511" cy="500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908" y="6170639"/>
                <a:ext cx="4581511" cy="5001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 flipH="1" flipV="1">
            <a:off x="2891246" y="4333038"/>
            <a:ext cx="536355" cy="1966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3331818" y="4340301"/>
            <a:ext cx="551584" cy="1915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</p:cNvCxnSpPr>
          <p:nvPr/>
        </p:nvCxnSpPr>
        <p:spPr>
          <a:xfrm flipH="1" flipV="1">
            <a:off x="4547614" y="4348315"/>
            <a:ext cx="371890" cy="1907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</p:cNvCxnSpPr>
          <p:nvPr/>
        </p:nvCxnSpPr>
        <p:spPr>
          <a:xfrm flipH="1" flipV="1">
            <a:off x="5011366" y="4358657"/>
            <a:ext cx="382065" cy="1941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</p:cNvCxnSpPr>
          <p:nvPr/>
        </p:nvCxnSpPr>
        <p:spPr>
          <a:xfrm flipH="1" flipV="1">
            <a:off x="5485294" y="4318207"/>
            <a:ext cx="9470" cy="2068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7419076" y="3943299"/>
            <a:ext cx="711728" cy="626388"/>
            <a:chOff x="6255062" y="3717012"/>
            <a:chExt cx="711728" cy="626388"/>
          </a:xfrm>
        </p:grpSpPr>
        <p:grpSp>
          <p:nvGrpSpPr>
            <p:cNvPr id="66" name="Group 65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Oval 69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7161078" y="4741003"/>
            <a:ext cx="711728" cy="626388"/>
            <a:chOff x="6255062" y="3717012"/>
            <a:chExt cx="711728" cy="626388"/>
          </a:xfrm>
        </p:grpSpPr>
        <p:grpSp>
          <p:nvGrpSpPr>
            <p:cNvPr id="77" name="Group 76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78" name="Oval 77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79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3" name="Straight Connector 92"/>
          <p:cNvCxnSpPr>
            <a:cxnSpLocks/>
          </p:cNvCxnSpPr>
          <p:nvPr/>
        </p:nvCxnSpPr>
        <p:spPr>
          <a:xfrm>
            <a:off x="1114425" y="5829300"/>
            <a:ext cx="7477125" cy="0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cxnSpLocks/>
          </p:cNvCxnSpPr>
          <p:nvPr/>
        </p:nvCxnSpPr>
        <p:spPr>
          <a:xfrm>
            <a:off x="1095375" y="2733675"/>
            <a:ext cx="7496175" cy="0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270036" y="4422572"/>
            <a:ext cx="368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12667" y="6189874"/>
            <a:ext cx="1310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Layer L-1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9793688" y="90175"/>
            <a:ext cx="2266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Forward Pass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Oval 105"/>
              <p:cNvSpPr>
                <a:spLocks noChangeAspect="1"/>
              </p:cNvSpPr>
              <p:nvPr/>
            </p:nvSpPr>
            <p:spPr>
              <a:xfrm>
                <a:off x="1256900" y="2969153"/>
                <a:ext cx="868879" cy="89073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𝑙𝑖𝑗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6" name="Oval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900" y="2969153"/>
                <a:ext cx="868879" cy="89073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Connector 107"/>
          <p:cNvCxnSpPr>
            <a:cxnSpLocks/>
            <a:stCxn id="106" idx="7"/>
            <a:endCxn id="13" idx="0"/>
          </p:cNvCxnSpPr>
          <p:nvPr/>
        </p:nvCxnSpPr>
        <p:spPr>
          <a:xfrm>
            <a:off x="1998535" y="3099598"/>
            <a:ext cx="819551" cy="842915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8842424" y="4280385"/>
            <a:ext cx="711728" cy="626388"/>
            <a:chOff x="6255062" y="3717012"/>
            <a:chExt cx="711728" cy="626388"/>
          </a:xfrm>
        </p:grpSpPr>
        <p:grpSp>
          <p:nvGrpSpPr>
            <p:cNvPr id="115" name="Group 114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tx1"/>
                    </a:solidFill>
                  </a:rPr>
                  <a:t>i</a:t>
                </a:r>
              </a:p>
            </p:txBody>
          </p:sp>
        </p:grpSp>
        <p:sp>
          <p:nvSpPr>
            <p:cNvPr id="116" name="Oval 115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7" name="Oval 116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9" name="Oval 118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0" name="Oval 119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Oval 120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414207" y="4201822"/>
            <a:ext cx="1112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Layer L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10460044" y="580557"/>
            <a:ext cx="83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Step 1</a:t>
            </a:r>
          </a:p>
        </p:txBody>
      </p:sp>
      <p:sp>
        <p:nvSpPr>
          <p:cNvPr id="162" name="Oval 161"/>
          <p:cNvSpPr>
            <a:spLocks noChangeAspect="1"/>
          </p:cNvSpPr>
          <p:nvPr/>
        </p:nvSpPr>
        <p:spPr>
          <a:xfrm>
            <a:off x="9670204" y="2781851"/>
            <a:ext cx="196384" cy="19516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>
            <a:spLocks noChangeAspect="1"/>
          </p:cNvSpPr>
          <p:nvPr/>
        </p:nvSpPr>
        <p:spPr>
          <a:xfrm>
            <a:off x="10743906" y="2750295"/>
            <a:ext cx="210379" cy="21653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9856456" y="2637051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Planet 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j</a:t>
            </a:r>
            <a:r>
              <a:rPr lang="en-US" sz="1200" dirty="0"/>
              <a:t> indexes)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9787272" y="3110263"/>
            <a:ext cx="2017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Each processing element has a single output value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10954285" y="2648598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Sun 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i</a:t>
            </a:r>
            <a:r>
              <a:rPr lang="en-US" sz="1200" dirty="0"/>
              <a:t> indexes)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TextBox 166"/>
              <p:cNvSpPr txBox="1"/>
              <p:nvPr/>
            </p:nvSpPr>
            <p:spPr>
              <a:xfrm>
                <a:off x="9735706" y="3587391"/>
                <a:ext cx="21205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200" dirty="0"/>
                  <a:t>= number of units in layer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06" y="3587391"/>
                <a:ext cx="2120552" cy="276999"/>
              </a:xfrm>
              <a:prstGeom prst="rect">
                <a:avLst/>
              </a:prstGeom>
              <a:blipFill>
                <a:blip r:embed="rId6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8957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" name="Straight Connector 154"/>
          <p:cNvCxnSpPr>
            <a:cxnSpLocks/>
            <a:stCxn id="153" idx="0"/>
            <a:endCxn id="19" idx="1"/>
          </p:cNvCxnSpPr>
          <p:nvPr/>
        </p:nvCxnSpPr>
        <p:spPr>
          <a:xfrm flipV="1">
            <a:off x="1707226" y="4409324"/>
            <a:ext cx="2135170" cy="254163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cxnSpLocks/>
            <a:stCxn id="153" idx="4"/>
            <a:endCxn id="19" idx="4"/>
          </p:cNvCxnSpPr>
          <p:nvPr/>
        </p:nvCxnSpPr>
        <p:spPr>
          <a:xfrm flipV="1">
            <a:off x="1707226" y="5131527"/>
            <a:ext cx="2436191" cy="526404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5 Progress (COMP)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78095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Caffe Network Testing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Complete Backpropagation Description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286384"/>
            <a:ext cx="10515600" cy="510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Checkpoint 5 – VI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933116" y="2563628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790865" y="2837034"/>
                <a:ext cx="4219745" cy="500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865" y="2837034"/>
                <a:ext cx="4219745" cy="5001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2448009" y="3859887"/>
            <a:ext cx="3390816" cy="1407438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2664371" y="394251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3120172" y="394251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3575973" y="3946520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4371818" y="394251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4857651" y="394251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5343459" y="3938506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3717709" y="4285413"/>
            <a:ext cx="851415" cy="84611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6327241" y="3937218"/>
            <a:ext cx="711728" cy="626388"/>
            <a:chOff x="6255062" y="3717012"/>
            <a:chExt cx="711728" cy="626388"/>
          </a:xfrm>
        </p:grpSpPr>
        <p:grpSp>
          <p:nvGrpSpPr>
            <p:cNvPr id="22" name="Group 21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1885908" y="6170639"/>
                <a:ext cx="4581511" cy="500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908" y="6170639"/>
                <a:ext cx="4581511" cy="5001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/>
          <p:cNvGrpSpPr/>
          <p:nvPr/>
        </p:nvGrpSpPr>
        <p:grpSpPr>
          <a:xfrm>
            <a:off x="7419076" y="3943299"/>
            <a:ext cx="711728" cy="626388"/>
            <a:chOff x="6255062" y="3717012"/>
            <a:chExt cx="711728" cy="626388"/>
          </a:xfrm>
        </p:grpSpPr>
        <p:grpSp>
          <p:nvGrpSpPr>
            <p:cNvPr id="66" name="Group 65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Oval 69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7161078" y="4741003"/>
            <a:ext cx="711728" cy="626388"/>
            <a:chOff x="6255062" y="3717012"/>
            <a:chExt cx="711728" cy="626388"/>
          </a:xfrm>
        </p:grpSpPr>
        <p:grpSp>
          <p:nvGrpSpPr>
            <p:cNvPr id="77" name="Group 76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78" name="Oval 77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79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3" name="Straight Connector 92"/>
          <p:cNvCxnSpPr>
            <a:cxnSpLocks/>
          </p:cNvCxnSpPr>
          <p:nvPr/>
        </p:nvCxnSpPr>
        <p:spPr>
          <a:xfrm>
            <a:off x="1114425" y="5829300"/>
            <a:ext cx="7477125" cy="0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cxnSpLocks/>
          </p:cNvCxnSpPr>
          <p:nvPr/>
        </p:nvCxnSpPr>
        <p:spPr>
          <a:xfrm>
            <a:off x="1095375" y="2733675"/>
            <a:ext cx="7496175" cy="0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270036" y="4422572"/>
            <a:ext cx="368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12667" y="6189874"/>
            <a:ext cx="1310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Layer L-1</a:t>
            </a:r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9670204" y="2781851"/>
            <a:ext cx="196384" cy="19516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10743906" y="2750295"/>
            <a:ext cx="210379" cy="21653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9856456" y="2637051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Planet 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j</a:t>
            </a:r>
            <a:r>
              <a:rPr lang="en-US" sz="1200" dirty="0"/>
              <a:t> indexes)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787272" y="3110263"/>
            <a:ext cx="2017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Each processing element has a single output value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9793688" y="90175"/>
            <a:ext cx="2266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Forward Pass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8842424" y="4280385"/>
            <a:ext cx="711728" cy="626388"/>
            <a:chOff x="6255062" y="3717012"/>
            <a:chExt cx="711728" cy="626388"/>
          </a:xfrm>
        </p:grpSpPr>
        <p:grpSp>
          <p:nvGrpSpPr>
            <p:cNvPr id="115" name="Group 114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tx1"/>
                    </a:solidFill>
                  </a:rPr>
                  <a:t>i</a:t>
                </a:r>
              </a:p>
            </p:txBody>
          </p:sp>
        </p:grpSp>
        <p:sp>
          <p:nvSpPr>
            <p:cNvPr id="116" name="Oval 115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7" name="Oval 116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9" name="Oval 118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0" name="Oval 119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Oval 120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414207" y="4201822"/>
            <a:ext cx="1112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Layer L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0954285" y="2648598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Sun 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i</a:t>
            </a:r>
            <a:r>
              <a:rPr lang="en-US" sz="1200" dirty="0"/>
              <a:t> indexes)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/>
              <p:cNvSpPr txBox="1"/>
              <p:nvPr/>
            </p:nvSpPr>
            <p:spPr>
              <a:xfrm>
                <a:off x="9735706" y="3587391"/>
                <a:ext cx="21205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200" dirty="0"/>
                  <a:t>= number of units in layer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06" y="3587391"/>
                <a:ext cx="2120552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/>
          <p:cNvCxnSpPr>
            <a:cxnSpLocks/>
          </p:cNvCxnSpPr>
          <p:nvPr/>
        </p:nvCxnSpPr>
        <p:spPr>
          <a:xfrm>
            <a:off x="2979183" y="4336294"/>
            <a:ext cx="657406" cy="40179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cxnSpLocks/>
          </p:cNvCxnSpPr>
          <p:nvPr/>
        </p:nvCxnSpPr>
        <p:spPr>
          <a:xfrm>
            <a:off x="3402524" y="4292751"/>
            <a:ext cx="275374" cy="21023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cxnSpLocks/>
            <a:stCxn id="15" idx="5"/>
          </p:cNvCxnSpPr>
          <p:nvPr/>
        </p:nvCxnSpPr>
        <p:spPr>
          <a:xfrm>
            <a:off x="3838380" y="4215528"/>
            <a:ext cx="73073" cy="11907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cxnSpLocks/>
            <a:stCxn id="16" idx="3"/>
          </p:cNvCxnSpPr>
          <p:nvPr/>
        </p:nvCxnSpPr>
        <p:spPr>
          <a:xfrm flipH="1">
            <a:off x="4348926" y="4211521"/>
            <a:ext cx="67914" cy="11603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cxnSpLocks/>
          </p:cNvCxnSpPr>
          <p:nvPr/>
        </p:nvCxnSpPr>
        <p:spPr>
          <a:xfrm flipH="1">
            <a:off x="4585426" y="4288622"/>
            <a:ext cx="363805" cy="27145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cxnSpLocks/>
          </p:cNvCxnSpPr>
          <p:nvPr/>
        </p:nvCxnSpPr>
        <p:spPr>
          <a:xfrm flipH="1">
            <a:off x="4599221" y="4263297"/>
            <a:ext cx="791436" cy="44517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10460044" y="580557"/>
            <a:ext cx="83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Step 2</a:t>
            </a:r>
          </a:p>
        </p:txBody>
      </p:sp>
      <p:sp>
        <p:nvSpPr>
          <p:cNvPr id="153" name="Oval 152"/>
          <p:cNvSpPr>
            <a:spLocks noChangeAspect="1"/>
          </p:cNvSpPr>
          <p:nvPr/>
        </p:nvSpPr>
        <p:spPr>
          <a:xfrm>
            <a:off x="1206888" y="4663487"/>
            <a:ext cx="1000675" cy="9944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Rectangle 153"/>
              <p:cNvSpPr/>
              <p:nvPr/>
            </p:nvSpPr>
            <p:spPr>
              <a:xfrm>
                <a:off x="1200919" y="5082852"/>
                <a:ext cx="102611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800" dirty="0"/>
                  <a:t>S(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𝑝𝑙𝑎𝑛𝑒𝑡</m:t>
                        </m:r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𝑜𝑢𝑝𝑢𝑡𝑠</m:t>
                        </m:r>
                      </m:e>
                    </m:nary>
                  </m:oMath>
                </a14:m>
                <a:r>
                  <a:rPr lang="en-US" sz="800" dirty="0"/>
                  <a:t>)</a:t>
                </a:r>
              </a:p>
            </p:txBody>
          </p:sp>
        </mc:Choice>
        <mc:Fallback>
          <p:sp>
            <p:nvSpPr>
              <p:cNvPr id="154" name="Rectangle 1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919" y="5082852"/>
                <a:ext cx="1026115" cy="215444"/>
              </a:xfrm>
              <a:prstGeom prst="rect">
                <a:avLst/>
              </a:prstGeom>
              <a:blipFill>
                <a:blip r:embed="rId6"/>
                <a:stretch>
                  <a:fillRect l="-2381" t="-85714" b="-1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9905990" y="3997938"/>
            <a:ext cx="1668529" cy="632176"/>
            <a:chOff x="10021896" y="3950036"/>
            <a:chExt cx="1668529" cy="632176"/>
          </a:xfrm>
        </p:grpSpPr>
        <p:cxnSp>
          <p:nvCxnSpPr>
            <p:cNvPr id="92" name="Straight Arrow Connector 91"/>
            <p:cNvCxnSpPr>
              <a:cxnSpLocks/>
            </p:cNvCxnSpPr>
            <p:nvPr/>
          </p:nvCxnSpPr>
          <p:spPr>
            <a:xfrm>
              <a:off x="10151634" y="4411554"/>
              <a:ext cx="1426532" cy="0"/>
            </a:xfrm>
            <a:prstGeom prst="straightConnector1">
              <a:avLst/>
            </a:prstGeom>
            <a:ln w="412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/>
                <p:cNvSpPr/>
                <p:nvPr/>
              </p:nvSpPr>
              <p:spPr>
                <a:xfrm>
                  <a:off x="10079451" y="3950036"/>
                  <a:ext cx="1411284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𝑙𝑖𝑗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9451" y="3950036"/>
                  <a:ext cx="1411284" cy="391646"/>
                </a:xfrm>
                <a:prstGeom prst="rect">
                  <a:avLst/>
                </a:prstGeom>
                <a:blipFill>
                  <a:blip r:embed="rId7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Rectangle 96"/>
            <p:cNvSpPr/>
            <p:nvPr/>
          </p:nvSpPr>
          <p:spPr>
            <a:xfrm>
              <a:off x="10021896" y="3957185"/>
              <a:ext cx="1668529" cy="62502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2387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traight Arrow Connector 85"/>
          <p:cNvCxnSpPr>
            <a:cxnSpLocks/>
            <a:stCxn id="85" idx="0"/>
          </p:cNvCxnSpPr>
          <p:nvPr/>
        </p:nvCxnSpPr>
        <p:spPr>
          <a:xfrm flipH="1" flipV="1">
            <a:off x="6614436" y="3295650"/>
            <a:ext cx="905735" cy="15938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5 Progress (COMP)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78095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Caffe Network Testing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Complete Backpropagation Description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286384"/>
            <a:ext cx="10515600" cy="510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Checkpoint 5 – VII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933116" y="2563628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790865" y="2837034"/>
                <a:ext cx="4219745" cy="500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865" y="2837034"/>
                <a:ext cx="4219745" cy="5001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2448009" y="3859887"/>
            <a:ext cx="3390816" cy="1407438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2664371" y="394251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3120172" y="394251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3575973" y="3946520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4371818" y="394251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4857651" y="3942513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5343459" y="3938506"/>
            <a:ext cx="307429" cy="3151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3717709" y="4285413"/>
            <a:ext cx="851415" cy="84611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6327241" y="3937218"/>
            <a:ext cx="711728" cy="626388"/>
            <a:chOff x="6255062" y="3717012"/>
            <a:chExt cx="711728" cy="626388"/>
          </a:xfrm>
        </p:grpSpPr>
        <p:grpSp>
          <p:nvGrpSpPr>
            <p:cNvPr id="22" name="Group 21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1885908" y="6170639"/>
                <a:ext cx="4581511" cy="500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908" y="6170639"/>
                <a:ext cx="4581511" cy="5001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>
            <a:cxnSpLocks/>
          </p:cNvCxnSpPr>
          <p:nvPr/>
        </p:nvCxnSpPr>
        <p:spPr>
          <a:xfrm flipV="1">
            <a:off x="4143417" y="3353468"/>
            <a:ext cx="776087" cy="8652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cxnSpLocks/>
            <a:stCxn id="21" idx="0"/>
          </p:cNvCxnSpPr>
          <p:nvPr/>
        </p:nvCxnSpPr>
        <p:spPr>
          <a:xfrm flipH="1" flipV="1">
            <a:off x="5451545" y="3337904"/>
            <a:ext cx="1234789" cy="7477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  <a:stCxn id="74" idx="0"/>
            <a:endCxn id="10" idx="2"/>
          </p:cNvCxnSpPr>
          <p:nvPr/>
        </p:nvCxnSpPr>
        <p:spPr>
          <a:xfrm flipH="1" flipV="1">
            <a:off x="5900738" y="3337171"/>
            <a:ext cx="1877431" cy="7545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7419076" y="3943299"/>
            <a:ext cx="711728" cy="626388"/>
            <a:chOff x="6255062" y="3717012"/>
            <a:chExt cx="711728" cy="626388"/>
          </a:xfrm>
        </p:grpSpPr>
        <p:grpSp>
          <p:nvGrpSpPr>
            <p:cNvPr id="66" name="Group 65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Oval 69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7161078" y="4741003"/>
            <a:ext cx="711728" cy="626388"/>
            <a:chOff x="6255062" y="3717012"/>
            <a:chExt cx="711728" cy="626388"/>
          </a:xfrm>
        </p:grpSpPr>
        <p:grpSp>
          <p:nvGrpSpPr>
            <p:cNvPr id="77" name="Group 76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78" name="Oval 77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79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3" name="Straight Connector 92"/>
          <p:cNvCxnSpPr>
            <a:cxnSpLocks/>
          </p:cNvCxnSpPr>
          <p:nvPr/>
        </p:nvCxnSpPr>
        <p:spPr>
          <a:xfrm>
            <a:off x="1114425" y="5829300"/>
            <a:ext cx="7477125" cy="0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cxnSpLocks/>
          </p:cNvCxnSpPr>
          <p:nvPr/>
        </p:nvCxnSpPr>
        <p:spPr>
          <a:xfrm>
            <a:off x="1095375" y="2733675"/>
            <a:ext cx="7496175" cy="0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270036" y="4422572"/>
            <a:ext cx="368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12667" y="6189874"/>
            <a:ext cx="1310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Layer L-1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9793688" y="90175"/>
            <a:ext cx="2266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Forward Pass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8842424" y="4280385"/>
            <a:ext cx="711728" cy="626388"/>
            <a:chOff x="6255062" y="3717012"/>
            <a:chExt cx="711728" cy="626388"/>
          </a:xfrm>
        </p:grpSpPr>
        <p:grpSp>
          <p:nvGrpSpPr>
            <p:cNvPr id="115" name="Group 114"/>
            <p:cNvGrpSpPr/>
            <p:nvPr/>
          </p:nvGrpSpPr>
          <p:grpSpPr>
            <a:xfrm>
              <a:off x="6255062" y="3717012"/>
              <a:ext cx="711728" cy="626388"/>
              <a:chOff x="6255062" y="3717012"/>
              <a:chExt cx="711728" cy="626388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6255062" y="3717012"/>
                <a:ext cx="711728" cy="626388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>
                <a:spLocks noChangeAspect="1"/>
              </p:cNvSpPr>
              <p:nvPr/>
            </p:nvSpPr>
            <p:spPr>
              <a:xfrm>
                <a:off x="6450794" y="3865476"/>
                <a:ext cx="326721" cy="32468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tx1"/>
                    </a:solidFill>
                  </a:rPr>
                  <a:t>i</a:t>
                </a:r>
              </a:p>
            </p:txBody>
          </p:sp>
        </p:grpSp>
        <p:sp>
          <p:nvSpPr>
            <p:cNvPr id="116" name="Oval 115"/>
            <p:cNvSpPr>
              <a:spLocks noChangeAspect="1"/>
            </p:cNvSpPr>
            <p:nvPr/>
          </p:nvSpPr>
          <p:spPr>
            <a:xfrm>
              <a:off x="6399833" y="3769389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7" name="Oval 116"/>
            <p:cNvSpPr>
              <a:spLocks noChangeAspect="1"/>
            </p:cNvSpPr>
            <p:nvPr/>
          </p:nvSpPr>
          <p:spPr>
            <a:xfrm>
              <a:off x="6306064" y="3979774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6399833" y="419635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9" name="Oval 118"/>
            <p:cNvSpPr>
              <a:spLocks noChangeAspect="1"/>
            </p:cNvSpPr>
            <p:nvPr/>
          </p:nvSpPr>
          <p:spPr>
            <a:xfrm>
              <a:off x="6722807" y="376629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0" name="Oval 119"/>
            <p:cNvSpPr>
              <a:spLocks noChangeAspect="1"/>
            </p:cNvSpPr>
            <p:nvPr/>
          </p:nvSpPr>
          <p:spPr>
            <a:xfrm>
              <a:off x="6826210" y="3979775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Oval 120"/>
            <p:cNvSpPr>
              <a:spLocks noChangeAspect="1"/>
            </p:cNvSpPr>
            <p:nvPr/>
          </p:nvSpPr>
          <p:spPr>
            <a:xfrm>
              <a:off x="6728989" y="4202366"/>
              <a:ext cx="93729" cy="960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414207" y="4201822"/>
            <a:ext cx="1112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Layer L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10460044" y="580557"/>
            <a:ext cx="83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Step 3</a:t>
            </a:r>
          </a:p>
        </p:txBody>
      </p:sp>
      <p:sp>
        <p:nvSpPr>
          <p:cNvPr id="92" name="Oval 91"/>
          <p:cNvSpPr>
            <a:spLocks noChangeAspect="1"/>
          </p:cNvSpPr>
          <p:nvPr/>
        </p:nvSpPr>
        <p:spPr>
          <a:xfrm>
            <a:off x="9670204" y="2781851"/>
            <a:ext cx="196384" cy="19516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0743906" y="2750295"/>
            <a:ext cx="210379" cy="21653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9856456" y="2637051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Planet 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j</a:t>
            </a:r>
            <a:r>
              <a:rPr lang="en-US" sz="1200" dirty="0"/>
              <a:t> indexes)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787272" y="3110263"/>
            <a:ext cx="2017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Each processing element has a single output value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954285" y="2648598"/>
            <a:ext cx="8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Sun 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/>
              <a:t>i</a:t>
            </a:r>
            <a:r>
              <a:rPr lang="en-US" sz="1200" dirty="0"/>
              <a:t> indexes)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/>
              <p:cNvSpPr txBox="1"/>
              <p:nvPr/>
            </p:nvSpPr>
            <p:spPr>
              <a:xfrm>
                <a:off x="9735706" y="3587391"/>
                <a:ext cx="21205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200" dirty="0"/>
                  <a:t>= number of units in layer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06" y="3587391"/>
                <a:ext cx="2120552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429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5 Progress (COMP)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04866"/>
            <a:ext cx="10515600" cy="3229225"/>
          </a:xfrm>
        </p:spPr>
        <p:txBody>
          <a:bodyPr/>
          <a:lstStyle/>
          <a:p>
            <a:pPr algn="just"/>
            <a:r>
              <a:rPr lang="en-US" dirty="0"/>
              <a:t>Spending time collecting data for backup plan rather than fixating on instantiation described in proposal</a:t>
            </a:r>
          </a:p>
          <a:p>
            <a:pPr algn="just"/>
            <a:r>
              <a:rPr lang="en-US" dirty="0"/>
              <a:t>May not use abbreviated 2015 dataset…established procedure for prebaked net + time to modify dataset import/conversion code may not produce results needed for scholars day in a reasonable timeframe (extra if time)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78095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Caffe Network Testing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Complete Backpropagation Description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286384"/>
            <a:ext cx="10515600" cy="510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Checkpoint 5 - VIII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933116" y="2563628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729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979" y="257893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4206675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53671"/>
            <a:ext cx="10515600" cy="3263596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How do changes in training sets and hyperparameters of a image classification feedforward convolutional neural network affect its training time, memory usage, and percentage of items correctly classified in the final validation set?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4617267"/>
            <a:ext cx="10515600" cy="13578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What performance benefits do GPUs offer in training time in these networks?</a:t>
            </a:r>
          </a:p>
        </p:txBody>
      </p:sp>
    </p:spTree>
    <p:extLst>
      <p:ext uri="{BB962C8B-B14F-4D97-AF65-F5344CB8AC3E}">
        <p14:creationId xmlns:p14="http://schemas.microsoft.com/office/powerpoint/2010/main" val="291353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Test a prebuilt CNN using the </a:t>
            </a:r>
            <a:r>
              <a:rPr lang="en-US" sz="3600" dirty="0" err="1"/>
              <a:t>LeNet</a:t>
            </a:r>
            <a:r>
              <a:rPr lang="en-US" sz="3600" dirty="0"/>
              <a:t> and ImageNet NN architectures on GPU and CPU</a:t>
            </a:r>
          </a:p>
          <a:p>
            <a:pPr lvl="1"/>
            <a:r>
              <a:rPr lang="en-US" sz="3200" dirty="0"/>
              <a:t>IMAGENET 2015 Large Scale Visual Recognition Challenge dataset</a:t>
            </a:r>
          </a:p>
          <a:p>
            <a:pPr lvl="1"/>
            <a:r>
              <a:rPr lang="en-US" sz="3200" dirty="0"/>
              <a:t>Ten disjoint image classes</a:t>
            </a:r>
          </a:p>
          <a:p>
            <a:r>
              <a:rPr lang="en-US" sz="3600" dirty="0"/>
              <a:t>Implement a Neuron &amp; Backpropagation operations on GPU</a:t>
            </a:r>
          </a:p>
        </p:txBody>
      </p:sp>
    </p:spTree>
    <p:extLst>
      <p:ext uri="{BB962C8B-B14F-4D97-AF65-F5344CB8AC3E}">
        <p14:creationId xmlns:p14="http://schemas.microsoft.com/office/powerpoint/2010/main" val="2798426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2.2 Experimental Training and Testing by Variation of Hyperparameters:</a:t>
            </a:r>
          </a:p>
          <a:p>
            <a:pPr lvl="1"/>
            <a:r>
              <a:rPr lang="en-US" sz="3200" dirty="0"/>
              <a:t>Eta (Learning Rate)</a:t>
            </a:r>
          </a:p>
          <a:p>
            <a:pPr lvl="1"/>
            <a:r>
              <a:rPr lang="en-US" sz="3200" dirty="0"/>
              <a:t>Number of Epochs (Training Cycles)</a:t>
            </a:r>
          </a:p>
          <a:p>
            <a:pPr lvl="1"/>
            <a:r>
              <a:rPr lang="en-US" sz="3200" dirty="0"/>
              <a:t>Variation of Training Set Size</a:t>
            </a:r>
          </a:p>
          <a:p>
            <a:pPr lvl="2"/>
            <a:r>
              <a:rPr lang="en-US" sz="2800" dirty="0"/>
              <a:t>80/20 split</a:t>
            </a:r>
          </a:p>
          <a:p>
            <a:pPr lvl="2"/>
            <a:r>
              <a:rPr lang="en-US" sz="2800" dirty="0"/>
              <a:t>K-fold cross validation with k = 10</a:t>
            </a:r>
          </a:p>
          <a:p>
            <a:pPr lvl="2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042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2.3 Presentation of Backpropagation Algorithm</a:t>
            </a:r>
            <a:endParaRPr lang="en-US" dirty="0"/>
          </a:p>
          <a:p>
            <a:pPr lvl="2"/>
            <a:r>
              <a:rPr lang="en-US" sz="2800" dirty="0"/>
              <a:t>Poster/PowerPoint Illustration of Backpropagation algorithm</a:t>
            </a:r>
          </a:p>
          <a:p>
            <a:pPr lvl="2"/>
            <a:r>
              <a:rPr lang="en-US" sz="2800" dirty="0"/>
              <a:t>Derivation of Neilson Text Equations</a:t>
            </a:r>
          </a:p>
          <a:p>
            <a:pPr lvl="2"/>
            <a:r>
              <a:rPr lang="en-US" sz="2800" dirty="0"/>
              <a:t>Example Network with Single Hidden Layer</a:t>
            </a:r>
          </a:p>
        </p:txBody>
      </p:sp>
    </p:spTree>
    <p:extLst>
      <p:ext uri="{BB962C8B-B14F-4D97-AF65-F5344CB8AC3E}">
        <p14:creationId xmlns:p14="http://schemas.microsoft.com/office/powerpoint/2010/main" val="1017995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5 Progress (COMP)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Experimental, Empirical test data for ONE neural network architecture on the CPU/GPU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No k-fold cross-validation for data point averaging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314808"/>
            <a:ext cx="10515600" cy="510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Fallback Plan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961691" y="303688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3128444"/>
            <a:ext cx="10515600" cy="3385404"/>
          </a:xfrm>
        </p:spPr>
        <p:txBody>
          <a:bodyPr/>
          <a:lstStyle/>
          <a:p>
            <a:r>
              <a:rPr lang="en-US" dirty="0"/>
              <a:t>Currently using pre-baked architecture and auxiliary code to train on the full IMAGENET 2012 challenge dataset</a:t>
            </a:r>
          </a:p>
          <a:p>
            <a:r>
              <a:rPr lang="en-US" dirty="0"/>
              <a:t>Data collection in full progress – collecting data points on training loss and intermediate data points on accuracy</a:t>
            </a:r>
          </a:p>
          <a:p>
            <a:r>
              <a:rPr lang="en-US" dirty="0"/>
              <a:t>Script to parse training loss data complete</a:t>
            </a:r>
          </a:p>
          <a:p>
            <a:pPr lvl="1"/>
            <a:r>
              <a:rPr lang="en-US" dirty="0"/>
              <a:t>Need to create script to gather accuracy info from logs</a:t>
            </a:r>
          </a:p>
          <a:p>
            <a:pPr lvl="1"/>
            <a:r>
              <a:rPr lang="en-US" dirty="0"/>
              <a:t>Need to create script to gather timing info (tricky)</a:t>
            </a:r>
          </a:p>
        </p:txBody>
      </p:sp>
    </p:spTree>
    <p:extLst>
      <p:ext uri="{BB962C8B-B14F-4D97-AF65-F5344CB8AC3E}">
        <p14:creationId xmlns:p14="http://schemas.microsoft.com/office/powerpoint/2010/main" val="1955552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5 Progress (COMP)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7585"/>
            <a:ext cx="10515600" cy="32292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Backpropagation:</a:t>
            </a:r>
          </a:p>
          <a:p>
            <a:pPr lvl="1"/>
            <a:r>
              <a:rPr lang="en-US" dirty="0"/>
              <a:t>Full Neurocomputing Text acquired – 1 section identical to 1989 survey</a:t>
            </a:r>
          </a:p>
          <a:p>
            <a:pPr lvl="1"/>
            <a:r>
              <a:rPr lang="en-US" i="1" dirty="0"/>
              <a:t>Generalized delta rule </a:t>
            </a:r>
            <a:r>
              <a:rPr lang="en-US" dirty="0"/>
              <a:t>learning law – may use to inform results but focus on pseudocode for backpropagation takes priority</a:t>
            </a:r>
            <a:endParaRPr lang="en-US" i="1" dirty="0"/>
          </a:p>
          <a:p>
            <a:pPr lvl="1"/>
            <a:r>
              <a:rPr lang="en-US" dirty="0"/>
              <a:t>Analogies to sun and planets – suggested conceptualization of a model galaxy</a:t>
            </a:r>
          </a:p>
          <a:p>
            <a:pPr lvl="2"/>
            <a:r>
              <a:rPr lang="en-US" dirty="0"/>
              <a:t>Textbook gave no extra insight here – Working from what is given and dissecting pseudocode in book</a:t>
            </a:r>
          </a:p>
          <a:p>
            <a:pPr lvl="1"/>
            <a:r>
              <a:rPr lang="en-US" dirty="0"/>
              <a:t>Need to understand process before writing kernels – job interview absence did not help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78095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Caffe Network Testing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Complete Backpropagation Description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286384"/>
            <a:ext cx="10515600" cy="510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Checkpoint 5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933116" y="2563628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347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5 Progress (COMP)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78095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Caffe Network Testing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Complete Backpropagation Description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286384"/>
            <a:ext cx="10515600" cy="510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Checkpoint 5 - II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933116" y="2563628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3474886" y="3085680"/>
            <a:ext cx="5242228" cy="3318067"/>
            <a:chOff x="3247691" y="3228555"/>
            <a:chExt cx="5242228" cy="3318067"/>
          </a:xfrm>
        </p:grpSpPr>
        <p:sp>
          <p:nvSpPr>
            <p:cNvPr id="77" name="Rectangle 76"/>
            <p:cNvSpPr/>
            <p:nvPr/>
          </p:nvSpPr>
          <p:spPr>
            <a:xfrm>
              <a:off x="3247691" y="4981575"/>
              <a:ext cx="762000" cy="400050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 w="317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248150" y="4981575"/>
              <a:ext cx="762000" cy="400050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 w="317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247941" y="4981575"/>
              <a:ext cx="762000" cy="400050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 w="317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7724441" y="4981575"/>
              <a:ext cx="762000" cy="400050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 w="317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247691" y="4108634"/>
              <a:ext cx="762000" cy="400050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 w="317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248150" y="4108634"/>
              <a:ext cx="762000" cy="400050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 w="317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247941" y="4108634"/>
              <a:ext cx="762000" cy="400050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 w="317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7724441" y="4108634"/>
              <a:ext cx="762000" cy="400050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 w="317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247691" y="3228555"/>
              <a:ext cx="762000" cy="400050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 w="317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248150" y="3228555"/>
              <a:ext cx="762000" cy="400050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 w="317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247941" y="3228555"/>
              <a:ext cx="762000" cy="400050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 w="317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724441" y="3228555"/>
              <a:ext cx="762000" cy="400050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 w="317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3914775" y="5854516"/>
              <a:ext cx="333375" cy="3238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4462462" y="5854516"/>
              <a:ext cx="333375" cy="3238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7391066" y="5850417"/>
              <a:ext cx="333375" cy="3238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>
              <a:spLocks noChangeAspect="1"/>
            </p:cNvSpPr>
            <p:nvPr/>
          </p:nvSpPr>
          <p:spPr>
            <a:xfrm>
              <a:off x="3886199" y="6177290"/>
              <a:ext cx="390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102" name="TextBox 101"/>
            <p:cNvSpPr txBox="1">
              <a:spLocks noChangeAspect="1"/>
            </p:cNvSpPr>
            <p:nvPr/>
          </p:nvSpPr>
          <p:spPr>
            <a:xfrm>
              <a:off x="4433886" y="6177290"/>
              <a:ext cx="390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sp>
          <p:nvSpPr>
            <p:cNvPr id="103" name="TextBox 102"/>
            <p:cNvSpPr txBox="1">
              <a:spLocks noChangeAspect="1"/>
            </p:cNvSpPr>
            <p:nvPr/>
          </p:nvSpPr>
          <p:spPr>
            <a:xfrm>
              <a:off x="7362490" y="6177290"/>
              <a:ext cx="390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X</a:t>
              </a:r>
              <a:r>
                <a:rPr lang="en-US" baseline="-25000" dirty="0" err="1"/>
                <a:t>n</a:t>
              </a:r>
              <a:endParaRPr lang="en-US" dirty="0"/>
            </a:p>
          </p:txBody>
        </p:sp>
        <p:cxnSp>
          <p:nvCxnSpPr>
            <p:cNvPr id="104" name="Straight Arrow Connector 103"/>
            <p:cNvCxnSpPr>
              <a:cxnSpLocks/>
              <a:stCxn id="95" idx="0"/>
            </p:cNvCxnSpPr>
            <p:nvPr/>
          </p:nvCxnSpPr>
          <p:spPr>
            <a:xfrm flipH="1" flipV="1">
              <a:off x="3567114" y="5456147"/>
              <a:ext cx="514349" cy="3983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>
              <a:cxnSpLocks/>
              <a:stCxn id="95" idx="0"/>
            </p:cNvCxnSpPr>
            <p:nvPr/>
          </p:nvCxnSpPr>
          <p:spPr>
            <a:xfrm flipV="1">
              <a:off x="4081463" y="5456148"/>
              <a:ext cx="576261" cy="3983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>
              <a:cxnSpLocks/>
              <a:stCxn id="95" idx="0"/>
            </p:cNvCxnSpPr>
            <p:nvPr/>
          </p:nvCxnSpPr>
          <p:spPr>
            <a:xfrm flipV="1">
              <a:off x="4081463" y="5456148"/>
              <a:ext cx="1476655" cy="3983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>
              <a:cxnSpLocks/>
              <a:stCxn id="95" idx="0"/>
            </p:cNvCxnSpPr>
            <p:nvPr/>
          </p:nvCxnSpPr>
          <p:spPr>
            <a:xfrm flipV="1">
              <a:off x="4081463" y="5456148"/>
              <a:ext cx="3831384" cy="3983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>
              <a:cxnSpLocks/>
              <a:stCxn id="96" idx="0"/>
            </p:cNvCxnSpPr>
            <p:nvPr/>
          </p:nvCxnSpPr>
          <p:spPr>
            <a:xfrm flipH="1" flipV="1">
              <a:off x="3700181" y="5465068"/>
              <a:ext cx="928969" cy="3894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>
              <a:cxnSpLocks/>
              <a:stCxn id="96" idx="0"/>
            </p:cNvCxnSpPr>
            <p:nvPr/>
          </p:nvCxnSpPr>
          <p:spPr>
            <a:xfrm flipV="1">
              <a:off x="4629150" y="5465068"/>
              <a:ext cx="53995" cy="3894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>
              <a:cxnSpLocks/>
              <a:stCxn id="96" idx="0"/>
            </p:cNvCxnSpPr>
            <p:nvPr/>
          </p:nvCxnSpPr>
          <p:spPr>
            <a:xfrm flipV="1">
              <a:off x="4629150" y="5465068"/>
              <a:ext cx="1093563" cy="3894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cxnSpLocks/>
              <a:stCxn id="96" idx="0"/>
            </p:cNvCxnSpPr>
            <p:nvPr/>
          </p:nvCxnSpPr>
          <p:spPr>
            <a:xfrm flipV="1">
              <a:off x="4629150" y="5333165"/>
              <a:ext cx="3016998" cy="5213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>
              <a:cxnSpLocks/>
              <a:stCxn id="100" idx="0"/>
            </p:cNvCxnSpPr>
            <p:nvPr/>
          </p:nvCxnSpPr>
          <p:spPr>
            <a:xfrm flipH="1" flipV="1">
              <a:off x="3867151" y="5465068"/>
              <a:ext cx="3690603" cy="3853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>
              <a:cxnSpLocks/>
              <a:stCxn id="100" idx="0"/>
            </p:cNvCxnSpPr>
            <p:nvPr/>
          </p:nvCxnSpPr>
          <p:spPr>
            <a:xfrm flipH="1" flipV="1">
              <a:off x="4711721" y="5460969"/>
              <a:ext cx="2846033" cy="3894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>
              <a:cxnSpLocks/>
              <a:stCxn id="100" idx="0"/>
            </p:cNvCxnSpPr>
            <p:nvPr/>
          </p:nvCxnSpPr>
          <p:spPr>
            <a:xfrm flipH="1" flipV="1">
              <a:off x="5801006" y="5465068"/>
              <a:ext cx="1756748" cy="3853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>
              <a:cxnSpLocks/>
              <a:stCxn id="100" idx="0"/>
            </p:cNvCxnSpPr>
            <p:nvPr/>
          </p:nvCxnSpPr>
          <p:spPr>
            <a:xfrm flipV="1">
              <a:off x="7557754" y="5460969"/>
              <a:ext cx="409090" cy="3894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cxnSpLocks/>
              <a:endCxn id="81" idx="2"/>
            </p:cNvCxnSpPr>
            <p:nvPr/>
          </p:nvCxnSpPr>
          <p:spPr>
            <a:xfrm flipV="1">
              <a:off x="3595369" y="4508684"/>
              <a:ext cx="33322" cy="4687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cxnSpLocks/>
              <a:endCxn id="82" idx="2"/>
            </p:cNvCxnSpPr>
            <p:nvPr/>
          </p:nvCxnSpPr>
          <p:spPr>
            <a:xfrm flipV="1">
              <a:off x="3581083" y="4508684"/>
              <a:ext cx="1048067" cy="4777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>
              <a:cxnSpLocks/>
              <a:stCxn id="77" idx="0"/>
              <a:endCxn id="83" idx="2"/>
            </p:cNvCxnSpPr>
            <p:nvPr/>
          </p:nvCxnSpPr>
          <p:spPr>
            <a:xfrm flipV="1">
              <a:off x="3628691" y="4508684"/>
              <a:ext cx="2000250" cy="4728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cxnSpLocks/>
              <a:stCxn id="77" idx="0"/>
              <a:endCxn id="84" idx="2"/>
            </p:cNvCxnSpPr>
            <p:nvPr/>
          </p:nvCxnSpPr>
          <p:spPr>
            <a:xfrm flipV="1">
              <a:off x="3628691" y="4508684"/>
              <a:ext cx="4476750" cy="4728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>
              <a:cxnSpLocks/>
            </p:cNvCxnSpPr>
            <p:nvPr/>
          </p:nvCxnSpPr>
          <p:spPr>
            <a:xfrm>
              <a:off x="3247691" y="4508684"/>
              <a:ext cx="89631" cy="4687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>
              <a:cxnSpLocks/>
            </p:cNvCxnSpPr>
            <p:nvPr/>
          </p:nvCxnSpPr>
          <p:spPr>
            <a:xfrm flipH="1">
              <a:off x="3370644" y="4520833"/>
              <a:ext cx="969612" cy="45664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>
              <a:cxnSpLocks/>
            </p:cNvCxnSpPr>
            <p:nvPr/>
          </p:nvCxnSpPr>
          <p:spPr>
            <a:xfrm flipH="1">
              <a:off x="3370644" y="4516734"/>
              <a:ext cx="1877298" cy="3955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>
              <a:cxnSpLocks/>
            </p:cNvCxnSpPr>
            <p:nvPr/>
          </p:nvCxnSpPr>
          <p:spPr>
            <a:xfrm flipH="1">
              <a:off x="3415615" y="4516732"/>
              <a:ext cx="4337401" cy="4449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>
              <a:cxnSpLocks/>
            </p:cNvCxnSpPr>
            <p:nvPr/>
          </p:nvCxnSpPr>
          <p:spPr>
            <a:xfrm>
              <a:off x="4257155" y="4454179"/>
              <a:ext cx="205307" cy="5290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cxnSpLocks/>
            </p:cNvCxnSpPr>
            <p:nvPr/>
          </p:nvCxnSpPr>
          <p:spPr>
            <a:xfrm>
              <a:off x="4003813" y="4504830"/>
              <a:ext cx="410523" cy="4784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cxnSpLocks/>
            </p:cNvCxnSpPr>
            <p:nvPr/>
          </p:nvCxnSpPr>
          <p:spPr>
            <a:xfrm flipH="1">
              <a:off x="4432421" y="4493676"/>
              <a:ext cx="820123" cy="4830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>
              <a:cxnSpLocks/>
            </p:cNvCxnSpPr>
            <p:nvPr/>
          </p:nvCxnSpPr>
          <p:spPr>
            <a:xfrm flipH="1">
              <a:off x="4480547" y="4507122"/>
              <a:ext cx="3236658" cy="4400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>
              <a:cxnSpLocks/>
            </p:cNvCxnSpPr>
            <p:nvPr/>
          </p:nvCxnSpPr>
          <p:spPr>
            <a:xfrm flipH="1" flipV="1">
              <a:off x="3814785" y="4504831"/>
              <a:ext cx="988858" cy="4784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>
              <a:cxnSpLocks/>
            </p:cNvCxnSpPr>
            <p:nvPr/>
          </p:nvCxnSpPr>
          <p:spPr>
            <a:xfrm flipH="1" flipV="1">
              <a:off x="4762986" y="4520833"/>
              <a:ext cx="10598" cy="4622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>
              <a:cxnSpLocks/>
            </p:cNvCxnSpPr>
            <p:nvPr/>
          </p:nvCxnSpPr>
          <p:spPr>
            <a:xfrm flipV="1">
              <a:off x="4789458" y="4548181"/>
              <a:ext cx="1011548" cy="4135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>
              <a:cxnSpLocks/>
              <a:endCxn id="84" idx="1"/>
            </p:cNvCxnSpPr>
            <p:nvPr/>
          </p:nvCxnSpPr>
          <p:spPr>
            <a:xfrm flipV="1">
              <a:off x="4753647" y="4308659"/>
              <a:ext cx="2970794" cy="6680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>
              <a:cxnSpLocks/>
              <a:endCxn id="81" idx="2"/>
            </p:cNvCxnSpPr>
            <p:nvPr/>
          </p:nvCxnSpPr>
          <p:spPr>
            <a:xfrm flipH="1" flipV="1">
              <a:off x="3628691" y="4508684"/>
              <a:ext cx="2006680" cy="4910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>
              <a:cxnSpLocks/>
              <a:stCxn id="79" idx="0"/>
              <a:endCxn id="82" idx="2"/>
            </p:cNvCxnSpPr>
            <p:nvPr/>
          </p:nvCxnSpPr>
          <p:spPr>
            <a:xfrm flipH="1" flipV="1">
              <a:off x="4629150" y="4508684"/>
              <a:ext cx="999791" cy="4728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cxnSpLocks/>
              <a:stCxn id="79" idx="0"/>
              <a:endCxn id="83" idx="2"/>
            </p:cNvCxnSpPr>
            <p:nvPr/>
          </p:nvCxnSpPr>
          <p:spPr>
            <a:xfrm flipV="1">
              <a:off x="5628941" y="4508684"/>
              <a:ext cx="0" cy="4728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cxnSpLocks/>
              <a:stCxn id="79" idx="0"/>
            </p:cNvCxnSpPr>
            <p:nvPr/>
          </p:nvCxnSpPr>
          <p:spPr>
            <a:xfrm flipV="1">
              <a:off x="5628941" y="4404862"/>
              <a:ext cx="2047868" cy="5767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>
              <a:cxnSpLocks/>
              <a:endCxn id="79" idx="0"/>
            </p:cNvCxnSpPr>
            <p:nvPr/>
          </p:nvCxnSpPr>
          <p:spPr>
            <a:xfrm>
              <a:off x="4009846" y="4475998"/>
              <a:ext cx="1619095" cy="5055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>
              <a:cxnSpLocks/>
            </p:cNvCxnSpPr>
            <p:nvPr/>
          </p:nvCxnSpPr>
          <p:spPr>
            <a:xfrm>
              <a:off x="5019953" y="4500817"/>
              <a:ext cx="814375" cy="4697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>
              <a:cxnSpLocks/>
            </p:cNvCxnSpPr>
            <p:nvPr/>
          </p:nvCxnSpPr>
          <p:spPr>
            <a:xfrm>
              <a:off x="5934597" y="4517462"/>
              <a:ext cx="0" cy="4442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>
              <a:cxnSpLocks/>
            </p:cNvCxnSpPr>
            <p:nvPr/>
          </p:nvCxnSpPr>
          <p:spPr>
            <a:xfrm flipH="1">
              <a:off x="5965125" y="4499981"/>
              <a:ext cx="1831761" cy="4617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cxnSpLocks/>
            </p:cNvCxnSpPr>
            <p:nvPr/>
          </p:nvCxnSpPr>
          <p:spPr>
            <a:xfrm flipV="1">
              <a:off x="3595369" y="3630116"/>
              <a:ext cx="33322" cy="4687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cxnSpLocks/>
            </p:cNvCxnSpPr>
            <p:nvPr/>
          </p:nvCxnSpPr>
          <p:spPr>
            <a:xfrm flipV="1">
              <a:off x="3581083" y="3630116"/>
              <a:ext cx="1048067" cy="4777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>
              <a:cxnSpLocks/>
            </p:cNvCxnSpPr>
            <p:nvPr/>
          </p:nvCxnSpPr>
          <p:spPr>
            <a:xfrm flipV="1">
              <a:off x="3628691" y="3630116"/>
              <a:ext cx="2000250" cy="4728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>
              <a:cxnSpLocks/>
            </p:cNvCxnSpPr>
            <p:nvPr/>
          </p:nvCxnSpPr>
          <p:spPr>
            <a:xfrm flipV="1">
              <a:off x="3628691" y="3630116"/>
              <a:ext cx="4476750" cy="4728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cxnSpLocks/>
            </p:cNvCxnSpPr>
            <p:nvPr/>
          </p:nvCxnSpPr>
          <p:spPr>
            <a:xfrm>
              <a:off x="3247691" y="3630116"/>
              <a:ext cx="89631" cy="4687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/>
            <p:cNvCxnSpPr>
              <a:cxnSpLocks/>
            </p:cNvCxnSpPr>
            <p:nvPr/>
          </p:nvCxnSpPr>
          <p:spPr>
            <a:xfrm flipH="1">
              <a:off x="3370644" y="3642265"/>
              <a:ext cx="969612" cy="45664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>
              <a:cxnSpLocks/>
            </p:cNvCxnSpPr>
            <p:nvPr/>
          </p:nvCxnSpPr>
          <p:spPr>
            <a:xfrm flipH="1">
              <a:off x="3370644" y="3638166"/>
              <a:ext cx="1877298" cy="3955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cxnSpLocks/>
            </p:cNvCxnSpPr>
            <p:nvPr/>
          </p:nvCxnSpPr>
          <p:spPr>
            <a:xfrm>
              <a:off x="4257155" y="3575611"/>
              <a:ext cx="205307" cy="5290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>
              <a:cxnSpLocks/>
            </p:cNvCxnSpPr>
            <p:nvPr/>
          </p:nvCxnSpPr>
          <p:spPr>
            <a:xfrm>
              <a:off x="4003813" y="3626262"/>
              <a:ext cx="410523" cy="4784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cxnSpLocks/>
            </p:cNvCxnSpPr>
            <p:nvPr/>
          </p:nvCxnSpPr>
          <p:spPr>
            <a:xfrm flipH="1">
              <a:off x="4432421" y="3615108"/>
              <a:ext cx="820123" cy="4830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>
              <a:cxnSpLocks/>
            </p:cNvCxnSpPr>
            <p:nvPr/>
          </p:nvCxnSpPr>
          <p:spPr>
            <a:xfrm flipH="1" flipV="1">
              <a:off x="3814785" y="3626263"/>
              <a:ext cx="988858" cy="4784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>
              <a:cxnSpLocks/>
            </p:cNvCxnSpPr>
            <p:nvPr/>
          </p:nvCxnSpPr>
          <p:spPr>
            <a:xfrm flipH="1" flipV="1">
              <a:off x="4762986" y="3642265"/>
              <a:ext cx="10598" cy="4622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cxnSpLocks/>
            </p:cNvCxnSpPr>
            <p:nvPr/>
          </p:nvCxnSpPr>
          <p:spPr>
            <a:xfrm flipV="1">
              <a:off x="4789458" y="3669613"/>
              <a:ext cx="1011548" cy="4135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>
              <a:cxnSpLocks/>
            </p:cNvCxnSpPr>
            <p:nvPr/>
          </p:nvCxnSpPr>
          <p:spPr>
            <a:xfrm flipV="1">
              <a:off x="4753647" y="3430091"/>
              <a:ext cx="2970794" cy="6680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/>
            <p:cNvCxnSpPr>
              <a:cxnSpLocks/>
            </p:cNvCxnSpPr>
            <p:nvPr/>
          </p:nvCxnSpPr>
          <p:spPr>
            <a:xfrm flipH="1" flipV="1">
              <a:off x="3628691" y="3630116"/>
              <a:ext cx="2006680" cy="4910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>
              <a:cxnSpLocks/>
            </p:cNvCxnSpPr>
            <p:nvPr/>
          </p:nvCxnSpPr>
          <p:spPr>
            <a:xfrm flipH="1" flipV="1">
              <a:off x="4629150" y="3630116"/>
              <a:ext cx="999791" cy="4728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cxnSpLocks/>
            </p:cNvCxnSpPr>
            <p:nvPr/>
          </p:nvCxnSpPr>
          <p:spPr>
            <a:xfrm flipV="1">
              <a:off x="5628941" y="3630116"/>
              <a:ext cx="0" cy="4728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/>
            <p:cNvCxnSpPr>
              <a:cxnSpLocks/>
            </p:cNvCxnSpPr>
            <p:nvPr/>
          </p:nvCxnSpPr>
          <p:spPr>
            <a:xfrm flipV="1">
              <a:off x="5628941" y="3526294"/>
              <a:ext cx="2047868" cy="5767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cxnSpLocks/>
            </p:cNvCxnSpPr>
            <p:nvPr/>
          </p:nvCxnSpPr>
          <p:spPr>
            <a:xfrm>
              <a:off x="4009846" y="3597430"/>
              <a:ext cx="1619095" cy="5055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cxnSpLocks/>
            </p:cNvCxnSpPr>
            <p:nvPr/>
          </p:nvCxnSpPr>
          <p:spPr>
            <a:xfrm>
              <a:off x="5019953" y="3622249"/>
              <a:ext cx="814375" cy="4697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>
              <a:cxnSpLocks/>
            </p:cNvCxnSpPr>
            <p:nvPr/>
          </p:nvCxnSpPr>
          <p:spPr>
            <a:xfrm flipH="1">
              <a:off x="4003813" y="3615108"/>
              <a:ext cx="3837278" cy="4768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cxnSpLocks/>
            </p:cNvCxnSpPr>
            <p:nvPr/>
          </p:nvCxnSpPr>
          <p:spPr>
            <a:xfrm flipH="1">
              <a:off x="5965125" y="3621413"/>
              <a:ext cx="1831761" cy="4617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>
              <a:cxnSpLocks/>
              <a:stCxn id="94" idx="2"/>
            </p:cNvCxnSpPr>
            <p:nvPr/>
          </p:nvCxnSpPr>
          <p:spPr>
            <a:xfrm flipH="1">
              <a:off x="4962542" y="3628605"/>
              <a:ext cx="3142899" cy="4696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cxnSpLocks/>
            </p:cNvCxnSpPr>
            <p:nvPr/>
          </p:nvCxnSpPr>
          <p:spPr>
            <a:xfrm flipH="1">
              <a:off x="5901122" y="3660052"/>
              <a:ext cx="2399381" cy="4182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>
              <a:cxnSpLocks/>
              <a:endCxn id="77" idx="0"/>
            </p:cNvCxnSpPr>
            <p:nvPr/>
          </p:nvCxnSpPr>
          <p:spPr>
            <a:xfrm flipH="1">
              <a:off x="3628691" y="4533503"/>
              <a:ext cx="4861228" cy="4480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cxnSpLocks/>
            </p:cNvCxnSpPr>
            <p:nvPr/>
          </p:nvCxnSpPr>
          <p:spPr>
            <a:xfrm flipH="1">
              <a:off x="4851251" y="4526362"/>
              <a:ext cx="3064543" cy="4425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cxnSpLocks/>
            </p:cNvCxnSpPr>
            <p:nvPr/>
          </p:nvCxnSpPr>
          <p:spPr>
            <a:xfrm flipH="1">
              <a:off x="6021662" y="4532777"/>
              <a:ext cx="1989310" cy="5151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cxnSpLocks/>
              <a:stCxn id="84" idx="2"/>
              <a:endCxn id="80" idx="0"/>
            </p:cNvCxnSpPr>
            <p:nvPr/>
          </p:nvCxnSpPr>
          <p:spPr>
            <a:xfrm>
              <a:off x="8105441" y="4508684"/>
              <a:ext cx="0" cy="4728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>
              <a:cxnSpLocks/>
            </p:cNvCxnSpPr>
            <p:nvPr/>
          </p:nvCxnSpPr>
          <p:spPr>
            <a:xfrm>
              <a:off x="8105441" y="3648277"/>
              <a:ext cx="0" cy="4728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>
              <a:cxnSpLocks/>
              <a:stCxn id="80" idx="0"/>
            </p:cNvCxnSpPr>
            <p:nvPr/>
          </p:nvCxnSpPr>
          <p:spPr>
            <a:xfrm flipH="1" flipV="1">
              <a:off x="5738929" y="4514616"/>
              <a:ext cx="2366512" cy="4669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>
              <a:cxnSpLocks/>
              <a:stCxn id="80" idx="0"/>
            </p:cNvCxnSpPr>
            <p:nvPr/>
          </p:nvCxnSpPr>
          <p:spPr>
            <a:xfrm flipH="1" flipV="1">
              <a:off x="4832547" y="4543967"/>
              <a:ext cx="3272894" cy="4376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>
              <a:cxnSpLocks/>
              <a:stCxn id="80" idx="0"/>
            </p:cNvCxnSpPr>
            <p:nvPr/>
          </p:nvCxnSpPr>
          <p:spPr>
            <a:xfrm flipH="1" flipV="1">
              <a:off x="3464191" y="4548181"/>
              <a:ext cx="4641250" cy="4333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cxnSpLocks/>
            </p:cNvCxnSpPr>
            <p:nvPr/>
          </p:nvCxnSpPr>
          <p:spPr>
            <a:xfrm flipH="1" flipV="1">
              <a:off x="4859382" y="3662867"/>
              <a:ext cx="3272894" cy="4376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>
              <a:cxnSpLocks/>
              <a:stCxn id="84" idx="0"/>
              <a:endCxn id="93" idx="2"/>
            </p:cNvCxnSpPr>
            <p:nvPr/>
          </p:nvCxnSpPr>
          <p:spPr>
            <a:xfrm flipH="1" flipV="1">
              <a:off x="5628941" y="3628605"/>
              <a:ext cx="2476500" cy="4800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>
              <a:cxnSpLocks/>
              <a:stCxn id="84" idx="0"/>
            </p:cNvCxnSpPr>
            <p:nvPr/>
          </p:nvCxnSpPr>
          <p:spPr>
            <a:xfrm flipH="1" flipV="1">
              <a:off x="3488611" y="3666590"/>
              <a:ext cx="4616830" cy="4420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5" name="TextBox 234"/>
          <p:cNvSpPr txBox="1"/>
          <p:nvPr/>
        </p:nvSpPr>
        <p:spPr>
          <a:xfrm>
            <a:off x="8986877" y="4877661"/>
            <a:ext cx="94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1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9004016" y="3981469"/>
            <a:ext cx="94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2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9004016" y="3087883"/>
            <a:ext cx="94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N</a:t>
            </a:r>
          </a:p>
        </p:txBody>
      </p:sp>
      <p:sp>
        <p:nvSpPr>
          <p:cNvPr id="238" name="TextBox 237"/>
          <p:cNvSpPr txBox="1">
            <a:spLocks noChangeAspect="1"/>
          </p:cNvSpPr>
          <p:nvPr/>
        </p:nvSpPr>
        <p:spPr>
          <a:xfrm>
            <a:off x="3808278" y="2672444"/>
            <a:ext cx="37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y'</a:t>
            </a:r>
            <a:r>
              <a:rPr lang="en-US" sz="1200" baseline="-25000" dirty="0"/>
              <a:t>1</a:t>
            </a:r>
            <a:endParaRPr lang="en-US" sz="1200" dirty="0"/>
          </a:p>
        </p:txBody>
      </p:sp>
      <p:sp>
        <p:nvSpPr>
          <p:cNvPr id="239" name="TextBox 238"/>
          <p:cNvSpPr txBox="1">
            <a:spLocks noChangeAspect="1"/>
          </p:cNvSpPr>
          <p:nvPr/>
        </p:nvSpPr>
        <p:spPr>
          <a:xfrm>
            <a:off x="3526384" y="2672443"/>
            <a:ext cx="37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</a:t>
            </a:r>
            <a:r>
              <a:rPr lang="en-US" sz="1200" baseline="-25000" dirty="0"/>
              <a:t>1</a:t>
            </a:r>
            <a:endParaRPr lang="en-US" sz="1200" dirty="0"/>
          </a:p>
        </p:txBody>
      </p:sp>
      <p:cxnSp>
        <p:nvCxnSpPr>
          <p:cNvPr id="240" name="Straight Arrow Connector 239"/>
          <p:cNvCxnSpPr>
            <a:cxnSpLocks/>
          </p:cNvCxnSpPr>
          <p:nvPr/>
        </p:nvCxnSpPr>
        <p:spPr>
          <a:xfrm flipV="1">
            <a:off x="3673726" y="2907311"/>
            <a:ext cx="0" cy="1509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cxnSpLocks/>
          </p:cNvCxnSpPr>
          <p:nvPr/>
        </p:nvCxnSpPr>
        <p:spPr>
          <a:xfrm>
            <a:off x="3934519" y="2910718"/>
            <a:ext cx="0" cy="1624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/>
          <p:cNvSpPr txBox="1">
            <a:spLocks noChangeAspect="1"/>
          </p:cNvSpPr>
          <p:nvPr/>
        </p:nvSpPr>
        <p:spPr>
          <a:xfrm>
            <a:off x="4835857" y="2671381"/>
            <a:ext cx="37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y‘</a:t>
            </a:r>
            <a:r>
              <a:rPr lang="en-US" sz="1200" baseline="-25000" dirty="0"/>
              <a:t>2</a:t>
            </a:r>
            <a:endParaRPr lang="en-US" sz="1200" dirty="0"/>
          </a:p>
        </p:txBody>
      </p:sp>
      <p:sp>
        <p:nvSpPr>
          <p:cNvPr id="243" name="TextBox 242"/>
          <p:cNvSpPr txBox="1">
            <a:spLocks noChangeAspect="1"/>
          </p:cNvSpPr>
          <p:nvPr/>
        </p:nvSpPr>
        <p:spPr>
          <a:xfrm>
            <a:off x="4553963" y="2671380"/>
            <a:ext cx="37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</a:t>
            </a:r>
            <a:r>
              <a:rPr lang="en-US" sz="1200" baseline="-25000" dirty="0"/>
              <a:t>2</a:t>
            </a:r>
            <a:endParaRPr lang="en-US" sz="1200" dirty="0"/>
          </a:p>
        </p:txBody>
      </p:sp>
      <p:cxnSp>
        <p:nvCxnSpPr>
          <p:cNvPr id="244" name="Straight Arrow Connector 243"/>
          <p:cNvCxnSpPr>
            <a:cxnSpLocks/>
          </p:cNvCxnSpPr>
          <p:nvPr/>
        </p:nvCxnSpPr>
        <p:spPr>
          <a:xfrm flipV="1">
            <a:off x="4701305" y="2906248"/>
            <a:ext cx="0" cy="1509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cxnSpLocks/>
          </p:cNvCxnSpPr>
          <p:nvPr/>
        </p:nvCxnSpPr>
        <p:spPr>
          <a:xfrm>
            <a:off x="4962098" y="2909655"/>
            <a:ext cx="0" cy="1624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>
            <a:spLocks noChangeAspect="1"/>
          </p:cNvSpPr>
          <p:nvPr/>
        </p:nvSpPr>
        <p:spPr>
          <a:xfrm>
            <a:off x="5789825" y="2678693"/>
            <a:ext cx="37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y‘</a:t>
            </a:r>
            <a:r>
              <a:rPr lang="en-US" sz="1200" baseline="-25000" dirty="0"/>
              <a:t>3</a:t>
            </a:r>
            <a:endParaRPr lang="en-US" sz="1200" dirty="0"/>
          </a:p>
        </p:txBody>
      </p:sp>
      <p:sp>
        <p:nvSpPr>
          <p:cNvPr id="247" name="TextBox 246"/>
          <p:cNvSpPr txBox="1">
            <a:spLocks noChangeAspect="1"/>
          </p:cNvSpPr>
          <p:nvPr/>
        </p:nvSpPr>
        <p:spPr>
          <a:xfrm>
            <a:off x="5507931" y="2678692"/>
            <a:ext cx="37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</a:t>
            </a:r>
            <a:r>
              <a:rPr lang="en-US" sz="1200" baseline="-25000" dirty="0"/>
              <a:t>3</a:t>
            </a:r>
            <a:endParaRPr lang="en-US" sz="1200" dirty="0"/>
          </a:p>
        </p:txBody>
      </p:sp>
      <p:cxnSp>
        <p:nvCxnSpPr>
          <p:cNvPr id="248" name="Straight Arrow Connector 247"/>
          <p:cNvCxnSpPr>
            <a:cxnSpLocks/>
          </p:cNvCxnSpPr>
          <p:nvPr/>
        </p:nvCxnSpPr>
        <p:spPr>
          <a:xfrm flipV="1">
            <a:off x="5655273" y="2913560"/>
            <a:ext cx="0" cy="1509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>
            <a:cxnSpLocks/>
          </p:cNvCxnSpPr>
          <p:nvPr/>
        </p:nvCxnSpPr>
        <p:spPr>
          <a:xfrm>
            <a:off x="5916066" y="2916967"/>
            <a:ext cx="0" cy="1624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>
            <a:spLocks noChangeAspect="1"/>
          </p:cNvSpPr>
          <p:nvPr/>
        </p:nvSpPr>
        <p:spPr>
          <a:xfrm>
            <a:off x="8313535" y="2657736"/>
            <a:ext cx="37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y‘</a:t>
            </a:r>
            <a:r>
              <a:rPr lang="en-US" sz="1200" baseline="-25000" dirty="0" err="1"/>
              <a:t>n</a:t>
            </a:r>
            <a:endParaRPr lang="en-US" sz="1200" dirty="0"/>
          </a:p>
        </p:txBody>
      </p:sp>
      <p:sp>
        <p:nvSpPr>
          <p:cNvPr id="251" name="TextBox 250"/>
          <p:cNvSpPr txBox="1">
            <a:spLocks noChangeAspect="1"/>
          </p:cNvSpPr>
          <p:nvPr/>
        </p:nvSpPr>
        <p:spPr>
          <a:xfrm>
            <a:off x="8031641" y="2657735"/>
            <a:ext cx="37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y</a:t>
            </a:r>
            <a:r>
              <a:rPr lang="en-US" sz="1200" baseline="-25000" dirty="0" err="1"/>
              <a:t>n</a:t>
            </a:r>
            <a:endParaRPr lang="en-US" sz="1200" dirty="0"/>
          </a:p>
        </p:txBody>
      </p:sp>
      <p:cxnSp>
        <p:nvCxnSpPr>
          <p:cNvPr id="252" name="Straight Arrow Connector 251"/>
          <p:cNvCxnSpPr>
            <a:cxnSpLocks/>
          </p:cNvCxnSpPr>
          <p:nvPr/>
        </p:nvCxnSpPr>
        <p:spPr>
          <a:xfrm flipV="1">
            <a:off x="8178983" y="2892603"/>
            <a:ext cx="0" cy="1509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>
            <a:cxnSpLocks/>
          </p:cNvCxnSpPr>
          <p:nvPr/>
        </p:nvCxnSpPr>
        <p:spPr>
          <a:xfrm>
            <a:off x="8439776" y="2896010"/>
            <a:ext cx="0" cy="1624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6792466" y="2994020"/>
            <a:ext cx="368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6793872" y="3890846"/>
            <a:ext cx="368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6792466" y="4820735"/>
            <a:ext cx="368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257" name="TextBox 256"/>
          <p:cNvSpPr txBox="1"/>
          <p:nvPr/>
        </p:nvSpPr>
        <p:spPr>
          <a:xfrm rot="5400000">
            <a:off x="9314674" y="3507964"/>
            <a:ext cx="368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89462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5 Progress (COMP)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78095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Caffe Network Testing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Complete Backpropagation Description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286384"/>
            <a:ext cx="10515600" cy="510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Checkpoint 5 - III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933116" y="2563628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933116" y="2563628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2323723" y="2611947"/>
            <a:ext cx="2790358" cy="4072482"/>
            <a:chOff x="4694783" y="2525182"/>
            <a:chExt cx="2790358" cy="4072482"/>
          </a:xfrm>
        </p:grpSpPr>
        <p:sp>
          <p:nvSpPr>
            <p:cNvPr id="121" name="TextBox 120"/>
            <p:cNvSpPr txBox="1"/>
            <p:nvPr/>
          </p:nvSpPr>
          <p:spPr>
            <a:xfrm>
              <a:off x="5057440" y="3650522"/>
              <a:ext cx="1571959" cy="646331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Transfer Function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843419" y="4543123"/>
              <a:ext cx="1000459" cy="646331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Local Memory</a:t>
              </a:r>
            </a:p>
          </p:txBody>
        </p:sp>
        <p:cxnSp>
          <p:nvCxnSpPr>
            <p:cNvPr id="123" name="Straight Arrow Connector 122"/>
            <p:cNvCxnSpPr>
              <a:cxnSpLocks/>
            </p:cNvCxnSpPr>
            <p:nvPr/>
          </p:nvCxnSpPr>
          <p:spPr>
            <a:xfrm flipV="1">
              <a:off x="6105525" y="4296853"/>
              <a:ext cx="0" cy="2462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cxnSpLocks/>
            </p:cNvCxnSpPr>
            <p:nvPr/>
          </p:nvCxnSpPr>
          <p:spPr>
            <a:xfrm>
              <a:off x="6457949" y="4296853"/>
              <a:ext cx="0" cy="2462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cxnSpLocks/>
            </p:cNvCxnSpPr>
            <p:nvPr/>
          </p:nvCxnSpPr>
          <p:spPr>
            <a:xfrm>
              <a:off x="5505449" y="4296853"/>
              <a:ext cx="0" cy="10623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cxnSpLocks/>
              <a:endCxn id="141" idx="0"/>
            </p:cNvCxnSpPr>
            <p:nvPr/>
          </p:nvCxnSpPr>
          <p:spPr>
            <a:xfrm flipH="1">
              <a:off x="4958859" y="5303520"/>
              <a:ext cx="546592" cy="9187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cxnSpLocks/>
            </p:cNvCxnSpPr>
            <p:nvPr/>
          </p:nvCxnSpPr>
          <p:spPr>
            <a:xfrm>
              <a:off x="5505449" y="5303520"/>
              <a:ext cx="76367" cy="9859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cxnSpLocks/>
              <a:endCxn id="143" idx="0"/>
            </p:cNvCxnSpPr>
            <p:nvPr/>
          </p:nvCxnSpPr>
          <p:spPr>
            <a:xfrm>
              <a:off x="5502497" y="5329042"/>
              <a:ext cx="1418050" cy="89319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cxnSpLocks/>
            </p:cNvCxnSpPr>
            <p:nvPr/>
          </p:nvCxnSpPr>
          <p:spPr>
            <a:xfrm>
              <a:off x="4862240" y="2944738"/>
              <a:ext cx="419204" cy="7040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cxnSpLocks/>
            </p:cNvCxnSpPr>
            <p:nvPr/>
          </p:nvCxnSpPr>
          <p:spPr>
            <a:xfrm>
              <a:off x="5342071" y="2944738"/>
              <a:ext cx="201561" cy="7049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cxnSpLocks/>
            </p:cNvCxnSpPr>
            <p:nvPr/>
          </p:nvCxnSpPr>
          <p:spPr>
            <a:xfrm>
              <a:off x="5726922" y="2901259"/>
              <a:ext cx="58352" cy="74750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cxnSpLocks/>
            </p:cNvCxnSpPr>
            <p:nvPr/>
          </p:nvCxnSpPr>
          <p:spPr>
            <a:xfrm flipH="1">
              <a:off x="6096001" y="2901259"/>
              <a:ext cx="574583" cy="7712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cxnSpLocks/>
            </p:cNvCxnSpPr>
            <p:nvPr/>
          </p:nvCxnSpPr>
          <p:spPr>
            <a:xfrm flipH="1">
              <a:off x="6428942" y="2944738"/>
              <a:ext cx="614092" cy="70490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5894522" y="2525182"/>
              <a:ext cx="3339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785274" y="5760568"/>
              <a:ext cx="3339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694783" y="2600372"/>
              <a:ext cx="341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160591" y="2600372"/>
              <a:ext cx="341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579263" y="2600372"/>
              <a:ext cx="341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3</a:t>
              </a:r>
              <a:endParaRPr lang="en-US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6541769" y="2584169"/>
              <a:ext cx="341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i</a:t>
              </a:r>
              <a:r>
                <a:rPr lang="en-US" baseline="-25000" dirty="0" err="1"/>
                <a:t>k</a:t>
              </a:r>
              <a:endParaRPr lang="en-US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6955092" y="2610769"/>
              <a:ext cx="530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Act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751107" y="6222233"/>
              <a:ext cx="415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405675" y="6228332"/>
              <a:ext cx="415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6691245" y="6222233"/>
              <a:ext cx="458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</a:t>
              </a:r>
              <a:r>
                <a:rPr lang="en-US" baseline="-25000" dirty="0"/>
                <a:t>m</a:t>
              </a:r>
              <a:endParaRPr lang="en-US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4862240" y="3171513"/>
              <a:ext cx="2180794" cy="2589055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5905735" y="3583309"/>
            <a:ext cx="56636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Utilized local memory and associated (layer-wise) transfer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Any number of inputs and an activation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ONE broadcast output</a:t>
            </a:r>
          </a:p>
        </p:txBody>
      </p:sp>
    </p:spTree>
    <p:extLst>
      <p:ext uri="{BB962C8B-B14F-4D97-AF65-F5344CB8AC3E}">
        <p14:creationId xmlns:p14="http://schemas.microsoft.com/office/powerpoint/2010/main" val="728601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1753</TotalTime>
  <Words>796</Words>
  <Application>Microsoft Office PowerPoint</Application>
  <PresentationFormat>Widescreen</PresentationFormat>
  <Paragraphs>213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INVESTIGATION OF “DEEP” LEARNING CATALYZED BY TOPICS IN COMPUTER VISION</vt:lpstr>
      <vt:lpstr>How do changes in training sets and hyperparameters of a image classification feedforward convolutional neural network affect its training time, memory usage, and percentage of items correctly classified in the final validation set? </vt:lpstr>
      <vt:lpstr>Project Description</vt:lpstr>
      <vt:lpstr>Project Description</vt:lpstr>
      <vt:lpstr>Project Description</vt:lpstr>
      <vt:lpstr>Checkpoint 5 Progress (COMP)</vt:lpstr>
      <vt:lpstr>Checkpoint 5 Progress (COMP)</vt:lpstr>
      <vt:lpstr>Checkpoint 5 Progress (COMP)</vt:lpstr>
      <vt:lpstr>Checkpoint 5 Progress (COMP)</vt:lpstr>
      <vt:lpstr>Checkpoint 5 Progress (COMP)</vt:lpstr>
      <vt:lpstr>Checkpoint 5 Progress (COMP)</vt:lpstr>
      <vt:lpstr>Checkpoint 5 Progress (COMP)</vt:lpstr>
      <vt:lpstr>Checkpoint 5 Progress (COMP)</vt:lpstr>
      <vt:lpstr>Checkpoint 5 Progress (COMP)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INVESTIGATION OF “DEEP” LEARNING CATALYZED BY TOPICS IN COMPUTER VISION</dc:title>
  <dc:creator>Devin King</dc:creator>
  <cp:lastModifiedBy>Devin King</cp:lastModifiedBy>
  <cp:revision>22</cp:revision>
  <dcterms:created xsi:type="dcterms:W3CDTF">2017-01-25T19:42:10Z</dcterms:created>
  <dcterms:modified xsi:type="dcterms:W3CDTF">2017-04-06T07:20:10Z</dcterms:modified>
</cp:coreProperties>
</file>