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512064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0102"/>
    <a:srgbClr val="587DB2"/>
    <a:srgbClr val="E099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61" autoAdjust="0"/>
  </p:normalViewPr>
  <p:slideViewPr>
    <p:cSldViewPr snapToGrid="0">
      <p:cViewPr>
        <p:scale>
          <a:sx n="40" d="100"/>
          <a:sy n="40" d="100"/>
        </p:scale>
        <p:origin x="-3210" y="-46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45B75-723B-49DE-8677-EF5187679F41}" type="datetimeFigureOut">
              <a:rPr lang="en-US" smtClean="0"/>
              <a:t>4/20/2017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4EDC0-F964-401B-859D-06CAB97E71C5}" type="slidenum">
              <a:rPr lang="en-US" smtClean="0"/>
              <a:t>‹#›</a:t>
            </a:fld>
            <a:endParaRPr lang="en-US"/>
          </a:p>
        </p:txBody>
      </p:sp>
    </p:spTree>
    <p:extLst>
      <p:ext uri="{BB962C8B-B14F-4D97-AF65-F5344CB8AC3E}">
        <p14:creationId xmlns:p14="http://schemas.microsoft.com/office/powerpoint/2010/main" val="4164949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4EDC0-F964-401B-859D-06CAB97E71C5}" type="slidenum">
              <a:rPr lang="en-US" smtClean="0"/>
              <a:t>1</a:t>
            </a:fld>
            <a:endParaRPr lang="en-US"/>
          </a:p>
        </p:txBody>
      </p:sp>
    </p:spTree>
    <p:extLst>
      <p:ext uri="{BB962C8B-B14F-4D97-AF65-F5344CB8AC3E}">
        <p14:creationId xmlns:p14="http://schemas.microsoft.com/office/powerpoint/2010/main" val="179133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6285233"/>
            <a:ext cx="43525440" cy="13370560"/>
          </a:xfrm>
        </p:spPr>
        <p:txBody>
          <a:bodyPr anchor="b"/>
          <a:lstStyle>
            <a:lvl1pPr algn="ctr">
              <a:defRPr sz="33600"/>
            </a:lvl1pPr>
          </a:lstStyle>
          <a:p>
            <a:r>
              <a:rPr lang="en-US"/>
              <a:t>Click to edit Master title style</a:t>
            </a:r>
            <a:endParaRPr lang="en-US" dirty="0"/>
          </a:p>
        </p:txBody>
      </p:sp>
      <p:sp>
        <p:nvSpPr>
          <p:cNvPr id="3" name="Subtitle 2"/>
          <p:cNvSpPr>
            <a:spLocks noGrp="1"/>
          </p:cNvSpPr>
          <p:nvPr>
            <p:ph type="subTitle" idx="1"/>
          </p:nvPr>
        </p:nvSpPr>
        <p:spPr>
          <a:xfrm>
            <a:off x="6400800" y="20171413"/>
            <a:ext cx="38404800" cy="9272267"/>
          </a:xfrm>
        </p:spPr>
        <p:txBody>
          <a:bodyPr/>
          <a:lstStyle>
            <a:lvl1pPr marL="0" indent="0" algn="ctr">
              <a:buNone/>
              <a:defRPr sz="13440"/>
            </a:lvl1pPr>
            <a:lvl2pPr marL="2560320" indent="0" algn="ctr">
              <a:buNone/>
              <a:defRPr sz="11200"/>
            </a:lvl2pPr>
            <a:lvl3pPr marL="5120640" indent="0" algn="ctr">
              <a:buNone/>
              <a:defRPr sz="10080"/>
            </a:lvl3pPr>
            <a:lvl4pPr marL="7680960" indent="0" algn="ctr">
              <a:buNone/>
              <a:defRPr sz="8960"/>
            </a:lvl4pPr>
            <a:lvl5pPr marL="10241280" indent="0" algn="ctr">
              <a:buNone/>
              <a:defRPr sz="8960"/>
            </a:lvl5pPr>
            <a:lvl6pPr marL="12801600" indent="0" algn="ctr">
              <a:buNone/>
              <a:defRPr sz="8960"/>
            </a:lvl6pPr>
            <a:lvl7pPr marL="15361920" indent="0" algn="ctr">
              <a:buNone/>
              <a:defRPr sz="8960"/>
            </a:lvl7pPr>
            <a:lvl8pPr marL="17922240" indent="0" algn="ctr">
              <a:buNone/>
              <a:defRPr sz="8960"/>
            </a:lvl8pPr>
            <a:lvl9pPr marL="20482560" indent="0" algn="ctr">
              <a:buNone/>
              <a:defRPr sz="8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CE5AF9-2079-4588-A955-E8E3893C2B2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366106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E5AF9-2079-4588-A955-E8E3893C2B2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2886759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2044700"/>
            <a:ext cx="11041380"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3" y="2044700"/>
            <a:ext cx="32484060" cy="325462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E5AF9-2079-4588-A955-E8E3893C2B2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251818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E5AF9-2079-4588-A955-E8E3893C2B2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83383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9574541"/>
            <a:ext cx="44165520" cy="15975327"/>
          </a:xfrm>
        </p:spPr>
        <p:txBody>
          <a:bodyPr anchor="b"/>
          <a:lstStyle>
            <a:lvl1pPr>
              <a:defRPr sz="33600"/>
            </a:lvl1pPr>
          </a:lstStyle>
          <a:p>
            <a:r>
              <a:rPr lang="en-US"/>
              <a:t>Click to edit Master title style</a:t>
            </a:r>
            <a:endParaRPr lang="en-US" dirty="0"/>
          </a:p>
        </p:txBody>
      </p:sp>
      <p:sp>
        <p:nvSpPr>
          <p:cNvPr id="3" name="Text Placeholder 2"/>
          <p:cNvSpPr>
            <a:spLocks noGrp="1"/>
          </p:cNvSpPr>
          <p:nvPr>
            <p:ph type="body" idx="1"/>
          </p:nvPr>
        </p:nvSpPr>
        <p:spPr>
          <a:xfrm>
            <a:off x="3493773" y="25701001"/>
            <a:ext cx="44165520" cy="8401047"/>
          </a:xfrm>
        </p:spPr>
        <p:txBody>
          <a:bodyPr/>
          <a:lstStyle>
            <a:lvl1pPr marL="0" indent="0">
              <a:buNone/>
              <a:defRPr sz="13440">
                <a:solidFill>
                  <a:schemeClr val="tx1"/>
                </a:solidFill>
              </a:defRPr>
            </a:lvl1pPr>
            <a:lvl2pPr marL="2560320" indent="0">
              <a:buNone/>
              <a:defRPr sz="11200">
                <a:solidFill>
                  <a:schemeClr val="tx1">
                    <a:tint val="75000"/>
                  </a:schemeClr>
                </a:solidFill>
              </a:defRPr>
            </a:lvl2pPr>
            <a:lvl3pPr marL="5120640" indent="0">
              <a:buNone/>
              <a:defRPr sz="10080">
                <a:solidFill>
                  <a:schemeClr val="tx1">
                    <a:tint val="75000"/>
                  </a:schemeClr>
                </a:solidFill>
              </a:defRPr>
            </a:lvl3pPr>
            <a:lvl4pPr marL="7680960" indent="0">
              <a:buNone/>
              <a:defRPr sz="8960">
                <a:solidFill>
                  <a:schemeClr val="tx1">
                    <a:tint val="75000"/>
                  </a:schemeClr>
                </a:solidFill>
              </a:defRPr>
            </a:lvl4pPr>
            <a:lvl5pPr marL="10241280" indent="0">
              <a:buNone/>
              <a:defRPr sz="8960">
                <a:solidFill>
                  <a:schemeClr val="tx1">
                    <a:tint val="75000"/>
                  </a:schemeClr>
                </a:solidFill>
              </a:defRPr>
            </a:lvl5pPr>
            <a:lvl6pPr marL="12801600" indent="0">
              <a:buNone/>
              <a:defRPr sz="8960">
                <a:solidFill>
                  <a:schemeClr val="tx1">
                    <a:tint val="75000"/>
                  </a:schemeClr>
                </a:solidFill>
              </a:defRPr>
            </a:lvl6pPr>
            <a:lvl7pPr marL="15361920" indent="0">
              <a:buNone/>
              <a:defRPr sz="8960">
                <a:solidFill>
                  <a:schemeClr val="tx1">
                    <a:tint val="75000"/>
                  </a:schemeClr>
                </a:solidFill>
              </a:defRPr>
            </a:lvl7pPr>
            <a:lvl8pPr marL="17922240" indent="0">
              <a:buNone/>
              <a:defRPr sz="8960">
                <a:solidFill>
                  <a:schemeClr val="tx1">
                    <a:tint val="75000"/>
                  </a:schemeClr>
                </a:solidFill>
              </a:defRPr>
            </a:lvl8pPr>
            <a:lvl9pPr marL="20482560" indent="0">
              <a:buNone/>
              <a:defRPr sz="89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CE5AF9-2079-4588-A955-E8E3893C2B2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6609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10223500"/>
            <a:ext cx="21762720" cy="243674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10223500"/>
            <a:ext cx="21762720" cy="243674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CE5AF9-2079-4588-A955-E8E3893C2B27}"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2918383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044708"/>
            <a:ext cx="4416552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5" y="9414513"/>
            <a:ext cx="21662704" cy="4613907"/>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4" name="Content Placeholder 3"/>
          <p:cNvSpPr>
            <a:spLocks noGrp="1"/>
          </p:cNvSpPr>
          <p:nvPr>
            <p:ph sz="half" idx="2"/>
          </p:nvPr>
        </p:nvSpPr>
        <p:spPr>
          <a:xfrm>
            <a:off x="3527115" y="14028420"/>
            <a:ext cx="21662704" cy="206336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3" y="9414513"/>
            <a:ext cx="21769390" cy="4613907"/>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6" name="Content Placeholder 5"/>
          <p:cNvSpPr>
            <a:spLocks noGrp="1"/>
          </p:cNvSpPr>
          <p:nvPr>
            <p:ph sz="quarter" idx="4"/>
          </p:nvPr>
        </p:nvSpPr>
        <p:spPr>
          <a:xfrm>
            <a:off x="25923243" y="14028420"/>
            <a:ext cx="21769390" cy="206336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CE5AF9-2079-4588-A955-E8E3893C2B27}"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268720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CE5AF9-2079-4588-A955-E8E3893C2B27}"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426921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E5AF9-2079-4588-A955-E8E3893C2B27}"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36822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560320"/>
            <a:ext cx="16515397" cy="8961120"/>
          </a:xfrm>
        </p:spPr>
        <p:txBody>
          <a:bodyPr anchor="b"/>
          <a:lstStyle>
            <a:lvl1pPr>
              <a:defRPr sz="17920"/>
            </a:lvl1pPr>
          </a:lstStyle>
          <a:p>
            <a:r>
              <a:rPr lang="en-US"/>
              <a:t>Click to edit Master title style</a:t>
            </a:r>
            <a:endParaRPr lang="en-US" dirty="0"/>
          </a:p>
        </p:txBody>
      </p:sp>
      <p:sp>
        <p:nvSpPr>
          <p:cNvPr id="3" name="Content Placeholder 2"/>
          <p:cNvSpPr>
            <a:spLocks noGrp="1"/>
          </p:cNvSpPr>
          <p:nvPr>
            <p:ph idx="1"/>
          </p:nvPr>
        </p:nvSpPr>
        <p:spPr>
          <a:xfrm>
            <a:off x="21769390" y="5529588"/>
            <a:ext cx="25923240" cy="27292300"/>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0" y="11521440"/>
            <a:ext cx="16515397" cy="21344893"/>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9BCE5AF9-2079-4588-A955-E8E3893C2B27}"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135534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560320"/>
            <a:ext cx="16515397" cy="8961120"/>
          </a:xfrm>
        </p:spPr>
        <p:txBody>
          <a:bodyPr anchor="b"/>
          <a:lstStyle>
            <a:lvl1pPr>
              <a:defRPr sz="17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5529588"/>
            <a:ext cx="25923240" cy="27292300"/>
          </a:xfrm>
        </p:spPr>
        <p:txBody>
          <a:bodyPr anchor="t"/>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r>
              <a:rPr lang="en-US"/>
              <a:t>Click icon to add picture</a:t>
            </a:r>
            <a:endParaRPr lang="en-US" dirty="0"/>
          </a:p>
        </p:txBody>
      </p:sp>
      <p:sp>
        <p:nvSpPr>
          <p:cNvPr id="4" name="Text Placeholder 3"/>
          <p:cNvSpPr>
            <a:spLocks noGrp="1"/>
          </p:cNvSpPr>
          <p:nvPr>
            <p:ph type="body" sz="half" idx="2"/>
          </p:nvPr>
        </p:nvSpPr>
        <p:spPr>
          <a:xfrm>
            <a:off x="3527110" y="11521440"/>
            <a:ext cx="16515397" cy="21344893"/>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9BCE5AF9-2079-4588-A955-E8E3893C2B27}"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78091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2044708"/>
            <a:ext cx="4416552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10223500"/>
            <a:ext cx="44165520" cy="2436749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35595568"/>
            <a:ext cx="11521440" cy="2044700"/>
          </a:xfrm>
          <a:prstGeom prst="rect">
            <a:avLst/>
          </a:prstGeom>
        </p:spPr>
        <p:txBody>
          <a:bodyPr vert="horz" lIns="91440" tIns="45720" rIns="91440" bIns="45720" rtlCol="0" anchor="ctr"/>
          <a:lstStyle>
            <a:lvl1pPr algn="l">
              <a:defRPr sz="6720">
                <a:solidFill>
                  <a:schemeClr val="tx1">
                    <a:tint val="75000"/>
                  </a:schemeClr>
                </a:solidFill>
              </a:defRPr>
            </a:lvl1pPr>
          </a:lstStyle>
          <a:p>
            <a:fld id="{9BCE5AF9-2079-4588-A955-E8E3893C2B27}" type="datetimeFigureOut">
              <a:rPr lang="en-US" smtClean="0"/>
              <a:t>4/20/2017</a:t>
            </a:fld>
            <a:endParaRPr lang="en-US"/>
          </a:p>
        </p:txBody>
      </p:sp>
      <p:sp>
        <p:nvSpPr>
          <p:cNvPr id="5" name="Footer Placeholder 4"/>
          <p:cNvSpPr>
            <a:spLocks noGrp="1"/>
          </p:cNvSpPr>
          <p:nvPr>
            <p:ph type="ftr" sz="quarter" idx="3"/>
          </p:nvPr>
        </p:nvSpPr>
        <p:spPr>
          <a:xfrm>
            <a:off x="16962120" y="35595568"/>
            <a:ext cx="17282160" cy="2044700"/>
          </a:xfrm>
          <a:prstGeom prst="rect">
            <a:avLst/>
          </a:prstGeom>
        </p:spPr>
        <p:txBody>
          <a:bodyPr vert="horz" lIns="91440" tIns="45720" rIns="91440" bIns="45720" rtlCol="0" anchor="ctr"/>
          <a:lstStyle>
            <a:lvl1pPr algn="ctr">
              <a:defRPr sz="67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35595568"/>
            <a:ext cx="11521440" cy="2044700"/>
          </a:xfrm>
          <a:prstGeom prst="rect">
            <a:avLst/>
          </a:prstGeom>
        </p:spPr>
        <p:txBody>
          <a:bodyPr vert="horz" lIns="91440" tIns="45720" rIns="91440" bIns="45720" rtlCol="0" anchor="ctr"/>
          <a:lstStyle>
            <a:lvl1pPr algn="r">
              <a:defRPr sz="6720">
                <a:solidFill>
                  <a:schemeClr val="tx1">
                    <a:tint val="75000"/>
                  </a:schemeClr>
                </a:solidFill>
              </a:defRPr>
            </a:lvl1pPr>
          </a:lstStyle>
          <a:p>
            <a:fld id="{741766E7-9839-47C7-B7DF-94E47ED5F15F}" type="slidenum">
              <a:rPr lang="en-US" smtClean="0"/>
              <a:t>‹#›</a:t>
            </a:fld>
            <a:endParaRPr lang="en-US"/>
          </a:p>
        </p:txBody>
      </p:sp>
    </p:spTree>
    <p:extLst>
      <p:ext uri="{BB962C8B-B14F-4D97-AF65-F5344CB8AC3E}">
        <p14:creationId xmlns:p14="http://schemas.microsoft.com/office/powerpoint/2010/main" val="209518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9.jpeg"/><Relationship Id="rId3" Type="http://schemas.openxmlformats.org/officeDocument/2006/relationships/image" Target="../media/image1.png"/><Relationship Id="rId21" Type="http://schemas.openxmlformats.org/officeDocument/2006/relationships/image" Target="../media/image16.png"/><Relationship Id="rId7" Type="http://schemas.openxmlformats.org/officeDocument/2006/relationships/image" Target="../media/image5.png"/><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8.emf"/><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4.jpeg"/><Relationship Id="rId5"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image" Target="../media/image3.jpeg"/><Relationship Id="rId19"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2.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922361" y="2502372"/>
            <a:ext cx="7369290" cy="2980610"/>
            <a:chOff x="2441649" y="1825302"/>
            <a:chExt cx="7369290" cy="2980610"/>
          </a:xfrm>
        </p:grpSpPr>
        <p:pic>
          <p:nvPicPr>
            <p:cNvPr id="1032" name="Picture 8" descr="File:Monmouth College website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453" y="1825302"/>
              <a:ext cx="6372225" cy="141922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441649" y="3482473"/>
              <a:ext cx="7369290" cy="1323439"/>
            </a:xfrm>
            <a:prstGeom prst="rect">
              <a:avLst/>
            </a:prstGeom>
            <a:noFill/>
          </p:spPr>
          <p:txBody>
            <a:bodyPr wrap="square" rtlCol="0">
              <a:spAutoFit/>
            </a:bodyPr>
            <a:lstStyle/>
            <a:p>
              <a:pPr algn="ctr"/>
              <a:r>
                <a:rPr lang="en-US" sz="4000" dirty="0">
                  <a:cs typeface="Helvetica" panose="020B0604020202020204" pitchFamily="34" charset="0"/>
                </a:rPr>
                <a:t>Department of Mathematics and Computer Science</a:t>
              </a:r>
            </a:p>
          </p:txBody>
        </p:sp>
      </p:grpSp>
      <p:sp>
        <p:nvSpPr>
          <p:cNvPr id="29" name="TextBox 28"/>
          <p:cNvSpPr txBox="1"/>
          <p:nvPr/>
        </p:nvSpPr>
        <p:spPr>
          <a:xfrm>
            <a:off x="23274247" y="4666045"/>
            <a:ext cx="5936412" cy="1015663"/>
          </a:xfrm>
          <a:prstGeom prst="rect">
            <a:avLst/>
          </a:prstGeom>
          <a:noFill/>
        </p:spPr>
        <p:txBody>
          <a:bodyPr wrap="square" rtlCol="0">
            <a:spAutoFit/>
          </a:bodyPr>
          <a:lstStyle/>
          <a:p>
            <a:pPr algn="ctr"/>
            <a:r>
              <a:rPr lang="en-US" sz="6000" b="1" dirty="0">
                <a:cs typeface="Helvetica" panose="020B0604020202020204" pitchFamily="34" charset="0"/>
              </a:rPr>
              <a:t>Devin King</a:t>
            </a:r>
          </a:p>
        </p:txBody>
      </p:sp>
      <p:sp>
        <p:nvSpPr>
          <p:cNvPr id="36" name="TextBox 35"/>
          <p:cNvSpPr txBox="1"/>
          <p:nvPr/>
        </p:nvSpPr>
        <p:spPr>
          <a:xfrm>
            <a:off x="32589584" y="7600544"/>
            <a:ext cx="17169016" cy="923330"/>
          </a:xfrm>
          <a:prstGeom prst="rect">
            <a:avLst/>
          </a:prstGeom>
          <a:solidFill>
            <a:srgbClr val="950102"/>
          </a:solidFill>
        </p:spPr>
        <p:txBody>
          <a:bodyPr wrap="square" rtlCol="0">
            <a:spAutoFit/>
          </a:bodyPr>
          <a:lstStyle/>
          <a:p>
            <a:pPr algn="ctr"/>
            <a:r>
              <a:rPr lang="en-US" sz="5400" b="1" dirty="0">
                <a:solidFill>
                  <a:schemeClr val="bg1"/>
                </a:solidFill>
                <a:cs typeface="Helvetica" panose="020B0604020202020204" pitchFamily="34" charset="0"/>
              </a:rPr>
              <a:t>RESULTS &amp; CONCLUSIONS</a:t>
            </a:r>
          </a:p>
        </p:txBody>
      </p:sp>
      <p:sp>
        <p:nvSpPr>
          <p:cNvPr id="39" name="TextBox 38"/>
          <p:cNvSpPr txBox="1"/>
          <p:nvPr/>
        </p:nvSpPr>
        <p:spPr>
          <a:xfrm>
            <a:off x="1579440" y="11971954"/>
            <a:ext cx="14880860" cy="923330"/>
          </a:xfrm>
          <a:prstGeom prst="rect">
            <a:avLst/>
          </a:prstGeom>
          <a:solidFill>
            <a:srgbClr val="950102"/>
          </a:solidFill>
        </p:spPr>
        <p:txBody>
          <a:bodyPr wrap="square" rtlCol="0">
            <a:spAutoFit/>
          </a:bodyPr>
          <a:lstStyle/>
          <a:p>
            <a:pPr algn="ctr"/>
            <a:r>
              <a:rPr lang="en-US" sz="5400" b="1" dirty="0">
                <a:solidFill>
                  <a:schemeClr val="bg1"/>
                </a:solidFill>
                <a:cs typeface="Helvetica" panose="020B0604020202020204" pitchFamily="34" charset="0"/>
              </a:rPr>
              <a:t>NEURAL NETWORKS</a:t>
            </a:r>
          </a:p>
        </p:txBody>
      </p:sp>
      <p:sp>
        <p:nvSpPr>
          <p:cNvPr id="40" name="TextBox 39"/>
          <p:cNvSpPr txBox="1"/>
          <p:nvPr/>
        </p:nvSpPr>
        <p:spPr>
          <a:xfrm>
            <a:off x="17698016" y="7623471"/>
            <a:ext cx="13650686" cy="923330"/>
          </a:xfrm>
          <a:prstGeom prst="rect">
            <a:avLst/>
          </a:prstGeom>
          <a:solidFill>
            <a:srgbClr val="950102"/>
          </a:solidFill>
        </p:spPr>
        <p:txBody>
          <a:bodyPr wrap="square" rtlCol="0">
            <a:spAutoFit/>
          </a:bodyPr>
          <a:lstStyle/>
          <a:p>
            <a:pPr algn="ctr"/>
            <a:r>
              <a:rPr lang="en-US" sz="5400" b="1" dirty="0">
                <a:solidFill>
                  <a:schemeClr val="bg1"/>
                </a:solidFill>
                <a:cs typeface="Helvetica" panose="020B0604020202020204" pitchFamily="34" charset="0"/>
              </a:rPr>
              <a:t>IMAGE CLASSIFICATION PROBLEM</a:t>
            </a:r>
          </a:p>
        </p:txBody>
      </p:sp>
      <p:sp>
        <p:nvSpPr>
          <p:cNvPr id="42" name="TextBox 41"/>
          <p:cNvSpPr txBox="1"/>
          <p:nvPr/>
        </p:nvSpPr>
        <p:spPr>
          <a:xfrm>
            <a:off x="1579440" y="21670774"/>
            <a:ext cx="14880860" cy="923330"/>
          </a:xfrm>
          <a:prstGeom prst="rect">
            <a:avLst/>
          </a:prstGeom>
          <a:solidFill>
            <a:srgbClr val="950102"/>
          </a:solidFill>
        </p:spPr>
        <p:txBody>
          <a:bodyPr wrap="square" rtlCol="0">
            <a:spAutoFit/>
          </a:bodyPr>
          <a:lstStyle/>
          <a:p>
            <a:pPr algn="ctr"/>
            <a:r>
              <a:rPr lang="en-US" sz="5400" b="1" dirty="0">
                <a:solidFill>
                  <a:schemeClr val="bg1"/>
                </a:solidFill>
                <a:cs typeface="Helvetica" panose="020B0604020202020204" pitchFamily="34" charset="0"/>
              </a:rPr>
              <a:t>PERCEPTRONS</a:t>
            </a:r>
          </a:p>
        </p:txBody>
      </p:sp>
      <mc:AlternateContent xmlns:mc="http://schemas.openxmlformats.org/markup-compatibility/2006" xmlns:a14="http://schemas.microsoft.com/office/drawing/2010/main">
        <mc:Choice Requires="a14">
          <p:sp>
            <p:nvSpPr>
              <p:cNvPr id="44" name="Content Placeholder 2"/>
              <p:cNvSpPr txBox="1">
                <a:spLocks/>
              </p:cNvSpPr>
              <p:nvPr/>
            </p:nvSpPr>
            <p:spPr>
              <a:xfrm>
                <a:off x="17698016" y="11917828"/>
                <a:ext cx="13650686" cy="3630408"/>
              </a:xfrm>
              <a:prstGeom prst="rect">
                <a:avLst/>
              </a:prstGeom>
            </p:spPr>
            <p:txBody>
              <a:bodyPr>
                <a:noAutofit/>
              </a:bodyPr>
              <a:lst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a:lstStyle>
              <a:p>
                <a:pPr marL="0" indent="0" algn="just">
                  <a:spcBef>
                    <a:spcPts val="0"/>
                  </a:spcBef>
                  <a:buFont typeface="Arial" panose="020B0604020202020204" pitchFamily="34" charset="0"/>
                  <a:buNone/>
                </a:pPr>
                <a:r>
                  <a:rPr lang="en-US" sz="4000" dirty="0"/>
                  <a:t>Given a set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𝑆</m:t>
                        </m:r>
                      </m:e>
                      <m:sub>
                        <m:r>
                          <a:rPr lang="en-US" sz="4000" i="1">
                            <a:latin typeface="Cambria Math" panose="02040503050406030204" pitchFamily="18" charset="0"/>
                          </a:rPr>
                          <m:t>𝑡</m:t>
                        </m:r>
                      </m:sub>
                    </m:sSub>
                  </m:oMath>
                </a14:m>
                <a:r>
                  <a:rPr lang="en-US" sz="4000" dirty="0"/>
                  <a:t> of images whose associated classification vectors are known that represents a classification function </a:t>
                </a:r>
                <a14:m>
                  <m:oMath xmlns:m="http://schemas.openxmlformats.org/officeDocument/2006/math">
                    <m:sSup>
                      <m:sSupPr>
                        <m:ctrlPr>
                          <a:rPr lang="en-US" sz="4000" i="1">
                            <a:latin typeface="Cambria Math" panose="02040503050406030204" pitchFamily="18" charset="0"/>
                          </a:rPr>
                        </m:ctrlPr>
                      </m:sSupPr>
                      <m:e>
                        <m:r>
                          <a:rPr lang="en-US" sz="4000" i="1">
                            <a:latin typeface="Cambria Math" panose="02040503050406030204" pitchFamily="18" charset="0"/>
                          </a:rPr>
                          <m:t>𝑓</m:t>
                        </m:r>
                      </m:e>
                      <m:sup>
                        <m:r>
                          <a:rPr lang="en-US" sz="4000" i="1">
                            <a:latin typeface="Cambria Math" panose="02040503050406030204" pitchFamily="18" charset="0"/>
                          </a:rPr>
                          <m:t>∗</m:t>
                        </m:r>
                      </m:sup>
                    </m:sSup>
                    <m:d>
                      <m:dPr>
                        <m:ctrlPr>
                          <a:rPr lang="en-US" sz="4000" i="1">
                            <a:latin typeface="Cambria Math" panose="02040503050406030204" pitchFamily="18" charset="0"/>
                          </a:rPr>
                        </m:ctrlPr>
                      </m:dPr>
                      <m:e>
                        <m:r>
                          <a:rPr lang="en-US" sz="4000" b="1" i="1">
                            <a:latin typeface="Cambria Math" panose="02040503050406030204" pitchFamily="18" charset="0"/>
                          </a:rPr>
                          <m:t>𝒙</m:t>
                        </m:r>
                      </m:e>
                    </m:d>
                    <m:r>
                      <a:rPr lang="en-US" sz="4000" i="1">
                        <a:latin typeface="Cambria Math" panose="02040503050406030204" pitchFamily="18" charset="0"/>
                      </a:rPr>
                      <m:t>=</m:t>
                    </m:r>
                    <m:r>
                      <a:rPr lang="en-US" sz="4000" b="1" i="1">
                        <a:latin typeface="Cambria Math" panose="02040503050406030204" pitchFamily="18" charset="0"/>
                      </a:rPr>
                      <m:t>𝒚</m:t>
                    </m:r>
                  </m:oMath>
                </a14:m>
                <a:r>
                  <a:rPr lang="en-US" sz="4000" dirty="0"/>
                  <a:t>  where </a:t>
                </a:r>
                <a14:m>
                  <m:oMath xmlns:m="http://schemas.openxmlformats.org/officeDocument/2006/math">
                    <m:r>
                      <a:rPr lang="en-US" sz="4000" b="1" i="1">
                        <a:latin typeface="Cambria Math" panose="02040503050406030204" pitchFamily="18" charset="0"/>
                      </a:rPr>
                      <m:t>𝒙</m:t>
                    </m:r>
                  </m:oMath>
                </a14:m>
                <a:r>
                  <a:rPr lang="en-US" sz="4000" dirty="0"/>
                  <a:t> is any image in the domain (i.e. images whose class exists) and </a:t>
                </a:r>
                <a14:m>
                  <m:oMath xmlns:m="http://schemas.openxmlformats.org/officeDocument/2006/math">
                    <m:r>
                      <a:rPr lang="en-US" sz="4000" b="1" i="1">
                        <a:latin typeface="Cambria Math" panose="02040503050406030204" pitchFamily="18" charset="0"/>
                      </a:rPr>
                      <m:t>𝒚</m:t>
                    </m:r>
                  </m:oMath>
                </a14:m>
                <a:r>
                  <a:rPr lang="en-US" sz="4000" dirty="0"/>
                  <a:t> is a classification vector of dimension 120 whose elements are predicates (in this case, one or zero) that describe the instance of a class in the image, design an approximation function </a:t>
                </a:r>
                <a14:m>
                  <m:oMath xmlns:m="http://schemas.openxmlformats.org/officeDocument/2006/math">
                    <m:r>
                      <a:rPr lang="en-US" sz="4000" i="1">
                        <a:latin typeface="Cambria Math" panose="02040503050406030204" pitchFamily="18" charset="0"/>
                      </a:rPr>
                      <m:t>𝑓</m:t>
                    </m:r>
                    <m:d>
                      <m:dPr>
                        <m:ctrlPr>
                          <a:rPr lang="en-US" sz="4000" i="1">
                            <a:latin typeface="Cambria Math" panose="02040503050406030204" pitchFamily="18" charset="0"/>
                          </a:rPr>
                        </m:ctrlPr>
                      </m:dPr>
                      <m:e>
                        <m:r>
                          <a:rPr lang="en-US" sz="4000" b="1" i="1">
                            <a:latin typeface="Cambria Math" panose="02040503050406030204" pitchFamily="18" charset="0"/>
                          </a:rPr>
                          <m:t>𝒙</m:t>
                        </m:r>
                      </m:e>
                    </m:d>
                    <m:r>
                      <a:rPr lang="en-US" sz="4000" b="1" i="1">
                        <a:latin typeface="Cambria Math" panose="02040503050406030204" pitchFamily="18" charset="0"/>
                      </a:rPr>
                      <m:t>=</m:t>
                    </m:r>
                    <m:r>
                      <a:rPr lang="en-US" sz="4000" i="1">
                        <a:latin typeface="Cambria Math" panose="02040503050406030204" pitchFamily="18" charset="0"/>
                      </a:rPr>
                      <m:t> </m:t>
                    </m:r>
                    <m:sSub>
                      <m:sSubPr>
                        <m:ctrlPr>
                          <a:rPr lang="en-US" sz="4000" b="1" i="1">
                            <a:latin typeface="Cambria Math" panose="02040503050406030204" pitchFamily="18" charset="0"/>
                          </a:rPr>
                        </m:ctrlPr>
                      </m:sSubPr>
                      <m:e>
                        <m:r>
                          <a:rPr lang="en-US" sz="4000" b="1" i="1">
                            <a:latin typeface="Cambria Math" panose="02040503050406030204" pitchFamily="18" charset="0"/>
                          </a:rPr>
                          <m:t>𝒚</m:t>
                        </m:r>
                      </m:e>
                      <m:sub>
                        <m:r>
                          <a:rPr lang="en-US" sz="4000" b="1" i="1">
                            <a:latin typeface="Cambria Math" panose="02040503050406030204" pitchFamily="18" charset="0"/>
                          </a:rPr>
                          <m:t>𝒂</m:t>
                        </m:r>
                      </m:sub>
                    </m:sSub>
                  </m:oMath>
                </a14:m>
                <a:r>
                  <a:rPr lang="en-US" sz="4000" dirty="0"/>
                  <a:t> where </a:t>
                </a:r>
                <a14:m>
                  <m:oMath xmlns:m="http://schemas.openxmlformats.org/officeDocument/2006/math">
                    <m:sSub>
                      <m:sSubPr>
                        <m:ctrlPr>
                          <a:rPr lang="en-US" sz="4000" b="1" i="1">
                            <a:latin typeface="Cambria Math" panose="02040503050406030204" pitchFamily="18" charset="0"/>
                          </a:rPr>
                        </m:ctrlPr>
                      </m:sSubPr>
                      <m:e>
                        <m:r>
                          <a:rPr lang="en-US" sz="4000" b="1" i="1">
                            <a:latin typeface="Cambria Math" panose="02040503050406030204" pitchFamily="18" charset="0"/>
                          </a:rPr>
                          <m:t>𝒚</m:t>
                        </m:r>
                      </m:e>
                      <m:sub>
                        <m:r>
                          <a:rPr lang="en-US" sz="4000" b="1" i="1">
                            <a:latin typeface="Cambria Math" panose="02040503050406030204" pitchFamily="18" charset="0"/>
                          </a:rPr>
                          <m:t>𝒂</m:t>
                        </m:r>
                      </m:sub>
                    </m:sSub>
                  </m:oMath>
                </a14:m>
                <a:r>
                  <a:rPr lang="en-US" sz="4000" dirty="0"/>
                  <a:t> is an approximation of </a:t>
                </a:r>
                <a14:m>
                  <m:oMath xmlns:m="http://schemas.openxmlformats.org/officeDocument/2006/math">
                    <m:r>
                      <a:rPr lang="en-US" sz="4000" b="1" i="1">
                        <a:latin typeface="Cambria Math" panose="02040503050406030204" pitchFamily="18" charset="0"/>
                      </a:rPr>
                      <m:t>𝒚</m:t>
                    </m:r>
                  </m:oMath>
                </a14:m>
                <a:r>
                  <a:rPr lang="en-US" sz="4000" b="1" dirty="0"/>
                  <a:t> </a:t>
                </a:r>
                <a:r>
                  <a:rPr lang="en-US" sz="4000" dirty="0"/>
                  <a:t>for any </a:t>
                </a:r>
                <a14:m>
                  <m:oMath xmlns:m="http://schemas.openxmlformats.org/officeDocument/2006/math">
                    <m:r>
                      <a:rPr lang="en-US" sz="4000" b="1" i="1">
                        <a:latin typeface="Cambria Math" panose="02040503050406030204" pitchFamily="18" charset="0"/>
                      </a:rPr>
                      <m:t>𝒙</m:t>
                    </m:r>
                  </m:oMath>
                </a14:m>
                <a:endParaRPr lang="en-US" sz="4000" dirty="0"/>
              </a:p>
            </p:txBody>
          </p:sp>
        </mc:Choice>
        <mc:Fallback xmlns="">
          <p:sp>
            <p:nvSpPr>
              <p:cNvPr id="44" name="Content Placeholder 2"/>
              <p:cNvSpPr txBox="1">
                <a:spLocks noRot="1" noChangeAspect="1" noMove="1" noResize="1" noEditPoints="1" noAdjustHandles="1" noChangeArrowheads="1" noChangeShapeType="1" noTextEdit="1"/>
              </p:cNvSpPr>
              <p:nvPr/>
            </p:nvSpPr>
            <p:spPr>
              <a:xfrm>
                <a:off x="17698016" y="11917828"/>
                <a:ext cx="13650686" cy="3630408"/>
              </a:xfrm>
              <a:prstGeom prst="rect">
                <a:avLst/>
              </a:prstGeom>
              <a:blipFill>
                <a:blip r:embed="rId4"/>
                <a:stretch>
                  <a:fillRect l="-1563" t="-4698" r="-1563" b="-15436"/>
                </a:stretch>
              </a:blipFill>
            </p:spPr>
            <p:txBody>
              <a:bodyPr/>
              <a:lstStyle/>
              <a:p>
                <a:r>
                  <a:rPr lang="en-US">
                    <a:noFill/>
                  </a:rPr>
                  <a:t> </a:t>
                </a:r>
              </a:p>
            </p:txBody>
          </p:sp>
        </mc:Fallback>
      </mc:AlternateContent>
      <p:sp>
        <p:nvSpPr>
          <p:cNvPr id="37" name="Rectangle 36"/>
          <p:cNvSpPr/>
          <p:nvPr/>
        </p:nvSpPr>
        <p:spPr>
          <a:xfrm>
            <a:off x="1579440" y="8642298"/>
            <a:ext cx="14880860" cy="2800767"/>
          </a:xfrm>
          <a:prstGeom prst="rect">
            <a:avLst/>
          </a:prstGeom>
        </p:spPr>
        <p:txBody>
          <a:bodyPr wrap="square">
            <a:spAutoFit/>
          </a:bodyPr>
          <a:lstStyle/>
          <a:p>
            <a:pPr algn="ctr"/>
            <a:r>
              <a:rPr lang="en-US" sz="4400" i="1" dirty="0"/>
              <a:t>How do changes in training sets and hyperparameters of a image classification feedforward convolutional neural network affect its training time, memory usage, and percentage of items correctly classified in the final validation set? </a:t>
            </a:r>
          </a:p>
        </p:txBody>
      </p:sp>
      <p:sp>
        <p:nvSpPr>
          <p:cNvPr id="46" name="TextBox 45"/>
          <p:cNvSpPr txBox="1"/>
          <p:nvPr/>
        </p:nvSpPr>
        <p:spPr>
          <a:xfrm>
            <a:off x="1579440" y="7608332"/>
            <a:ext cx="14880860" cy="923330"/>
          </a:xfrm>
          <a:prstGeom prst="rect">
            <a:avLst/>
          </a:prstGeom>
          <a:solidFill>
            <a:srgbClr val="950102"/>
          </a:solidFill>
        </p:spPr>
        <p:txBody>
          <a:bodyPr wrap="square" rtlCol="0">
            <a:spAutoFit/>
          </a:bodyPr>
          <a:lstStyle/>
          <a:p>
            <a:pPr algn="ctr"/>
            <a:r>
              <a:rPr lang="en-US" sz="5400" b="1" dirty="0">
                <a:solidFill>
                  <a:schemeClr val="bg1"/>
                </a:solidFill>
                <a:cs typeface="Helvetica" panose="020B0604020202020204" pitchFamily="34" charset="0"/>
              </a:rPr>
              <a:t>RESEARCH QUESTION</a:t>
            </a:r>
          </a:p>
        </p:txBody>
      </p:sp>
      <mc:AlternateContent xmlns:mc="http://schemas.openxmlformats.org/markup-compatibility/2006" xmlns:a14="http://schemas.microsoft.com/office/drawing/2010/main">
        <mc:Choice Requires="a14">
          <p:sp>
            <p:nvSpPr>
              <p:cNvPr id="47" name="Rectangle 46"/>
              <p:cNvSpPr/>
              <p:nvPr/>
            </p:nvSpPr>
            <p:spPr>
              <a:xfrm>
                <a:off x="24622819" y="22165444"/>
                <a:ext cx="6651116" cy="16016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𝐸</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𝑆</m:t>
                              </m:r>
                            </m:e>
                            <m:sub>
                              <m:r>
                                <a:rPr lang="en-US" sz="3600" i="1">
                                  <a:latin typeface="Cambria Math" panose="02040503050406030204" pitchFamily="18" charset="0"/>
                                </a:rPr>
                                <m:t>𝑡</m:t>
                              </m:r>
                            </m:sub>
                          </m:sSub>
                        </m:e>
                      </m:d>
                      <m:r>
                        <a:rPr lang="en-US" sz="3600" i="0">
                          <a:latin typeface="Cambria Math" panose="02040503050406030204" pitchFamily="18" charset="0"/>
                        </a:rPr>
                        <m:t>= </m:t>
                      </m:r>
                      <m:f>
                        <m:fPr>
                          <m:ctrlPr>
                            <a:rPr lang="en-US" sz="3600" i="1">
                              <a:latin typeface="Cambria Math" panose="02040503050406030204" pitchFamily="18" charset="0"/>
                            </a:rPr>
                          </m:ctrlPr>
                        </m:fPr>
                        <m:num>
                          <m:r>
                            <a:rPr lang="en-US" sz="3600" i="0">
                              <a:latin typeface="Cambria Math" panose="02040503050406030204" pitchFamily="18" charset="0"/>
                            </a:rPr>
                            <m:t>1</m:t>
                          </m:r>
                        </m:num>
                        <m:den>
                          <m:r>
                            <a:rPr lang="en-US" sz="3600" i="1">
                              <a:latin typeface="Cambria Math" panose="02040503050406030204" pitchFamily="18" charset="0"/>
                            </a:rPr>
                            <m:t>𝑛</m:t>
                          </m:r>
                        </m:den>
                      </m:f>
                      <m:nary>
                        <m:naryPr>
                          <m:chr m:val="∑"/>
                          <m:limLoc m:val="undOvr"/>
                          <m:ctrlPr>
                            <a:rPr lang="en-US" sz="3600" i="1">
                              <a:latin typeface="Cambria Math" panose="02040503050406030204" pitchFamily="18" charset="0"/>
                            </a:rPr>
                          </m:ctrlPr>
                        </m:naryPr>
                        <m:sub>
                          <m:r>
                            <a:rPr lang="en-US" sz="3600" i="0">
                              <a:latin typeface="Cambria Math" panose="02040503050406030204" pitchFamily="18" charset="0"/>
                            </a:rPr>
                            <m:t>1</m:t>
                          </m:r>
                        </m:sub>
                        <m:sup>
                          <m:r>
                            <a:rPr lang="en-US" sz="3600" i="1">
                              <a:latin typeface="Cambria Math" panose="02040503050406030204" pitchFamily="18" charset="0"/>
                            </a:rPr>
                            <m:t>𝑛</m:t>
                          </m:r>
                        </m:sup>
                        <m:e>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sSup>
                                    <m:sSupPr>
                                      <m:ctrlPr>
                                        <a:rPr lang="en-US" sz="3600" i="1">
                                          <a:latin typeface="Cambria Math" panose="02040503050406030204" pitchFamily="18" charset="0"/>
                                        </a:rPr>
                                      </m:ctrlPr>
                                    </m:sSupPr>
                                    <m:e>
                                      <m:r>
                                        <a:rPr lang="en-US" sz="3600" i="1">
                                          <a:latin typeface="Cambria Math" panose="02040503050406030204" pitchFamily="18" charset="0"/>
                                        </a:rPr>
                                        <m:t>𝑓</m:t>
                                      </m:r>
                                    </m:e>
                                    <m:sup>
                                      <m:r>
                                        <a:rPr lang="en-US" sz="3600" i="0">
                                          <a:latin typeface="Cambria Math" panose="02040503050406030204" pitchFamily="18" charset="0"/>
                                        </a:rPr>
                                        <m:t>∗</m:t>
                                      </m:r>
                                    </m:sup>
                                  </m:sSup>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b="1" i="1">
                                              <a:latin typeface="Cambria Math" panose="02040503050406030204" pitchFamily="18" charset="0"/>
                                            </a:rPr>
                                            <m:t>𝒙</m:t>
                                          </m:r>
                                        </m:e>
                                        <m:sub>
                                          <m:r>
                                            <a:rPr lang="en-US" sz="3600" b="0" i="1">
                                              <a:latin typeface="Cambria Math" panose="02040503050406030204" pitchFamily="18" charset="0"/>
                                            </a:rPr>
                                            <m:t>𝑖</m:t>
                                          </m:r>
                                        </m:sub>
                                      </m:sSub>
                                    </m:e>
                                  </m:d>
                                  <m:r>
                                    <a:rPr lang="en-US" sz="3600" b="0" i="0">
                                      <a:latin typeface="Cambria Math" panose="02040503050406030204" pitchFamily="18" charset="0"/>
                                    </a:rPr>
                                    <m:t>−</m:t>
                                  </m:r>
                                  <m:r>
                                    <a:rPr lang="en-US" sz="3600" b="0" i="1">
                                      <a:latin typeface="Cambria Math" panose="02040503050406030204" pitchFamily="18" charset="0"/>
                                    </a:rPr>
                                    <m:t>𝑓</m:t>
                                  </m:r>
                                  <m:d>
                                    <m:dPr>
                                      <m:ctrlPr>
                                        <a:rPr lang="en-US" sz="3600" b="0" i="1">
                                          <a:latin typeface="Cambria Math" panose="02040503050406030204" pitchFamily="18" charset="0"/>
                                        </a:rPr>
                                      </m:ctrlPr>
                                    </m:dPr>
                                    <m:e>
                                      <m:sSub>
                                        <m:sSubPr>
                                          <m:ctrlPr>
                                            <a:rPr lang="en-US" sz="3600" b="0" i="1">
                                              <a:latin typeface="Cambria Math" panose="02040503050406030204" pitchFamily="18" charset="0"/>
                                            </a:rPr>
                                          </m:ctrlPr>
                                        </m:sSubPr>
                                        <m:e>
                                          <m:r>
                                            <a:rPr lang="en-US" sz="3600" b="1" i="1">
                                              <a:latin typeface="Cambria Math" panose="02040503050406030204" pitchFamily="18" charset="0"/>
                                            </a:rPr>
                                            <m:t>𝒙</m:t>
                                          </m:r>
                                        </m:e>
                                        <m:sub>
                                          <m:r>
                                            <a:rPr lang="en-US" sz="3600" b="0" i="1">
                                              <a:latin typeface="Cambria Math" panose="02040503050406030204" pitchFamily="18" charset="0"/>
                                            </a:rPr>
                                            <m:t>𝑖</m:t>
                                          </m:r>
                                        </m:sub>
                                      </m:sSub>
                                    </m:e>
                                  </m:d>
                                </m:e>
                              </m:d>
                            </m:e>
                            <m:sup>
                              <m:r>
                                <a:rPr lang="en-US" sz="3600" b="0" i="0">
                                  <a:latin typeface="Cambria Math" panose="02040503050406030204" pitchFamily="18" charset="0"/>
                                </a:rPr>
                                <m:t>2</m:t>
                              </m:r>
                            </m:sup>
                          </m:sSup>
                        </m:e>
                      </m:nary>
                      <m:r>
                        <a:rPr lang="en-US" sz="3600" b="0" i="0">
                          <a:latin typeface="Cambria Math" panose="02040503050406030204" pitchFamily="18" charset="0"/>
                        </a:rPr>
                        <m:t> </m:t>
                      </m:r>
                    </m:oMath>
                  </m:oMathPara>
                </a14:m>
                <a:endParaRPr lang="en-US" sz="3600" dirty="0"/>
              </a:p>
            </p:txBody>
          </p:sp>
        </mc:Choice>
        <mc:Fallback xmlns="">
          <p:sp>
            <p:nvSpPr>
              <p:cNvPr id="47" name="Rectangle 46"/>
              <p:cNvSpPr>
                <a:spLocks noRot="1" noChangeAspect="1" noMove="1" noResize="1" noEditPoints="1" noAdjustHandles="1" noChangeArrowheads="1" noChangeShapeType="1" noTextEdit="1"/>
              </p:cNvSpPr>
              <p:nvPr/>
            </p:nvSpPr>
            <p:spPr>
              <a:xfrm>
                <a:off x="24622819" y="22165444"/>
                <a:ext cx="6651116" cy="1601657"/>
              </a:xfrm>
              <a:prstGeom prst="rect">
                <a:avLst/>
              </a:prstGeom>
              <a:blipFill>
                <a:blip r:embed="rId5"/>
                <a:stretch>
                  <a:fillRect/>
                </a:stretch>
              </a:blipFill>
            </p:spPr>
            <p:txBody>
              <a:bodyPr/>
              <a:lstStyle/>
              <a:p>
                <a:r>
                  <a:rPr lang="en-US">
                    <a:noFill/>
                  </a:rPr>
                  <a:t> </a:t>
                </a:r>
              </a:p>
            </p:txBody>
          </p:sp>
        </mc:Fallback>
      </mc:AlternateContent>
      <p:grpSp>
        <p:nvGrpSpPr>
          <p:cNvPr id="48" name="Group 47"/>
          <p:cNvGrpSpPr>
            <a:grpSpLocks noChangeAspect="1"/>
          </p:cNvGrpSpPr>
          <p:nvPr/>
        </p:nvGrpSpPr>
        <p:grpSpPr>
          <a:xfrm>
            <a:off x="2229259" y="22562801"/>
            <a:ext cx="6388646" cy="2819495"/>
            <a:chOff x="1" y="0"/>
            <a:chExt cx="3358834" cy="1477216"/>
          </a:xfrm>
        </p:grpSpPr>
        <p:grpSp>
          <p:nvGrpSpPr>
            <p:cNvPr id="49" name="Group 48"/>
            <p:cNvGrpSpPr/>
            <p:nvPr/>
          </p:nvGrpSpPr>
          <p:grpSpPr>
            <a:xfrm>
              <a:off x="1" y="0"/>
              <a:ext cx="2518389" cy="1477216"/>
              <a:chOff x="194759" y="1"/>
              <a:chExt cx="3863551" cy="2266248"/>
            </a:xfrm>
          </p:grpSpPr>
          <p:sp>
            <p:nvSpPr>
              <p:cNvPr id="51" name="Oval 50"/>
              <p:cNvSpPr>
                <a:spLocks noChangeAspect="1"/>
              </p:cNvSpPr>
              <p:nvPr/>
            </p:nvSpPr>
            <p:spPr>
              <a:xfrm>
                <a:off x="1791660" y="712719"/>
                <a:ext cx="1034472" cy="1035529"/>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800" dirty="0"/>
              </a:p>
            </p:txBody>
          </p:sp>
          <p:cxnSp>
            <p:nvCxnSpPr>
              <p:cNvPr id="52" name="Straight Arrow Connector 51"/>
              <p:cNvCxnSpPr/>
              <p:nvPr/>
            </p:nvCxnSpPr>
            <p:spPr>
              <a:xfrm>
                <a:off x="631812" y="374027"/>
                <a:ext cx="1127323" cy="63390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949552" y="1208545"/>
                <a:ext cx="1108758" cy="224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08758" y="1353233"/>
                <a:ext cx="1047762" cy="64666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31812" y="1196745"/>
                <a:ext cx="1108758" cy="224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10"/>
              <p:cNvSpPr txBox="1"/>
              <p:nvPr/>
            </p:nvSpPr>
            <p:spPr>
              <a:xfrm rot="5400000">
                <a:off x="684147" y="1274577"/>
                <a:ext cx="314861" cy="472172"/>
              </a:xfrm>
              <a:prstGeom prst="rect">
                <a:avLst/>
              </a:prstGeom>
              <a:noFill/>
            </p:spPr>
            <p:txBody>
              <a:bodyPr wrap="square" rtlCol="0">
                <a:noAutofit/>
              </a:bodyPr>
              <a:lstStyle/>
              <a:p>
                <a:pPr marL="0" marR="0">
                  <a:spcBef>
                    <a:spcPts val="0"/>
                  </a:spcBef>
                  <a:spcAft>
                    <a:spcPts val="0"/>
                  </a:spcAft>
                </a:pPr>
                <a:r>
                  <a:rPr lang="en-US" sz="4000" kern="12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3600" dirty="0">
                  <a:effectLst/>
                  <a:latin typeface="Times New Roman" panose="02020603050405020304" pitchFamily="18" charset="0"/>
                  <a:ea typeface="Times New Roman" panose="02020603050405020304" pitchFamily="18" charset="0"/>
                </a:endParaRPr>
              </a:p>
            </p:txBody>
          </p:sp>
          <p:sp>
            <p:nvSpPr>
              <p:cNvPr id="57" name="TextBox 11"/>
              <p:cNvSpPr txBox="1"/>
              <p:nvPr/>
            </p:nvSpPr>
            <p:spPr>
              <a:xfrm>
                <a:off x="194759" y="1738246"/>
                <a:ext cx="513391" cy="528003"/>
              </a:xfrm>
              <a:prstGeom prst="rect">
                <a:avLst/>
              </a:prstGeom>
              <a:noFill/>
            </p:spPr>
            <p:txBody>
              <a:bodyPr wrap="square" rtlCol="0">
                <a:noAutofit/>
              </a:bodyPr>
              <a:lstStyle/>
              <a:p>
                <a:pPr marL="0" marR="0">
                  <a:spcBef>
                    <a:spcPts val="0"/>
                  </a:spcBef>
                  <a:spcAft>
                    <a:spcPts val="0"/>
                  </a:spcAft>
                </a:pPr>
                <a:r>
                  <a:rPr lang="en-US" sz="4000" kern="1200" dirty="0" err="1">
                    <a:effectLst/>
                    <a:latin typeface="Cambria Math" panose="02040503050406030204" pitchFamily="18" charset="0"/>
                    <a:ea typeface="Cambria Math" panose="02040503050406030204" pitchFamily="18" charset="0"/>
                    <a:cs typeface="Times New Roman" panose="02020603050405020304" pitchFamily="18" charset="0"/>
                  </a:rPr>
                  <a:t>x</a:t>
                </a:r>
                <a:r>
                  <a:rPr lang="en-US" sz="4000" kern="1200" baseline="-25000" dirty="0" err="1">
                    <a:effectLst/>
                    <a:latin typeface="Cambria Math" panose="02040503050406030204" pitchFamily="18" charset="0"/>
                    <a:ea typeface="Cambria Math" panose="02040503050406030204" pitchFamily="18" charset="0"/>
                    <a:cs typeface="Times New Roman" panose="02020603050405020304" pitchFamily="18" charset="0"/>
                  </a:rPr>
                  <a:t>j</a:t>
                </a:r>
                <a:endParaRPr lang="en-US" sz="3600" dirty="0">
                  <a:effectLst/>
                  <a:latin typeface="Times New Roman" panose="02020603050405020304" pitchFamily="18" charset="0"/>
                  <a:ea typeface="Times New Roman" panose="02020603050405020304" pitchFamily="18" charset="0"/>
                </a:endParaRPr>
              </a:p>
            </p:txBody>
          </p:sp>
          <p:sp>
            <p:nvSpPr>
              <p:cNvPr id="58" name="TextBox 12"/>
              <p:cNvSpPr txBox="1"/>
              <p:nvPr/>
            </p:nvSpPr>
            <p:spPr>
              <a:xfrm>
                <a:off x="195552" y="865365"/>
                <a:ext cx="522158" cy="528004"/>
              </a:xfrm>
              <a:prstGeom prst="rect">
                <a:avLst/>
              </a:prstGeom>
              <a:noFill/>
            </p:spPr>
            <p:txBody>
              <a:bodyPr wrap="square" rtlCol="0">
                <a:noAutofit/>
              </a:bodyPr>
              <a:lstStyle/>
              <a:p>
                <a:pPr marL="0" marR="0">
                  <a:spcBef>
                    <a:spcPts val="0"/>
                  </a:spcBef>
                  <a:spcAft>
                    <a:spcPts val="0"/>
                  </a:spcAft>
                </a:pPr>
                <a:r>
                  <a:rPr lang="en-US" sz="4000" kern="1200">
                    <a:effectLst/>
                    <a:latin typeface="Cambria Math" panose="02040503050406030204" pitchFamily="18" charset="0"/>
                    <a:ea typeface="Cambria Math" panose="02040503050406030204" pitchFamily="18" charset="0"/>
                    <a:cs typeface="Times New Roman" panose="02020603050405020304" pitchFamily="18" charset="0"/>
                  </a:rPr>
                  <a:t>x</a:t>
                </a:r>
                <a:r>
                  <a:rPr lang="en-US" sz="4000" kern="1200" baseline="-25000">
                    <a:effectLst/>
                    <a:latin typeface="Cambria Math" panose="02040503050406030204" pitchFamily="18" charset="0"/>
                    <a:ea typeface="Cambria Math" panose="02040503050406030204" pitchFamily="18" charset="0"/>
                    <a:cs typeface="Times New Roman" panose="02020603050405020304" pitchFamily="18" charset="0"/>
                  </a:rPr>
                  <a:t>2</a:t>
                </a:r>
                <a:endParaRPr lang="en-US" sz="3600">
                  <a:effectLst/>
                  <a:latin typeface="Times New Roman" panose="02020603050405020304" pitchFamily="18" charset="0"/>
                  <a:ea typeface="Times New Roman" panose="02020603050405020304" pitchFamily="18" charset="0"/>
                </a:endParaRPr>
              </a:p>
            </p:txBody>
          </p:sp>
          <p:sp>
            <p:nvSpPr>
              <p:cNvPr id="59" name="TextBox 13"/>
              <p:cNvSpPr txBox="1"/>
              <p:nvPr/>
            </p:nvSpPr>
            <p:spPr>
              <a:xfrm>
                <a:off x="194759" y="1"/>
                <a:ext cx="522158" cy="528004"/>
              </a:xfrm>
              <a:prstGeom prst="rect">
                <a:avLst/>
              </a:prstGeom>
              <a:noFill/>
            </p:spPr>
            <p:txBody>
              <a:bodyPr wrap="square" rtlCol="0">
                <a:noAutofit/>
              </a:bodyPr>
              <a:lstStyle/>
              <a:p>
                <a:pPr marL="0" marR="0">
                  <a:spcBef>
                    <a:spcPts val="0"/>
                  </a:spcBef>
                  <a:spcAft>
                    <a:spcPts val="0"/>
                  </a:spcAft>
                </a:pPr>
                <a:r>
                  <a:rPr lang="en-US" sz="4000" kern="1200" dirty="0">
                    <a:effectLst/>
                    <a:latin typeface="Cambria Math" panose="02040503050406030204" pitchFamily="18" charset="0"/>
                    <a:ea typeface="Cambria Math" panose="02040503050406030204" pitchFamily="18" charset="0"/>
                    <a:cs typeface="Times New Roman" panose="02020603050405020304" pitchFamily="18" charset="0"/>
                  </a:rPr>
                  <a:t>x</a:t>
                </a:r>
                <a:r>
                  <a:rPr lang="en-US" sz="4000" kern="1200" baseline="-25000" dirty="0">
                    <a:effectLst/>
                    <a:latin typeface="Cambria Math" panose="02040503050406030204" pitchFamily="18" charset="0"/>
                    <a:ea typeface="Cambria Math" panose="02040503050406030204" pitchFamily="18" charset="0"/>
                    <a:cs typeface="Times New Roman" panose="02020603050405020304" pitchFamily="18" charset="0"/>
                  </a:rPr>
                  <a:t>1</a:t>
                </a:r>
                <a:endParaRPr lang="en-US" sz="3600" dirty="0">
                  <a:effectLst/>
                  <a:latin typeface="Times New Roman" panose="02020603050405020304" pitchFamily="18" charset="0"/>
                  <a:ea typeface="Times New Roman" panose="02020603050405020304" pitchFamily="18" charset="0"/>
                </a:endParaRPr>
              </a:p>
            </p:txBody>
          </p:sp>
        </p:grpSp>
        <p:sp>
          <p:nvSpPr>
            <p:cNvPr id="50" name="TextBox 14"/>
            <p:cNvSpPr txBox="1">
              <a:spLocks noChangeAspect="1"/>
            </p:cNvSpPr>
            <p:nvPr/>
          </p:nvSpPr>
          <p:spPr>
            <a:xfrm>
              <a:off x="2397930" y="589664"/>
              <a:ext cx="960905" cy="389255"/>
            </a:xfrm>
            <a:prstGeom prst="rect">
              <a:avLst/>
            </a:prstGeom>
            <a:noFill/>
          </p:spPr>
          <p:txBody>
            <a:bodyPr wrap="square" rtlCol="0">
              <a:noAutofit/>
            </a:bodyPr>
            <a:lstStyle/>
            <a:p>
              <a:pPr marL="0" marR="0" algn="ctr">
                <a:spcBef>
                  <a:spcPts val="0"/>
                </a:spcBef>
                <a:spcAft>
                  <a:spcPts val="0"/>
                </a:spcAft>
              </a:pPr>
              <a:r>
                <a:rPr lang="en-US" sz="3200" kern="1200" dirty="0">
                  <a:effectLst/>
                  <a:latin typeface="Cambria Math" panose="02040503050406030204" pitchFamily="18" charset="0"/>
                  <a:ea typeface="Cambria Math" panose="02040503050406030204" pitchFamily="18" charset="0"/>
                  <a:cs typeface="Times New Roman" panose="02020603050405020304" pitchFamily="18" charset="0"/>
                </a:rPr>
                <a:t>Output</a:t>
              </a:r>
              <a:endParaRPr lang="en-US" sz="44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400" kern="1200" dirty="0">
                  <a:effectLst/>
                  <a:latin typeface="Cambria Math" panose="02040503050406030204" pitchFamily="18" charset="0"/>
                  <a:ea typeface="Cambria Math" panose="02040503050406030204" pitchFamily="18" charset="0"/>
                  <a:cs typeface="Times New Roman" panose="02020603050405020304" pitchFamily="18" charset="0"/>
                </a:rPr>
                <a:t>(Activation)</a:t>
              </a:r>
              <a:endParaRPr lang="en-US" sz="4400" dirty="0">
                <a:effectLst/>
                <a:latin typeface="Times New Roman" panose="02020603050405020304" pitchFamily="18" charset="0"/>
                <a:ea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38" name="Rectangle 37"/>
              <p:cNvSpPr/>
              <p:nvPr/>
            </p:nvSpPr>
            <p:spPr>
              <a:xfrm>
                <a:off x="2902943" y="25752886"/>
                <a:ext cx="4706353" cy="154138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nary>
                        <m:naryPr>
                          <m:chr m:val="∑"/>
                          <m:limLoc m:val="subSup"/>
                          <m:supHide m:val="on"/>
                          <m:ctrlPr>
                            <a:rPr lang="en-US" sz="4800" i="1">
                              <a:latin typeface="Cambria Math" panose="02040503050406030204" pitchFamily="18" charset="0"/>
                            </a:rPr>
                          </m:ctrlPr>
                        </m:naryPr>
                        <m:sub>
                          <m:r>
                            <a:rPr lang="en-US" sz="4800" i="1">
                              <a:latin typeface="Cambria Math" panose="02040503050406030204" pitchFamily="18" charset="0"/>
                            </a:rPr>
                            <m:t>𝑗</m:t>
                          </m:r>
                        </m:sub>
                        <m:sup/>
                        <m:e>
                          <m:sSub>
                            <m:sSubPr>
                              <m:ctrlPr>
                                <a:rPr lang="en-US" sz="4800" i="1">
                                  <a:latin typeface="Cambria Math" panose="02040503050406030204" pitchFamily="18" charset="0"/>
                                </a:rPr>
                              </m:ctrlPr>
                            </m:sSubPr>
                            <m:e>
                              <m:r>
                                <a:rPr lang="en-US" sz="4800" i="1">
                                  <a:latin typeface="Cambria Math" panose="02040503050406030204" pitchFamily="18" charset="0"/>
                                </a:rPr>
                                <m:t>𝑤</m:t>
                              </m:r>
                            </m:e>
                            <m:sub>
                              <m:r>
                                <a:rPr lang="en-US" sz="4800" i="1">
                                  <a:latin typeface="Cambria Math" panose="02040503050406030204" pitchFamily="18" charset="0"/>
                                </a:rPr>
                                <m:t>𝑗</m:t>
                              </m:r>
                            </m:sub>
                          </m:sSub>
                          <m:sSub>
                            <m:sSubPr>
                              <m:ctrlPr>
                                <a:rPr lang="en-US" sz="4800" i="1">
                                  <a:latin typeface="Cambria Math" panose="02040503050406030204" pitchFamily="18" charset="0"/>
                                </a:rPr>
                              </m:ctrlPr>
                            </m:sSubPr>
                            <m:e>
                              <m:r>
                                <a:rPr lang="en-US" sz="4800" i="1">
                                  <a:latin typeface="Cambria Math" panose="02040503050406030204" pitchFamily="18" charset="0"/>
                                </a:rPr>
                                <m:t>𝑥</m:t>
                              </m:r>
                            </m:e>
                            <m:sub>
                              <m:r>
                                <a:rPr lang="en-US" sz="4800" i="1">
                                  <a:latin typeface="Cambria Math" panose="02040503050406030204" pitchFamily="18" charset="0"/>
                                </a:rPr>
                                <m:t>𝑗</m:t>
                              </m:r>
                            </m:sub>
                          </m:sSub>
                        </m:e>
                      </m:nary>
                      <m:r>
                        <a:rPr lang="en-US" sz="4800" i="1">
                          <a:latin typeface="Cambria Math" panose="02040503050406030204" pitchFamily="18" charset="0"/>
                          <a:ea typeface="Cambria Math" panose="02040503050406030204" pitchFamily="18" charset="0"/>
                        </a:rPr>
                        <m:t>≡</m:t>
                      </m:r>
                      <m:r>
                        <a:rPr lang="en-US" sz="4800" b="1" i="1">
                          <a:latin typeface="Cambria Math" panose="02040503050406030204" pitchFamily="18" charset="0"/>
                        </a:rPr>
                        <m:t>𝒘</m:t>
                      </m:r>
                      <m:r>
                        <a:rPr lang="en-US" sz="4800">
                          <a:latin typeface="Cambria Math" panose="02040503050406030204" pitchFamily="18" charset="0"/>
                        </a:rPr>
                        <m:t>∙</m:t>
                      </m:r>
                      <m:r>
                        <a:rPr lang="en-US" sz="4800" b="1" i="1">
                          <a:latin typeface="Cambria Math" panose="02040503050406030204" pitchFamily="18" charset="0"/>
                        </a:rPr>
                        <m:t>𝒙</m:t>
                      </m:r>
                    </m:oMath>
                  </m:oMathPara>
                </a14:m>
                <a:endParaRPr lang="en-US" sz="6000" i="1" dirty="0">
                  <a:latin typeface="Cambria Math" panose="02040503050406030204" pitchFamily="18" charset="0"/>
                </a:endParaRPr>
              </a:p>
            </p:txBody>
          </p:sp>
        </mc:Choice>
        <mc:Fallback xmlns="">
          <p:sp>
            <p:nvSpPr>
              <p:cNvPr id="38" name="Rectangle 37"/>
              <p:cNvSpPr>
                <a:spLocks noRot="1" noChangeAspect="1" noMove="1" noResize="1" noEditPoints="1" noAdjustHandles="1" noChangeArrowheads="1" noChangeShapeType="1" noTextEdit="1"/>
              </p:cNvSpPr>
              <p:nvPr/>
            </p:nvSpPr>
            <p:spPr>
              <a:xfrm>
                <a:off x="2902943" y="25752886"/>
                <a:ext cx="4706353" cy="154138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1535983" y="28060345"/>
                <a:ext cx="7545719" cy="14654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𝑎</m:t>
                      </m:r>
                      <m:d>
                        <m:dPr>
                          <m:ctrlPr>
                            <a:rPr lang="en-US" sz="4000" i="1">
                              <a:latin typeface="Cambria Math" panose="02040503050406030204" pitchFamily="18" charset="0"/>
                            </a:rPr>
                          </m:ctrlPr>
                        </m:dPr>
                        <m:e>
                          <m:r>
                            <a:rPr lang="en-US" sz="4000" b="1" i="1">
                              <a:latin typeface="Cambria Math" panose="02040503050406030204" pitchFamily="18" charset="0"/>
                            </a:rPr>
                            <m:t>𝒙</m:t>
                          </m:r>
                        </m:e>
                      </m:d>
                      <m:r>
                        <a:rPr lang="en-US" sz="4000">
                          <a:latin typeface="Cambria Math" panose="02040503050406030204" pitchFamily="18" charset="0"/>
                        </a:rPr>
                        <m:t>= </m:t>
                      </m:r>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4000">
                                  <a:latin typeface="Cambria Math" panose="02040503050406030204" pitchFamily="18" charset="0"/>
                                </a:rPr>
                                <m:t>&amp;0 </m:t>
                              </m:r>
                              <m:r>
                                <a:rPr lang="en-US" sz="4000" i="1">
                                  <a:latin typeface="Cambria Math" panose="02040503050406030204" pitchFamily="18" charset="0"/>
                                </a:rPr>
                                <m:t>𝑖𝑓</m:t>
                              </m:r>
                              <m:r>
                                <a:rPr lang="en-US" sz="4000">
                                  <a:latin typeface="Cambria Math" panose="02040503050406030204" pitchFamily="18" charset="0"/>
                                </a:rPr>
                                <m:t> </m:t>
                              </m:r>
                              <m:r>
                                <a:rPr lang="en-US" sz="4000" b="1" i="1">
                                  <a:latin typeface="Cambria Math" panose="02040503050406030204" pitchFamily="18" charset="0"/>
                                </a:rPr>
                                <m:t>𝒘</m:t>
                              </m:r>
                              <m:r>
                                <a:rPr lang="en-US" sz="4000">
                                  <a:latin typeface="Cambria Math" panose="02040503050406030204" pitchFamily="18" charset="0"/>
                                </a:rPr>
                                <m:t>∙</m:t>
                              </m:r>
                              <m:r>
                                <a:rPr lang="en-US" sz="4000" b="1" i="1">
                                  <a:latin typeface="Cambria Math" panose="02040503050406030204" pitchFamily="18" charset="0"/>
                                </a:rPr>
                                <m:t>𝒙</m:t>
                              </m:r>
                              <m:r>
                                <a:rPr lang="en-US" sz="4000">
                                  <a:latin typeface="Cambria Math" panose="02040503050406030204" pitchFamily="18" charset="0"/>
                                </a:rPr>
                                <m:t> ≤</m:t>
                              </m:r>
                              <m:r>
                                <a:rPr lang="en-US" sz="4000" i="1">
                                  <a:latin typeface="Cambria Math" panose="02040503050406030204" pitchFamily="18" charset="0"/>
                                </a:rPr>
                                <m:t>𝑡h𝑟𝑒𝑠h𝑜𝑙𝑑</m:t>
                              </m:r>
                              <m:r>
                                <a:rPr lang="en-US" sz="4000">
                                  <a:latin typeface="Cambria Math" panose="02040503050406030204" pitchFamily="18" charset="0"/>
                                </a:rPr>
                                <m:t> </m:t>
                              </m:r>
                            </m:e>
                            <m:e>
                              <m:r>
                                <a:rPr lang="en-US" sz="4000">
                                  <a:latin typeface="Cambria Math" panose="02040503050406030204" pitchFamily="18" charset="0"/>
                                </a:rPr>
                                <m:t>&amp;1 </m:t>
                              </m:r>
                              <m:r>
                                <a:rPr lang="en-US" sz="4000" i="1">
                                  <a:latin typeface="Cambria Math" panose="02040503050406030204" pitchFamily="18" charset="0"/>
                                </a:rPr>
                                <m:t>𝑖𝑓</m:t>
                              </m:r>
                              <m:r>
                                <a:rPr lang="en-US" sz="4000">
                                  <a:latin typeface="Cambria Math" panose="02040503050406030204" pitchFamily="18" charset="0"/>
                                </a:rPr>
                                <m:t> </m:t>
                              </m:r>
                              <m:r>
                                <a:rPr lang="en-US" sz="4000" b="1" i="1">
                                  <a:latin typeface="Cambria Math" panose="02040503050406030204" pitchFamily="18" charset="0"/>
                                </a:rPr>
                                <m:t>𝒘</m:t>
                              </m:r>
                              <m:r>
                                <a:rPr lang="en-US" sz="4000">
                                  <a:latin typeface="Cambria Math" panose="02040503050406030204" pitchFamily="18" charset="0"/>
                                </a:rPr>
                                <m:t>∙</m:t>
                              </m:r>
                              <m:r>
                                <a:rPr lang="en-US" sz="4000" b="1" i="1">
                                  <a:latin typeface="Cambria Math" panose="02040503050406030204" pitchFamily="18" charset="0"/>
                                </a:rPr>
                                <m:t>𝒙</m:t>
                              </m:r>
                              <m:r>
                                <a:rPr lang="en-US" sz="4000">
                                  <a:latin typeface="Cambria Math" panose="02040503050406030204" pitchFamily="18" charset="0"/>
                                </a:rPr>
                                <m:t> &gt;</m:t>
                              </m:r>
                              <m:r>
                                <a:rPr lang="en-US" sz="4000" i="1">
                                  <a:latin typeface="Cambria Math" panose="02040503050406030204" pitchFamily="18" charset="0"/>
                                </a:rPr>
                                <m:t>𝑡h𝑟𝑒𝑠h𝑜𝑙𝑑</m:t>
                              </m:r>
                            </m:e>
                          </m:eqArr>
                        </m:e>
                      </m:d>
                    </m:oMath>
                  </m:oMathPara>
                </a14:m>
                <a:endParaRPr lang="en-US" sz="4000" dirty="0"/>
              </a:p>
            </p:txBody>
          </p:sp>
        </mc:Choice>
        <mc:Fallback xmlns="">
          <p:sp>
            <p:nvSpPr>
              <p:cNvPr id="61" name="Rectangle 60"/>
              <p:cNvSpPr>
                <a:spLocks noRot="1" noChangeAspect="1" noMove="1" noResize="1" noEditPoints="1" noAdjustHandles="1" noChangeArrowheads="1" noChangeShapeType="1" noTextEdit="1"/>
              </p:cNvSpPr>
              <p:nvPr/>
            </p:nvSpPr>
            <p:spPr>
              <a:xfrm>
                <a:off x="1535983" y="28060345"/>
                <a:ext cx="7545719" cy="14654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2818528" y="29478757"/>
                <a:ext cx="5198666" cy="146540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4000">
                          <a:latin typeface="Cambria Math" panose="02040503050406030204" pitchFamily="18" charset="0"/>
                        </a:rPr>
                        <m:t>=</m:t>
                      </m:r>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4000" i="1">
                                  <a:latin typeface="Cambria Math" panose="02040503050406030204" pitchFamily="18" charset="0"/>
                                </a:rPr>
                                <m:t>0 </m:t>
                              </m:r>
                              <m:r>
                                <a:rPr lang="en-US" sz="4000" i="1">
                                  <a:latin typeface="Cambria Math" panose="02040503050406030204" pitchFamily="18" charset="0"/>
                                </a:rPr>
                                <m:t>𝑖𝑓</m:t>
                              </m:r>
                              <m:r>
                                <a:rPr lang="en-US" sz="4000" i="1">
                                  <a:latin typeface="Cambria Math" panose="02040503050406030204" pitchFamily="18" charset="0"/>
                                </a:rPr>
                                <m:t> </m:t>
                              </m:r>
                              <m:r>
                                <a:rPr lang="en-US" sz="4000" b="1" i="1">
                                  <a:latin typeface="Cambria Math" panose="02040503050406030204" pitchFamily="18" charset="0"/>
                                </a:rPr>
                                <m:t>𝒘</m:t>
                              </m:r>
                              <m:r>
                                <a:rPr lang="en-US" sz="4000" i="1">
                                  <a:latin typeface="Cambria Math" panose="02040503050406030204" pitchFamily="18" charset="0"/>
                                </a:rPr>
                                <m:t>∙</m:t>
                              </m:r>
                              <m:r>
                                <a:rPr lang="en-US" sz="4000" b="1" i="1">
                                  <a:latin typeface="Cambria Math" panose="02040503050406030204" pitchFamily="18" charset="0"/>
                                </a:rPr>
                                <m:t>𝒙</m:t>
                              </m:r>
                              <m:r>
                                <a:rPr lang="en-US" sz="4000" i="1">
                                  <a:latin typeface="Cambria Math" panose="02040503050406030204" pitchFamily="18" charset="0"/>
                                </a:rPr>
                                <m:t>+</m:t>
                              </m:r>
                              <m:r>
                                <a:rPr lang="en-US" sz="4000" i="1">
                                  <a:latin typeface="Cambria Math" panose="02040503050406030204" pitchFamily="18" charset="0"/>
                                </a:rPr>
                                <m:t>𝑏</m:t>
                              </m:r>
                              <m:r>
                                <a:rPr lang="en-US" sz="4000" i="1">
                                  <a:latin typeface="Cambria Math" panose="02040503050406030204" pitchFamily="18" charset="0"/>
                                </a:rPr>
                                <m:t> ≤0 </m:t>
                              </m:r>
                            </m:e>
                            <m:e>
                              <m:r>
                                <a:rPr lang="en-US" sz="4000" i="1">
                                  <a:latin typeface="Cambria Math" panose="02040503050406030204" pitchFamily="18" charset="0"/>
                                </a:rPr>
                                <m:t>1 </m:t>
                              </m:r>
                              <m:r>
                                <a:rPr lang="en-US" sz="4000" i="1">
                                  <a:latin typeface="Cambria Math" panose="02040503050406030204" pitchFamily="18" charset="0"/>
                                </a:rPr>
                                <m:t>𝑖𝑓</m:t>
                              </m:r>
                              <m:r>
                                <a:rPr lang="en-US" sz="4000" i="1">
                                  <a:latin typeface="Cambria Math" panose="02040503050406030204" pitchFamily="18" charset="0"/>
                                </a:rPr>
                                <m:t> </m:t>
                              </m:r>
                              <m:r>
                                <a:rPr lang="en-US" sz="4000" b="1" i="1">
                                  <a:latin typeface="Cambria Math" panose="02040503050406030204" pitchFamily="18" charset="0"/>
                                </a:rPr>
                                <m:t>𝒘</m:t>
                              </m:r>
                              <m:r>
                                <a:rPr lang="en-US" sz="4000" i="1">
                                  <a:latin typeface="Cambria Math" panose="02040503050406030204" pitchFamily="18" charset="0"/>
                                </a:rPr>
                                <m:t>∙</m:t>
                              </m:r>
                              <m:r>
                                <a:rPr lang="en-US" sz="4000" b="1" i="1">
                                  <a:latin typeface="Cambria Math" panose="02040503050406030204" pitchFamily="18" charset="0"/>
                                </a:rPr>
                                <m:t>𝒙</m:t>
                              </m:r>
                              <m:r>
                                <a:rPr lang="en-US" sz="4000" i="1">
                                  <a:latin typeface="Cambria Math" panose="02040503050406030204" pitchFamily="18" charset="0"/>
                                </a:rPr>
                                <m:t>+</m:t>
                              </m:r>
                              <m:r>
                                <a:rPr lang="en-US" sz="4000" i="1">
                                  <a:latin typeface="Cambria Math" panose="02040503050406030204" pitchFamily="18" charset="0"/>
                                </a:rPr>
                                <m:t>𝑏</m:t>
                              </m:r>
                              <m:r>
                                <a:rPr lang="en-US" sz="4000" i="1">
                                  <a:latin typeface="Cambria Math" panose="02040503050406030204" pitchFamily="18" charset="0"/>
                                </a:rPr>
                                <m:t> &gt;0</m:t>
                              </m:r>
                            </m:e>
                          </m:eqArr>
                        </m:e>
                      </m:d>
                    </m:oMath>
                  </m:oMathPara>
                </a14:m>
                <a:endParaRPr lang="en-US" sz="4000" dirty="0"/>
              </a:p>
            </p:txBody>
          </p:sp>
        </mc:Choice>
        <mc:Fallback xmlns="">
          <p:sp>
            <p:nvSpPr>
              <p:cNvPr id="62" name="Rectangle 61"/>
              <p:cNvSpPr>
                <a:spLocks noRot="1" noChangeAspect="1" noMove="1" noResize="1" noEditPoints="1" noAdjustHandles="1" noChangeArrowheads="1" noChangeShapeType="1" noTextEdit="1"/>
              </p:cNvSpPr>
              <p:nvPr/>
            </p:nvSpPr>
            <p:spPr>
              <a:xfrm>
                <a:off x="2818528" y="29478757"/>
                <a:ext cx="5198666" cy="1465401"/>
              </a:xfrm>
              <a:prstGeom prst="rect">
                <a:avLst/>
              </a:prstGeom>
              <a:blipFill>
                <a:blip r:embed="rId8"/>
                <a:stretch>
                  <a:fillRect/>
                </a:stretch>
              </a:blipFill>
            </p:spPr>
            <p:txBody>
              <a:bodyPr/>
              <a:lstStyle/>
              <a:p>
                <a:r>
                  <a:rPr lang="en-US">
                    <a:noFill/>
                  </a:rPr>
                  <a:t> </a:t>
                </a:r>
              </a:p>
            </p:txBody>
          </p:sp>
        </mc:Fallback>
      </mc:AlternateContent>
      <p:grpSp>
        <p:nvGrpSpPr>
          <p:cNvPr id="63" name="Group 62"/>
          <p:cNvGrpSpPr/>
          <p:nvPr/>
        </p:nvGrpSpPr>
        <p:grpSpPr>
          <a:xfrm>
            <a:off x="1683743" y="13183767"/>
            <a:ext cx="9122638" cy="3705599"/>
            <a:chOff x="2972371" y="9843458"/>
            <a:chExt cx="9122638" cy="3705599"/>
          </a:xfrm>
        </p:grpSpPr>
        <p:pic>
          <p:nvPicPr>
            <p:cNvPr id="65" name="Picture 2" descr="https://archive.ics.uci.edu/ml/assets/MLimages/Large124.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22548" y="9843458"/>
              <a:ext cx="1524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4" descr="https://archive.ics.uci.edu/ml/machine-learning-databases/faces-mld/boland_right_sad_open.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85559" y="10981936"/>
              <a:ext cx="12192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https://archive.ics.uci.edu/ml/machine-learning-databases/faces-mld/ch4f_up_angry_sunglasses.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2371" y="11839186"/>
              <a:ext cx="1219200" cy="1143000"/>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Straight Arrow Connector 67"/>
            <p:cNvCxnSpPr>
              <a:cxnSpLocks/>
            </p:cNvCxnSpPr>
            <p:nvPr/>
          </p:nvCxnSpPr>
          <p:spPr>
            <a:xfrm>
              <a:off x="4617947" y="11688298"/>
              <a:ext cx="880434" cy="0"/>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p:cNvSpPr txBox="1"/>
                <p:nvPr/>
              </p:nvSpPr>
              <p:spPr>
                <a:xfrm>
                  <a:off x="3150456" y="13179725"/>
                  <a:ext cx="1117314" cy="369332"/>
                </a:xfrm>
                <a:prstGeom prst="rect">
                  <a:avLst/>
                </a:prstGeom>
                <a:noFill/>
              </p:spPr>
              <p:txBody>
                <a:bodyPr wrap="square" rtlCol="0">
                  <a:spAutoFit/>
                </a:bodyPr>
                <a:lstStyle/>
                <a:p>
                  <a:r>
                    <a:rPr lang="en-US" dirty="0"/>
                    <a:t>INPUT </a:t>
                  </a:r>
                  <a14:m>
                    <m:oMath xmlns:m="http://schemas.openxmlformats.org/officeDocument/2006/math">
                      <m:r>
                        <a:rPr lang="en-US" b="1" i="1">
                          <a:latin typeface="Cambria Math" panose="02040503050406030204" pitchFamily="18" charset="0"/>
                        </a:rPr>
                        <m:t>𝒙</m:t>
                      </m:r>
                    </m:oMath>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3150456" y="13179725"/>
                  <a:ext cx="1117314" cy="369332"/>
                </a:xfrm>
                <a:prstGeom prst="rect">
                  <a:avLst/>
                </a:prstGeom>
                <a:blipFill>
                  <a:blip r:embed="rId12"/>
                  <a:stretch>
                    <a:fillRect l="-4918" t="-8197" b="-24590"/>
                  </a:stretch>
                </a:blipFill>
              </p:spPr>
              <p:txBody>
                <a:bodyPr/>
                <a:lstStyle/>
                <a:p>
                  <a:r>
                    <a:rPr lang="en-US">
                      <a:noFill/>
                    </a:rPr>
                    <a:t> </a:t>
                  </a:r>
                </a:p>
              </p:txBody>
            </p:sp>
          </mc:Fallback>
        </mc:AlternateContent>
        <p:sp>
          <p:nvSpPr>
            <p:cNvPr id="70" name="TextBox 69"/>
            <p:cNvSpPr txBox="1"/>
            <p:nvPr/>
          </p:nvSpPr>
          <p:spPr>
            <a:xfrm>
              <a:off x="5720141" y="10611001"/>
              <a:ext cx="3339101" cy="2073761"/>
            </a:xfrm>
            <a:prstGeom prst="rect">
              <a:avLst/>
            </a:prstGeom>
            <a:solidFill>
              <a:schemeClr val="tx1"/>
            </a:solidFill>
          </p:spPr>
          <p:txBody>
            <a:bodyPr wrap="square" rtlCol="0" anchor="ctr">
              <a:noAutofit/>
            </a:bodyPr>
            <a:lstStyle/>
            <a:p>
              <a:pPr algn="ctr"/>
              <a:r>
                <a:rPr lang="en-US" sz="4800" dirty="0">
                  <a:solidFill>
                    <a:schemeClr val="bg1"/>
                  </a:solidFill>
                </a:rPr>
                <a:t>NEURAL NETWORK</a:t>
              </a:r>
            </a:p>
          </p:txBody>
        </p:sp>
        <p:cxnSp>
          <p:nvCxnSpPr>
            <p:cNvPr id="71" name="Straight Arrow Connector 70"/>
            <p:cNvCxnSpPr>
              <a:cxnSpLocks/>
            </p:cNvCxnSpPr>
            <p:nvPr/>
          </p:nvCxnSpPr>
          <p:spPr>
            <a:xfrm>
              <a:off x="9215172" y="11682699"/>
              <a:ext cx="1176880" cy="5599"/>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0495665" y="11184389"/>
              <a:ext cx="1551398" cy="954107"/>
            </a:xfrm>
            <a:prstGeom prst="rect">
              <a:avLst/>
            </a:prstGeom>
            <a:noFill/>
          </p:spPr>
          <p:txBody>
            <a:bodyPr wrap="square" rtlCol="0">
              <a:spAutoFit/>
            </a:bodyPr>
            <a:lstStyle/>
            <a:p>
              <a:pPr algn="ctr"/>
              <a:r>
                <a:rPr lang="en-US" sz="2800" dirty="0"/>
                <a:t>Identify Person</a:t>
              </a:r>
            </a:p>
          </p:txBody>
        </p:sp>
        <mc:AlternateContent xmlns:mc="http://schemas.openxmlformats.org/markup-compatibility/2006" xmlns:a14="http://schemas.microsoft.com/office/drawing/2010/main">
          <mc:Choice Requires="a14">
            <p:sp>
              <p:nvSpPr>
                <p:cNvPr id="73" name="TextBox 72"/>
                <p:cNvSpPr txBox="1"/>
                <p:nvPr/>
              </p:nvSpPr>
              <p:spPr>
                <a:xfrm>
                  <a:off x="10447719" y="13179725"/>
                  <a:ext cx="1647290" cy="369332"/>
                </a:xfrm>
                <a:prstGeom prst="rect">
                  <a:avLst/>
                </a:prstGeom>
                <a:noFill/>
              </p:spPr>
              <p:txBody>
                <a:bodyPr wrap="square" rtlCol="0">
                  <a:spAutoFit/>
                </a:bodyPr>
                <a:lstStyle/>
                <a:p>
                  <a:r>
                    <a:rPr lang="en-US" dirty="0"/>
                    <a:t>Output: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𝐿</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endParaRPr 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0447719" y="13179725"/>
                  <a:ext cx="1647290" cy="369332"/>
                </a:xfrm>
                <a:prstGeom prst="rect">
                  <a:avLst/>
                </a:prstGeom>
                <a:blipFill>
                  <a:blip r:embed="rId13"/>
                  <a:stretch>
                    <a:fillRect l="-3333" t="-10000"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5" name="Rectangle 74"/>
              <p:cNvSpPr/>
              <p:nvPr/>
            </p:nvSpPr>
            <p:spPr>
              <a:xfrm>
                <a:off x="1659554" y="19415411"/>
                <a:ext cx="5438732" cy="8565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4400" b="1" i="1" smtClean="0">
                              <a:latin typeface="Cambria Math" panose="02040503050406030204" pitchFamily="18" charset="0"/>
                            </a:rPr>
                          </m:ctrlPr>
                        </m:sSupPr>
                        <m:e>
                          <m:r>
                            <a:rPr lang="en-US" sz="4400" b="1" i="1">
                              <a:latin typeface="Cambria Math" panose="02040503050406030204" pitchFamily="18" charset="0"/>
                            </a:rPr>
                            <m:t>𝒂</m:t>
                          </m:r>
                        </m:e>
                        <m:sup>
                          <m:r>
                            <a:rPr lang="en-US" sz="4400" b="1" i="1">
                              <a:latin typeface="Cambria Math" panose="02040503050406030204" pitchFamily="18" charset="0"/>
                            </a:rPr>
                            <m:t>𝒍</m:t>
                          </m:r>
                        </m:sup>
                      </m:sSup>
                      <m:r>
                        <a:rPr lang="en-US" sz="4400" b="0" i="0">
                          <a:latin typeface="Cambria Math" panose="02040503050406030204" pitchFamily="18" charset="0"/>
                        </a:rPr>
                        <m:t>= </m:t>
                      </m:r>
                      <m:r>
                        <a:rPr lang="en-US" sz="4400" b="1" i="1">
                          <a:latin typeface="Cambria Math" panose="02040503050406030204" pitchFamily="18" charset="0"/>
                        </a:rPr>
                        <m:t>𝝈</m:t>
                      </m:r>
                      <m:d>
                        <m:dPr>
                          <m:ctrlPr>
                            <a:rPr lang="en-US" sz="4400" b="1" i="1">
                              <a:latin typeface="Cambria Math" panose="02040503050406030204" pitchFamily="18" charset="0"/>
                            </a:rPr>
                          </m:ctrlPr>
                        </m:dPr>
                        <m:e>
                          <m:sSup>
                            <m:sSupPr>
                              <m:ctrlPr>
                                <a:rPr lang="en-US" sz="4400" b="1" i="1">
                                  <a:latin typeface="Cambria Math" panose="02040503050406030204" pitchFamily="18" charset="0"/>
                                </a:rPr>
                              </m:ctrlPr>
                            </m:sSupPr>
                            <m:e>
                              <m:r>
                                <a:rPr lang="en-US" sz="4400" b="1" i="1">
                                  <a:latin typeface="Cambria Math" panose="02040503050406030204" pitchFamily="18" charset="0"/>
                                </a:rPr>
                                <m:t>𝒘</m:t>
                              </m:r>
                            </m:e>
                            <m:sup>
                              <m:r>
                                <a:rPr lang="en-US" sz="4400" b="1" i="1">
                                  <a:latin typeface="Cambria Math" panose="02040503050406030204" pitchFamily="18" charset="0"/>
                                </a:rPr>
                                <m:t>𝒍</m:t>
                              </m:r>
                            </m:sup>
                          </m:sSup>
                          <m:sSup>
                            <m:sSupPr>
                              <m:ctrlPr>
                                <a:rPr lang="en-US" sz="4400" b="1" i="1">
                                  <a:latin typeface="Cambria Math" panose="02040503050406030204" pitchFamily="18" charset="0"/>
                                </a:rPr>
                              </m:ctrlPr>
                            </m:sSupPr>
                            <m:e>
                              <m:r>
                                <a:rPr lang="en-US" sz="4400" b="1" i="1">
                                  <a:latin typeface="Cambria Math" panose="02040503050406030204" pitchFamily="18" charset="0"/>
                                </a:rPr>
                                <m:t>𝒂</m:t>
                              </m:r>
                            </m:e>
                            <m:sup>
                              <m:r>
                                <a:rPr lang="en-US" sz="4400" b="1" i="1">
                                  <a:latin typeface="Cambria Math" panose="02040503050406030204" pitchFamily="18" charset="0"/>
                                </a:rPr>
                                <m:t>𝒍</m:t>
                              </m:r>
                              <m:r>
                                <a:rPr lang="en-US" sz="4400" b="0" i="0">
                                  <a:latin typeface="Cambria Math" panose="02040503050406030204" pitchFamily="18" charset="0"/>
                                </a:rPr>
                                <m:t>−1</m:t>
                              </m:r>
                            </m:sup>
                          </m:sSup>
                          <m:r>
                            <a:rPr lang="en-US" sz="4400" b="0" i="0">
                              <a:latin typeface="Cambria Math" panose="02040503050406030204" pitchFamily="18" charset="0"/>
                            </a:rPr>
                            <m:t>+</m:t>
                          </m:r>
                          <m:sSup>
                            <m:sSupPr>
                              <m:ctrlPr>
                                <a:rPr lang="en-US" sz="4400" b="0" i="1">
                                  <a:latin typeface="Cambria Math" panose="02040503050406030204" pitchFamily="18" charset="0"/>
                                </a:rPr>
                              </m:ctrlPr>
                            </m:sSupPr>
                            <m:e>
                              <m:r>
                                <a:rPr lang="en-US" sz="4400" b="1" i="1">
                                  <a:latin typeface="Cambria Math" panose="02040503050406030204" pitchFamily="18" charset="0"/>
                                </a:rPr>
                                <m:t>𝒃</m:t>
                              </m:r>
                            </m:e>
                            <m:sup>
                              <m:r>
                                <a:rPr lang="en-US" sz="4400" b="1" i="1">
                                  <a:latin typeface="Cambria Math" panose="02040503050406030204" pitchFamily="18" charset="0"/>
                                </a:rPr>
                                <m:t>𝒍</m:t>
                              </m:r>
                            </m:sup>
                          </m:sSup>
                        </m:e>
                      </m:d>
                    </m:oMath>
                  </m:oMathPara>
                </a14:m>
                <a:endParaRPr lang="en-US" sz="4400" dirty="0"/>
              </a:p>
            </p:txBody>
          </p:sp>
        </mc:Choice>
        <mc:Fallback xmlns="">
          <p:sp>
            <p:nvSpPr>
              <p:cNvPr id="75" name="Rectangle 74"/>
              <p:cNvSpPr>
                <a:spLocks noRot="1" noChangeAspect="1" noMove="1" noResize="1" noEditPoints="1" noAdjustHandles="1" noChangeArrowheads="1" noChangeShapeType="1" noTextEdit="1"/>
              </p:cNvSpPr>
              <p:nvPr/>
            </p:nvSpPr>
            <p:spPr>
              <a:xfrm>
                <a:off x="1659554" y="19415411"/>
                <a:ext cx="5438732" cy="856581"/>
              </a:xfrm>
              <a:prstGeom prst="rect">
                <a:avLst/>
              </a:prstGeom>
              <a:blipFill>
                <a:blip r:embed="rId14"/>
                <a:stretch>
                  <a:fillRect/>
                </a:stretch>
              </a:blipFill>
            </p:spPr>
            <p:txBody>
              <a:bodyPr/>
              <a:lstStyle/>
              <a:p>
                <a:r>
                  <a:rPr lang="en-US">
                    <a:noFill/>
                  </a:rPr>
                  <a:t> </a:t>
                </a:r>
              </a:p>
            </p:txBody>
          </p:sp>
        </mc:Fallback>
      </mc:AlternateContent>
      <p:pic>
        <p:nvPicPr>
          <p:cNvPr id="76" name="Picture 75" descr="https://upload.wikimedia.org/wikipedia/commons/thumb/3/3d/Neural_network.svg/400px-Neural_network.svg.png"/>
          <p:cNvPicPr>
            <a:picLocks noChangeAspect="1"/>
          </p:cNvPicPr>
          <p:nvPr/>
        </p:nvPicPr>
        <p:blipFill>
          <a:blip r:embed="rId15">
            <a:biLevel thresh="75000"/>
            <a:extLst>
              <a:ext uri="{28A0092B-C50C-407E-A947-70E740481C1C}">
                <a14:useLocalDpi xmlns:a14="http://schemas.microsoft.com/office/drawing/2010/main" val="0"/>
              </a:ext>
            </a:extLst>
          </a:blip>
          <a:srcRect/>
          <a:stretch>
            <a:fillRect/>
          </a:stretch>
        </p:blipFill>
        <p:spPr bwMode="auto">
          <a:xfrm>
            <a:off x="11573734" y="15855532"/>
            <a:ext cx="4653690" cy="2903239"/>
          </a:xfrm>
          <a:prstGeom prst="rect">
            <a:avLst/>
          </a:prstGeom>
          <a:noFill/>
          <a:ln>
            <a:noFill/>
          </a:ln>
        </p:spPr>
      </p:pic>
      <p:sp>
        <p:nvSpPr>
          <p:cNvPr id="77" name="TextBox 76"/>
          <p:cNvSpPr txBox="1"/>
          <p:nvPr/>
        </p:nvSpPr>
        <p:spPr>
          <a:xfrm>
            <a:off x="17698016" y="16269222"/>
            <a:ext cx="13650686" cy="923330"/>
          </a:xfrm>
          <a:prstGeom prst="rect">
            <a:avLst/>
          </a:prstGeom>
          <a:solidFill>
            <a:srgbClr val="950102"/>
          </a:solidFill>
        </p:spPr>
        <p:txBody>
          <a:bodyPr wrap="square" rtlCol="0">
            <a:spAutoFit/>
          </a:bodyPr>
          <a:lstStyle/>
          <a:p>
            <a:pPr algn="ctr"/>
            <a:r>
              <a:rPr lang="en-US" sz="5400" b="1" dirty="0">
                <a:solidFill>
                  <a:schemeClr val="bg1"/>
                </a:solidFill>
                <a:cs typeface="Helvetica" panose="020B0604020202020204" pitchFamily="34" charset="0"/>
              </a:rPr>
              <a:t>TRAINING</a:t>
            </a:r>
          </a:p>
        </p:txBody>
      </p:sp>
      <p:grpSp>
        <p:nvGrpSpPr>
          <p:cNvPr id="78" name="Group 77"/>
          <p:cNvGrpSpPr>
            <a:grpSpLocks noChangeAspect="1"/>
          </p:cNvGrpSpPr>
          <p:nvPr/>
        </p:nvGrpSpPr>
        <p:grpSpPr>
          <a:xfrm>
            <a:off x="18937039" y="31608146"/>
            <a:ext cx="11492211" cy="1773764"/>
            <a:chOff x="0" y="135585"/>
            <a:chExt cx="5200580" cy="806362"/>
          </a:xfrm>
        </p:grpSpPr>
        <p:grpSp>
          <p:nvGrpSpPr>
            <p:cNvPr id="79" name="Group 78"/>
            <p:cNvGrpSpPr/>
            <p:nvPr/>
          </p:nvGrpSpPr>
          <p:grpSpPr>
            <a:xfrm>
              <a:off x="0" y="476381"/>
              <a:ext cx="5200580" cy="465566"/>
              <a:chOff x="0" y="-260"/>
              <a:chExt cx="5200869" cy="465566"/>
            </a:xfrm>
          </p:grpSpPr>
          <p:sp>
            <p:nvSpPr>
              <p:cNvPr id="83" name="TextBox 1"/>
              <p:cNvSpPr txBox="1"/>
              <p:nvPr/>
            </p:nvSpPr>
            <p:spPr>
              <a:xfrm>
                <a:off x="1241276" y="-260"/>
                <a:ext cx="1044174" cy="465385"/>
              </a:xfrm>
              <a:prstGeom prst="rect">
                <a:avLst/>
              </a:prstGeom>
              <a:noFill/>
              <a:ln w="19050">
                <a:solidFill>
                  <a:schemeClr val="accent1"/>
                </a:solidFill>
              </a:ln>
            </p:spPr>
            <p:txBody>
              <a:bodyPr wrap="square" rtlCol="0" anchor="ctr">
                <a:noAutofit/>
              </a:bodyPr>
              <a:lstStyle/>
              <a:p>
                <a:pPr marL="0" marR="0" algn="ctr">
                  <a:spcBef>
                    <a:spcPts val="0"/>
                  </a:spcBef>
                  <a:spcAft>
                    <a:spcPts val="0"/>
                  </a:spcAft>
                </a:pPr>
                <a:r>
                  <a:rPr lang="en-US" sz="28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TRAIN NETWORK</a:t>
                </a:r>
                <a:endParaRPr lang="en-US" sz="2800" b="1" dirty="0">
                  <a:effectLst/>
                  <a:latin typeface="Times New Roman" panose="02020603050405020304" pitchFamily="18" charset="0"/>
                  <a:ea typeface="Times New Roman" panose="02020603050405020304" pitchFamily="18" charset="0"/>
                </a:endParaRPr>
              </a:p>
            </p:txBody>
          </p:sp>
          <p:sp>
            <p:nvSpPr>
              <p:cNvPr id="84" name="TextBox 2"/>
              <p:cNvSpPr txBox="1"/>
              <p:nvPr/>
            </p:nvSpPr>
            <p:spPr>
              <a:xfrm>
                <a:off x="0" y="-79"/>
                <a:ext cx="1044809" cy="465385"/>
              </a:xfrm>
              <a:prstGeom prst="rect">
                <a:avLst/>
              </a:prstGeom>
              <a:noFill/>
              <a:ln w="19050">
                <a:solidFill>
                  <a:schemeClr val="accent1"/>
                </a:solidFill>
              </a:ln>
            </p:spPr>
            <p:txBody>
              <a:bodyPr wrap="square" rtlCol="0" anchor="ctr">
                <a:noAutofit/>
              </a:bodyPr>
              <a:lstStyle/>
              <a:p>
                <a:pPr marL="0" marR="0" algn="ctr">
                  <a:spcBef>
                    <a:spcPts val="0"/>
                  </a:spcBef>
                  <a:spcAft>
                    <a:spcPts val="0"/>
                  </a:spcAft>
                </a:pPr>
                <a:r>
                  <a:rPr lang="en-US" sz="28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CONSTRUCT NETWORK</a:t>
                </a:r>
                <a:endParaRPr lang="en-US" sz="2800" b="1" dirty="0">
                  <a:effectLst/>
                  <a:latin typeface="Times New Roman" panose="02020603050405020304" pitchFamily="18" charset="0"/>
                  <a:ea typeface="Times New Roman" panose="02020603050405020304" pitchFamily="18" charset="0"/>
                </a:endParaRPr>
              </a:p>
            </p:txBody>
          </p:sp>
          <p:sp>
            <p:nvSpPr>
              <p:cNvPr id="85" name="TextBox 3"/>
              <p:cNvSpPr txBox="1"/>
              <p:nvPr/>
            </p:nvSpPr>
            <p:spPr>
              <a:xfrm>
                <a:off x="2493636" y="-172"/>
                <a:ext cx="1444071" cy="465385"/>
              </a:xfrm>
              <a:prstGeom prst="rect">
                <a:avLst/>
              </a:prstGeom>
              <a:noFill/>
              <a:ln w="19050">
                <a:solidFill>
                  <a:schemeClr val="accent1"/>
                </a:solidFill>
              </a:ln>
            </p:spPr>
            <p:txBody>
              <a:bodyPr wrap="square" rtlCol="0" anchor="ctr">
                <a:noAutofit/>
              </a:bodyPr>
              <a:lstStyle/>
              <a:p>
                <a:pPr marL="0" marR="0" algn="ctr">
                  <a:spcBef>
                    <a:spcPts val="0"/>
                  </a:spcBef>
                  <a:spcAft>
                    <a:spcPts val="0"/>
                  </a:spcAft>
                </a:pPr>
                <a:r>
                  <a:rPr lang="en-US" sz="28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TEST/BENCHMARK NETWORK</a:t>
                </a:r>
                <a:endParaRPr lang="en-US" sz="2800" b="1" dirty="0">
                  <a:effectLst/>
                  <a:latin typeface="Times New Roman" panose="02020603050405020304" pitchFamily="18" charset="0"/>
                  <a:ea typeface="Times New Roman" panose="02020603050405020304" pitchFamily="18" charset="0"/>
                </a:endParaRPr>
              </a:p>
            </p:txBody>
          </p:sp>
          <p:sp>
            <p:nvSpPr>
              <p:cNvPr id="86" name="TextBox 4"/>
              <p:cNvSpPr txBox="1"/>
              <p:nvPr/>
            </p:nvSpPr>
            <p:spPr>
              <a:xfrm>
                <a:off x="4156060" y="-172"/>
                <a:ext cx="1044809" cy="465385"/>
              </a:xfrm>
              <a:prstGeom prst="rect">
                <a:avLst/>
              </a:prstGeom>
              <a:noFill/>
              <a:ln w="19050">
                <a:solidFill>
                  <a:schemeClr val="accent1"/>
                </a:solidFill>
              </a:ln>
            </p:spPr>
            <p:txBody>
              <a:bodyPr wrap="square" rtlCol="0" anchor="ctr">
                <a:noAutofit/>
              </a:bodyPr>
              <a:lstStyle/>
              <a:p>
                <a:pPr marL="0" marR="0" algn="ctr">
                  <a:spcBef>
                    <a:spcPts val="0"/>
                  </a:spcBef>
                  <a:spcAft>
                    <a:spcPts val="0"/>
                  </a:spcAft>
                </a:pPr>
                <a:r>
                  <a:rPr lang="en-US" sz="28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DEPLOY NETWORK</a:t>
                </a:r>
                <a:endParaRPr lang="en-US" sz="2800" b="1" dirty="0">
                  <a:effectLst/>
                  <a:latin typeface="Times New Roman" panose="02020603050405020304" pitchFamily="18" charset="0"/>
                  <a:ea typeface="Times New Roman" panose="02020603050405020304" pitchFamily="18" charset="0"/>
                </a:endParaRPr>
              </a:p>
            </p:txBody>
          </p:sp>
          <p:sp>
            <p:nvSpPr>
              <p:cNvPr id="87" name="Arrow: Right 86"/>
              <p:cNvSpPr/>
              <p:nvPr/>
            </p:nvSpPr>
            <p:spPr>
              <a:xfrm>
                <a:off x="1036320" y="182880"/>
                <a:ext cx="199390" cy="11366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000" b="1"/>
              </a:p>
            </p:txBody>
          </p:sp>
          <p:sp>
            <p:nvSpPr>
              <p:cNvPr id="88" name="Arrow: Right 87"/>
              <p:cNvSpPr/>
              <p:nvPr/>
            </p:nvSpPr>
            <p:spPr>
              <a:xfrm>
                <a:off x="2283229" y="182880"/>
                <a:ext cx="199390" cy="11366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000" b="1"/>
              </a:p>
            </p:txBody>
          </p:sp>
          <p:sp>
            <p:nvSpPr>
              <p:cNvPr id="89" name="Arrow: Right 88"/>
              <p:cNvSpPr/>
              <p:nvPr/>
            </p:nvSpPr>
            <p:spPr>
              <a:xfrm>
                <a:off x="3945774" y="188422"/>
                <a:ext cx="199390" cy="11366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000" b="1"/>
              </a:p>
            </p:txBody>
          </p:sp>
        </p:grpSp>
        <p:sp>
          <p:nvSpPr>
            <p:cNvPr id="80" name="Rectangle 79"/>
            <p:cNvSpPr/>
            <p:nvPr/>
          </p:nvSpPr>
          <p:spPr>
            <a:xfrm>
              <a:off x="3167365" y="138577"/>
              <a:ext cx="60619" cy="3285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000" b="1"/>
            </a:p>
          </p:txBody>
        </p:sp>
        <p:sp>
          <p:nvSpPr>
            <p:cNvPr id="81" name="Rectangle 80"/>
            <p:cNvSpPr/>
            <p:nvPr/>
          </p:nvSpPr>
          <p:spPr>
            <a:xfrm rot="5400000" flipH="1">
              <a:off x="2469080" y="-567486"/>
              <a:ext cx="55833" cy="14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000" b="1"/>
            </a:p>
          </p:txBody>
        </p:sp>
        <p:sp>
          <p:nvSpPr>
            <p:cNvPr id="82" name="Arrow: Right 81"/>
            <p:cNvSpPr/>
            <p:nvPr/>
          </p:nvSpPr>
          <p:spPr>
            <a:xfrm rot="5400000">
              <a:off x="1621338" y="249082"/>
              <a:ext cx="342982" cy="1159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000" b="1" dirty="0"/>
            </a:p>
          </p:txBody>
        </p:sp>
      </p:grpSp>
      <p:sp>
        <p:nvSpPr>
          <p:cNvPr id="90" name="TextBox 89"/>
          <p:cNvSpPr txBox="1"/>
          <p:nvPr/>
        </p:nvSpPr>
        <p:spPr>
          <a:xfrm>
            <a:off x="21622007" y="17703118"/>
            <a:ext cx="2424701" cy="1569660"/>
          </a:xfrm>
          <a:prstGeom prst="rect">
            <a:avLst/>
          </a:prstGeom>
          <a:noFill/>
          <a:ln>
            <a:solidFill>
              <a:srgbClr val="FF0000"/>
            </a:solidFill>
          </a:ln>
        </p:spPr>
        <p:txBody>
          <a:bodyPr wrap="square" rtlCol="0" anchor="ctr">
            <a:spAutoFit/>
          </a:bodyPr>
          <a:lstStyle/>
          <a:p>
            <a:pPr algn="ctr"/>
            <a:r>
              <a:rPr lang="en-US" sz="3200" dirty="0"/>
              <a:t>Select a training set (or subset)</a:t>
            </a:r>
          </a:p>
        </p:txBody>
      </p:sp>
      <p:sp>
        <p:nvSpPr>
          <p:cNvPr id="91" name="TextBox 90"/>
          <p:cNvSpPr txBox="1"/>
          <p:nvPr/>
        </p:nvSpPr>
        <p:spPr>
          <a:xfrm>
            <a:off x="18394260" y="17672993"/>
            <a:ext cx="2424701" cy="1569660"/>
          </a:xfrm>
          <a:prstGeom prst="rect">
            <a:avLst/>
          </a:prstGeom>
          <a:noFill/>
          <a:ln>
            <a:solidFill>
              <a:schemeClr val="accent6">
                <a:lumMod val="75000"/>
              </a:schemeClr>
            </a:solidFill>
          </a:ln>
        </p:spPr>
        <p:txBody>
          <a:bodyPr wrap="square" rtlCol="0" anchor="ctr">
            <a:spAutoFit/>
          </a:bodyPr>
          <a:lstStyle/>
          <a:p>
            <a:pPr algn="ctr"/>
            <a:r>
              <a:rPr lang="en-US" sz="3200" dirty="0"/>
              <a:t>Select Learning Rate/Epochs</a:t>
            </a:r>
          </a:p>
        </p:txBody>
      </p:sp>
      <p:sp>
        <p:nvSpPr>
          <p:cNvPr id="92" name="TextBox 91"/>
          <p:cNvSpPr txBox="1"/>
          <p:nvPr/>
        </p:nvSpPr>
        <p:spPr>
          <a:xfrm>
            <a:off x="24849756" y="17680996"/>
            <a:ext cx="2424701" cy="1569660"/>
          </a:xfrm>
          <a:prstGeom prst="rect">
            <a:avLst/>
          </a:prstGeom>
          <a:noFill/>
          <a:ln>
            <a:solidFill>
              <a:srgbClr val="FF0000"/>
            </a:solidFill>
          </a:ln>
        </p:spPr>
        <p:txBody>
          <a:bodyPr wrap="square" rtlCol="0" anchor="ctr">
            <a:spAutoFit/>
          </a:bodyPr>
          <a:lstStyle/>
          <a:p>
            <a:pPr algn="ctr"/>
            <a:r>
              <a:rPr lang="en-US" sz="3200" dirty="0"/>
              <a:t>Adjust Weights and Biases</a:t>
            </a:r>
          </a:p>
        </p:txBody>
      </p:sp>
      <p:sp>
        <p:nvSpPr>
          <p:cNvPr id="93" name="TextBox 92"/>
          <p:cNvSpPr txBox="1"/>
          <p:nvPr/>
        </p:nvSpPr>
        <p:spPr>
          <a:xfrm>
            <a:off x="21622006" y="19363793"/>
            <a:ext cx="2424701" cy="584775"/>
          </a:xfrm>
          <a:prstGeom prst="rect">
            <a:avLst/>
          </a:prstGeom>
          <a:noFill/>
          <a:ln>
            <a:solidFill>
              <a:srgbClr val="FF0000"/>
            </a:solidFill>
          </a:ln>
        </p:spPr>
        <p:txBody>
          <a:bodyPr wrap="square" rtlCol="0" anchor="ctr">
            <a:spAutoFit/>
          </a:bodyPr>
          <a:lstStyle/>
          <a:p>
            <a:pPr algn="ctr"/>
            <a:r>
              <a:rPr lang="en-US" sz="3200" dirty="0"/>
              <a:t>Feedforward</a:t>
            </a:r>
          </a:p>
        </p:txBody>
      </p:sp>
      <p:sp>
        <p:nvSpPr>
          <p:cNvPr id="94" name="TextBox 93"/>
          <p:cNvSpPr txBox="1"/>
          <p:nvPr/>
        </p:nvSpPr>
        <p:spPr>
          <a:xfrm>
            <a:off x="28077503" y="17650050"/>
            <a:ext cx="2424701" cy="1077218"/>
          </a:xfrm>
          <a:prstGeom prst="rect">
            <a:avLst/>
          </a:prstGeom>
          <a:noFill/>
          <a:ln>
            <a:solidFill>
              <a:srgbClr val="FF0000"/>
            </a:solidFill>
          </a:ln>
        </p:spPr>
        <p:txBody>
          <a:bodyPr wrap="square" rtlCol="0" anchor="ctr">
            <a:spAutoFit/>
          </a:bodyPr>
          <a:lstStyle/>
          <a:p>
            <a:pPr algn="ctr"/>
            <a:r>
              <a:rPr lang="en-US" sz="3200" dirty="0"/>
              <a:t>Compute Cost (error)</a:t>
            </a:r>
          </a:p>
        </p:txBody>
      </p:sp>
      <p:sp>
        <p:nvSpPr>
          <p:cNvPr id="95" name="Right Brace 94"/>
          <p:cNvSpPr/>
          <p:nvPr/>
        </p:nvSpPr>
        <p:spPr>
          <a:xfrm rot="5400000">
            <a:off x="27365069" y="16856866"/>
            <a:ext cx="621822" cy="5652448"/>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Title 1"/>
          <p:cNvSpPr txBox="1">
            <a:spLocks/>
          </p:cNvSpPr>
          <p:nvPr/>
        </p:nvSpPr>
        <p:spPr>
          <a:xfrm>
            <a:off x="25207412" y="20219349"/>
            <a:ext cx="4860286" cy="1258750"/>
          </a:xfrm>
          <a:prstGeom prst="rect">
            <a:avLst/>
          </a:prstGeom>
          <a:ln>
            <a:solidFill>
              <a:schemeClr val="accent6">
                <a:lumMod val="5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Backpropagation</a:t>
            </a:r>
            <a:endParaRPr lang="en-US" dirty="0"/>
          </a:p>
        </p:txBody>
      </p:sp>
      <p:sp>
        <p:nvSpPr>
          <p:cNvPr id="97" name="Rectangle 96"/>
          <p:cNvSpPr/>
          <p:nvPr/>
        </p:nvSpPr>
        <p:spPr>
          <a:xfrm>
            <a:off x="7211007" y="1589597"/>
            <a:ext cx="38062892" cy="2985433"/>
          </a:xfrm>
          <a:prstGeom prst="rect">
            <a:avLst/>
          </a:prstGeom>
        </p:spPr>
        <p:txBody>
          <a:bodyPr wrap="square">
            <a:spAutoFit/>
          </a:bodyPr>
          <a:lstStyle/>
          <a:p>
            <a:pPr algn="ctr"/>
            <a:r>
              <a:rPr lang="en-US" sz="9400" b="1" dirty="0">
                <a:cs typeface="Helvetica" panose="020B0604020202020204" pitchFamily="34" charset="0"/>
              </a:rPr>
              <a:t>Improving Neural Network Accuracy and Efficiency Through </a:t>
            </a:r>
          </a:p>
          <a:p>
            <a:pPr algn="ctr"/>
            <a:r>
              <a:rPr lang="en-US" sz="9400" b="1" dirty="0">
                <a:cs typeface="Helvetica" panose="020B0604020202020204" pitchFamily="34" charset="0"/>
              </a:rPr>
              <a:t>Hyperparameter Variation</a:t>
            </a:r>
          </a:p>
        </p:txBody>
      </p:sp>
      <p:sp>
        <p:nvSpPr>
          <p:cNvPr id="2" name="TextBox 1"/>
          <p:cNvSpPr txBox="1"/>
          <p:nvPr/>
        </p:nvSpPr>
        <p:spPr>
          <a:xfrm>
            <a:off x="1603150" y="17307286"/>
            <a:ext cx="9535440" cy="2062103"/>
          </a:xfrm>
          <a:prstGeom prst="rect">
            <a:avLst/>
          </a:prstGeom>
          <a:noFill/>
        </p:spPr>
        <p:txBody>
          <a:bodyPr wrap="square" rtlCol="0">
            <a:spAutoFit/>
          </a:bodyPr>
          <a:lstStyle/>
          <a:p>
            <a:pPr algn="just"/>
            <a:r>
              <a:rPr lang="en-US" sz="3200" dirty="0"/>
              <a:t>The neural net is made up of </a:t>
            </a:r>
            <a:r>
              <a:rPr lang="en-US" sz="3200" dirty="0" err="1"/>
              <a:t>perceptrons</a:t>
            </a:r>
            <a:r>
              <a:rPr lang="en-US" sz="3200" dirty="0"/>
              <a:t> (discussed below), and the </a:t>
            </a:r>
            <a:r>
              <a:rPr lang="en-US" sz="3200" dirty="0" err="1"/>
              <a:t>perceptrons</a:t>
            </a:r>
            <a:r>
              <a:rPr lang="en-US" sz="3200" dirty="0"/>
              <a:t> are interconnected to make a tree-like graph structure whose flow is captured by (Fig. 2).</a:t>
            </a:r>
          </a:p>
        </p:txBody>
      </p:sp>
      <p:sp>
        <p:nvSpPr>
          <p:cNvPr id="4" name="TextBox 3"/>
          <p:cNvSpPr txBox="1"/>
          <p:nvPr/>
        </p:nvSpPr>
        <p:spPr>
          <a:xfrm>
            <a:off x="5361431" y="16538340"/>
            <a:ext cx="2133600" cy="584775"/>
          </a:xfrm>
          <a:prstGeom prst="rect">
            <a:avLst/>
          </a:prstGeom>
          <a:noFill/>
        </p:spPr>
        <p:txBody>
          <a:bodyPr wrap="square" rtlCol="0">
            <a:spAutoFit/>
          </a:bodyPr>
          <a:lstStyle/>
          <a:p>
            <a:r>
              <a:rPr lang="en-US" sz="3200" b="1" dirty="0"/>
              <a:t>FIGURE 1</a:t>
            </a:r>
          </a:p>
        </p:txBody>
      </p:sp>
      <p:sp>
        <p:nvSpPr>
          <p:cNvPr id="98" name="TextBox 97"/>
          <p:cNvSpPr txBox="1"/>
          <p:nvPr/>
        </p:nvSpPr>
        <p:spPr>
          <a:xfrm>
            <a:off x="12833779" y="18817672"/>
            <a:ext cx="2133600" cy="584775"/>
          </a:xfrm>
          <a:prstGeom prst="rect">
            <a:avLst/>
          </a:prstGeom>
          <a:noFill/>
        </p:spPr>
        <p:txBody>
          <a:bodyPr wrap="square" rtlCol="0">
            <a:spAutoFit/>
          </a:bodyPr>
          <a:lstStyle/>
          <a:p>
            <a:pPr algn="ctr"/>
            <a:r>
              <a:rPr lang="en-US" sz="3200" b="1" dirty="0"/>
              <a:t>FIGURE 2</a:t>
            </a:r>
          </a:p>
        </p:txBody>
      </p:sp>
      <p:sp>
        <p:nvSpPr>
          <p:cNvPr id="99" name="TextBox 98"/>
          <p:cNvSpPr txBox="1"/>
          <p:nvPr/>
        </p:nvSpPr>
        <p:spPr>
          <a:xfrm>
            <a:off x="3175243" y="20289181"/>
            <a:ext cx="2133600" cy="584775"/>
          </a:xfrm>
          <a:prstGeom prst="rect">
            <a:avLst/>
          </a:prstGeom>
          <a:noFill/>
        </p:spPr>
        <p:txBody>
          <a:bodyPr wrap="square" rtlCol="0">
            <a:spAutoFit/>
          </a:bodyPr>
          <a:lstStyle/>
          <a:p>
            <a:pPr algn="ctr"/>
            <a:r>
              <a:rPr lang="en-US" sz="3200" b="1" dirty="0"/>
              <a:t>FIGURE 3</a:t>
            </a:r>
          </a:p>
        </p:txBody>
      </p:sp>
      <p:sp>
        <p:nvSpPr>
          <p:cNvPr id="100" name="TextBox 99"/>
          <p:cNvSpPr txBox="1"/>
          <p:nvPr/>
        </p:nvSpPr>
        <p:spPr>
          <a:xfrm>
            <a:off x="11240928" y="12978083"/>
            <a:ext cx="5219372" cy="3046988"/>
          </a:xfrm>
          <a:prstGeom prst="rect">
            <a:avLst/>
          </a:prstGeom>
          <a:noFill/>
        </p:spPr>
        <p:txBody>
          <a:bodyPr wrap="square" rtlCol="0">
            <a:spAutoFit/>
          </a:bodyPr>
          <a:lstStyle/>
          <a:p>
            <a:pPr algn="just"/>
            <a:r>
              <a:rPr lang="en-US" sz="3200" dirty="0"/>
              <a:t>An image classification neural net can be conceptualized as a black box that takes an image as input and produces the class of the image as output (Fig. 1). </a:t>
            </a:r>
          </a:p>
        </p:txBody>
      </p:sp>
      <p:sp>
        <p:nvSpPr>
          <p:cNvPr id="101" name="TextBox 100"/>
          <p:cNvSpPr txBox="1"/>
          <p:nvPr/>
        </p:nvSpPr>
        <p:spPr>
          <a:xfrm>
            <a:off x="7098286" y="19480287"/>
            <a:ext cx="9544038" cy="2062103"/>
          </a:xfrm>
          <a:prstGeom prst="rect">
            <a:avLst/>
          </a:prstGeom>
          <a:noFill/>
        </p:spPr>
        <p:txBody>
          <a:bodyPr wrap="square" rtlCol="0">
            <a:spAutoFit/>
          </a:bodyPr>
          <a:lstStyle/>
          <a:p>
            <a:pPr algn="just"/>
            <a:r>
              <a:rPr lang="en-US" sz="3200" dirty="0"/>
              <a:t>This structure can be further divided into layers which can be mathematically conceptualized as vectors whose cardinality is determined by the number of </a:t>
            </a:r>
            <a:r>
              <a:rPr lang="en-US" sz="3200" dirty="0" err="1"/>
              <a:t>perceptrons</a:t>
            </a:r>
            <a:r>
              <a:rPr lang="en-US" sz="3200" dirty="0"/>
              <a:t> in the layer (Fig. 3).</a:t>
            </a:r>
          </a:p>
        </p:txBody>
      </p:sp>
      <p:sp>
        <p:nvSpPr>
          <p:cNvPr id="102" name="TextBox 101"/>
          <p:cNvSpPr txBox="1"/>
          <p:nvPr/>
        </p:nvSpPr>
        <p:spPr>
          <a:xfrm>
            <a:off x="9207037" y="23062622"/>
            <a:ext cx="7328112" cy="2062103"/>
          </a:xfrm>
          <a:prstGeom prst="rect">
            <a:avLst/>
          </a:prstGeom>
          <a:noFill/>
        </p:spPr>
        <p:txBody>
          <a:bodyPr wrap="square" rtlCol="0">
            <a:spAutoFit/>
          </a:bodyPr>
          <a:lstStyle/>
          <a:p>
            <a:pPr algn="just"/>
            <a:r>
              <a:rPr lang="en-US" sz="3200" dirty="0" err="1"/>
              <a:t>Perceptrons</a:t>
            </a:r>
            <a:r>
              <a:rPr lang="en-US" sz="3200" dirty="0"/>
              <a:t>, the building blocks of neural networks, consist of a set of inputs (usually conceptualized as a vector), and a single output or </a:t>
            </a:r>
            <a:r>
              <a:rPr lang="en-US" sz="3200" i="1" dirty="0"/>
              <a:t>activation</a:t>
            </a:r>
            <a:r>
              <a:rPr lang="en-US" sz="3200" dirty="0"/>
              <a:t> (Fig. 4). </a:t>
            </a:r>
          </a:p>
        </p:txBody>
      </p:sp>
      <p:sp>
        <p:nvSpPr>
          <p:cNvPr id="103" name="TextBox 102"/>
          <p:cNvSpPr txBox="1"/>
          <p:nvPr/>
        </p:nvSpPr>
        <p:spPr>
          <a:xfrm>
            <a:off x="4093386" y="24887211"/>
            <a:ext cx="2133600" cy="584775"/>
          </a:xfrm>
          <a:prstGeom prst="rect">
            <a:avLst/>
          </a:prstGeom>
          <a:noFill/>
        </p:spPr>
        <p:txBody>
          <a:bodyPr wrap="square" rtlCol="0">
            <a:spAutoFit/>
          </a:bodyPr>
          <a:lstStyle/>
          <a:p>
            <a:pPr algn="ctr"/>
            <a:r>
              <a:rPr lang="en-US" sz="3200" b="1" dirty="0"/>
              <a:t>FIGURE 4</a:t>
            </a:r>
          </a:p>
        </p:txBody>
      </p:sp>
      <p:sp>
        <p:nvSpPr>
          <p:cNvPr id="104" name="TextBox 103"/>
          <p:cNvSpPr txBox="1"/>
          <p:nvPr/>
        </p:nvSpPr>
        <p:spPr>
          <a:xfrm>
            <a:off x="4102916" y="26996038"/>
            <a:ext cx="2133600" cy="584775"/>
          </a:xfrm>
          <a:prstGeom prst="rect">
            <a:avLst/>
          </a:prstGeom>
          <a:noFill/>
        </p:spPr>
        <p:txBody>
          <a:bodyPr wrap="square" rtlCol="0">
            <a:spAutoFit/>
          </a:bodyPr>
          <a:lstStyle/>
          <a:p>
            <a:pPr algn="ctr"/>
            <a:r>
              <a:rPr lang="en-US" sz="3200" b="1" dirty="0"/>
              <a:t>FIGURE 5</a:t>
            </a:r>
          </a:p>
        </p:txBody>
      </p:sp>
      <p:sp>
        <p:nvSpPr>
          <p:cNvPr id="105" name="TextBox 104"/>
          <p:cNvSpPr txBox="1"/>
          <p:nvPr/>
        </p:nvSpPr>
        <p:spPr>
          <a:xfrm>
            <a:off x="9210741" y="25358772"/>
            <a:ext cx="7249559" cy="2062103"/>
          </a:xfrm>
          <a:prstGeom prst="rect">
            <a:avLst/>
          </a:prstGeom>
          <a:noFill/>
        </p:spPr>
        <p:txBody>
          <a:bodyPr wrap="square" rtlCol="0">
            <a:spAutoFit/>
          </a:bodyPr>
          <a:lstStyle/>
          <a:p>
            <a:pPr algn="just"/>
            <a:r>
              <a:rPr lang="en-US" sz="3200" dirty="0"/>
              <a:t>The value of any perceptron can be conceptualized mathematically as the summation of each input multiplied with its associated weight (Fig. 5). </a:t>
            </a:r>
          </a:p>
        </p:txBody>
      </p:sp>
      <p:sp>
        <p:nvSpPr>
          <p:cNvPr id="106" name="TextBox 105"/>
          <p:cNvSpPr txBox="1"/>
          <p:nvPr/>
        </p:nvSpPr>
        <p:spPr>
          <a:xfrm>
            <a:off x="4003889" y="30889923"/>
            <a:ext cx="2133600" cy="584775"/>
          </a:xfrm>
          <a:prstGeom prst="rect">
            <a:avLst/>
          </a:prstGeom>
          <a:noFill/>
        </p:spPr>
        <p:txBody>
          <a:bodyPr wrap="square" rtlCol="0">
            <a:spAutoFit/>
          </a:bodyPr>
          <a:lstStyle/>
          <a:p>
            <a:pPr algn="ctr"/>
            <a:r>
              <a:rPr lang="en-US" sz="3200" b="1" dirty="0"/>
              <a:t>FIGURE 6</a:t>
            </a:r>
          </a:p>
        </p:txBody>
      </p:sp>
      <p:sp>
        <p:nvSpPr>
          <p:cNvPr id="107" name="TextBox 106"/>
          <p:cNvSpPr txBox="1"/>
          <p:nvPr/>
        </p:nvSpPr>
        <p:spPr>
          <a:xfrm>
            <a:off x="9152672" y="31653426"/>
            <a:ext cx="7305979" cy="5016758"/>
          </a:xfrm>
          <a:prstGeom prst="rect">
            <a:avLst/>
          </a:prstGeom>
          <a:noFill/>
        </p:spPr>
        <p:txBody>
          <a:bodyPr wrap="square" rtlCol="0">
            <a:spAutoFit/>
          </a:bodyPr>
          <a:lstStyle/>
          <a:p>
            <a:pPr algn="just"/>
            <a:r>
              <a:rPr lang="en-US" sz="3200" dirty="0"/>
              <a:t>The output of the perceptron as a predicate function does not fare well for detection of how small changes in input affect output in any layer - this is necessary for training. As such, it is necessary to smooth the output of the perceptron to allow for the detection of these changes. The </a:t>
            </a:r>
            <a:r>
              <a:rPr lang="en-US" sz="3200" i="1" dirty="0"/>
              <a:t>sigmoid </a:t>
            </a:r>
            <a:r>
              <a:rPr lang="en-US" sz="3200" dirty="0"/>
              <a:t>function allows for a smooth gradient form a “no” value to a “yes” value (Fig. 7). </a:t>
            </a:r>
          </a:p>
        </p:txBody>
      </p:sp>
      <p:pic>
        <p:nvPicPr>
          <p:cNvPr id="108" name="Picture 107"/>
          <p:cNvPicPr>
            <a:picLocks noChangeAspect="1"/>
          </p:cNvPicPr>
          <p:nvPr/>
        </p:nvPicPr>
        <p:blipFill>
          <a:blip r:embed="rId16">
            <a:biLevel thresh="75000"/>
            <a:extLst>
              <a:ext uri="{28A0092B-C50C-407E-A947-70E740481C1C}">
                <a14:useLocalDpi xmlns:a14="http://schemas.microsoft.com/office/drawing/2010/main" val="0"/>
              </a:ext>
            </a:extLst>
          </a:blip>
          <a:srcRect/>
          <a:stretch>
            <a:fillRect/>
          </a:stretch>
        </p:blipFill>
        <p:spPr bwMode="auto">
          <a:xfrm>
            <a:off x="1896931" y="31578973"/>
            <a:ext cx="6545570" cy="4637812"/>
          </a:xfrm>
          <a:prstGeom prst="rect">
            <a:avLst/>
          </a:prstGeom>
          <a:noFill/>
          <a:ln>
            <a:noFill/>
          </a:ln>
        </p:spPr>
      </p:pic>
      <mc:AlternateContent xmlns:mc="http://schemas.openxmlformats.org/markup-compatibility/2006" xmlns:a14="http://schemas.microsoft.com/office/drawing/2010/main">
        <mc:Choice Requires="a14">
          <p:sp>
            <p:nvSpPr>
              <p:cNvPr id="109" name="Rectangle 108"/>
              <p:cNvSpPr/>
              <p:nvPr/>
            </p:nvSpPr>
            <p:spPr>
              <a:xfrm>
                <a:off x="5291536" y="36159892"/>
                <a:ext cx="3345531" cy="11423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𝜎</m:t>
                      </m:r>
                      <m:r>
                        <a:rPr lang="en-US" sz="3600" i="0">
                          <a:latin typeface="Cambria Math" panose="02040503050406030204" pitchFamily="18" charset="0"/>
                        </a:rPr>
                        <m:t>(</m:t>
                      </m:r>
                      <m:r>
                        <a:rPr lang="en-US" sz="3600" b="0" i="1" smtClean="0">
                          <a:latin typeface="Cambria Math" panose="02040503050406030204" pitchFamily="18" charset="0"/>
                        </a:rPr>
                        <m:t>𝑥</m:t>
                      </m:r>
                      <m:r>
                        <a:rPr lang="en-US" sz="3600" i="0">
                          <a:latin typeface="Cambria Math" panose="02040503050406030204" pitchFamily="18" charset="0"/>
                        </a:rPr>
                        <m:t>)≡</m:t>
                      </m:r>
                      <m:f>
                        <m:fPr>
                          <m:ctrlPr>
                            <a:rPr lang="en-US" sz="3600" i="1">
                              <a:latin typeface="Cambria Math" panose="02040503050406030204" pitchFamily="18" charset="0"/>
                            </a:rPr>
                          </m:ctrlPr>
                        </m:fPr>
                        <m:num>
                          <m:r>
                            <a:rPr lang="en-US" sz="3600" i="0">
                              <a:latin typeface="Cambria Math" panose="02040503050406030204" pitchFamily="18" charset="0"/>
                            </a:rPr>
                            <m:t>1</m:t>
                          </m:r>
                        </m:num>
                        <m:den>
                          <m:r>
                            <a:rPr lang="en-US" sz="3600" i="0">
                              <a:latin typeface="Cambria Math" panose="02040503050406030204" pitchFamily="18" charset="0"/>
                            </a:rPr>
                            <m:t>1+</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0">
                                  <a:latin typeface="Cambria Math" panose="02040503050406030204" pitchFamily="18" charset="0"/>
                                </a:rPr>
                                <m:t>−</m:t>
                              </m:r>
                              <m:r>
                                <a:rPr lang="en-US" sz="3600" b="0" i="1" smtClean="0">
                                  <a:latin typeface="Cambria Math" panose="02040503050406030204" pitchFamily="18" charset="0"/>
                                </a:rPr>
                                <m:t>𝑥</m:t>
                              </m:r>
                            </m:sup>
                          </m:sSup>
                        </m:den>
                      </m:f>
                    </m:oMath>
                  </m:oMathPara>
                </a14:m>
                <a:endParaRPr lang="en-US" sz="3600" dirty="0"/>
              </a:p>
            </p:txBody>
          </p:sp>
        </mc:Choice>
        <mc:Fallback xmlns="">
          <p:sp>
            <p:nvSpPr>
              <p:cNvPr id="109" name="Rectangle 108"/>
              <p:cNvSpPr>
                <a:spLocks noRot="1" noChangeAspect="1" noMove="1" noResize="1" noEditPoints="1" noAdjustHandles="1" noChangeArrowheads="1" noChangeShapeType="1" noTextEdit="1"/>
              </p:cNvSpPr>
              <p:nvPr/>
            </p:nvSpPr>
            <p:spPr>
              <a:xfrm>
                <a:off x="5291536" y="36159892"/>
                <a:ext cx="3345531" cy="1142364"/>
              </a:xfrm>
              <a:prstGeom prst="rect">
                <a:avLst/>
              </a:prstGeom>
              <a:blipFill>
                <a:blip r:embed="rId17"/>
                <a:stretch>
                  <a:fillRect/>
                </a:stretch>
              </a:blipFill>
            </p:spPr>
            <p:txBody>
              <a:bodyPr/>
              <a:lstStyle/>
              <a:p>
                <a:r>
                  <a:rPr lang="en-US">
                    <a:noFill/>
                  </a:rPr>
                  <a:t> </a:t>
                </a:r>
              </a:p>
            </p:txBody>
          </p:sp>
        </mc:Fallback>
      </mc:AlternateContent>
      <p:sp>
        <p:nvSpPr>
          <p:cNvPr id="110" name="TextBox 109"/>
          <p:cNvSpPr txBox="1"/>
          <p:nvPr/>
        </p:nvSpPr>
        <p:spPr>
          <a:xfrm>
            <a:off x="9161334" y="27567588"/>
            <a:ext cx="7298966" cy="4031873"/>
          </a:xfrm>
          <a:prstGeom prst="rect">
            <a:avLst/>
          </a:prstGeom>
          <a:noFill/>
        </p:spPr>
        <p:txBody>
          <a:bodyPr wrap="square" rtlCol="0">
            <a:spAutoFit/>
          </a:bodyPr>
          <a:lstStyle/>
          <a:p>
            <a:pPr algn="just"/>
            <a:r>
              <a:rPr lang="en-US" sz="3200" dirty="0"/>
              <a:t>This value contributes to a predicate activation function, giving a decision-like “yes” or “no” answer depending on the inputs, the weights associated with them, and a threshold that determines the switch. This threshold is conventionally added to the value of the perceptron as a </a:t>
            </a:r>
            <a:r>
              <a:rPr lang="en-US" sz="3200" i="1" dirty="0"/>
              <a:t>bias</a:t>
            </a:r>
            <a:r>
              <a:rPr lang="en-US" sz="3200" dirty="0"/>
              <a:t> (Fig. 6). </a:t>
            </a:r>
          </a:p>
        </p:txBody>
      </p:sp>
      <p:sp>
        <p:nvSpPr>
          <p:cNvPr id="111" name="TextBox 110"/>
          <p:cNvSpPr txBox="1"/>
          <p:nvPr/>
        </p:nvSpPr>
        <p:spPr>
          <a:xfrm>
            <a:off x="3099316" y="36498284"/>
            <a:ext cx="2133600" cy="584775"/>
          </a:xfrm>
          <a:prstGeom prst="rect">
            <a:avLst/>
          </a:prstGeom>
          <a:noFill/>
        </p:spPr>
        <p:txBody>
          <a:bodyPr wrap="square" rtlCol="0">
            <a:spAutoFit/>
          </a:bodyPr>
          <a:lstStyle/>
          <a:p>
            <a:pPr algn="ctr"/>
            <a:r>
              <a:rPr lang="en-US" sz="3200" b="1" dirty="0"/>
              <a:t>FIGURE 7</a:t>
            </a:r>
          </a:p>
        </p:txBody>
      </p:sp>
      <p:sp>
        <p:nvSpPr>
          <p:cNvPr id="112" name="TextBox 111"/>
          <p:cNvSpPr txBox="1"/>
          <p:nvPr/>
        </p:nvSpPr>
        <p:spPr>
          <a:xfrm>
            <a:off x="32567887" y="33645160"/>
            <a:ext cx="17146974" cy="3539430"/>
          </a:xfrm>
          <a:prstGeom prst="rect">
            <a:avLst/>
          </a:prstGeom>
          <a:noFill/>
        </p:spPr>
        <p:txBody>
          <a:bodyPr wrap="square" rtlCol="0">
            <a:spAutoFit/>
          </a:bodyPr>
          <a:lstStyle/>
          <a:p>
            <a:r>
              <a:rPr lang="en-US" sz="2800" dirty="0"/>
              <a:t>- M. Minsky and S. </a:t>
            </a:r>
            <a:r>
              <a:rPr lang="en-US" sz="2800" dirty="0" err="1"/>
              <a:t>Papert</a:t>
            </a:r>
            <a:r>
              <a:rPr lang="en-US" sz="2800" dirty="0"/>
              <a:t>, </a:t>
            </a:r>
            <a:r>
              <a:rPr lang="en-US" sz="2800" dirty="0" err="1"/>
              <a:t>Perceptrons</a:t>
            </a:r>
            <a:r>
              <a:rPr lang="en-US" sz="2800" dirty="0"/>
              <a:t>, 3rd ed., Cambridge, Massachusetts: The MIT Press, 1988. 	</a:t>
            </a:r>
          </a:p>
          <a:p>
            <a:r>
              <a:rPr lang="en-US" sz="2800" dirty="0"/>
              <a:t>- M. </a:t>
            </a:r>
            <a:r>
              <a:rPr lang="en-US" sz="2800" dirty="0" err="1"/>
              <a:t>Neilsen</a:t>
            </a:r>
            <a:r>
              <a:rPr lang="en-US" sz="2800" dirty="0"/>
              <a:t>, "Neural Networks and Deep Learning," Determination Press, January 2016. [Online]. Available: 	http://neuralnetworksanddeeplearning.com/. [Accessed 04 September 2016]. 	</a:t>
            </a:r>
          </a:p>
          <a:p>
            <a:r>
              <a:rPr lang="en-US" sz="2800" dirty="0"/>
              <a:t>- S. Russel and P. </a:t>
            </a:r>
            <a:r>
              <a:rPr lang="en-US" sz="2800" dirty="0" err="1"/>
              <a:t>Norvig</a:t>
            </a:r>
            <a:r>
              <a:rPr lang="en-US" sz="2800" dirty="0"/>
              <a:t>, Artificial Intelligence: A Modern Approach, 2nd ed., New Jersey: Pearson Education, 2003. 	</a:t>
            </a:r>
          </a:p>
          <a:p>
            <a:r>
              <a:rPr lang="en-US" sz="2800" dirty="0"/>
              <a:t>- J. D. Cowan and D. H. Sharp, "Neural Nets and Artificial Intelligence," </a:t>
            </a:r>
            <a:r>
              <a:rPr lang="en-US" sz="2800" i="1" dirty="0"/>
              <a:t>Daedalus, </a:t>
            </a:r>
            <a:r>
              <a:rPr lang="en-US" sz="2800" dirty="0"/>
              <a:t>vol. 177, no. 1, pp. 85-121, 1988. 	</a:t>
            </a:r>
          </a:p>
          <a:p>
            <a:r>
              <a:rPr lang="en-US" sz="2800" dirty="0"/>
              <a:t>- R. Hecht-Nielsen, Neurocomputing, Melo Park, California: Addison-Wesley Publishing Company, 1990. 		</a:t>
            </a:r>
          </a:p>
          <a:p>
            <a:r>
              <a:rPr lang="en-US" sz="2800" dirty="0"/>
              <a:t>- Y. Jia and E. </a:t>
            </a:r>
            <a:r>
              <a:rPr lang="en-US" sz="2800" dirty="0" err="1"/>
              <a:t>Shelhamer</a:t>
            </a:r>
            <a:r>
              <a:rPr lang="en-US" sz="2800" dirty="0"/>
              <a:t>, "Caffe: Convolutional Architecture for Fast Feature Embedding," Berkeley Artificial 	Intelligence Research Lab, 2014. [Online]. Available: http://caffe.berkeleyvision.org/. [Accessed November 2016]. 	</a:t>
            </a:r>
          </a:p>
        </p:txBody>
      </p:sp>
      <p:sp>
        <p:nvSpPr>
          <p:cNvPr id="113" name="TextBox 112"/>
          <p:cNvSpPr txBox="1"/>
          <p:nvPr/>
        </p:nvSpPr>
        <p:spPr>
          <a:xfrm>
            <a:off x="18685357" y="19559257"/>
            <a:ext cx="2133600" cy="584775"/>
          </a:xfrm>
          <a:prstGeom prst="rect">
            <a:avLst/>
          </a:prstGeom>
          <a:noFill/>
        </p:spPr>
        <p:txBody>
          <a:bodyPr wrap="square" rtlCol="0">
            <a:spAutoFit/>
          </a:bodyPr>
          <a:lstStyle/>
          <a:p>
            <a:pPr algn="ctr"/>
            <a:r>
              <a:rPr lang="en-US" sz="3200" b="1" dirty="0"/>
              <a:t>FIGURE 8</a:t>
            </a:r>
          </a:p>
        </p:txBody>
      </p:sp>
      <p:sp>
        <p:nvSpPr>
          <p:cNvPr id="114" name="TextBox 113"/>
          <p:cNvSpPr txBox="1"/>
          <p:nvPr/>
        </p:nvSpPr>
        <p:spPr>
          <a:xfrm>
            <a:off x="17699181" y="20423515"/>
            <a:ext cx="6726367" cy="4524315"/>
          </a:xfrm>
          <a:prstGeom prst="rect">
            <a:avLst/>
          </a:prstGeom>
          <a:noFill/>
        </p:spPr>
        <p:txBody>
          <a:bodyPr wrap="square" rtlCol="0">
            <a:spAutoFit/>
          </a:bodyPr>
          <a:lstStyle/>
          <a:p>
            <a:pPr algn="just"/>
            <a:r>
              <a:rPr lang="en-US" sz="3600" dirty="0"/>
              <a:t>The training process allows a neural network to learn the right and wrong answers to a problem via supervision. The learning rate (eta) and number of epochs determine the speed of classification and repetitions of the training set, respectively (Fig. 8).</a:t>
            </a:r>
          </a:p>
        </p:txBody>
      </p:sp>
      <p:sp>
        <p:nvSpPr>
          <p:cNvPr id="115" name="TextBox 114"/>
          <p:cNvSpPr txBox="1"/>
          <p:nvPr/>
        </p:nvSpPr>
        <p:spPr>
          <a:xfrm>
            <a:off x="32567888" y="32721830"/>
            <a:ext cx="17146973" cy="923330"/>
          </a:xfrm>
          <a:prstGeom prst="rect">
            <a:avLst/>
          </a:prstGeom>
          <a:solidFill>
            <a:srgbClr val="950102"/>
          </a:solidFill>
        </p:spPr>
        <p:txBody>
          <a:bodyPr wrap="square" rtlCol="0">
            <a:spAutoFit/>
          </a:bodyPr>
          <a:lstStyle/>
          <a:p>
            <a:pPr algn="ctr"/>
            <a:r>
              <a:rPr lang="en-US" sz="5400" b="1" dirty="0">
                <a:solidFill>
                  <a:schemeClr val="bg1"/>
                </a:solidFill>
                <a:cs typeface="Helvetica" panose="020B0604020202020204" pitchFamily="34" charset="0"/>
              </a:rPr>
              <a:t>SOURCES</a:t>
            </a:r>
          </a:p>
        </p:txBody>
      </p:sp>
      <p:sp>
        <p:nvSpPr>
          <p:cNvPr id="116" name="TextBox 115"/>
          <p:cNvSpPr txBox="1"/>
          <p:nvPr/>
        </p:nvSpPr>
        <p:spPr>
          <a:xfrm>
            <a:off x="26846881" y="23771624"/>
            <a:ext cx="2133600" cy="584775"/>
          </a:xfrm>
          <a:prstGeom prst="rect">
            <a:avLst/>
          </a:prstGeom>
          <a:noFill/>
        </p:spPr>
        <p:txBody>
          <a:bodyPr wrap="square" rtlCol="0">
            <a:spAutoFit/>
          </a:bodyPr>
          <a:lstStyle/>
          <a:p>
            <a:pPr algn="ctr"/>
            <a:r>
              <a:rPr lang="en-US" sz="3200" b="1" dirty="0"/>
              <a:t>FIGURE 9</a:t>
            </a:r>
          </a:p>
        </p:txBody>
      </p:sp>
      <p:sp>
        <p:nvSpPr>
          <p:cNvPr id="117" name="TextBox 116"/>
          <p:cNvSpPr txBox="1"/>
          <p:nvPr/>
        </p:nvSpPr>
        <p:spPr>
          <a:xfrm>
            <a:off x="17698016" y="24980936"/>
            <a:ext cx="13650686" cy="2862322"/>
          </a:xfrm>
          <a:prstGeom prst="rect">
            <a:avLst/>
          </a:prstGeom>
          <a:noFill/>
        </p:spPr>
        <p:txBody>
          <a:bodyPr wrap="square" rtlCol="0">
            <a:spAutoFit/>
          </a:bodyPr>
          <a:lstStyle/>
          <a:p>
            <a:pPr algn="just"/>
            <a:r>
              <a:rPr lang="en-US" sz="3600" dirty="0"/>
              <a:t>The adjustment of the weights and bias values of the network based on a known example and computation of the cost function is done via  a process called </a:t>
            </a:r>
            <a:r>
              <a:rPr lang="en-US" sz="3600" i="1" dirty="0"/>
              <a:t>backpropagation</a:t>
            </a:r>
            <a:r>
              <a:rPr lang="en-US" sz="3600" dirty="0"/>
              <a:t> (Fig. 8). The cost function determines how correct the network’s classification is – the cost function used in the network used for this project is </a:t>
            </a:r>
            <a:r>
              <a:rPr lang="en-US" sz="3600" i="1" dirty="0"/>
              <a:t>MSE</a:t>
            </a:r>
            <a:r>
              <a:rPr lang="en-US" sz="3600" dirty="0"/>
              <a:t> or </a:t>
            </a:r>
            <a:r>
              <a:rPr lang="en-US" sz="3600" i="1" dirty="0"/>
              <a:t>mean squared error</a:t>
            </a:r>
            <a:r>
              <a:rPr lang="en-US" sz="3600" dirty="0"/>
              <a:t> (Fig. 9).</a:t>
            </a:r>
          </a:p>
        </p:txBody>
      </p:sp>
      <p:sp>
        <p:nvSpPr>
          <p:cNvPr id="118" name="TextBox 117"/>
          <p:cNvSpPr txBox="1"/>
          <p:nvPr/>
        </p:nvSpPr>
        <p:spPr>
          <a:xfrm>
            <a:off x="17726973" y="34549124"/>
            <a:ext cx="13623312" cy="2308324"/>
          </a:xfrm>
          <a:prstGeom prst="rect">
            <a:avLst/>
          </a:prstGeom>
          <a:noFill/>
        </p:spPr>
        <p:txBody>
          <a:bodyPr wrap="square" rtlCol="0">
            <a:spAutoFit/>
          </a:bodyPr>
          <a:lstStyle/>
          <a:p>
            <a:pPr algn="just"/>
            <a:r>
              <a:rPr lang="en-US" sz="3600" dirty="0"/>
              <a:t>The training process is part of a larger design paradigm that involves construction, a training and testing cycle, and eventual deployment. The deployment stage involves optimization by removing backpropagation constructs for distribution, thereby increasing speed (Fig. 10).</a:t>
            </a:r>
          </a:p>
        </p:txBody>
      </p:sp>
      <p:sp>
        <p:nvSpPr>
          <p:cNvPr id="119" name="TextBox 118"/>
          <p:cNvSpPr txBox="1"/>
          <p:nvPr/>
        </p:nvSpPr>
        <p:spPr>
          <a:xfrm>
            <a:off x="23436276" y="33849670"/>
            <a:ext cx="2133600" cy="584775"/>
          </a:xfrm>
          <a:prstGeom prst="rect">
            <a:avLst/>
          </a:prstGeom>
          <a:noFill/>
        </p:spPr>
        <p:txBody>
          <a:bodyPr wrap="square" rtlCol="0">
            <a:spAutoFit/>
          </a:bodyPr>
          <a:lstStyle/>
          <a:p>
            <a:pPr algn="ctr"/>
            <a:r>
              <a:rPr lang="en-US" sz="3200" b="1" dirty="0"/>
              <a:t>FIGURE 10</a:t>
            </a:r>
          </a:p>
        </p:txBody>
      </p:sp>
      <p:sp>
        <p:nvSpPr>
          <p:cNvPr id="120" name="TextBox 119"/>
          <p:cNvSpPr txBox="1"/>
          <p:nvPr/>
        </p:nvSpPr>
        <p:spPr>
          <a:xfrm>
            <a:off x="39754385" y="15253743"/>
            <a:ext cx="2133600" cy="584775"/>
          </a:xfrm>
          <a:prstGeom prst="rect">
            <a:avLst/>
          </a:prstGeom>
          <a:noFill/>
        </p:spPr>
        <p:txBody>
          <a:bodyPr wrap="square" rtlCol="0">
            <a:spAutoFit/>
          </a:bodyPr>
          <a:lstStyle/>
          <a:p>
            <a:pPr algn="ctr"/>
            <a:r>
              <a:rPr lang="en-US" sz="3200" b="1" dirty="0"/>
              <a:t>FIGURE 11</a:t>
            </a:r>
          </a:p>
        </p:txBody>
      </p:sp>
      <p:sp>
        <p:nvSpPr>
          <p:cNvPr id="121" name="TextBox 120"/>
          <p:cNvSpPr txBox="1"/>
          <p:nvPr/>
        </p:nvSpPr>
        <p:spPr>
          <a:xfrm>
            <a:off x="32558296" y="15917913"/>
            <a:ext cx="17126794" cy="3323987"/>
          </a:xfrm>
          <a:prstGeom prst="rect">
            <a:avLst/>
          </a:prstGeom>
          <a:noFill/>
        </p:spPr>
        <p:txBody>
          <a:bodyPr wrap="square" rtlCol="0">
            <a:spAutoFit/>
          </a:bodyPr>
          <a:lstStyle/>
          <a:p>
            <a:pPr algn="just"/>
            <a:r>
              <a:rPr lang="en-US" sz="3500" dirty="0"/>
              <a:t>An eta value of 0.01 and an iteration count of 6000 (Fig. 12) yielded a linear-like progression in the accuracy measure on the validation set (Fig. 13). The loss function appears to be reaching a plateau at this point so it may be beneficial to adjust the learning rate in agreement with the “decay” style in Caffe training. Doing the same training over 6000 iterations but with a learning rate of 0.1 resulted in an unexpected plateau. It would appear that this set of hyperparameters results in almost no accuracy increase on the validation set.</a:t>
            </a:r>
          </a:p>
        </p:txBody>
      </p:sp>
      <p:pic>
        <p:nvPicPr>
          <p:cNvPr id="123" name="Picture 1008" descr="redseal"/>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3604937" y="1589597"/>
            <a:ext cx="529232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Picture 20"/>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1605435" y="3500842"/>
            <a:ext cx="7998018" cy="618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 name="Rectangle 124"/>
          <p:cNvSpPr/>
          <p:nvPr/>
        </p:nvSpPr>
        <p:spPr>
          <a:xfrm>
            <a:off x="914400" y="914400"/>
            <a:ext cx="49377600" cy="36576000"/>
          </a:xfrm>
          <a:prstGeom prst="rect">
            <a:avLst/>
          </a:prstGeom>
          <a:noFill/>
          <a:ln w="63500"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6" name="Picture 20"/>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2931319" y="3584825"/>
            <a:ext cx="7943966" cy="618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 name="TextBox 126"/>
          <p:cNvSpPr txBox="1"/>
          <p:nvPr/>
        </p:nvSpPr>
        <p:spPr>
          <a:xfrm>
            <a:off x="20114907" y="6067102"/>
            <a:ext cx="6090449" cy="707886"/>
          </a:xfrm>
          <a:prstGeom prst="rect">
            <a:avLst/>
          </a:prstGeom>
          <a:noFill/>
        </p:spPr>
        <p:txBody>
          <a:bodyPr wrap="square" rtlCol="0">
            <a:spAutoFit/>
          </a:bodyPr>
          <a:lstStyle/>
          <a:p>
            <a:pPr algn="ctr"/>
            <a:r>
              <a:rPr lang="en-US" sz="4000" dirty="0">
                <a:cs typeface="Helvetica" panose="020B0604020202020204" pitchFamily="34" charset="0"/>
              </a:rPr>
              <a:t>James Logan Mayfield, Ph.D.</a:t>
            </a:r>
          </a:p>
        </p:txBody>
      </p:sp>
      <p:sp>
        <p:nvSpPr>
          <p:cNvPr id="128" name="TextBox 127"/>
          <p:cNvSpPr txBox="1"/>
          <p:nvPr/>
        </p:nvSpPr>
        <p:spPr>
          <a:xfrm>
            <a:off x="31486277" y="6067102"/>
            <a:ext cx="4225644" cy="707886"/>
          </a:xfrm>
          <a:prstGeom prst="rect">
            <a:avLst/>
          </a:prstGeom>
          <a:noFill/>
        </p:spPr>
        <p:txBody>
          <a:bodyPr wrap="square" rtlCol="0">
            <a:spAutoFit/>
          </a:bodyPr>
          <a:lstStyle/>
          <a:p>
            <a:pPr algn="ctr"/>
            <a:r>
              <a:rPr lang="en-US" sz="4000" dirty="0">
                <a:cs typeface="Helvetica" panose="020B0604020202020204" pitchFamily="34" charset="0"/>
              </a:rPr>
              <a:t>Marta Tucker, Ph.D.</a:t>
            </a:r>
          </a:p>
        </p:txBody>
      </p:sp>
      <p:sp>
        <p:nvSpPr>
          <p:cNvPr id="129" name="TextBox 128"/>
          <p:cNvSpPr txBox="1"/>
          <p:nvPr/>
        </p:nvSpPr>
        <p:spPr>
          <a:xfrm>
            <a:off x="35711921" y="6067102"/>
            <a:ext cx="5036763" cy="707886"/>
          </a:xfrm>
          <a:prstGeom prst="rect">
            <a:avLst/>
          </a:prstGeom>
          <a:noFill/>
        </p:spPr>
        <p:txBody>
          <a:bodyPr wrap="square" rtlCol="0">
            <a:spAutoFit/>
          </a:bodyPr>
          <a:lstStyle/>
          <a:p>
            <a:pPr algn="ctr"/>
            <a:r>
              <a:rPr lang="en-US" sz="4000" dirty="0">
                <a:cs typeface="Helvetica" panose="020B0604020202020204" pitchFamily="34" charset="0"/>
              </a:rPr>
              <a:t>Andrew Ylvisaker, Ph.D.</a:t>
            </a:r>
          </a:p>
        </p:txBody>
      </p:sp>
      <p:sp>
        <p:nvSpPr>
          <p:cNvPr id="130" name="TextBox 129"/>
          <p:cNvSpPr txBox="1"/>
          <p:nvPr/>
        </p:nvSpPr>
        <p:spPr>
          <a:xfrm>
            <a:off x="26216924" y="6069268"/>
            <a:ext cx="5257785" cy="707886"/>
          </a:xfrm>
          <a:prstGeom prst="rect">
            <a:avLst/>
          </a:prstGeom>
          <a:noFill/>
        </p:spPr>
        <p:txBody>
          <a:bodyPr wrap="square" rtlCol="0">
            <a:spAutoFit/>
          </a:bodyPr>
          <a:lstStyle/>
          <a:p>
            <a:pPr algn="ctr"/>
            <a:r>
              <a:rPr lang="en-US" sz="4000" dirty="0">
                <a:cs typeface="Helvetica" panose="020B0604020202020204" pitchFamily="34" charset="0"/>
              </a:rPr>
              <a:t>Michael </a:t>
            </a:r>
            <a:r>
              <a:rPr lang="en-US" sz="4000" dirty="0" err="1">
                <a:cs typeface="Helvetica" panose="020B0604020202020204" pitchFamily="34" charset="0"/>
              </a:rPr>
              <a:t>Sostarecz</a:t>
            </a:r>
            <a:r>
              <a:rPr lang="en-US" sz="4000" dirty="0">
                <a:cs typeface="Helvetica" panose="020B0604020202020204" pitchFamily="34" charset="0"/>
              </a:rPr>
              <a:t>, Ph.D.</a:t>
            </a:r>
          </a:p>
        </p:txBody>
      </p:sp>
      <p:sp>
        <p:nvSpPr>
          <p:cNvPr id="131" name="TextBox 130"/>
          <p:cNvSpPr txBox="1"/>
          <p:nvPr/>
        </p:nvSpPr>
        <p:spPr>
          <a:xfrm>
            <a:off x="11573734" y="6067102"/>
            <a:ext cx="4539191" cy="707886"/>
          </a:xfrm>
          <a:prstGeom prst="rect">
            <a:avLst/>
          </a:prstGeom>
          <a:noFill/>
        </p:spPr>
        <p:txBody>
          <a:bodyPr wrap="square" rtlCol="0">
            <a:spAutoFit/>
          </a:bodyPr>
          <a:lstStyle/>
          <a:p>
            <a:pPr algn="ctr"/>
            <a:r>
              <a:rPr lang="en-US" sz="4000" dirty="0">
                <a:cs typeface="Helvetica" panose="020B0604020202020204" pitchFamily="34" charset="0"/>
              </a:rPr>
              <a:t>Marjorie Bond, Ph.D.</a:t>
            </a:r>
          </a:p>
        </p:txBody>
      </p:sp>
      <p:sp>
        <p:nvSpPr>
          <p:cNvPr id="132" name="TextBox 131"/>
          <p:cNvSpPr txBox="1"/>
          <p:nvPr/>
        </p:nvSpPr>
        <p:spPr>
          <a:xfrm>
            <a:off x="16124493" y="6067102"/>
            <a:ext cx="3978846" cy="707886"/>
          </a:xfrm>
          <a:prstGeom prst="rect">
            <a:avLst/>
          </a:prstGeom>
          <a:noFill/>
        </p:spPr>
        <p:txBody>
          <a:bodyPr wrap="square" rtlCol="0">
            <a:spAutoFit/>
          </a:bodyPr>
          <a:lstStyle/>
          <a:p>
            <a:pPr algn="ctr"/>
            <a:r>
              <a:rPr lang="en-US" sz="4000" dirty="0">
                <a:cs typeface="Helvetica" panose="020B0604020202020204" pitchFamily="34" charset="0"/>
              </a:rPr>
              <a:t>Joanne </a:t>
            </a:r>
            <a:r>
              <a:rPr lang="en-US" sz="4000" dirty="0" err="1">
                <a:cs typeface="Helvetica" panose="020B0604020202020204" pitchFamily="34" charset="0"/>
              </a:rPr>
              <a:t>Eary</a:t>
            </a:r>
            <a:r>
              <a:rPr lang="en-US" sz="4000" dirty="0">
                <a:cs typeface="Helvetica" panose="020B0604020202020204" pitchFamily="34" charset="0"/>
              </a:rPr>
              <a:t>, Ph.D.</a:t>
            </a:r>
          </a:p>
        </p:txBody>
      </p:sp>
      <p:sp>
        <p:nvSpPr>
          <p:cNvPr id="133" name="TextBox 132"/>
          <p:cNvSpPr txBox="1"/>
          <p:nvPr/>
        </p:nvSpPr>
        <p:spPr>
          <a:xfrm>
            <a:off x="11586300" y="5467513"/>
            <a:ext cx="2792559" cy="707886"/>
          </a:xfrm>
          <a:prstGeom prst="rect">
            <a:avLst/>
          </a:prstGeom>
          <a:noFill/>
        </p:spPr>
        <p:txBody>
          <a:bodyPr wrap="square" rtlCol="0">
            <a:spAutoFit/>
          </a:bodyPr>
          <a:lstStyle/>
          <a:p>
            <a:r>
              <a:rPr lang="en-US" sz="4000" b="1" dirty="0">
                <a:cs typeface="Helvetica" panose="020B0604020202020204" pitchFamily="34" charset="0"/>
              </a:rPr>
              <a:t>Supervisors</a:t>
            </a:r>
            <a:r>
              <a:rPr lang="en-US" sz="4000" dirty="0">
                <a:cs typeface="Helvetica" panose="020B0604020202020204" pitchFamily="34" charset="0"/>
              </a:rPr>
              <a:t>:</a:t>
            </a:r>
          </a:p>
        </p:txBody>
      </p:sp>
      <p:sp>
        <p:nvSpPr>
          <p:cNvPr id="122" name="TextBox 121"/>
          <p:cNvSpPr txBox="1"/>
          <p:nvPr/>
        </p:nvSpPr>
        <p:spPr>
          <a:xfrm>
            <a:off x="17698016" y="27878142"/>
            <a:ext cx="13650686" cy="3970318"/>
          </a:xfrm>
          <a:prstGeom prst="rect">
            <a:avLst/>
          </a:prstGeom>
          <a:noFill/>
        </p:spPr>
        <p:txBody>
          <a:bodyPr wrap="square" rtlCol="0">
            <a:spAutoFit/>
          </a:bodyPr>
          <a:lstStyle/>
          <a:p>
            <a:pPr algn="just"/>
            <a:r>
              <a:rPr lang="en-US" sz="3600" dirty="0"/>
              <a:t>This process of backpropagation uses a form of stochastic gradient decent, which iteratively updates the network weights and biases using the mathematical gradient and a multiplier called eta, which can be conceptualized as the step size when moving toward a solution. This, along with the training set constraints, constitute the hyperparameters whose variance and associated effect on performance are the subject of this project.</a:t>
            </a:r>
          </a:p>
        </p:txBody>
      </p:sp>
      <p:sp>
        <p:nvSpPr>
          <p:cNvPr id="3" name="TextBox 2"/>
          <p:cNvSpPr txBox="1"/>
          <p:nvPr/>
        </p:nvSpPr>
        <p:spPr>
          <a:xfrm>
            <a:off x="17726973" y="8642298"/>
            <a:ext cx="13650685" cy="2554545"/>
          </a:xfrm>
          <a:prstGeom prst="rect">
            <a:avLst/>
          </a:prstGeom>
          <a:noFill/>
        </p:spPr>
        <p:txBody>
          <a:bodyPr wrap="square" rtlCol="0">
            <a:spAutoFit/>
          </a:bodyPr>
          <a:lstStyle/>
          <a:p>
            <a:pPr algn="just"/>
            <a:r>
              <a:rPr lang="en-US" sz="4000" dirty="0"/>
              <a:t>The problem that this project addresses is the image classification problem, described below formally. Because this problem involves the creation of an approximation function, it is well attributed to solution via a neural network:</a:t>
            </a:r>
          </a:p>
        </p:txBody>
      </p:sp>
      <p:sp>
        <p:nvSpPr>
          <p:cNvPr id="6" name="Rectangle 5"/>
          <p:cNvSpPr/>
          <p:nvPr/>
        </p:nvSpPr>
        <p:spPr>
          <a:xfrm>
            <a:off x="17698016" y="11583900"/>
            <a:ext cx="13621730" cy="117084"/>
          </a:xfrm>
          <a:prstGeom prst="rect">
            <a:avLst/>
          </a:prstGeom>
          <a:solidFill>
            <a:srgbClr val="95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816868894"/>
              </p:ext>
            </p:extLst>
          </p:nvPr>
        </p:nvGraphicFramePr>
        <p:xfrm>
          <a:off x="32587252" y="10730057"/>
          <a:ext cx="17172184" cy="4355514"/>
        </p:xfrm>
        <a:graphic>
          <a:graphicData uri="http://schemas.openxmlformats.org/drawingml/2006/table">
            <a:tbl>
              <a:tblPr firstRow="1" bandRow="1">
                <a:tableStyleId>{5C22544A-7EE6-4342-B048-85BDC9FD1C3A}</a:tableStyleId>
              </a:tblPr>
              <a:tblGrid>
                <a:gridCol w="4293046">
                  <a:extLst>
                    <a:ext uri="{9D8B030D-6E8A-4147-A177-3AD203B41FA5}">
                      <a16:colId xmlns:a16="http://schemas.microsoft.com/office/drawing/2014/main" val="3536173974"/>
                    </a:ext>
                  </a:extLst>
                </a:gridCol>
                <a:gridCol w="4293046">
                  <a:extLst>
                    <a:ext uri="{9D8B030D-6E8A-4147-A177-3AD203B41FA5}">
                      <a16:colId xmlns:a16="http://schemas.microsoft.com/office/drawing/2014/main" val="1916768775"/>
                    </a:ext>
                  </a:extLst>
                </a:gridCol>
                <a:gridCol w="4293046">
                  <a:extLst>
                    <a:ext uri="{9D8B030D-6E8A-4147-A177-3AD203B41FA5}">
                      <a16:colId xmlns:a16="http://schemas.microsoft.com/office/drawing/2014/main" val="4047009044"/>
                    </a:ext>
                  </a:extLst>
                </a:gridCol>
                <a:gridCol w="4293046">
                  <a:extLst>
                    <a:ext uri="{9D8B030D-6E8A-4147-A177-3AD203B41FA5}">
                      <a16:colId xmlns:a16="http://schemas.microsoft.com/office/drawing/2014/main" val="1901193469"/>
                    </a:ext>
                  </a:extLst>
                </a:gridCol>
              </a:tblGrid>
              <a:tr h="1076789">
                <a:tc>
                  <a:txBody>
                    <a:bodyPr/>
                    <a:lstStyle/>
                    <a:p>
                      <a:pPr algn="ctr"/>
                      <a:r>
                        <a:rPr lang="en-US" sz="3200" dirty="0">
                          <a:solidFill>
                            <a:sysClr val="windowText" lastClr="000000"/>
                          </a:solidFill>
                        </a:rPr>
                        <a:t>Iteration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Learning 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Validation Set Accuracy</a:t>
                      </a:r>
                    </a:p>
                    <a:p>
                      <a:pPr algn="ctr"/>
                      <a:r>
                        <a:rPr lang="en-US" sz="2400" dirty="0">
                          <a:solidFill>
                            <a:sysClr val="windowText" lastClr="000000"/>
                          </a:solidFill>
                        </a:rPr>
                        <a:t>(Decimal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Training Set Loss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4829138"/>
                  </a:ext>
                </a:extLst>
              </a:tr>
              <a:tr h="655745">
                <a:tc>
                  <a:txBody>
                    <a:bodyPr/>
                    <a:lstStyle/>
                    <a:p>
                      <a:pPr algn="ctr"/>
                      <a:r>
                        <a:rPr lang="en-US" sz="3200" dirty="0">
                          <a:solidFill>
                            <a:sysClr val="windowText" lastClr="000000"/>
                          </a:solidFill>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0.0064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6.6715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1143958"/>
                  </a:ext>
                </a:extLst>
              </a:tr>
              <a:tr h="655745">
                <a:tc>
                  <a:txBody>
                    <a:bodyPr/>
                    <a:lstStyle/>
                    <a:p>
                      <a:pPr algn="ctr"/>
                      <a:r>
                        <a:rPr lang="en-US" sz="3200" dirty="0">
                          <a:solidFill>
                            <a:sysClr val="windowText" lastClr="000000"/>
                          </a:solidFill>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0.0012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6.9469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2677782"/>
                  </a:ext>
                </a:extLst>
              </a:tr>
              <a:tr h="655745">
                <a:tc>
                  <a:txBody>
                    <a:bodyPr/>
                    <a:lstStyle/>
                    <a:p>
                      <a:pPr algn="ctr"/>
                      <a:r>
                        <a:rPr lang="en-US" sz="3200" dirty="0">
                          <a:solidFill>
                            <a:sysClr val="windowText" lastClr="000000"/>
                          </a:solidFill>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0.0012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rPr>
                        <a:t>(Completely Divergent)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11874"/>
                  </a:ext>
                </a:extLst>
              </a:tr>
              <a:tr h="655745">
                <a:tc>
                  <a:txBody>
                    <a:bodyPr/>
                    <a:lstStyle/>
                    <a:p>
                      <a:pPr algn="ctr"/>
                      <a:r>
                        <a:rPr lang="en-US" sz="3200" dirty="0">
                          <a:solidFill>
                            <a:sysClr val="windowText" lastClr="000000"/>
                          </a:solidFill>
                        </a:rPr>
                        <a:t>6000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0.183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4.2999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383232"/>
                  </a:ext>
                </a:extLst>
              </a:tr>
              <a:tr h="655745">
                <a:tc>
                  <a:txBody>
                    <a:bodyPr/>
                    <a:lstStyle/>
                    <a:p>
                      <a:pPr algn="ctr"/>
                      <a:r>
                        <a:rPr lang="en-US" sz="3200" dirty="0">
                          <a:solidFill>
                            <a:sysClr val="windowText" lastClr="000000"/>
                          </a:solidFill>
                        </a:rPr>
                        <a:t>6000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0.0014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ysClr val="windowText" lastClr="000000"/>
                          </a:solidFill>
                        </a:rPr>
                        <a:t>7.0222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7912078"/>
                  </a:ext>
                </a:extLst>
              </a:tr>
            </a:tbl>
          </a:graphicData>
        </a:graphic>
      </p:graphicFrame>
      <p:sp>
        <p:nvSpPr>
          <p:cNvPr id="142" name="TextBox 141"/>
          <p:cNvSpPr txBox="1"/>
          <p:nvPr/>
        </p:nvSpPr>
        <p:spPr>
          <a:xfrm>
            <a:off x="35232054" y="10127149"/>
            <a:ext cx="11882579" cy="584775"/>
          </a:xfrm>
          <a:prstGeom prst="rect">
            <a:avLst/>
          </a:prstGeom>
          <a:noFill/>
        </p:spPr>
        <p:txBody>
          <a:bodyPr wrap="square" rtlCol="0">
            <a:spAutoFit/>
          </a:bodyPr>
          <a:lstStyle/>
          <a:p>
            <a:pPr algn="ctr"/>
            <a:r>
              <a:rPr lang="en-US" sz="3200" b="1" dirty="0"/>
              <a:t>Resultant Loss and Accuracy for Five Hyperparameter Configurations</a:t>
            </a:r>
          </a:p>
        </p:txBody>
      </p:sp>
      <p:grpSp>
        <p:nvGrpSpPr>
          <p:cNvPr id="8" name="Group 7"/>
          <p:cNvGrpSpPr/>
          <p:nvPr/>
        </p:nvGrpSpPr>
        <p:grpSpPr>
          <a:xfrm>
            <a:off x="41701638" y="19802458"/>
            <a:ext cx="7314285" cy="5711864"/>
            <a:chOff x="41768283" y="14921659"/>
            <a:chExt cx="7314285" cy="5711864"/>
          </a:xfrm>
        </p:grpSpPr>
        <p:sp>
          <p:nvSpPr>
            <p:cNvPr id="136" name="TextBox 135"/>
            <p:cNvSpPr txBox="1"/>
            <p:nvPr/>
          </p:nvSpPr>
          <p:spPr>
            <a:xfrm>
              <a:off x="44566928" y="20048748"/>
              <a:ext cx="2133600" cy="584775"/>
            </a:xfrm>
            <a:prstGeom prst="rect">
              <a:avLst/>
            </a:prstGeom>
            <a:noFill/>
          </p:spPr>
          <p:txBody>
            <a:bodyPr wrap="square" rtlCol="0">
              <a:spAutoFit/>
            </a:bodyPr>
            <a:lstStyle/>
            <a:p>
              <a:pPr algn="ctr"/>
              <a:r>
                <a:rPr lang="en-US" sz="3200" b="1" dirty="0"/>
                <a:t>FIGURE 13</a:t>
              </a:r>
            </a:p>
          </p:txBody>
        </p:sp>
        <p:pic>
          <p:nvPicPr>
            <p:cNvPr id="17" name="Picture 1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1768283" y="14921659"/>
              <a:ext cx="7314285" cy="4571428"/>
            </a:xfrm>
            <a:prstGeom prst="rect">
              <a:avLst/>
            </a:prstGeom>
          </p:spPr>
        </p:pic>
      </p:grpSp>
      <p:grpSp>
        <p:nvGrpSpPr>
          <p:cNvPr id="7" name="Group 6"/>
          <p:cNvGrpSpPr/>
          <p:nvPr/>
        </p:nvGrpSpPr>
        <p:grpSpPr>
          <a:xfrm>
            <a:off x="33039537" y="19851644"/>
            <a:ext cx="7315200" cy="5694204"/>
            <a:chOff x="32592629" y="14839119"/>
            <a:chExt cx="7315200" cy="5694204"/>
          </a:xfrm>
        </p:grpSpPr>
        <p:sp>
          <p:nvSpPr>
            <p:cNvPr id="134" name="TextBox 133"/>
            <p:cNvSpPr txBox="1"/>
            <p:nvPr/>
          </p:nvSpPr>
          <p:spPr>
            <a:xfrm>
              <a:off x="35405134" y="19948548"/>
              <a:ext cx="2133600" cy="584775"/>
            </a:xfrm>
            <a:prstGeom prst="rect">
              <a:avLst/>
            </a:prstGeom>
            <a:noFill/>
          </p:spPr>
          <p:txBody>
            <a:bodyPr wrap="square" rtlCol="0">
              <a:spAutoFit/>
            </a:bodyPr>
            <a:lstStyle/>
            <a:p>
              <a:pPr algn="ctr"/>
              <a:r>
                <a:rPr lang="en-US" sz="3200" b="1" dirty="0"/>
                <a:t>FIGURE 12</a:t>
              </a:r>
            </a:p>
          </p:txBody>
        </p:sp>
        <p:grpSp>
          <p:nvGrpSpPr>
            <p:cNvPr id="5" name="Group 4"/>
            <p:cNvGrpSpPr/>
            <p:nvPr/>
          </p:nvGrpSpPr>
          <p:grpSpPr>
            <a:xfrm>
              <a:off x="32592629" y="14839119"/>
              <a:ext cx="7315200" cy="4736508"/>
              <a:chOff x="32592629" y="14839119"/>
              <a:chExt cx="7315200" cy="4736508"/>
            </a:xfrm>
          </p:grpSpPr>
          <p:pic>
            <p:nvPicPr>
              <p:cNvPr id="15" name="Picture 14"/>
              <p:cNvPicPr>
                <a:picLocks noChangeAspect="1"/>
              </p:cNvPicPr>
              <p:nvPr/>
            </p:nvPicPr>
            <p:blipFill rotWithShape="1">
              <a:blip r:embed="rId21">
                <a:extLst>
                  <a:ext uri="{28A0092B-C50C-407E-A947-70E740481C1C}">
                    <a14:useLocalDpi xmlns:a14="http://schemas.microsoft.com/office/drawing/2010/main" val="0"/>
                  </a:ext>
                </a:extLst>
              </a:blip>
              <a:srcRect r="17823"/>
              <a:stretch/>
            </p:blipFill>
            <p:spPr>
              <a:xfrm>
                <a:off x="32592629" y="14839119"/>
                <a:ext cx="7315200" cy="4736508"/>
              </a:xfrm>
              <a:prstGeom prst="rect">
                <a:avLst/>
              </a:prstGeom>
            </p:spPr>
          </p:pic>
          <p:sp>
            <p:nvSpPr>
              <p:cNvPr id="18" name="Oval 17"/>
              <p:cNvSpPr>
                <a:spLocks noChangeAspect="1"/>
              </p:cNvSpPr>
              <p:nvPr/>
            </p:nvSpPr>
            <p:spPr>
              <a:xfrm>
                <a:off x="37705040" y="15517928"/>
                <a:ext cx="275782" cy="275098"/>
              </a:xfrm>
              <a:prstGeom prst="ellipse">
                <a:avLst/>
              </a:prstGeom>
              <a:solidFill>
                <a:srgbClr val="E0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a:spLocks noChangeAspect="1"/>
              </p:cNvSpPr>
              <p:nvPr/>
            </p:nvSpPr>
            <p:spPr>
              <a:xfrm>
                <a:off x="37705040" y="15855532"/>
                <a:ext cx="275782" cy="275098"/>
              </a:xfrm>
              <a:prstGeom prst="ellipse">
                <a:avLst/>
              </a:prstGeom>
              <a:solidFill>
                <a:srgbClr val="587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37980822" y="15455422"/>
                <a:ext cx="1772729" cy="400110"/>
              </a:xfrm>
              <a:prstGeom prst="rect">
                <a:avLst/>
              </a:prstGeom>
              <a:noFill/>
            </p:spPr>
            <p:txBody>
              <a:bodyPr wrap="square" rtlCol="0">
                <a:spAutoFit/>
              </a:bodyPr>
              <a:lstStyle/>
              <a:p>
                <a:pPr algn="ctr"/>
                <a:r>
                  <a:rPr lang="en-US" sz="2000" b="1" dirty="0"/>
                  <a:t>Validation Loss</a:t>
                </a:r>
              </a:p>
            </p:txBody>
          </p:sp>
          <p:sp>
            <p:nvSpPr>
              <p:cNvPr id="147" name="TextBox 146"/>
              <p:cNvSpPr txBox="1"/>
              <p:nvPr/>
            </p:nvSpPr>
            <p:spPr>
              <a:xfrm>
                <a:off x="37980822" y="15795798"/>
                <a:ext cx="1542858" cy="400110"/>
              </a:xfrm>
              <a:prstGeom prst="rect">
                <a:avLst/>
              </a:prstGeom>
              <a:noFill/>
            </p:spPr>
            <p:txBody>
              <a:bodyPr wrap="square" rtlCol="0">
                <a:spAutoFit/>
              </a:bodyPr>
              <a:lstStyle/>
              <a:p>
                <a:pPr algn="ctr"/>
                <a:r>
                  <a:rPr lang="en-US" sz="2000" b="1" dirty="0"/>
                  <a:t>Training Loss</a:t>
                </a:r>
              </a:p>
            </p:txBody>
          </p:sp>
        </p:grpSp>
      </p:grpSp>
      <p:sp>
        <p:nvSpPr>
          <p:cNvPr id="135" name="TextBox 134"/>
          <p:cNvSpPr txBox="1"/>
          <p:nvPr/>
        </p:nvSpPr>
        <p:spPr>
          <a:xfrm>
            <a:off x="32631806" y="25973102"/>
            <a:ext cx="17126794" cy="3323987"/>
          </a:xfrm>
          <a:prstGeom prst="rect">
            <a:avLst/>
          </a:prstGeom>
          <a:noFill/>
        </p:spPr>
        <p:txBody>
          <a:bodyPr wrap="square" rtlCol="0">
            <a:spAutoFit/>
          </a:bodyPr>
          <a:lstStyle/>
          <a:p>
            <a:pPr algn="just"/>
            <a:r>
              <a:rPr lang="en-US" sz="3500" dirty="0"/>
              <a:t>Other experiments were performed with alternating eta between 0.01 and 0.1 (with 1.0 in some earlier runs) and increasing number of iterations. All experiments that were performed with an eta of 1.0 diverged in both training loss and validation loss (and as such accuracy as well). The other experiments appeared to be abbreviations of the longest experiment in terms of convergence and accuracy, which was somewhat expected. Longer trials could not be completed because of time constraints on data collection and processing.</a:t>
            </a:r>
          </a:p>
        </p:txBody>
      </p:sp>
      <p:sp>
        <p:nvSpPr>
          <p:cNvPr id="138" name="TextBox 137"/>
          <p:cNvSpPr txBox="1"/>
          <p:nvPr/>
        </p:nvSpPr>
        <p:spPr>
          <a:xfrm>
            <a:off x="32631806" y="29601691"/>
            <a:ext cx="17126794" cy="2246769"/>
          </a:xfrm>
          <a:prstGeom prst="rect">
            <a:avLst/>
          </a:prstGeom>
          <a:noFill/>
        </p:spPr>
        <p:txBody>
          <a:bodyPr wrap="square" rtlCol="0">
            <a:spAutoFit/>
          </a:bodyPr>
          <a:lstStyle/>
          <a:p>
            <a:pPr algn="just"/>
            <a:r>
              <a:rPr lang="en-US" sz="3500" dirty="0"/>
              <a:t>Note that although varying the iteration count is similar to varying the training set size, the actual process of producing subsets of classes to be imported into the Caffe CNN framework was a task that was out of the scope of the adjusted project timeline. As such, the iteration variations substitute as the constraint on the training set.</a:t>
            </a:r>
          </a:p>
        </p:txBody>
      </p:sp>
      <p:sp>
        <p:nvSpPr>
          <p:cNvPr id="140" name="TextBox 139"/>
          <p:cNvSpPr txBox="1"/>
          <p:nvPr/>
        </p:nvSpPr>
        <p:spPr>
          <a:xfrm>
            <a:off x="32558296" y="8763577"/>
            <a:ext cx="17126794" cy="1169551"/>
          </a:xfrm>
          <a:prstGeom prst="rect">
            <a:avLst/>
          </a:prstGeom>
          <a:noFill/>
        </p:spPr>
        <p:txBody>
          <a:bodyPr wrap="square" rtlCol="0">
            <a:spAutoFit/>
          </a:bodyPr>
          <a:lstStyle/>
          <a:p>
            <a:pPr algn="just"/>
            <a:r>
              <a:rPr lang="en-US" sz="3500" dirty="0"/>
              <a:t>The training, as expected, progressed naturally through cost minimization. Figure 11 shows  some highlights of the data collected during the trials:</a:t>
            </a:r>
          </a:p>
        </p:txBody>
      </p:sp>
    </p:spTree>
    <p:extLst>
      <p:ext uri="{BB962C8B-B14F-4D97-AF65-F5344CB8AC3E}">
        <p14:creationId xmlns:p14="http://schemas.microsoft.com/office/powerpoint/2010/main" val="8870608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834</TotalTime>
  <Words>1223</Words>
  <Application>Microsoft Office PowerPoint</Application>
  <PresentationFormat>Custom</PresentationFormat>
  <Paragraphs>110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Helvetica</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Devin King</dc:creator>
  <cp:lastModifiedBy>Devin King</cp:lastModifiedBy>
  <cp:revision>27</cp:revision>
  <dcterms:created xsi:type="dcterms:W3CDTF">2017-02-22T03:14:06Z</dcterms:created>
  <dcterms:modified xsi:type="dcterms:W3CDTF">2017-04-20T21:48:20Z</dcterms:modified>
</cp:coreProperties>
</file>