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512064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558"/>
    <a:srgbClr val="9501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69" autoAdjust="0"/>
  </p:normalViewPr>
  <p:slideViewPr>
    <p:cSldViewPr snapToGrid="0">
      <p:cViewPr>
        <p:scale>
          <a:sx n="20" d="100"/>
          <a:sy n="20" d="100"/>
        </p:scale>
        <p:origin x="160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65199-0360-4A94-BD1A-B391822218E3}" type="datetimeFigureOut">
              <a:rPr lang="en-US" smtClean="0"/>
              <a:t>4/20/2017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ADA0C5-1AAB-47EA-B6DF-BD51A9CA9855}" type="slidenum">
              <a:rPr lang="en-US" smtClean="0"/>
              <a:t>‹#›</a:t>
            </a:fld>
            <a:endParaRPr lang="en-US"/>
          </a:p>
        </p:txBody>
      </p:sp>
    </p:spTree>
    <p:extLst>
      <p:ext uri="{BB962C8B-B14F-4D97-AF65-F5344CB8AC3E}">
        <p14:creationId xmlns:p14="http://schemas.microsoft.com/office/powerpoint/2010/main" val="35188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ADA0C5-1AAB-47EA-B6DF-BD51A9CA9855}" type="slidenum">
              <a:rPr lang="en-US" smtClean="0"/>
              <a:t>1</a:t>
            </a:fld>
            <a:endParaRPr lang="en-US"/>
          </a:p>
        </p:txBody>
      </p:sp>
    </p:spTree>
    <p:extLst>
      <p:ext uri="{BB962C8B-B14F-4D97-AF65-F5344CB8AC3E}">
        <p14:creationId xmlns:p14="http://schemas.microsoft.com/office/powerpoint/2010/main" val="295561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285233"/>
            <a:ext cx="43525440" cy="13370560"/>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0171413"/>
            <a:ext cx="38404800" cy="9272267"/>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366106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88675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044700"/>
            <a:ext cx="11041380"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044700"/>
            <a:ext cx="32484060" cy="325462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5181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83383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9574541"/>
            <a:ext cx="44165520" cy="15975327"/>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5701001"/>
            <a:ext cx="44165520" cy="840104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CE5AF9-2079-4588-A955-E8E3893C2B27}"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66091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0223500"/>
            <a:ext cx="21762720" cy="243674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918383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044708"/>
            <a:ext cx="4416552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9414513"/>
            <a:ext cx="21662704"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4" name="Content Placeholder 3"/>
          <p:cNvSpPr>
            <a:spLocks noGrp="1"/>
          </p:cNvSpPr>
          <p:nvPr>
            <p:ph sz="half" idx="2"/>
          </p:nvPr>
        </p:nvSpPr>
        <p:spPr>
          <a:xfrm>
            <a:off x="3527115" y="14028420"/>
            <a:ext cx="21662704"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9414513"/>
            <a:ext cx="21769390" cy="461390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Edit Master text styles</a:t>
            </a:r>
          </a:p>
        </p:txBody>
      </p:sp>
      <p:sp>
        <p:nvSpPr>
          <p:cNvPr id="6" name="Content Placeholder 5"/>
          <p:cNvSpPr>
            <a:spLocks noGrp="1"/>
          </p:cNvSpPr>
          <p:nvPr>
            <p:ph sz="quarter" idx="4"/>
          </p:nvPr>
        </p:nvSpPr>
        <p:spPr>
          <a:xfrm>
            <a:off x="25923243" y="14028420"/>
            <a:ext cx="21769390" cy="206336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CE5AF9-2079-4588-A955-E8E3893C2B27}"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268720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CE5AF9-2079-4588-A955-E8E3893C2B27}"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426921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CE5AF9-2079-4588-A955-E8E3893C2B27}"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36822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5529588"/>
            <a:ext cx="25923240" cy="27292300"/>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135534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560320"/>
            <a:ext cx="16515397" cy="896112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529588"/>
            <a:ext cx="25923240" cy="27292300"/>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1521440"/>
            <a:ext cx="16515397" cy="21344893"/>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Edit Master text styles</a:t>
            </a:r>
          </a:p>
        </p:txBody>
      </p:sp>
      <p:sp>
        <p:nvSpPr>
          <p:cNvPr id="5" name="Date Placeholder 4"/>
          <p:cNvSpPr>
            <a:spLocks noGrp="1"/>
          </p:cNvSpPr>
          <p:nvPr>
            <p:ph type="dt" sz="half" idx="10"/>
          </p:nvPr>
        </p:nvSpPr>
        <p:spPr/>
        <p:txBody>
          <a:bodyPr/>
          <a:lstStyle/>
          <a:p>
            <a:fld id="{9BCE5AF9-2079-4588-A955-E8E3893C2B27}"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766E7-9839-47C7-B7DF-94E47ED5F15F}" type="slidenum">
              <a:rPr lang="en-US" smtClean="0"/>
              <a:t>‹#›</a:t>
            </a:fld>
            <a:endParaRPr lang="en-US"/>
          </a:p>
        </p:txBody>
      </p:sp>
    </p:spTree>
    <p:extLst>
      <p:ext uri="{BB962C8B-B14F-4D97-AF65-F5344CB8AC3E}">
        <p14:creationId xmlns:p14="http://schemas.microsoft.com/office/powerpoint/2010/main" val="78091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044708"/>
            <a:ext cx="4416552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0223500"/>
            <a:ext cx="44165520" cy="2436749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5595568"/>
            <a:ext cx="11521440" cy="2044700"/>
          </a:xfrm>
          <a:prstGeom prst="rect">
            <a:avLst/>
          </a:prstGeom>
        </p:spPr>
        <p:txBody>
          <a:bodyPr vert="horz" lIns="91440" tIns="45720" rIns="91440" bIns="45720" rtlCol="0" anchor="ctr"/>
          <a:lstStyle>
            <a:lvl1pPr algn="l">
              <a:defRPr sz="6720">
                <a:solidFill>
                  <a:schemeClr val="tx1">
                    <a:tint val="75000"/>
                  </a:schemeClr>
                </a:solidFill>
              </a:defRPr>
            </a:lvl1pPr>
          </a:lstStyle>
          <a:p>
            <a:fld id="{9BCE5AF9-2079-4588-A955-E8E3893C2B27}" type="datetimeFigureOut">
              <a:rPr lang="en-US" smtClean="0"/>
              <a:t>4/20/2017</a:t>
            </a:fld>
            <a:endParaRPr lang="en-US"/>
          </a:p>
        </p:txBody>
      </p:sp>
      <p:sp>
        <p:nvSpPr>
          <p:cNvPr id="5" name="Footer Placeholder 4"/>
          <p:cNvSpPr>
            <a:spLocks noGrp="1"/>
          </p:cNvSpPr>
          <p:nvPr>
            <p:ph type="ftr" sz="quarter" idx="3"/>
          </p:nvPr>
        </p:nvSpPr>
        <p:spPr>
          <a:xfrm>
            <a:off x="16962120" y="35595568"/>
            <a:ext cx="17282160" cy="2044700"/>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5595568"/>
            <a:ext cx="11521440" cy="2044700"/>
          </a:xfrm>
          <a:prstGeom prst="rect">
            <a:avLst/>
          </a:prstGeom>
        </p:spPr>
        <p:txBody>
          <a:bodyPr vert="horz" lIns="91440" tIns="45720" rIns="91440" bIns="45720" rtlCol="0" anchor="ctr"/>
          <a:lstStyle>
            <a:lvl1pPr algn="r">
              <a:defRPr sz="6720">
                <a:solidFill>
                  <a:schemeClr val="tx1">
                    <a:tint val="75000"/>
                  </a:schemeClr>
                </a:solidFill>
              </a:defRPr>
            </a:lvl1pPr>
          </a:lstStyle>
          <a:p>
            <a:fld id="{741766E7-9839-47C7-B7DF-94E47ED5F15F}" type="slidenum">
              <a:rPr lang="en-US" smtClean="0"/>
              <a:t>‹#›</a:t>
            </a:fld>
            <a:endParaRPr lang="en-US"/>
          </a:p>
        </p:txBody>
      </p:sp>
    </p:spTree>
    <p:extLst>
      <p:ext uri="{BB962C8B-B14F-4D97-AF65-F5344CB8AC3E}">
        <p14:creationId xmlns:p14="http://schemas.microsoft.com/office/powerpoint/2010/main" val="209518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9.png"/><Relationship Id="rId3" Type="http://schemas.openxmlformats.org/officeDocument/2006/relationships/image" Target="../media/image1.png"/><Relationship Id="rId21" Type="http://schemas.openxmlformats.org/officeDocument/2006/relationships/image" Target="../media/image12.png"/><Relationship Id="rId12" Type="http://schemas.openxmlformats.org/officeDocument/2006/relationships/image" Target="../media/image6.png"/><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1.png"/><Relationship Id="rId1" Type="http://schemas.openxmlformats.org/officeDocument/2006/relationships/slideLayout" Target="../slideLayouts/slideLayout7.xml"/><Relationship Id="rId11" Type="http://schemas.openxmlformats.org/officeDocument/2006/relationships/image" Target="../media/image5.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4.pn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9587405" y="1867376"/>
            <a:ext cx="33236309" cy="2985433"/>
          </a:xfrm>
          <a:prstGeom prst="rect">
            <a:avLst/>
          </a:prstGeom>
        </p:spPr>
        <p:txBody>
          <a:bodyPr wrap="square">
            <a:spAutoFit/>
          </a:bodyPr>
          <a:lstStyle/>
          <a:p>
            <a:pPr algn="ctr"/>
            <a:r>
              <a:rPr lang="en-US" sz="9400" b="1" dirty="0"/>
              <a:t>Using a GPU to Accelerate the Backpropagation Algorithm for Training Neural Networks</a:t>
            </a:r>
            <a:endParaRPr lang="en-US" sz="9400" b="1" dirty="0">
              <a:cs typeface="Helvetica" panose="020B0604020202020204" pitchFamily="34" charset="0"/>
            </a:endParaRPr>
          </a:p>
        </p:txBody>
      </p:sp>
      <p:sp>
        <p:nvSpPr>
          <p:cNvPr id="36" name="TextBox 35"/>
          <p:cNvSpPr txBox="1"/>
          <p:nvPr/>
        </p:nvSpPr>
        <p:spPr>
          <a:xfrm>
            <a:off x="32395887" y="7469552"/>
            <a:ext cx="17267463"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RESULTS &amp; CONCLUSIONS</a:t>
            </a:r>
          </a:p>
        </p:txBody>
      </p:sp>
      <p:sp>
        <p:nvSpPr>
          <p:cNvPr id="39" name="TextBox 38"/>
          <p:cNvSpPr txBox="1"/>
          <p:nvPr/>
        </p:nvSpPr>
        <p:spPr>
          <a:xfrm>
            <a:off x="15925958" y="7428160"/>
            <a:ext cx="15468441"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IMAGE CLASSIFICATION PROBLEM</a:t>
            </a:r>
          </a:p>
        </p:txBody>
      </p:sp>
      <p:sp>
        <p:nvSpPr>
          <p:cNvPr id="40" name="TextBox 39"/>
          <p:cNvSpPr txBox="1"/>
          <p:nvPr/>
        </p:nvSpPr>
        <p:spPr>
          <a:xfrm>
            <a:off x="15938611" y="17137098"/>
            <a:ext cx="15429828"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GPU REDUCTION OPERATION</a:t>
            </a:r>
          </a:p>
        </p:txBody>
      </p:sp>
      <p:sp>
        <p:nvSpPr>
          <p:cNvPr id="41" name="TextBox 40"/>
          <p:cNvSpPr txBox="1"/>
          <p:nvPr/>
        </p:nvSpPr>
        <p:spPr>
          <a:xfrm>
            <a:off x="15964569" y="12721533"/>
            <a:ext cx="15429829"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NVIDIA CUDA</a:t>
            </a:r>
          </a:p>
        </p:txBody>
      </p:sp>
      <p:sp>
        <p:nvSpPr>
          <p:cNvPr id="42" name="TextBox 41"/>
          <p:cNvSpPr txBox="1"/>
          <p:nvPr/>
        </p:nvSpPr>
        <p:spPr>
          <a:xfrm>
            <a:off x="1516923" y="21524366"/>
            <a:ext cx="1365068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PERCEPTRONS IN PRACTICE</a:t>
            </a:r>
          </a:p>
        </p:txBody>
      </p:sp>
      <mc:AlternateContent xmlns:mc="http://schemas.openxmlformats.org/markup-compatibility/2006" xmlns:a14="http://schemas.microsoft.com/office/drawing/2010/main">
        <mc:Choice Requires="a14">
          <p:sp>
            <p:nvSpPr>
              <p:cNvPr id="44" name="Content Placeholder 2"/>
              <p:cNvSpPr txBox="1">
                <a:spLocks/>
              </p:cNvSpPr>
              <p:nvPr/>
            </p:nvSpPr>
            <p:spPr>
              <a:xfrm>
                <a:off x="15925958" y="8424871"/>
                <a:ext cx="15468442" cy="3997917"/>
              </a:xfrm>
              <a:prstGeom prst="rect">
                <a:avLst/>
              </a:prstGeom>
            </p:spPr>
            <p:txBody>
              <a:bodyPr>
                <a:noAutofit/>
              </a:bodyPr>
              <a:lst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US" sz="4000" dirty="0"/>
                  <a:t>Given a set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𝑡</m:t>
                        </m:r>
                      </m:sub>
                    </m:sSub>
                  </m:oMath>
                </a14:m>
                <a:r>
                  <a:rPr lang="en-US" sz="4000" dirty="0"/>
                  <a:t> of images whose associated classification vectors are known that represents a classification function </a:t>
                </a: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𝑓</m:t>
                        </m:r>
                      </m:e>
                      <m:sup>
                        <m:r>
                          <a:rPr lang="en-US" sz="4000" i="1">
                            <a:latin typeface="Cambria Math" panose="02040503050406030204" pitchFamily="18" charset="0"/>
                          </a:rPr>
                          <m:t>∗</m:t>
                        </m:r>
                      </m:sup>
                    </m:sSup>
                    <m:d>
                      <m:dPr>
                        <m:ctrlPr>
                          <a:rPr lang="en-US" sz="4000" i="1">
                            <a:latin typeface="Cambria Math" panose="02040503050406030204" pitchFamily="18" charset="0"/>
                          </a:rPr>
                        </m:ctrlPr>
                      </m:dPr>
                      <m:e>
                        <m:r>
                          <a:rPr lang="en-US" sz="4000" b="1" i="1">
                            <a:latin typeface="Cambria Math" panose="02040503050406030204" pitchFamily="18" charset="0"/>
                          </a:rPr>
                          <m:t>𝒙</m:t>
                        </m:r>
                      </m:e>
                    </m:d>
                    <m:r>
                      <a:rPr lang="en-US" sz="4000" i="1">
                        <a:latin typeface="Cambria Math" panose="02040503050406030204" pitchFamily="18" charset="0"/>
                      </a:rPr>
                      <m:t>=</m:t>
                    </m:r>
                    <m:r>
                      <a:rPr lang="en-US" sz="4000" b="1" i="1">
                        <a:latin typeface="Cambria Math" panose="02040503050406030204" pitchFamily="18" charset="0"/>
                      </a:rPr>
                      <m:t>𝒚</m:t>
                    </m:r>
                  </m:oMath>
                </a14:m>
                <a:r>
                  <a:rPr lang="en-US" sz="4000" dirty="0"/>
                  <a:t>  where </a:t>
                </a:r>
                <a14:m>
                  <m:oMath xmlns:m="http://schemas.openxmlformats.org/officeDocument/2006/math">
                    <m:r>
                      <a:rPr lang="en-US" sz="4000" b="1" i="1">
                        <a:latin typeface="Cambria Math" panose="02040503050406030204" pitchFamily="18" charset="0"/>
                      </a:rPr>
                      <m:t>𝒙</m:t>
                    </m:r>
                  </m:oMath>
                </a14:m>
                <a:r>
                  <a:rPr lang="en-US" sz="4000" dirty="0"/>
                  <a:t> is any image in the domain (i.e. images whose class exists) and </a:t>
                </a:r>
                <a14:m>
                  <m:oMath xmlns:m="http://schemas.openxmlformats.org/officeDocument/2006/math">
                    <m:r>
                      <a:rPr lang="en-US" sz="4000" b="1" i="1">
                        <a:latin typeface="Cambria Math" panose="02040503050406030204" pitchFamily="18" charset="0"/>
                      </a:rPr>
                      <m:t>𝒚</m:t>
                    </m:r>
                  </m:oMath>
                </a14:m>
                <a:r>
                  <a:rPr lang="en-US" sz="4000" dirty="0"/>
                  <a:t> is a classification vector of dimension 120 whose elements are predicates (in this case, one or zero) that describe the instance of a class in the image, design an approximation function </a:t>
                </a:r>
                <a14:m>
                  <m:oMath xmlns:m="http://schemas.openxmlformats.org/officeDocument/2006/math">
                    <m:r>
                      <a:rPr lang="en-US" sz="4000" i="1">
                        <a:latin typeface="Cambria Math" panose="02040503050406030204" pitchFamily="18" charset="0"/>
                      </a:rPr>
                      <m:t>𝑓</m:t>
                    </m:r>
                    <m:d>
                      <m:dPr>
                        <m:ctrlPr>
                          <a:rPr lang="en-US" sz="4000" i="1">
                            <a:latin typeface="Cambria Math" panose="02040503050406030204" pitchFamily="18" charset="0"/>
                          </a:rPr>
                        </m:ctrlPr>
                      </m:dPr>
                      <m:e>
                        <m:r>
                          <a:rPr lang="en-US" sz="4000" b="1" i="1">
                            <a:latin typeface="Cambria Math" panose="02040503050406030204" pitchFamily="18" charset="0"/>
                          </a:rPr>
                          <m:t>𝒙</m:t>
                        </m:r>
                      </m:e>
                    </m:d>
                    <m:r>
                      <a:rPr lang="en-US" sz="4000" b="1" i="1">
                        <a:latin typeface="Cambria Math" panose="02040503050406030204" pitchFamily="18" charset="0"/>
                      </a:rPr>
                      <m:t>=</m:t>
                    </m:r>
                    <m:r>
                      <a:rPr lang="en-US" sz="4000" i="1">
                        <a:latin typeface="Cambria Math" panose="02040503050406030204" pitchFamily="18" charset="0"/>
                      </a:rPr>
                      <m:t> </m:t>
                    </m:r>
                    <m:sSub>
                      <m:sSubPr>
                        <m:ctrlPr>
                          <a:rPr lang="en-US" sz="4000" b="1" i="1">
                            <a:latin typeface="Cambria Math" panose="02040503050406030204" pitchFamily="18" charset="0"/>
                          </a:rPr>
                        </m:ctrlPr>
                      </m:sSubPr>
                      <m:e>
                        <m:r>
                          <a:rPr lang="en-US" sz="4000" b="1" i="1">
                            <a:latin typeface="Cambria Math" panose="02040503050406030204" pitchFamily="18" charset="0"/>
                          </a:rPr>
                          <m:t>𝒚</m:t>
                        </m:r>
                      </m:e>
                      <m:sub>
                        <m:r>
                          <a:rPr lang="en-US" sz="4000" b="1" i="1">
                            <a:latin typeface="Cambria Math" panose="02040503050406030204" pitchFamily="18" charset="0"/>
                          </a:rPr>
                          <m:t>𝒂</m:t>
                        </m:r>
                      </m:sub>
                    </m:sSub>
                  </m:oMath>
                </a14:m>
                <a:r>
                  <a:rPr lang="en-US" sz="4000" dirty="0"/>
                  <a:t> where </a:t>
                </a:r>
                <a14:m>
                  <m:oMath xmlns:m="http://schemas.openxmlformats.org/officeDocument/2006/math">
                    <m:sSub>
                      <m:sSubPr>
                        <m:ctrlPr>
                          <a:rPr lang="en-US" sz="4000" b="1" i="1">
                            <a:latin typeface="Cambria Math" panose="02040503050406030204" pitchFamily="18" charset="0"/>
                          </a:rPr>
                        </m:ctrlPr>
                      </m:sSubPr>
                      <m:e>
                        <m:r>
                          <a:rPr lang="en-US" sz="4000" b="1" i="1">
                            <a:latin typeface="Cambria Math" panose="02040503050406030204" pitchFamily="18" charset="0"/>
                          </a:rPr>
                          <m:t>𝒚</m:t>
                        </m:r>
                      </m:e>
                      <m:sub>
                        <m:r>
                          <a:rPr lang="en-US" sz="4000" b="1" i="1">
                            <a:latin typeface="Cambria Math" panose="02040503050406030204" pitchFamily="18" charset="0"/>
                          </a:rPr>
                          <m:t>𝒂</m:t>
                        </m:r>
                      </m:sub>
                    </m:sSub>
                  </m:oMath>
                </a14:m>
                <a:r>
                  <a:rPr lang="en-US" sz="4000" dirty="0"/>
                  <a:t> is an approximation of </a:t>
                </a:r>
                <a14:m>
                  <m:oMath xmlns:m="http://schemas.openxmlformats.org/officeDocument/2006/math">
                    <m:r>
                      <a:rPr lang="en-US" sz="4000" b="1" i="1">
                        <a:latin typeface="Cambria Math" panose="02040503050406030204" pitchFamily="18" charset="0"/>
                      </a:rPr>
                      <m:t>𝒚</m:t>
                    </m:r>
                  </m:oMath>
                </a14:m>
                <a:r>
                  <a:rPr lang="en-US" sz="4000" b="1" dirty="0"/>
                  <a:t> </a:t>
                </a:r>
                <a:r>
                  <a:rPr lang="en-US" sz="4000" dirty="0"/>
                  <a:t>for any </a:t>
                </a:r>
                <a14:m>
                  <m:oMath xmlns:m="http://schemas.openxmlformats.org/officeDocument/2006/math">
                    <m:r>
                      <a:rPr lang="en-US" sz="4000" b="1" i="1">
                        <a:latin typeface="Cambria Math" panose="02040503050406030204" pitchFamily="18" charset="0"/>
                      </a:rPr>
                      <m:t>𝒙</m:t>
                    </m:r>
                  </m:oMath>
                </a14:m>
                <a:endParaRPr lang="en-US" sz="4000" dirty="0"/>
              </a:p>
            </p:txBody>
          </p:sp>
        </mc:Choice>
        <mc:Fallback xmlns="">
          <p:sp>
            <p:nvSpPr>
              <p:cNvPr id="44" name="Content Placeholder 2"/>
              <p:cNvSpPr txBox="1">
                <a:spLocks noRot="1" noChangeAspect="1" noMove="1" noResize="1" noEditPoints="1" noAdjustHandles="1" noChangeArrowheads="1" noChangeShapeType="1" noTextEdit="1"/>
              </p:cNvSpPr>
              <p:nvPr/>
            </p:nvSpPr>
            <p:spPr>
              <a:xfrm>
                <a:off x="15925958" y="8424871"/>
                <a:ext cx="15468442" cy="3997917"/>
              </a:xfrm>
              <a:prstGeom prst="rect">
                <a:avLst/>
              </a:prstGeom>
              <a:blipFill>
                <a:blip r:embed="rId3"/>
                <a:stretch>
                  <a:fillRect l="-1419" t="-4268" r="-1380" b="-4878"/>
                </a:stretch>
              </a:blipFill>
            </p:spPr>
            <p:txBody>
              <a:bodyPr/>
              <a:lstStyle/>
              <a:p>
                <a:r>
                  <a:rPr lang="en-US">
                    <a:noFill/>
                  </a:rPr>
                  <a:t> </a:t>
                </a:r>
              </a:p>
            </p:txBody>
          </p:sp>
        </mc:Fallback>
      </mc:AlternateContent>
      <p:sp>
        <p:nvSpPr>
          <p:cNvPr id="37" name="Rectangle 36"/>
          <p:cNvSpPr/>
          <p:nvPr/>
        </p:nvSpPr>
        <p:spPr>
          <a:xfrm>
            <a:off x="1516924" y="8479315"/>
            <a:ext cx="13605989" cy="2123658"/>
          </a:xfrm>
          <a:prstGeom prst="rect">
            <a:avLst/>
          </a:prstGeom>
        </p:spPr>
        <p:txBody>
          <a:bodyPr wrap="square">
            <a:spAutoFit/>
          </a:bodyPr>
          <a:lstStyle/>
          <a:p>
            <a:pPr algn="ctr"/>
            <a:r>
              <a:rPr lang="en-US" sz="4400" i="1" dirty="0"/>
              <a:t>What performance benefits do GPUs offer in training time of a image classification feedforward convolutional neural network and how are these benefits achieved?</a:t>
            </a:r>
          </a:p>
        </p:txBody>
      </p:sp>
      <p:sp>
        <p:nvSpPr>
          <p:cNvPr id="46" name="TextBox 45"/>
          <p:cNvSpPr txBox="1"/>
          <p:nvPr/>
        </p:nvSpPr>
        <p:spPr>
          <a:xfrm>
            <a:off x="1516924" y="7428160"/>
            <a:ext cx="13605990"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RESEARCH QUESTION</a:t>
            </a:r>
          </a:p>
        </p:txBody>
      </p:sp>
      <p:sp>
        <p:nvSpPr>
          <p:cNvPr id="77" name="TextBox 76"/>
          <p:cNvSpPr txBox="1"/>
          <p:nvPr/>
        </p:nvSpPr>
        <p:spPr>
          <a:xfrm>
            <a:off x="1516923" y="10851312"/>
            <a:ext cx="1365068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TRAINING</a:t>
            </a:r>
          </a:p>
        </p:txBody>
      </p:sp>
      <p:pic>
        <p:nvPicPr>
          <p:cNvPr id="1026" name="Picture 2" descr="grid-of-thread-blocks.png (431×374)"/>
          <p:cNvPicPr>
            <a:picLocks noChangeAspect="1" noChangeArrowheads="1"/>
          </p:cNvPicPr>
          <p:nvPr/>
        </p:nvPicPr>
        <p:blipFill rotWithShape="1">
          <a:blip r:embed="rId4">
            <a:extLst>
              <a:ext uri="{28A0092B-C50C-407E-A947-70E740481C1C}">
                <a14:useLocalDpi xmlns:a14="http://schemas.microsoft.com/office/drawing/2010/main" val="0"/>
              </a:ext>
            </a:extLst>
          </a:blip>
          <a:srcRect l="14065" r="15601"/>
          <a:stretch/>
        </p:blipFill>
        <p:spPr bwMode="auto">
          <a:xfrm>
            <a:off x="15873065" y="18627081"/>
            <a:ext cx="5882165" cy="725747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a:grpSpLocks noChangeAspect="1"/>
          </p:cNvGrpSpPr>
          <p:nvPr/>
        </p:nvGrpSpPr>
        <p:grpSpPr>
          <a:xfrm>
            <a:off x="1696338" y="22466925"/>
            <a:ext cx="6388646" cy="2819495"/>
            <a:chOff x="1" y="0"/>
            <a:chExt cx="3358834" cy="1477216"/>
          </a:xfrm>
        </p:grpSpPr>
        <p:grpSp>
          <p:nvGrpSpPr>
            <p:cNvPr id="63" name="Group 62"/>
            <p:cNvGrpSpPr/>
            <p:nvPr/>
          </p:nvGrpSpPr>
          <p:grpSpPr>
            <a:xfrm>
              <a:off x="1" y="0"/>
              <a:ext cx="2518389" cy="1477216"/>
              <a:chOff x="194759" y="1"/>
              <a:chExt cx="3863551" cy="2266248"/>
            </a:xfrm>
          </p:grpSpPr>
          <p:sp>
            <p:nvSpPr>
              <p:cNvPr id="65" name="Oval 64"/>
              <p:cNvSpPr>
                <a:spLocks noChangeAspect="1"/>
              </p:cNvSpPr>
              <p:nvPr/>
            </p:nvSpPr>
            <p:spPr>
              <a:xfrm>
                <a:off x="1791660" y="712719"/>
                <a:ext cx="1034472" cy="1035529"/>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800"/>
              </a:p>
            </p:txBody>
          </p:sp>
          <p:cxnSp>
            <p:nvCxnSpPr>
              <p:cNvPr id="66" name="Straight Arrow Connector 65"/>
              <p:cNvCxnSpPr/>
              <p:nvPr/>
            </p:nvCxnSpPr>
            <p:spPr>
              <a:xfrm>
                <a:off x="631812" y="374027"/>
                <a:ext cx="1127323" cy="633905"/>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949552" y="12085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708758" y="1353233"/>
                <a:ext cx="1047762" cy="64666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631812" y="1196745"/>
                <a:ext cx="1108758" cy="2249"/>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10"/>
              <p:cNvSpPr txBox="1"/>
              <p:nvPr/>
            </p:nvSpPr>
            <p:spPr>
              <a:xfrm rot="5400000">
                <a:off x="684147" y="1274577"/>
                <a:ext cx="314861" cy="472172"/>
              </a:xfrm>
              <a:prstGeom prst="rect">
                <a:avLst/>
              </a:prstGeom>
              <a:noFill/>
            </p:spPr>
            <p:txBody>
              <a:bodyPr wrap="square" rtlCol="0">
                <a:noAutofit/>
              </a:bodyPr>
              <a:lstStyle/>
              <a:p>
                <a:pPr marL="0" marR="0">
                  <a:spcBef>
                    <a:spcPts val="0"/>
                  </a:spcBef>
                  <a:spcAft>
                    <a:spcPts val="0"/>
                  </a:spcAft>
                </a:pPr>
                <a:r>
                  <a:rPr lang="en-US" sz="4000" kern="1200">
                    <a:effectLst/>
                    <a:latin typeface="Calibri" panose="020F0502020204030204" pitchFamily="34" charset="0"/>
                    <a:ea typeface="Times New Roman" panose="02020603050405020304" pitchFamily="18" charset="0"/>
                    <a:cs typeface="Times New Roman" panose="02020603050405020304" pitchFamily="18" charset="0"/>
                  </a:rPr>
                  <a:t>…</a:t>
                </a:r>
                <a:endParaRPr lang="en-US" sz="3600">
                  <a:effectLst/>
                  <a:latin typeface="Times New Roman" panose="02020603050405020304" pitchFamily="18" charset="0"/>
                  <a:ea typeface="Times New Roman" panose="02020603050405020304" pitchFamily="18" charset="0"/>
                </a:endParaRPr>
              </a:p>
            </p:txBody>
          </p:sp>
          <p:sp>
            <p:nvSpPr>
              <p:cNvPr id="71" name="TextBox 11"/>
              <p:cNvSpPr txBox="1"/>
              <p:nvPr/>
            </p:nvSpPr>
            <p:spPr>
              <a:xfrm>
                <a:off x="194759" y="1738246"/>
                <a:ext cx="513391" cy="528003"/>
              </a:xfrm>
              <a:prstGeom prst="rect">
                <a:avLst/>
              </a:prstGeom>
              <a:noFill/>
            </p:spPr>
            <p:txBody>
              <a:bodyPr wrap="square" rtlCol="0">
                <a:noAutofit/>
              </a:bodyPr>
              <a:lstStyle/>
              <a:p>
                <a:pPr marL="0" marR="0">
                  <a:spcBef>
                    <a:spcPts val="0"/>
                  </a:spcBef>
                  <a:spcAft>
                    <a:spcPts val="0"/>
                  </a:spcAft>
                </a:pPr>
                <a:r>
                  <a:rPr lang="en-US" sz="40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a:effectLst/>
                    <a:latin typeface="Cambria Math" panose="02040503050406030204" pitchFamily="18" charset="0"/>
                    <a:ea typeface="Cambria Math" panose="02040503050406030204" pitchFamily="18" charset="0"/>
                    <a:cs typeface="Times New Roman" panose="02020603050405020304" pitchFamily="18" charset="0"/>
                  </a:rPr>
                  <a:t>j</a:t>
                </a:r>
                <a:endParaRPr lang="en-US" sz="3600">
                  <a:effectLst/>
                  <a:latin typeface="Times New Roman" panose="02020603050405020304" pitchFamily="18" charset="0"/>
                  <a:ea typeface="Times New Roman" panose="02020603050405020304" pitchFamily="18" charset="0"/>
                </a:endParaRPr>
              </a:p>
            </p:txBody>
          </p:sp>
          <p:sp>
            <p:nvSpPr>
              <p:cNvPr id="72" name="TextBox 12"/>
              <p:cNvSpPr txBox="1"/>
              <p:nvPr/>
            </p:nvSpPr>
            <p:spPr>
              <a:xfrm>
                <a:off x="195552" y="865365"/>
                <a:ext cx="522158" cy="528004"/>
              </a:xfrm>
              <a:prstGeom prst="rect">
                <a:avLst/>
              </a:prstGeom>
              <a:noFill/>
            </p:spPr>
            <p:txBody>
              <a:bodyPr wrap="square" rtlCol="0">
                <a:noAutofit/>
              </a:bodyPr>
              <a:lstStyle/>
              <a:p>
                <a:pPr marL="0" marR="0">
                  <a:spcBef>
                    <a:spcPts val="0"/>
                  </a:spcBef>
                  <a:spcAft>
                    <a:spcPts val="0"/>
                  </a:spcAft>
                </a:pPr>
                <a:r>
                  <a:rPr lang="en-US" sz="4000" kern="1200">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a:effectLst/>
                    <a:latin typeface="Cambria Math" panose="02040503050406030204" pitchFamily="18" charset="0"/>
                    <a:ea typeface="Cambria Math" panose="02040503050406030204" pitchFamily="18" charset="0"/>
                    <a:cs typeface="Times New Roman" panose="02020603050405020304" pitchFamily="18" charset="0"/>
                  </a:rPr>
                  <a:t>2</a:t>
                </a:r>
                <a:endParaRPr lang="en-US" sz="3600">
                  <a:effectLst/>
                  <a:latin typeface="Times New Roman" panose="02020603050405020304" pitchFamily="18" charset="0"/>
                  <a:ea typeface="Times New Roman" panose="02020603050405020304" pitchFamily="18" charset="0"/>
                </a:endParaRPr>
              </a:p>
            </p:txBody>
          </p:sp>
          <p:sp>
            <p:nvSpPr>
              <p:cNvPr id="73" name="TextBox 13"/>
              <p:cNvSpPr txBox="1"/>
              <p:nvPr/>
            </p:nvSpPr>
            <p:spPr>
              <a:xfrm>
                <a:off x="194759" y="1"/>
                <a:ext cx="522158" cy="528004"/>
              </a:xfrm>
              <a:prstGeom prst="rect">
                <a:avLst/>
              </a:prstGeom>
              <a:noFill/>
            </p:spPr>
            <p:txBody>
              <a:bodyPr wrap="square" rtlCol="0">
                <a:noAutofit/>
              </a:bodyPr>
              <a:lstStyle/>
              <a:p>
                <a:pPr marL="0" marR="0">
                  <a:spcBef>
                    <a:spcPts val="0"/>
                  </a:spcBef>
                  <a:spcAft>
                    <a:spcPts val="0"/>
                  </a:spcAft>
                </a:pPr>
                <a:r>
                  <a:rPr lang="en-US" sz="4000" kern="1200" dirty="0">
                    <a:effectLst/>
                    <a:latin typeface="Cambria Math" panose="02040503050406030204" pitchFamily="18" charset="0"/>
                    <a:ea typeface="Cambria Math" panose="02040503050406030204" pitchFamily="18" charset="0"/>
                    <a:cs typeface="Times New Roman" panose="02020603050405020304" pitchFamily="18" charset="0"/>
                  </a:rPr>
                  <a:t>x</a:t>
                </a:r>
                <a:r>
                  <a:rPr lang="en-US" sz="4000" kern="1200" baseline="-25000" dirty="0">
                    <a:effectLst/>
                    <a:latin typeface="Cambria Math" panose="02040503050406030204" pitchFamily="18" charset="0"/>
                    <a:ea typeface="Cambria Math" panose="02040503050406030204" pitchFamily="18" charset="0"/>
                    <a:cs typeface="Times New Roman" panose="02020603050405020304" pitchFamily="18" charset="0"/>
                  </a:rPr>
                  <a:t>1</a:t>
                </a:r>
                <a:endParaRPr lang="en-US" sz="3600" dirty="0">
                  <a:effectLst/>
                  <a:latin typeface="Times New Roman" panose="02020603050405020304" pitchFamily="18" charset="0"/>
                  <a:ea typeface="Times New Roman" panose="02020603050405020304" pitchFamily="18" charset="0"/>
                </a:endParaRPr>
              </a:p>
            </p:txBody>
          </p:sp>
        </p:grpSp>
        <p:sp>
          <p:nvSpPr>
            <p:cNvPr id="64" name="TextBox 14"/>
            <p:cNvSpPr txBox="1">
              <a:spLocks noChangeAspect="1"/>
            </p:cNvSpPr>
            <p:nvPr/>
          </p:nvSpPr>
          <p:spPr>
            <a:xfrm>
              <a:off x="2397930" y="589664"/>
              <a:ext cx="960905" cy="389255"/>
            </a:xfrm>
            <a:prstGeom prst="rect">
              <a:avLst/>
            </a:prstGeom>
            <a:noFill/>
          </p:spPr>
          <p:txBody>
            <a:bodyPr wrap="square" rtlCol="0">
              <a:noAutofit/>
            </a:bodyPr>
            <a:lstStyle/>
            <a:p>
              <a:pPr marL="0" marR="0" algn="ctr">
                <a:spcBef>
                  <a:spcPts val="0"/>
                </a:spcBef>
                <a:spcAft>
                  <a:spcPts val="0"/>
                </a:spcAft>
              </a:pPr>
              <a:r>
                <a:rPr lang="en-US" sz="3200" kern="1200" dirty="0">
                  <a:effectLst/>
                  <a:latin typeface="Cambria Math" panose="02040503050406030204" pitchFamily="18" charset="0"/>
                  <a:ea typeface="Cambria Math" panose="02040503050406030204" pitchFamily="18" charset="0"/>
                  <a:cs typeface="Times New Roman" panose="02020603050405020304" pitchFamily="18" charset="0"/>
                </a:rPr>
                <a:t>Output</a:t>
              </a:r>
              <a:endParaRPr lang="en-US" sz="44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2400" kern="1200" dirty="0">
                  <a:effectLst/>
                  <a:latin typeface="Cambria Math" panose="02040503050406030204" pitchFamily="18" charset="0"/>
                  <a:ea typeface="Cambria Math" panose="02040503050406030204" pitchFamily="18" charset="0"/>
                  <a:cs typeface="Times New Roman" panose="02020603050405020304" pitchFamily="18" charset="0"/>
                </a:rPr>
                <a:t>(Activation)</a:t>
              </a:r>
              <a:endParaRPr lang="en-US" sz="4400" dirty="0">
                <a:effectLst/>
                <a:latin typeface="Times New Roman" panose="02020603050405020304" pitchFamily="18" charset="0"/>
                <a:ea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4" name="Rectangle 73"/>
              <p:cNvSpPr/>
              <p:nvPr/>
            </p:nvSpPr>
            <p:spPr>
              <a:xfrm>
                <a:off x="9578062" y="25643411"/>
                <a:ext cx="5273686" cy="1722587"/>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nary>
                        <m:naryPr>
                          <m:chr m:val="∑"/>
                          <m:limLoc m:val="subSup"/>
                          <m:supHide m:val="on"/>
                          <m:ctrlPr>
                            <a:rPr lang="en-US" sz="5400" i="1">
                              <a:latin typeface="Cambria Math" panose="02040503050406030204" pitchFamily="18" charset="0"/>
                            </a:rPr>
                          </m:ctrlPr>
                        </m:naryPr>
                        <m:sub>
                          <m:r>
                            <a:rPr lang="en-US" sz="5400" i="1">
                              <a:latin typeface="Cambria Math" panose="02040503050406030204" pitchFamily="18" charset="0"/>
                            </a:rPr>
                            <m:t>𝑗</m:t>
                          </m:r>
                        </m:sub>
                        <m:sup/>
                        <m:e>
                          <m:sSub>
                            <m:sSubPr>
                              <m:ctrlPr>
                                <a:rPr lang="en-US" sz="5400" i="1">
                                  <a:latin typeface="Cambria Math" panose="02040503050406030204" pitchFamily="18" charset="0"/>
                                </a:rPr>
                              </m:ctrlPr>
                            </m:sSubPr>
                            <m:e>
                              <m:r>
                                <a:rPr lang="en-US" sz="5400" i="1">
                                  <a:latin typeface="Cambria Math" panose="02040503050406030204" pitchFamily="18" charset="0"/>
                                </a:rPr>
                                <m:t>𝑤</m:t>
                              </m:r>
                            </m:e>
                            <m:sub>
                              <m:r>
                                <a:rPr lang="en-US" sz="5400" i="1">
                                  <a:latin typeface="Cambria Math" panose="02040503050406030204" pitchFamily="18" charset="0"/>
                                </a:rPr>
                                <m:t>𝑗</m:t>
                              </m:r>
                            </m:sub>
                          </m:sSub>
                          <m:sSub>
                            <m:sSubPr>
                              <m:ctrlPr>
                                <a:rPr lang="en-US" sz="5400" i="1">
                                  <a:latin typeface="Cambria Math" panose="02040503050406030204" pitchFamily="18" charset="0"/>
                                </a:rPr>
                              </m:ctrlPr>
                            </m:sSubPr>
                            <m:e>
                              <m:r>
                                <a:rPr lang="en-US" sz="5400" i="1">
                                  <a:latin typeface="Cambria Math" panose="02040503050406030204" pitchFamily="18" charset="0"/>
                                </a:rPr>
                                <m:t>𝑥</m:t>
                              </m:r>
                            </m:e>
                            <m:sub>
                              <m:r>
                                <a:rPr lang="en-US" sz="5400" i="1">
                                  <a:latin typeface="Cambria Math" panose="02040503050406030204" pitchFamily="18" charset="0"/>
                                </a:rPr>
                                <m:t>𝑗</m:t>
                              </m:r>
                            </m:sub>
                          </m:sSub>
                        </m:e>
                      </m:nary>
                      <m:r>
                        <a:rPr lang="en-US" sz="5400" i="1">
                          <a:latin typeface="Cambria Math" panose="02040503050406030204" pitchFamily="18" charset="0"/>
                          <a:ea typeface="Cambria Math" panose="02040503050406030204" pitchFamily="18" charset="0"/>
                        </a:rPr>
                        <m:t>≡</m:t>
                      </m:r>
                      <m:r>
                        <a:rPr lang="en-US" sz="5400" b="1" i="1">
                          <a:latin typeface="Cambria Math" panose="02040503050406030204" pitchFamily="18" charset="0"/>
                        </a:rPr>
                        <m:t>𝒘</m:t>
                      </m:r>
                      <m:r>
                        <a:rPr lang="en-US" sz="5400">
                          <a:latin typeface="Cambria Math" panose="02040503050406030204" pitchFamily="18" charset="0"/>
                        </a:rPr>
                        <m:t>∙</m:t>
                      </m:r>
                      <m:r>
                        <a:rPr lang="en-US" sz="5400" b="1" i="1">
                          <a:latin typeface="Cambria Math" panose="02040503050406030204" pitchFamily="18" charset="0"/>
                        </a:rPr>
                        <m:t>𝒙</m:t>
                      </m:r>
                    </m:oMath>
                  </m:oMathPara>
                </a14:m>
                <a:endParaRPr lang="en-US" sz="5400" i="1" dirty="0">
                  <a:latin typeface="Cambria Math" panose="02040503050406030204" pitchFamily="18"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9578062" y="25643411"/>
                <a:ext cx="5273686" cy="1722587"/>
              </a:xfrm>
              <a:prstGeom prst="rect">
                <a:avLst/>
              </a:prstGeom>
              <a:blipFill>
                <a:blip r:embed="rId5"/>
                <a:stretch>
                  <a:fillRect/>
                </a:stretch>
              </a:blipFill>
            </p:spPr>
            <p:txBody>
              <a:bodyPr/>
              <a:lstStyle/>
              <a:p>
                <a:r>
                  <a:rPr lang="en-US">
                    <a:noFill/>
                  </a:rPr>
                  <a:t> </a:t>
                </a:r>
              </a:p>
            </p:txBody>
          </p:sp>
        </mc:Fallback>
      </mc:AlternateContent>
      <p:sp>
        <p:nvSpPr>
          <p:cNvPr id="75" name="TextBox 74"/>
          <p:cNvSpPr txBox="1"/>
          <p:nvPr/>
        </p:nvSpPr>
        <p:spPr>
          <a:xfrm>
            <a:off x="8317923" y="22631113"/>
            <a:ext cx="6800813" cy="2862322"/>
          </a:xfrm>
          <a:prstGeom prst="rect">
            <a:avLst/>
          </a:prstGeom>
          <a:noFill/>
        </p:spPr>
        <p:txBody>
          <a:bodyPr wrap="square" rtlCol="0">
            <a:spAutoFit/>
          </a:bodyPr>
          <a:lstStyle/>
          <a:p>
            <a:pPr algn="just"/>
            <a:r>
              <a:rPr lang="en-US" sz="3600" dirty="0" err="1"/>
              <a:t>Perceptrons</a:t>
            </a:r>
            <a:r>
              <a:rPr lang="en-US" sz="3600" dirty="0"/>
              <a:t>, the building blocks of neural networks, consist of a set of inputs (usually conceptualized as a vector) and a single output or </a:t>
            </a:r>
            <a:r>
              <a:rPr lang="en-US" sz="3600" i="1" dirty="0"/>
              <a:t>activation</a:t>
            </a:r>
            <a:r>
              <a:rPr lang="en-US" sz="3600" dirty="0"/>
              <a:t> (Fig. 3). </a:t>
            </a:r>
          </a:p>
        </p:txBody>
      </p:sp>
      <p:sp>
        <p:nvSpPr>
          <p:cNvPr id="76" name="TextBox 75"/>
          <p:cNvSpPr txBox="1"/>
          <p:nvPr/>
        </p:nvSpPr>
        <p:spPr>
          <a:xfrm>
            <a:off x="4005613" y="24924668"/>
            <a:ext cx="2133600" cy="584775"/>
          </a:xfrm>
          <a:prstGeom prst="rect">
            <a:avLst/>
          </a:prstGeom>
          <a:noFill/>
        </p:spPr>
        <p:txBody>
          <a:bodyPr wrap="square" rtlCol="0">
            <a:spAutoFit/>
          </a:bodyPr>
          <a:lstStyle/>
          <a:p>
            <a:pPr algn="ctr"/>
            <a:r>
              <a:rPr lang="en-US" sz="3200" b="1" dirty="0"/>
              <a:t>FIGURE 3</a:t>
            </a:r>
          </a:p>
        </p:txBody>
      </p:sp>
      <p:sp>
        <p:nvSpPr>
          <p:cNvPr id="97" name="TextBox 96"/>
          <p:cNvSpPr txBox="1"/>
          <p:nvPr/>
        </p:nvSpPr>
        <p:spPr>
          <a:xfrm>
            <a:off x="1528400" y="25707575"/>
            <a:ext cx="7746204" cy="2308324"/>
          </a:xfrm>
          <a:prstGeom prst="rect">
            <a:avLst/>
          </a:prstGeom>
          <a:noFill/>
        </p:spPr>
        <p:txBody>
          <a:bodyPr wrap="square" rtlCol="0">
            <a:spAutoFit/>
          </a:bodyPr>
          <a:lstStyle/>
          <a:p>
            <a:pPr algn="just"/>
            <a:r>
              <a:rPr lang="en-US" sz="3600" dirty="0"/>
              <a:t>The value of any perceptron can be conceptualized mathematically as the summation of each input multiplied with its associated weight (Fig. 4). </a:t>
            </a:r>
          </a:p>
        </p:txBody>
      </p:sp>
      <p:sp>
        <p:nvSpPr>
          <p:cNvPr id="98" name="TextBox 97"/>
          <p:cNvSpPr txBox="1"/>
          <p:nvPr/>
        </p:nvSpPr>
        <p:spPr>
          <a:xfrm>
            <a:off x="11372218" y="27146991"/>
            <a:ext cx="2133600" cy="584775"/>
          </a:xfrm>
          <a:prstGeom prst="rect">
            <a:avLst/>
          </a:prstGeom>
          <a:noFill/>
        </p:spPr>
        <p:txBody>
          <a:bodyPr wrap="square" rtlCol="0">
            <a:spAutoFit/>
          </a:bodyPr>
          <a:lstStyle/>
          <a:p>
            <a:pPr algn="ctr"/>
            <a:r>
              <a:rPr lang="en-US" sz="3200" b="1" dirty="0"/>
              <a:t>FIGURE 4</a:t>
            </a:r>
          </a:p>
        </p:txBody>
      </p:sp>
      <p:sp>
        <p:nvSpPr>
          <p:cNvPr id="99" name="TextBox 98"/>
          <p:cNvSpPr txBox="1"/>
          <p:nvPr/>
        </p:nvSpPr>
        <p:spPr>
          <a:xfrm>
            <a:off x="15964568" y="13756639"/>
            <a:ext cx="15429829" cy="3170099"/>
          </a:xfrm>
          <a:prstGeom prst="rect">
            <a:avLst/>
          </a:prstGeom>
          <a:noFill/>
        </p:spPr>
        <p:txBody>
          <a:bodyPr wrap="square" rtlCol="0">
            <a:spAutoFit/>
          </a:bodyPr>
          <a:lstStyle/>
          <a:p>
            <a:pPr algn="just"/>
            <a:r>
              <a:rPr lang="en-US" sz="4000" dirty="0"/>
              <a:t>The NVIDIA Compute Unified Device Architecture (CUDA) is used to simplify the process of writing parallel applications for NVIDIA GPUs. The feed forward and backpropagation operations use neural network primitives (like the dot product and error accumulation) that lend themselves well to implementation on a GPU.</a:t>
            </a:r>
          </a:p>
        </p:txBody>
      </p:sp>
      <p:sp>
        <p:nvSpPr>
          <p:cNvPr id="101" name="TextBox 100"/>
          <p:cNvSpPr txBox="1"/>
          <p:nvPr/>
        </p:nvSpPr>
        <p:spPr>
          <a:xfrm>
            <a:off x="32395884" y="33176265"/>
            <a:ext cx="17267466" cy="3785652"/>
          </a:xfrm>
          <a:prstGeom prst="rect">
            <a:avLst/>
          </a:prstGeom>
          <a:noFill/>
        </p:spPr>
        <p:txBody>
          <a:bodyPr wrap="square" rtlCol="0">
            <a:spAutoFit/>
          </a:bodyPr>
          <a:lstStyle/>
          <a:p>
            <a:r>
              <a:rPr lang="en-US" sz="2400" dirty="0"/>
              <a:t>- M. Minsky and S. </a:t>
            </a:r>
            <a:r>
              <a:rPr lang="en-US" sz="2400" dirty="0" err="1"/>
              <a:t>Papert</a:t>
            </a:r>
            <a:r>
              <a:rPr lang="en-US" sz="2400" dirty="0"/>
              <a:t>, </a:t>
            </a:r>
            <a:r>
              <a:rPr lang="en-US" sz="2400" dirty="0" err="1"/>
              <a:t>Perceptrons</a:t>
            </a:r>
            <a:r>
              <a:rPr lang="en-US" sz="2400" dirty="0"/>
              <a:t>, 3rd ed., Cambridge, Massachusetts: The MIT Press, 1988. 	</a:t>
            </a:r>
          </a:p>
          <a:p>
            <a:r>
              <a:rPr lang="en-US" sz="2400" dirty="0"/>
              <a:t>- M. </a:t>
            </a:r>
            <a:r>
              <a:rPr lang="en-US" sz="2400" dirty="0" err="1"/>
              <a:t>Neilsen</a:t>
            </a:r>
            <a:r>
              <a:rPr lang="en-US" sz="2400" dirty="0"/>
              <a:t>, "Neural Networks and Deep Learning," Determination Press, January 2016. [Online]. Available: 		http://neuralnetworksanddeeplearning.com/. [Accessed 04 September 2016]. 	</a:t>
            </a:r>
          </a:p>
          <a:p>
            <a:r>
              <a:rPr lang="en-US" sz="2400" dirty="0"/>
              <a:t>-  S. Russel and P. </a:t>
            </a:r>
            <a:r>
              <a:rPr lang="en-US" sz="2400" dirty="0" err="1"/>
              <a:t>Norvig</a:t>
            </a:r>
            <a:r>
              <a:rPr lang="en-US" sz="2400" dirty="0"/>
              <a:t>, Artificial Intelligence: A Modern Approach, 2nd ed., New Jersey: Pearson Education, 2003. 	</a:t>
            </a:r>
          </a:p>
          <a:p>
            <a:r>
              <a:rPr lang="en-US" sz="2400" dirty="0"/>
              <a:t>-  J. D. Cowan and D. H. Sharp, "Neural Nets and Artificial Intelligence," </a:t>
            </a:r>
            <a:r>
              <a:rPr lang="en-US" sz="2400" i="1" dirty="0"/>
              <a:t>Daedalus, </a:t>
            </a:r>
            <a:r>
              <a:rPr lang="en-US" sz="2400" dirty="0"/>
              <a:t>vol. 177, no. 1, pp. 85-121, 1988. 		</a:t>
            </a:r>
          </a:p>
          <a:p>
            <a:r>
              <a:rPr lang="en-US" sz="2400" dirty="0"/>
              <a:t>-  R. Hecht-Nielsen, Neurocomputing, Melo Park, California: Addison-Wesley Publishing Company, 1990. 	</a:t>
            </a:r>
          </a:p>
          <a:p>
            <a:r>
              <a:rPr lang="en-US" sz="2400" dirty="0"/>
              <a:t>- </a:t>
            </a:r>
            <a:r>
              <a:rPr lang="en-US" sz="2400" dirty="0" err="1"/>
              <a:t>nVIDIA</a:t>
            </a:r>
            <a:r>
              <a:rPr lang="en-US" sz="2400" dirty="0"/>
              <a:t> Corporation, "CUDA Toolkit Documentation," </a:t>
            </a:r>
            <a:r>
              <a:rPr lang="en-US" sz="2400" dirty="0" err="1"/>
              <a:t>nVIDIA</a:t>
            </a:r>
            <a:r>
              <a:rPr lang="en-US" sz="2400" dirty="0"/>
              <a:t> Corporation, 3 February 2017. [Online]. Available: 		http://docs.nvidia.com/cuda/. [Accessed 12 March 2017]. 	</a:t>
            </a:r>
          </a:p>
          <a:p>
            <a:r>
              <a:rPr lang="en-US" sz="2400" dirty="0"/>
              <a:t>- Y. Jia and E. </a:t>
            </a:r>
            <a:r>
              <a:rPr lang="en-US" sz="2400" dirty="0" err="1"/>
              <a:t>Shelhamer</a:t>
            </a:r>
            <a:r>
              <a:rPr lang="en-US" sz="2400" dirty="0"/>
              <a:t>, "Caffe: Convolutional Architecture for Fast Feature Embedding," Berkeley Artificial Intelligence Research Lab, 	2014. [Online]. Available: http://caffe.berkeleyvision.org/. [Accessed November 2016]./	</a:t>
            </a:r>
          </a:p>
        </p:txBody>
      </p:sp>
      <p:sp>
        <p:nvSpPr>
          <p:cNvPr id="102" name="TextBox 101"/>
          <p:cNvSpPr txBox="1"/>
          <p:nvPr/>
        </p:nvSpPr>
        <p:spPr>
          <a:xfrm>
            <a:off x="32395884" y="32252935"/>
            <a:ext cx="17267466" cy="923330"/>
          </a:xfrm>
          <a:prstGeom prst="rect">
            <a:avLst/>
          </a:prstGeom>
          <a:solidFill>
            <a:srgbClr val="950102"/>
          </a:solidFill>
        </p:spPr>
        <p:txBody>
          <a:bodyPr wrap="square" rtlCol="0">
            <a:spAutoFit/>
          </a:bodyPr>
          <a:lstStyle/>
          <a:p>
            <a:pPr algn="ctr"/>
            <a:r>
              <a:rPr lang="en-US" sz="5400" b="1" dirty="0">
                <a:solidFill>
                  <a:schemeClr val="bg1"/>
                </a:solidFill>
                <a:cs typeface="Helvetica" panose="020B0604020202020204" pitchFamily="34" charset="0"/>
              </a:rPr>
              <a:t>SOURCES</a:t>
            </a:r>
          </a:p>
        </p:txBody>
      </p:sp>
      <p:sp>
        <p:nvSpPr>
          <p:cNvPr id="106" name="TextBox 105"/>
          <p:cNvSpPr txBox="1"/>
          <p:nvPr/>
        </p:nvSpPr>
        <p:spPr>
          <a:xfrm>
            <a:off x="21851297" y="18587796"/>
            <a:ext cx="9455623" cy="8094524"/>
          </a:xfrm>
          <a:prstGeom prst="rect">
            <a:avLst/>
          </a:prstGeom>
          <a:noFill/>
        </p:spPr>
        <p:txBody>
          <a:bodyPr wrap="square" rtlCol="0">
            <a:spAutoFit/>
          </a:bodyPr>
          <a:lstStyle/>
          <a:p>
            <a:pPr algn="just"/>
            <a:r>
              <a:rPr lang="en-US" sz="4000" dirty="0"/>
              <a:t>The NVIDIA CUDA structures its processing units in an a format illustrated by the image to the left. The primary construct of any processing unit is the grid. This grid contains a number of blocks, and each of these blocks contain a number of thread units. Due to the massive number of individual threads, the architecture must be organized this way (Fig. 6). The architecture also includes a number of constructs to assist the transfer of information from the host to the device and vice versa. Each level described above also has its own memory level.</a:t>
            </a:r>
          </a:p>
        </p:txBody>
      </p:sp>
      <p:sp>
        <p:nvSpPr>
          <p:cNvPr id="107" name="TextBox 106"/>
          <p:cNvSpPr txBox="1"/>
          <p:nvPr/>
        </p:nvSpPr>
        <p:spPr>
          <a:xfrm>
            <a:off x="17711849" y="26090679"/>
            <a:ext cx="2133600" cy="584775"/>
          </a:xfrm>
          <a:prstGeom prst="rect">
            <a:avLst/>
          </a:prstGeom>
          <a:noFill/>
        </p:spPr>
        <p:txBody>
          <a:bodyPr wrap="square" rtlCol="0">
            <a:spAutoFit/>
          </a:bodyPr>
          <a:lstStyle/>
          <a:p>
            <a:pPr algn="ctr"/>
            <a:r>
              <a:rPr lang="en-US" sz="3200" b="1" dirty="0"/>
              <a:t>FIGURE 6</a:t>
            </a:r>
          </a:p>
        </p:txBody>
      </p:sp>
      <mc:AlternateContent xmlns:mc="http://schemas.openxmlformats.org/markup-compatibility/2006" xmlns:a14="http://schemas.microsoft.com/office/drawing/2010/main">
        <mc:Choice Requires="a14">
          <p:sp>
            <p:nvSpPr>
              <p:cNvPr id="109" name="Rectangle 108"/>
              <p:cNvSpPr/>
              <p:nvPr/>
            </p:nvSpPr>
            <p:spPr>
              <a:xfrm>
                <a:off x="9045833" y="16468141"/>
                <a:ext cx="5935856" cy="14340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𝐸</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e>
                      </m:d>
                      <m:r>
                        <a:rPr lang="en-US" sz="3200" i="0">
                          <a:latin typeface="Cambria Math" panose="02040503050406030204" pitchFamily="18" charset="0"/>
                        </a:rPr>
                        <m:t>= </m:t>
                      </m:r>
                      <m:f>
                        <m:fPr>
                          <m:ctrlPr>
                            <a:rPr lang="en-US" sz="3200" i="1">
                              <a:latin typeface="Cambria Math" panose="02040503050406030204" pitchFamily="18" charset="0"/>
                            </a:rPr>
                          </m:ctrlPr>
                        </m:fPr>
                        <m:num>
                          <m:r>
                            <a:rPr lang="en-US" sz="3200" i="0">
                              <a:latin typeface="Cambria Math" panose="02040503050406030204" pitchFamily="18" charset="0"/>
                            </a:rPr>
                            <m:t>1</m:t>
                          </m:r>
                        </m:num>
                        <m:den>
                          <m:r>
                            <a:rPr lang="en-US" sz="3200" i="1">
                              <a:latin typeface="Cambria Math" panose="02040503050406030204" pitchFamily="18" charset="0"/>
                            </a:rPr>
                            <m:t>𝑛</m:t>
                          </m:r>
                        </m:den>
                      </m:f>
                      <m:nary>
                        <m:naryPr>
                          <m:chr m:val="∑"/>
                          <m:limLoc m:val="undOvr"/>
                          <m:ctrlPr>
                            <a:rPr lang="en-US" sz="3200" i="1">
                              <a:latin typeface="Cambria Math" panose="02040503050406030204" pitchFamily="18" charset="0"/>
                            </a:rPr>
                          </m:ctrlPr>
                        </m:naryPr>
                        <m:sub>
                          <m:r>
                            <a:rPr lang="en-US" sz="3200" i="0">
                              <a:latin typeface="Cambria Math" panose="02040503050406030204" pitchFamily="18" charset="0"/>
                            </a:rPr>
                            <m:t>1</m:t>
                          </m:r>
                        </m:sub>
                        <m:sup>
                          <m:r>
                            <a:rPr lang="en-US" sz="3200" i="1">
                              <a:latin typeface="Cambria Math" panose="02040503050406030204" pitchFamily="18" charset="0"/>
                            </a:rPr>
                            <m:t>𝑛</m:t>
                          </m:r>
                        </m:sup>
                        <m:e>
                          <m:sSup>
                            <m:sSupPr>
                              <m:ctrlPr>
                                <a:rPr lang="en-US" sz="3200" i="1">
                                  <a:latin typeface="Cambria Math" panose="02040503050406030204" pitchFamily="18" charset="0"/>
                                </a:rPr>
                              </m:ctrlPr>
                            </m:sSupPr>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𝑓</m:t>
                                      </m:r>
                                    </m:e>
                                    <m:sup>
                                      <m:r>
                                        <a:rPr lang="en-US" sz="3200" i="0">
                                          <a:latin typeface="Cambria Math" panose="02040503050406030204" pitchFamily="18" charset="0"/>
                                        </a:rPr>
                                        <m:t>∗</m:t>
                                      </m:r>
                                    </m:sup>
                                  </m:sSup>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r>
                                    <a:rPr lang="en-US" sz="3200" b="0" i="0">
                                      <a:latin typeface="Cambria Math" panose="02040503050406030204" pitchFamily="18" charset="0"/>
                                    </a:rPr>
                                    <m:t>−</m:t>
                                  </m:r>
                                  <m:r>
                                    <a:rPr lang="en-US" sz="3200" b="0" i="1">
                                      <a:latin typeface="Cambria Math" panose="02040503050406030204" pitchFamily="18" charset="0"/>
                                    </a:rPr>
                                    <m:t>𝑓</m:t>
                                  </m:r>
                                  <m:d>
                                    <m:dPr>
                                      <m:ctrlPr>
                                        <a:rPr lang="en-US" sz="3200" b="0" i="1">
                                          <a:latin typeface="Cambria Math" panose="02040503050406030204" pitchFamily="18" charset="0"/>
                                        </a:rPr>
                                      </m:ctrlPr>
                                    </m:dPr>
                                    <m:e>
                                      <m:sSub>
                                        <m:sSubPr>
                                          <m:ctrlPr>
                                            <a:rPr lang="en-US" sz="3200" b="0" i="1">
                                              <a:latin typeface="Cambria Math" panose="02040503050406030204" pitchFamily="18" charset="0"/>
                                            </a:rPr>
                                          </m:ctrlPr>
                                        </m:sSubPr>
                                        <m:e>
                                          <m:r>
                                            <a:rPr lang="en-US" sz="3200" b="1" i="1">
                                              <a:latin typeface="Cambria Math" panose="02040503050406030204" pitchFamily="18" charset="0"/>
                                            </a:rPr>
                                            <m:t>𝒙</m:t>
                                          </m:r>
                                        </m:e>
                                        <m:sub>
                                          <m:r>
                                            <a:rPr lang="en-US" sz="3200" b="0" i="1">
                                              <a:latin typeface="Cambria Math" panose="02040503050406030204" pitchFamily="18" charset="0"/>
                                            </a:rPr>
                                            <m:t>𝑖</m:t>
                                          </m:r>
                                        </m:sub>
                                      </m:sSub>
                                    </m:e>
                                  </m:d>
                                </m:e>
                              </m:d>
                            </m:e>
                            <m:sup>
                              <m:r>
                                <a:rPr lang="en-US" sz="3200" b="0" i="0">
                                  <a:latin typeface="Cambria Math" panose="02040503050406030204" pitchFamily="18" charset="0"/>
                                </a:rPr>
                                <m:t>2</m:t>
                              </m:r>
                            </m:sup>
                          </m:sSup>
                        </m:e>
                      </m:nary>
                      <m:r>
                        <a:rPr lang="en-US" sz="3200" b="0" i="0">
                          <a:latin typeface="Cambria Math" panose="02040503050406030204" pitchFamily="18" charset="0"/>
                        </a:rPr>
                        <m:t> </m:t>
                      </m:r>
                    </m:oMath>
                  </m:oMathPara>
                </a14:m>
                <a:endParaRPr lang="en-US" sz="3200" dirty="0"/>
              </a:p>
            </p:txBody>
          </p:sp>
        </mc:Choice>
        <mc:Fallback xmlns="">
          <p:sp>
            <p:nvSpPr>
              <p:cNvPr id="109" name="Rectangle 108"/>
              <p:cNvSpPr>
                <a:spLocks noRot="1" noChangeAspect="1" noMove="1" noResize="1" noEditPoints="1" noAdjustHandles="1" noChangeArrowheads="1" noChangeShapeType="1" noTextEdit="1"/>
              </p:cNvSpPr>
              <p:nvPr/>
            </p:nvSpPr>
            <p:spPr>
              <a:xfrm>
                <a:off x="9045833" y="16468141"/>
                <a:ext cx="5935856" cy="1434047"/>
              </a:xfrm>
              <a:prstGeom prst="rect">
                <a:avLst/>
              </a:prstGeom>
              <a:blipFill>
                <a:blip r:embed="rId9"/>
                <a:stretch>
                  <a:fillRect/>
                </a:stretch>
              </a:blipFill>
            </p:spPr>
            <p:txBody>
              <a:bodyPr/>
              <a:lstStyle/>
              <a:p>
                <a:r>
                  <a:rPr lang="en-US">
                    <a:noFill/>
                  </a:rPr>
                  <a:t> </a:t>
                </a:r>
              </a:p>
            </p:txBody>
          </p:sp>
        </mc:Fallback>
      </mc:AlternateContent>
      <p:sp>
        <p:nvSpPr>
          <p:cNvPr id="110" name="TextBox 109"/>
          <p:cNvSpPr txBox="1"/>
          <p:nvPr/>
        </p:nvSpPr>
        <p:spPr>
          <a:xfrm>
            <a:off x="5465678" y="12262173"/>
            <a:ext cx="2424701" cy="1569660"/>
          </a:xfrm>
          <a:prstGeom prst="rect">
            <a:avLst/>
          </a:prstGeom>
          <a:noFill/>
          <a:ln>
            <a:solidFill>
              <a:srgbClr val="FF0000"/>
            </a:solidFill>
          </a:ln>
        </p:spPr>
        <p:txBody>
          <a:bodyPr wrap="square" rtlCol="0" anchor="ctr">
            <a:spAutoFit/>
          </a:bodyPr>
          <a:lstStyle/>
          <a:p>
            <a:pPr algn="ctr"/>
            <a:r>
              <a:rPr lang="en-US" sz="3200" dirty="0"/>
              <a:t>Select a training set (or subset)</a:t>
            </a:r>
          </a:p>
        </p:txBody>
      </p:sp>
      <p:sp>
        <p:nvSpPr>
          <p:cNvPr id="111" name="TextBox 110"/>
          <p:cNvSpPr txBox="1"/>
          <p:nvPr/>
        </p:nvSpPr>
        <p:spPr>
          <a:xfrm>
            <a:off x="2237931" y="12232048"/>
            <a:ext cx="2424701" cy="1569660"/>
          </a:xfrm>
          <a:prstGeom prst="rect">
            <a:avLst/>
          </a:prstGeom>
          <a:noFill/>
          <a:ln>
            <a:solidFill>
              <a:schemeClr val="accent6">
                <a:lumMod val="75000"/>
              </a:schemeClr>
            </a:solidFill>
          </a:ln>
        </p:spPr>
        <p:txBody>
          <a:bodyPr wrap="square" rtlCol="0" anchor="ctr">
            <a:spAutoFit/>
          </a:bodyPr>
          <a:lstStyle/>
          <a:p>
            <a:pPr algn="ctr"/>
            <a:r>
              <a:rPr lang="en-US" sz="3200" dirty="0"/>
              <a:t>Select Learning Rate/Epochs</a:t>
            </a:r>
          </a:p>
        </p:txBody>
      </p:sp>
      <p:sp>
        <p:nvSpPr>
          <p:cNvPr id="112" name="TextBox 111"/>
          <p:cNvSpPr txBox="1"/>
          <p:nvPr/>
        </p:nvSpPr>
        <p:spPr>
          <a:xfrm>
            <a:off x="8583447" y="12279451"/>
            <a:ext cx="2424701" cy="1569660"/>
          </a:xfrm>
          <a:prstGeom prst="rect">
            <a:avLst/>
          </a:prstGeom>
          <a:noFill/>
          <a:ln>
            <a:solidFill>
              <a:srgbClr val="FF0000"/>
            </a:solidFill>
          </a:ln>
        </p:spPr>
        <p:txBody>
          <a:bodyPr wrap="square" rtlCol="0" anchor="ctr">
            <a:spAutoFit/>
          </a:bodyPr>
          <a:lstStyle/>
          <a:p>
            <a:pPr algn="ctr"/>
            <a:r>
              <a:rPr lang="en-US" sz="3200" dirty="0"/>
              <a:t>Adjust Weights and Biases</a:t>
            </a:r>
          </a:p>
        </p:txBody>
      </p:sp>
      <p:sp>
        <p:nvSpPr>
          <p:cNvPr id="113" name="TextBox 112"/>
          <p:cNvSpPr txBox="1"/>
          <p:nvPr/>
        </p:nvSpPr>
        <p:spPr>
          <a:xfrm>
            <a:off x="5465677" y="13922848"/>
            <a:ext cx="2424701" cy="584775"/>
          </a:xfrm>
          <a:prstGeom prst="rect">
            <a:avLst/>
          </a:prstGeom>
          <a:noFill/>
          <a:ln>
            <a:solidFill>
              <a:srgbClr val="FF0000"/>
            </a:solidFill>
          </a:ln>
        </p:spPr>
        <p:txBody>
          <a:bodyPr wrap="square" rtlCol="0" anchor="ctr">
            <a:spAutoFit/>
          </a:bodyPr>
          <a:lstStyle/>
          <a:p>
            <a:pPr algn="ctr"/>
            <a:r>
              <a:rPr lang="en-US" sz="3200" dirty="0"/>
              <a:t>Feedforward</a:t>
            </a:r>
          </a:p>
        </p:txBody>
      </p:sp>
      <p:sp>
        <p:nvSpPr>
          <p:cNvPr id="114" name="TextBox 113"/>
          <p:cNvSpPr txBox="1"/>
          <p:nvPr/>
        </p:nvSpPr>
        <p:spPr>
          <a:xfrm>
            <a:off x="11811194" y="12248505"/>
            <a:ext cx="2424701" cy="1077218"/>
          </a:xfrm>
          <a:prstGeom prst="rect">
            <a:avLst/>
          </a:prstGeom>
          <a:noFill/>
          <a:ln>
            <a:solidFill>
              <a:srgbClr val="FF0000"/>
            </a:solidFill>
          </a:ln>
        </p:spPr>
        <p:txBody>
          <a:bodyPr wrap="square" rtlCol="0" anchor="ctr">
            <a:spAutoFit/>
          </a:bodyPr>
          <a:lstStyle/>
          <a:p>
            <a:pPr algn="ctr"/>
            <a:r>
              <a:rPr lang="en-US" sz="3200" dirty="0"/>
              <a:t>Compute Cost (error)</a:t>
            </a:r>
          </a:p>
        </p:txBody>
      </p:sp>
      <p:sp>
        <p:nvSpPr>
          <p:cNvPr id="115" name="Right Brace 114"/>
          <p:cNvSpPr/>
          <p:nvPr/>
        </p:nvSpPr>
        <p:spPr>
          <a:xfrm rot="5400000">
            <a:off x="11098760" y="11455321"/>
            <a:ext cx="621822" cy="5652448"/>
          </a:xfrm>
          <a:prstGeom prst="righ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Title 1"/>
          <p:cNvSpPr txBox="1">
            <a:spLocks/>
          </p:cNvSpPr>
          <p:nvPr/>
        </p:nvSpPr>
        <p:spPr>
          <a:xfrm>
            <a:off x="8941103" y="14817804"/>
            <a:ext cx="4860286" cy="1258750"/>
          </a:xfrm>
          <a:prstGeom prst="rect">
            <a:avLst/>
          </a:prstGeom>
          <a:ln>
            <a:solidFill>
              <a:schemeClr val="accent6">
                <a:lumMod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Backpropagation</a:t>
            </a:r>
          </a:p>
        </p:txBody>
      </p:sp>
      <p:sp>
        <p:nvSpPr>
          <p:cNvPr id="117" name="TextBox 116"/>
          <p:cNvSpPr txBox="1"/>
          <p:nvPr/>
        </p:nvSpPr>
        <p:spPr>
          <a:xfrm>
            <a:off x="2529028" y="14118312"/>
            <a:ext cx="2133600" cy="584775"/>
          </a:xfrm>
          <a:prstGeom prst="rect">
            <a:avLst/>
          </a:prstGeom>
          <a:noFill/>
        </p:spPr>
        <p:txBody>
          <a:bodyPr wrap="square" rtlCol="0">
            <a:spAutoFit/>
          </a:bodyPr>
          <a:lstStyle/>
          <a:p>
            <a:pPr algn="ctr"/>
            <a:r>
              <a:rPr lang="en-US" sz="3200" b="1" dirty="0"/>
              <a:t>FIGURE 1</a:t>
            </a:r>
          </a:p>
        </p:txBody>
      </p:sp>
      <p:sp>
        <p:nvSpPr>
          <p:cNvPr id="118" name="TextBox 117"/>
          <p:cNvSpPr txBox="1"/>
          <p:nvPr/>
        </p:nvSpPr>
        <p:spPr>
          <a:xfrm>
            <a:off x="1516923" y="14859016"/>
            <a:ext cx="7332591" cy="3539430"/>
          </a:xfrm>
          <a:prstGeom prst="rect">
            <a:avLst/>
          </a:prstGeom>
          <a:noFill/>
        </p:spPr>
        <p:txBody>
          <a:bodyPr wrap="square" rtlCol="0">
            <a:spAutoFit/>
          </a:bodyPr>
          <a:lstStyle/>
          <a:p>
            <a:pPr algn="just"/>
            <a:r>
              <a:rPr lang="en-US" sz="3200" dirty="0"/>
              <a:t>The training process allows a neural network to learn the right and wrong answers to a problem via supervision. The learning rate and number of epochs determine the speed of classification and repetitions of the training set, respectively (Fig. 1).</a:t>
            </a:r>
          </a:p>
        </p:txBody>
      </p:sp>
      <p:sp>
        <p:nvSpPr>
          <p:cNvPr id="119" name="TextBox 118"/>
          <p:cNvSpPr txBox="1"/>
          <p:nvPr/>
        </p:nvSpPr>
        <p:spPr>
          <a:xfrm>
            <a:off x="10946961" y="17899000"/>
            <a:ext cx="2133600" cy="584775"/>
          </a:xfrm>
          <a:prstGeom prst="rect">
            <a:avLst/>
          </a:prstGeom>
          <a:noFill/>
        </p:spPr>
        <p:txBody>
          <a:bodyPr wrap="square" rtlCol="0">
            <a:spAutoFit/>
          </a:bodyPr>
          <a:lstStyle/>
          <a:p>
            <a:pPr algn="ctr"/>
            <a:r>
              <a:rPr lang="en-US" sz="3200" b="1" dirty="0"/>
              <a:t>FIGURE 2</a:t>
            </a:r>
          </a:p>
        </p:txBody>
      </p:sp>
      <p:sp>
        <p:nvSpPr>
          <p:cNvPr id="120" name="TextBox 119"/>
          <p:cNvSpPr txBox="1"/>
          <p:nvPr/>
        </p:nvSpPr>
        <p:spPr>
          <a:xfrm>
            <a:off x="1528400" y="18480587"/>
            <a:ext cx="13594513" cy="2554545"/>
          </a:xfrm>
          <a:prstGeom prst="rect">
            <a:avLst/>
          </a:prstGeom>
          <a:noFill/>
        </p:spPr>
        <p:txBody>
          <a:bodyPr wrap="square" rtlCol="0">
            <a:spAutoFit/>
          </a:bodyPr>
          <a:lstStyle/>
          <a:p>
            <a:pPr algn="just"/>
            <a:r>
              <a:rPr lang="en-US" sz="3200" dirty="0"/>
              <a:t>The adjustment of the weights and bias values of the network based on a known example and computation of the cost function is done via a process called </a:t>
            </a:r>
            <a:r>
              <a:rPr lang="en-US" sz="3200" i="1" dirty="0"/>
              <a:t>backpropagation</a:t>
            </a:r>
            <a:r>
              <a:rPr lang="en-US" sz="3200" dirty="0"/>
              <a:t> (Fig. 1). The cost function determines how correct the network’s classification is – the cost function used in the network used for this project is </a:t>
            </a:r>
            <a:r>
              <a:rPr lang="en-US" sz="3200" i="1" dirty="0"/>
              <a:t>MSE</a:t>
            </a:r>
            <a:r>
              <a:rPr lang="en-US" sz="3200" dirty="0"/>
              <a:t> or </a:t>
            </a:r>
            <a:r>
              <a:rPr lang="en-US" sz="3200" i="1" dirty="0"/>
              <a:t>mean squared error</a:t>
            </a:r>
            <a:r>
              <a:rPr lang="en-US" sz="3200" dirty="0"/>
              <a:t> (Fig. 2).</a:t>
            </a:r>
          </a:p>
        </p:txBody>
      </p:sp>
      <p:sp>
        <p:nvSpPr>
          <p:cNvPr id="62" name="Rectangle 61"/>
          <p:cNvSpPr/>
          <p:nvPr/>
        </p:nvSpPr>
        <p:spPr>
          <a:xfrm>
            <a:off x="914400" y="914400"/>
            <a:ext cx="49377600" cy="36576000"/>
          </a:xfrm>
          <a:prstGeom prst="rect">
            <a:avLst/>
          </a:prstGeom>
          <a:noFill/>
          <a:ln w="635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2266420" y="2502738"/>
            <a:ext cx="7369290" cy="2980610"/>
            <a:chOff x="2441649" y="1825302"/>
            <a:chExt cx="7369290" cy="2980610"/>
          </a:xfrm>
        </p:grpSpPr>
        <p:pic>
          <p:nvPicPr>
            <p:cNvPr id="79" name="Picture 8" descr="File:Monmouth College website logo.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8453" y="1825302"/>
              <a:ext cx="6372225" cy="1419225"/>
            </a:xfrm>
            <a:prstGeom prst="rect">
              <a:avLst/>
            </a:prstGeom>
            <a:noFill/>
            <a:extLst>
              <a:ext uri="{909E8E84-426E-40DD-AFC4-6F175D3DCCD1}">
                <a14:hiddenFill xmlns:a14="http://schemas.microsoft.com/office/drawing/2010/main">
                  <a:solidFill>
                    <a:srgbClr val="FFFFFF"/>
                  </a:solidFill>
                </a14:hiddenFill>
              </a:ext>
            </a:extLst>
          </p:spPr>
        </p:pic>
        <p:sp>
          <p:nvSpPr>
            <p:cNvPr id="80" name="TextBox 79"/>
            <p:cNvSpPr txBox="1"/>
            <p:nvPr/>
          </p:nvSpPr>
          <p:spPr>
            <a:xfrm>
              <a:off x="2441649" y="3482473"/>
              <a:ext cx="7369290" cy="1323439"/>
            </a:xfrm>
            <a:prstGeom prst="rect">
              <a:avLst/>
            </a:prstGeom>
            <a:noFill/>
          </p:spPr>
          <p:txBody>
            <a:bodyPr wrap="square" rtlCol="0">
              <a:spAutoFit/>
            </a:bodyPr>
            <a:lstStyle/>
            <a:p>
              <a:pPr algn="ctr"/>
              <a:r>
                <a:rPr lang="en-US" sz="4000" dirty="0">
                  <a:cs typeface="Helvetica" panose="020B0604020202020204" pitchFamily="34" charset="0"/>
                </a:rPr>
                <a:t>Department of Mathematics and Computer Science</a:t>
              </a:r>
            </a:p>
          </p:txBody>
        </p:sp>
      </p:grpSp>
      <p:pic>
        <p:nvPicPr>
          <p:cNvPr id="81" name="Picture 1008" descr="redsea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3603975" y="1644943"/>
            <a:ext cx="529232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003543" y="3882746"/>
            <a:ext cx="8463552" cy="61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165102" y="3889039"/>
            <a:ext cx="8210176" cy="61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 name="TextBox 89"/>
          <p:cNvSpPr txBox="1"/>
          <p:nvPr/>
        </p:nvSpPr>
        <p:spPr>
          <a:xfrm>
            <a:off x="18903234" y="6153534"/>
            <a:ext cx="2792559" cy="707886"/>
          </a:xfrm>
          <a:prstGeom prst="rect">
            <a:avLst/>
          </a:prstGeom>
          <a:noFill/>
        </p:spPr>
        <p:txBody>
          <a:bodyPr wrap="square" rtlCol="0">
            <a:spAutoFit/>
          </a:bodyPr>
          <a:lstStyle/>
          <a:p>
            <a:r>
              <a:rPr lang="en-US" sz="4000" b="1" dirty="0">
                <a:cs typeface="Helvetica" panose="020B0604020202020204" pitchFamily="34" charset="0"/>
              </a:rPr>
              <a:t>Supervisors</a:t>
            </a:r>
            <a:r>
              <a:rPr lang="en-US" sz="4000" dirty="0">
                <a:cs typeface="Helvetica" panose="020B0604020202020204" pitchFamily="34" charset="0"/>
              </a:rPr>
              <a:t>:</a:t>
            </a:r>
          </a:p>
        </p:txBody>
      </p:sp>
      <p:sp>
        <p:nvSpPr>
          <p:cNvPr id="104" name="TextBox 103"/>
          <p:cNvSpPr txBox="1"/>
          <p:nvPr/>
        </p:nvSpPr>
        <p:spPr>
          <a:xfrm>
            <a:off x="22931623" y="4825678"/>
            <a:ext cx="5936412" cy="1200329"/>
          </a:xfrm>
          <a:prstGeom prst="rect">
            <a:avLst/>
          </a:prstGeom>
          <a:noFill/>
        </p:spPr>
        <p:txBody>
          <a:bodyPr wrap="square" rtlCol="0">
            <a:spAutoFit/>
          </a:bodyPr>
          <a:lstStyle/>
          <a:p>
            <a:pPr algn="ctr"/>
            <a:r>
              <a:rPr lang="en-US" sz="7200" b="1" dirty="0">
                <a:cs typeface="Helvetica" panose="020B0604020202020204" pitchFamily="34" charset="0"/>
              </a:rPr>
              <a:t>Devin King</a:t>
            </a:r>
          </a:p>
        </p:txBody>
      </p:sp>
      <p:sp>
        <p:nvSpPr>
          <p:cNvPr id="91" name="TextBox 90"/>
          <p:cNvSpPr txBox="1"/>
          <p:nvPr/>
        </p:nvSpPr>
        <p:spPr>
          <a:xfrm>
            <a:off x="5801762" y="27924305"/>
            <a:ext cx="9137332" cy="2862322"/>
          </a:xfrm>
          <a:prstGeom prst="rect">
            <a:avLst/>
          </a:prstGeom>
          <a:noFill/>
        </p:spPr>
        <p:txBody>
          <a:bodyPr wrap="square" rtlCol="0">
            <a:spAutoFit/>
          </a:bodyPr>
          <a:lstStyle/>
          <a:p>
            <a:pPr algn="just"/>
            <a:r>
              <a:rPr lang="en-US" sz="3600" dirty="0"/>
              <a:t>The perceptron in practice consists of a local memory for storing intermediate delta values and a transfer function that computes the output of the perceptron using the values stored in the local memory as a catalyst (Fig. 5).</a:t>
            </a:r>
          </a:p>
        </p:txBody>
      </p:sp>
      <p:grpSp>
        <p:nvGrpSpPr>
          <p:cNvPr id="2" name="Group 1"/>
          <p:cNvGrpSpPr>
            <a:grpSpLocks noChangeAspect="1"/>
          </p:cNvGrpSpPr>
          <p:nvPr/>
        </p:nvGrpSpPr>
        <p:grpSpPr>
          <a:xfrm>
            <a:off x="1687498" y="28044083"/>
            <a:ext cx="3683201" cy="5341677"/>
            <a:chOff x="1642262" y="28520379"/>
            <a:chExt cx="2790358" cy="4046804"/>
          </a:xfrm>
        </p:grpSpPr>
        <p:grpSp>
          <p:nvGrpSpPr>
            <p:cNvPr id="92" name="Group 91"/>
            <p:cNvGrpSpPr/>
            <p:nvPr/>
          </p:nvGrpSpPr>
          <p:grpSpPr>
            <a:xfrm>
              <a:off x="1642262" y="28520379"/>
              <a:ext cx="2790358" cy="4046804"/>
              <a:chOff x="4694783" y="2525182"/>
              <a:chExt cx="2790358" cy="4046804"/>
            </a:xfrm>
          </p:grpSpPr>
          <p:sp>
            <p:nvSpPr>
              <p:cNvPr id="93" name="TextBox 92"/>
              <p:cNvSpPr txBox="1"/>
              <p:nvPr/>
            </p:nvSpPr>
            <p:spPr>
              <a:xfrm>
                <a:off x="5057440" y="3650522"/>
                <a:ext cx="1571959" cy="629555"/>
              </a:xfrm>
              <a:prstGeom prst="rect">
                <a:avLst/>
              </a:prstGeom>
              <a:noFill/>
              <a:ln w="22225">
                <a:solidFill>
                  <a:schemeClr val="tx1"/>
                </a:solidFill>
              </a:ln>
            </p:spPr>
            <p:txBody>
              <a:bodyPr wrap="square" rtlCol="0">
                <a:spAutoFit/>
              </a:bodyPr>
              <a:lstStyle/>
              <a:p>
                <a:pPr algn="ctr"/>
                <a:r>
                  <a:rPr lang="en-US" sz="2400" dirty="0"/>
                  <a:t>Transfer Function</a:t>
                </a:r>
              </a:p>
            </p:txBody>
          </p:sp>
          <p:sp>
            <p:nvSpPr>
              <p:cNvPr id="94" name="TextBox 93"/>
              <p:cNvSpPr txBox="1"/>
              <p:nvPr/>
            </p:nvSpPr>
            <p:spPr>
              <a:xfrm>
                <a:off x="5843419" y="4543123"/>
                <a:ext cx="1000459" cy="629555"/>
              </a:xfrm>
              <a:prstGeom prst="rect">
                <a:avLst/>
              </a:prstGeom>
              <a:noFill/>
              <a:ln w="22225">
                <a:solidFill>
                  <a:schemeClr val="tx1"/>
                </a:solidFill>
              </a:ln>
            </p:spPr>
            <p:txBody>
              <a:bodyPr wrap="square" rtlCol="0">
                <a:spAutoFit/>
              </a:bodyPr>
              <a:lstStyle/>
              <a:p>
                <a:pPr algn="ctr"/>
                <a:r>
                  <a:rPr lang="en-US" sz="2400" dirty="0"/>
                  <a:t>Local Memory</a:t>
                </a:r>
              </a:p>
            </p:txBody>
          </p:sp>
          <p:cxnSp>
            <p:nvCxnSpPr>
              <p:cNvPr id="95" name="Straight Arrow Connector 94"/>
              <p:cNvCxnSpPr>
                <a:cxnSpLocks/>
              </p:cNvCxnSpPr>
              <p:nvPr/>
            </p:nvCxnSpPr>
            <p:spPr>
              <a:xfrm flipV="1">
                <a:off x="6105525" y="4296853"/>
                <a:ext cx="0" cy="2462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a:off x="6457949" y="4296853"/>
                <a:ext cx="0" cy="246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cxnSpLocks/>
              </p:cNvCxnSpPr>
              <p:nvPr/>
            </p:nvCxnSpPr>
            <p:spPr>
              <a:xfrm>
                <a:off x="5505449" y="4296853"/>
                <a:ext cx="0" cy="10623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cxnSpLocks/>
                <a:endCxn id="134" idx="0"/>
              </p:cNvCxnSpPr>
              <p:nvPr/>
            </p:nvCxnSpPr>
            <p:spPr>
              <a:xfrm flipH="1">
                <a:off x="4958859" y="5303520"/>
                <a:ext cx="546592" cy="9187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cxnSpLocks/>
              </p:cNvCxnSpPr>
              <p:nvPr/>
            </p:nvCxnSpPr>
            <p:spPr>
              <a:xfrm>
                <a:off x="5505449" y="5303520"/>
                <a:ext cx="76367" cy="9859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cxnSpLocks/>
              </p:cNvCxnSpPr>
              <p:nvPr/>
            </p:nvCxnSpPr>
            <p:spPr>
              <a:xfrm>
                <a:off x="5502497" y="5329042"/>
                <a:ext cx="1418050" cy="8931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cxnSpLocks/>
              </p:cNvCxnSpPr>
              <p:nvPr/>
            </p:nvCxnSpPr>
            <p:spPr>
              <a:xfrm>
                <a:off x="4862240" y="2944738"/>
                <a:ext cx="419204" cy="7040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cxnSpLocks/>
              </p:cNvCxnSpPr>
              <p:nvPr/>
            </p:nvCxnSpPr>
            <p:spPr>
              <a:xfrm>
                <a:off x="5342071" y="2944738"/>
                <a:ext cx="201561" cy="7049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cxnSpLocks/>
              </p:cNvCxnSpPr>
              <p:nvPr/>
            </p:nvCxnSpPr>
            <p:spPr>
              <a:xfrm>
                <a:off x="5726922" y="2901259"/>
                <a:ext cx="58352" cy="7475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cxnSpLocks/>
              </p:cNvCxnSpPr>
              <p:nvPr/>
            </p:nvCxnSpPr>
            <p:spPr>
              <a:xfrm flipH="1">
                <a:off x="6096001" y="2901259"/>
                <a:ext cx="574583" cy="7712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cxnSpLocks/>
              </p:cNvCxnSpPr>
              <p:nvPr/>
            </p:nvCxnSpPr>
            <p:spPr>
              <a:xfrm flipH="1">
                <a:off x="6428942" y="2944738"/>
                <a:ext cx="614092" cy="70490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894522" y="2525182"/>
                <a:ext cx="333955" cy="582921"/>
              </a:xfrm>
              <a:prstGeom prst="rect">
                <a:avLst/>
              </a:prstGeom>
              <a:noFill/>
            </p:spPr>
            <p:txBody>
              <a:bodyPr wrap="square" rtlCol="0">
                <a:spAutoFit/>
              </a:bodyPr>
              <a:lstStyle/>
              <a:p>
                <a:r>
                  <a:rPr lang="en-US" sz="4400" dirty="0"/>
                  <a:t>…</a:t>
                </a:r>
              </a:p>
            </p:txBody>
          </p:sp>
          <p:sp>
            <p:nvSpPr>
              <p:cNvPr id="128" name="TextBox 127"/>
              <p:cNvSpPr txBox="1"/>
              <p:nvPr/>
            </p:nvSpPr>
            <p:spPr>
              <a:xfrm>
                <a:off x="5785274" y="5760568"/>
                <a:ext cx="333955" cy="582921"/>
              </a:xfrm>
              <a:prstGeom prst="rect">
                <a:avLst/>
              </a:prstGeom>
              <a:noFill/>
            </p:spPr>
            <p:txBody>
              <a:bodyPr wrap="square" rtlCol="0">
                <a:spAutoFit/>
              </a:bodyPr>
              <a:lstStyle/>
              <a:p>
                <a:r>
                  <a:rPr lang="en-US" sz="4400" dirty="0"/>
                  <a:t>…</a:t>
                </a:r>
              </a:p>
            </p:txBody>
          </p:sp>
          <p:sp>
            <p:nvSpPr>
              <p:cNvPr id="129" name="TextBox 128"/>
              <p:cNvSpPr txBox="1"/>
              <p:nvPr/>
            </p:nvSpPr>
            <p:spPr>
              <a:xfrm>
                <a:off x="4694783" y="2600372"/>
                <a:ext cx="341906" cy="349753"/>
              </a:xfrm>
              <a:prstGeom prst="rect">
                <a:avLst/>
              </a:prstGeom>
              <a:noFill/>
            </p:spPr>
            <p:txBody>
              <a:bodyPr wrap="square" rtlCol="0">
                <a:spAutoFit/>
              </a:bodyPr>
              <a:lstStyle/>
              <a:p>
                <a:pPr algn="ctr"/>
                <a:r>
                  <a:rPr lang="en-US" sz="2400" dirty="0"/>
                  <a:t>i</a:t>
                </a:r>
                <a:r>
                  <a:rPr lang="en-US" sz="2400" baseline="-25000" dirty="0"/>
                  <a:t>1</a:t>
                </a:r>
                <a:endParaRPr lang="en-US" sz="2400" dirty="0"/>
              </a:p>
            </p:txBody>
          </p:sp>
          <p:sp>
            <p:nvSpPr>
              <p:cNvPr id="130" name="TextBox 129"/>
              <p:cNvSpPr txBox="1"/>
              <p:nvPr/>
            </p:nvSpPr>
            <p:spPr>
              <a:xfrm>
                <a:off x="5160591" y="2600372"/>
                <a:ext cx="341906" cy="349753"/>
              </a:xfrm>
              <a:prstGeom prst="rect">
                <a:avLst/>
              </a:prstGeom>
              <a:noFill/>
            </p:spPr>
            <p:txBody>
              <a:bodyPr wrap="square" rtlCol="0">
                <a:spAutoFit/>
              </a:bodyPr>
              <a:lstStyle/>
              <a:p>
                <a:pPr algn="ctr"/>
                <a:r>
                  <a:rPr lang="en-US" sz="2400" dirty="0"/>
                  <a:t>i</a:t>
                </a:r>
                <a:r>
                  <a:rPr lang="en-US" sz="2400" baseline="-25000" dirty="0"/>
                  <a:t>2</a:t>
                </a:r>
                <a:endParaRPr lang="en-US" sz="2400" dirty="0"/>
              </a:p>
            </p:txBody>
          </p:sp>
          <p:sp>
            <p:nvSpPr>
              <p:cNvPr id="131" name="TextBox 130"/>
              <p:cNvSpPr txBox="1"/>
              <p:nvPr/>
            </p:nvSpPr>
            <p:spPr>
              <a:xfrm>
                <a:off x="5579263" y="2600372"/>
                <a:ext cx="341906" cy="349753"/>
              </a:xfrm>
              <a:prstGeom prst="rect">
                <a:avLst/>
              </a:prstGeom>
              <a:noFill/>
            </p:spPr>
            <p:txBody>
              <a:bodyPr wrap="square" rtlCol="0">
                <a:spAutoFit/>
              </a:bodyPr>
              <a:lstStyle/>
              <a:p>
                <a:pPr algn="ctr"/>
                <a:r>
                  <a:rPr lang="en-US" sz="2400" dirty="0"/>
                  <a:t>i</a:t>
                </a:r>
                <a:r>
                  <a:rPr lang="en-US" sz="2400" baseline="-25000" dirty="0"/>
                  <a:t>3</a:t>
                </a:r>
                <a:endParaRPr lang="en-US" sz="2400" dirty="0"/>
              </a:p>
            </p:txBody>
          </p:sp>
          <p:sp>
            <p:nvSpPr>
              <p:cNvPr id="132" name="TextBox 131"/>
              <p:cNvSpPr txBox="1"/>
              <p:nvPr/>
            </p:nvSpPr>
            <p:spPr>
              <a:xfrm>
                <a:off x="6541769" y="2584169"/>
                <a:ext cx="341906" cy="349753"/>
              </a:xfrm>
              <a:prstGeom prst="rect">
                <a:avLst/>
              </a:prstGeom>
              <a:noFill/>
            </p:spPr>
            <p:txBody>
              <a:bodyPr wrap="square" rtlCol="0">
                <a:spAutoFit/>
              </a:bodyPr>
              <a:lstStyle/>
              <a:p>
                <a:pPr algn="ctr"/>
                <a:r>
                  <a:rPr lang="en-US" sz="2400" dirty="0" err="1"/>
                  <a:t>i</a:t>
                </a:r>
                <a:r>
                  <a:rPr lang="en-US" sz="2400" baseline="-25000" dirty="0" err="1"/>
                  <a:t>k</a:t>
                </a:r>
                <a:endParaRPr lang="en-US" sz="2400" dirty="0"/>
              </a:p>
            </p:txBody>
          </p:sp>
          <p:sp>
            <p:nvSpPr>
              <p:cNvPr id="133" name="TextBox 132"/>
              <p:cNvSpPr txBox="1"/>
              <p:nvPr/>
            </p:nvSpPr>
            <p:spPr>
              <a:xfrm>
                <a:off x="6955092" y="2610769"/>
                <a:ext cx="530049" cy="349753"/>
              </a:xfrm>
              <a:prstGeom prst="rect">
                <a:avLst/>
              </a:prstGeom>
              <a:noFill/>
            </p:spPr>
            <p:txBody>
              <a:bodyPr wrap="square" rtlCol="0">
                <a:spAutoFit/>
              </a:bodyPr>
              <a:lstStyle/>
              <a:p>
                <a:pPr algn="ctr"/>
                <a:r>
                  <a:rPr lang="en-US" sz="2400" dirty="0"/>
                  <a:t>Act</a:t>
                </a:r>
              </a:p>
            </p:txBody>
          </p:sp>
          <p:sp>
            <p:nvSpPr>
              <p:cNvPr id="134" name="TextBox 133"/>
              <p:cNvSpPr txBox="1"/>
              <p:nvPr/>
            </p:nvSpPr>
            <p:spPr>
              <a:xfrm>
                <a:off x="4751107" y="6222233"/>
                <a:ext cx="415504" cy="349753"/>
              </a:xfrm>
              <a:prstGeom prst="rect">
                <a:avLst/>
              </a:prstGeom>
              <a:noFill/>
            </p:spPr>
            <p:txBody>
              <a:bodyPr wrap="square" rtlCol="0">
                <a:spAutoFit/>
              </a:bodyPr>
              <a:lstStyle/>
              <a:p>
                <a:pPr algn="ctr"/>
                <a:r>
                  <a:rPr lang="en-US" sz="2400" dirty="0"/>
                  <a:t>u</a:t>
                </a:r>
                <a:r>
                  <a:rPr lang="en-US" sz="2400" baseline="-25000" dirty="0"/>
                  <a:t>1</a:t>
                </a:r>
                <a:endParaRPr lang="en-US" sz="2400" dirty="0"/>
              </a:p>
            </p:txBody>
          </p:sp>
          <p:sp>
            <p:nvSpPr>
              <p:cNvPr id="135" name="Rectangle 134"/>
              <p:cNvSpPr/>
              <p:nvPr/>
            </p:nvSpPr>
            <p:spPr>
              <a:xfrm>
                <a:off x="4862240" y="3171513"/>
                <a:ext cx="2180794" cy="2589055"/>
              </a:xfrm>
              <a:prstGeom prst="rect">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6" name="TextBox 135"/>
            <p:cNvSpPr txBox="1"/>
            <p:nvPr/>
          </p:nvSpPr>
          <p:spPr>
            <a:xfrm>
              <a:off x="2335421" y="32217430"/>
              <a:ext cx="415504" cy="349753"/>
            </a:xfrm>
            <a:prstGeom prst="rect">
              <a:avLst/>
            </a:prstGeom>
            <a:noFill/>
          </p:spPr>
          <p:txBody>
            <a:bodyPr wrap="square" rtlCol="0">
              <a:spAutoFit/>
            </a:bodyPr>
            <a:lstStyle/>
            <a:p>
              <a:pPr algn="ctr"/>
              <a:r>
                <a:rPr lang="en-US" sz="2400" dirty="0"/>
                <a:t>u</a:t>
              </a:r>
              <a:r>
                <a:rPr lang="en-US" sz="2400" baseline="-25000" dirty="0"/>
                <a:t>1</a:t>
              </a:r>
              <a:endParaRPr lang="en-US" sz="2400" dirty="0"/>
            </a:p>
          </p:txBody>
        </p:sp>
        <p:sp>
          <p:nvSpPr>
            <p:cNvPr id="137" name="TextBox 136"/>
            <p:cNvSpPr txBox="1"/>
            <p:nvPr/>
          </p:nvSpPr>
          <p:spPr>
            <a:xfrm>
              <a:off x="3623402" y="32216840"/>
              <a:ext cx="415504" cy="349753"/>
            </a:xfrm>
            <a:prstGeom prst="rect">
              <a:avLst/>
            </a:prstGeom>
            <a:noFill/>
          </p:spPr>
          <p:txBody>
            <a:bodyPr wrap="square" rtlCol="0">
              <a:spAutoFit/>
            </a:bodyPr>
            <a:lstStyle/>
            <a:p>
              <a:pPr algn="ctr"/>
              <a:r>
                <a:rPr lang="en-US" sz="2400" dirty="0"/>
                <a:t>u</a:t>
              </a:r>
              <a:r>
                <a:rPr lang="en-US" sz="2400" baseline="-25000" dirty="0"/>
                <a:t>1</a:t>
              </a:r>
              <a:endParaRPr lang="en-US" sz="2400" dirty="0"/>
            </a:p>
          </p:txBody>
        </p:sp>
        <p:sp>
          <p:nvSpPr>
            <p:cNvPr id="138" name="TextBox 137"/>
            <p:cNvSpPr txBox="1"/>
            <p:nvPr/>
          </p:nvSpPr>
          <p:spPr>
            <a:xfrm>
              <a:off x="2113029" y="30816408"/>
              <a:ext cx="415504" cy="349753"/>
            </a:xfrm>
            <a:prstGeom prst="rect">
              <a:avLst/>
            </a:prstGeom>
            <a:noFill/>
          </p:spPr>
          <p:txBody>
            <a:bodyPr wrap="square" rtlCol="0">
              <a:spAutoFit/>
            </a:bodyPr>
            <a:lstStyle/>
            <a:p>
              <a:pPr algn="ctr"/>
              <a:r>
                <a:rPr lang="en-US" sz="2400" dirty="0"/>
                <a:t>u</a:t>
              </a:r>
              <a:r>
                <a:rPr lang="en-US" sz="2400" baseline="-25000" dirty="0"/>
                <a:t>1</a:t>
              </a:r>
              <a:endParaRPr lang="en-US" sz="2400" dirty="0"/>
            </a:p>
          </p:txBody>
        </p:sp>
      </p:grpSp>
      <p:sp>
        <p:nvSpPr>
          <p:cNvPr id="139" name="TextBox 138"/>
          <p:cNvSpPr txBox="1"/>
          <p:nvPr/>
        </p:nvSpPr>
        <p:spPr>
          <a:xfrm>
            <a:off x="2255024" y="33493698"/>
            <a:ext cx="2133600" cy="584775"/>
          </a:xfrm>
          <a:prstGeom prst="rect">
            <a:avLst/>
          </a:prstGeom>
          <a:noFill/>
        </p:spPr>
        <p:txBody>
          <a:bodyPr wrap="square" rtlCol="0">
            <a:spAutoFit/>
          </a:bodyPr>
          <a:lstStyle/>
          <a:p>
            <a:pPr algn="ctr"/>
            <a:r>
              <a:rPr lang="en-US" sz="3200" b="1" dirty="0"/>
              <a:t>FIGURE 5</a:t>
            </a:r>
          </a:p>
        </p:txBody>
      </p:sp>
      <p:sp>
        <p:nvSpPr>
          <p:cNvPr id="142" name="TextBox 141"/>
          <p:cNvSpPr txBox="1"/>
          <p:nvPr/>
        </p:nvSpPr>
        <p:spPr>
          <a:xfrm>
            <a:off x="12811190" y="30963008"/>
            <a:ext cx="2259337" cy="523220"/>
          </a:xfrm>
          <a:prstGeom prst="rect">
            <a:avLst/>
          </a:prstGeom>
          <a:noFill/>
        </p:spPr>
        <p:txBody>
          <a:bodyPr wrap="none" rtlCol="0">
            <a:spAutoFit/>
          </a:bodyPr>
          <a:lstStyle/>
          <a:p>
            <a:pPr algn="ctr"/>
            <a:r>
              <a:rPr lang="en-US" sz="2800" dirty="0"/>
              <a:t>Local Memory</a:t>
            </a:r>
          </a:p>
        </p:txBody>
      </p:sp>
      <mc:AlternateContent xmlns:mc="http://schemas.openxmlformats.org/markup-compatibility/2006" xmlns:a14="http://schemas.microsoft.com/office/drawing/2010/main">
        <mc:Choice Requires="a14">
          <p:sp>
            <p:nvSpPr>
              <p:cNvPr id="143" name="Rectangle 142"/>
              <p:cNvSpPr/>
              <p:nvPr/>
            </p:nvSpPr>
            <p:spPr>
              <a:xfrm>
                <a:off x="12876407" y="31725018"/>
                <a:ext cx="1105111" cy="680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𝑤</m:t>
                          </m:r>
                        </m:e>
                        <m:sub>
                          <m:r>
                            <a:rPr lang="en-US" sz="3200" i="1">
                              <a:latin typeface="Cambria Math" panose="02040503050406030204" pitchFamily="18" charset="0"/>
                            </a:rPr>
                            <m:t>𝑙𝑖𝑗</m:t>
                          </m:r>
                        </m:sub>
                        <m:sup>
                          <m:r>
                            <a:rPr lang="en-US" sz="3200" b="0" i="1" smtClean="0">
                              <a:latin typeface="Cambria Math" panose="02040503050406030204" pitchFamily="18" charset="0"/>
                            </a:rPr>
                            <m:t>𝑜𝑙𝑑</m:t>
                          </m:r>
                        </m:sup>
                      </m:sSubSup>
                    </m:oMath>
                  </m:oMathPara>
                </a14:m>
                <a:endParaRPr lang="en-US" sz="3200" dirty="0"/>
              </a:p>
            </p:txBody>
          </p:sp>
        </mc:Choice>
        <mc:Fallback xmlns="">
          <p:sp>
            <p:nvSpPr>
              <p:cNvPr id="143" name="Rectangle 142"/>
              <p:cNvSpPr>
                <a:spLocks noRot="1" noChangeAspect="1" noMove="1" noResize="1" noEditPoints="1" noAdjustHandles="1" noChangeArrowheads="1" noChangeShapeType="1" noTextEdit="1"/>
              </p:cNvSpPr>
              <p:nvPr/>
            </p:nvSpPr>
            <p:spPr>
              <a:xfrm>
                <a:off x="12876407" y="31725018"/>
                <a:ext cx="1105111" cy="68012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p:cNvSpPr/>
              <p:nvPr/>
            </p:nvSpPr>
            <p:spPr>
              <a:xfrm>
                <a:off x="13902530" y="31764798"/>
                <a:ext cx="1022331" cy="6801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rPr>
                            <m:t>𝑙𝑖</m:t>
                          </m:r>
                          <m:r>
                            <a:rPr lang="en-US" sz="3200" b="0" i="1" smtClean="0">
                              <a:latin typeface="Cambria Math" panose="02040503050406030204" pitchFamily="18" charset="0"/>
                            </a:rPr>
                            <m:t>𝑗</m:t>
                          </m:r>
                        </m:sub>
                        <m:sup>
                          <m:r>
                            <a:rPr lang="en-US" sz="3200" i="1">
                              <a:latin typeface="Cambria Math" panose="02040503050406030204" pitchFamily="18" charset="0"/>
                            </a:rPr>
                            <m:t>𝑜𝑙𝑑</m:t>
                          </m:r>
                        </m:sup>
                      </m:sSubSup>
                    </m:oMath>
                  </m:oMathPara>
                </a14:m>
                <a:endParaRPr lang="en-US" sz="3200" dirty="0"/>
              </a:p>
            </p:txBody>
          </p:sp>
        </mc:Choice>
        <mc:Fallback xmlns="">
          <p:sp>
            <p:nvSpPr>
              <p:cNvPr id="144" name="Rectangle 143"/>
              <p:cNvSpPr>
                <a:spLocks noRot="1" noChangeAspect="1" noMove="1" noResize="1" noEditPoints="1" noAdjustHandles="1" noChangeArrowheads="1" noChangeShapeType="1" noTextEdit="1"/>
              </p:cNvSpPr>
              <p:nvPr/>
            </p:nvSpPr>
            <p:spPr>
              <a:xfrm>
                <a:off x="13902530" y="31764798"/>
                <a:ext cx="1022331" cy="680123"/>
              </a:xfrm>
              <a:prstGeom prst="rect">
                <a:avLst/>
              </a:prstGeom>
              <a:blipFill>
                <a:blip r:embed="rId16"/>
                <a:stretch>
                  <a:fillRect/>
                </a:stretch>
              </a:blipFill>
            </p:spPr>
            <p:txBody>
              <a:bodyPr/>
              <a:lstStyle/>
              <a:p>
                <a:r>
                  <a:rPr lang="en-US">
                    <a:noFill/>
                  </a:rPr>
                  <a:t> </a:t>
                </a:r>
              </a:p>
            </p:txBody>
          </p:sp>
        </mc:Fallback>
      </mc:AlternateContent>
      <p:sp>
        <p:nvSpPr>
          <p:cNvPr id="8" name="Rectangle 7"/>
          <p:cNvSpPr/>
          <p:nvPr/>
        </p:nvSpPr>
        <p:spPr>
          <a:xfrm>
            <a:off x="12757692" y="30784857"/>
            <a:ext cx="2268507" cy="1785799"/>
          </a:xfrm>
          <a:prstGeom prst="rect">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TextBox 144"/>
          <p:cNvSpPr txBox="1"/>
          <p:nvPr/>
        </p:nvSpPr>
        <p:spPr>
          <a:xfrm>
            <a:off x="12778198" y="32893058"/>
            <a:ext cx="2133600" cy="584775"/>
          </a:xfrm>
          <a:prstGeom prst="rect">
            <a:avLst/>
          </a:prstGeom>
          <a:noFill/>
        </p:spPr>
        <p:txBody>
          <a:bodyPr wrap="square" rtlCol="0">
            <a:spAutoFit/>
          </a:bodyPr>
          <a:lstStyle/>
          <a:p>
            <a:pPr algn="ctr"/>
            <a:r>
              <a:rPr lang="en-US" sz="3200" b="1" dirty="0"/>
              <a:t>FIGURE 5b</a:t>
            </a:r>
          </a:p>
        </p:txBody>
      </p:sp>
      <p:sp>
        <p:nvSpPr>
          <p:cNvPr id="146" name="TextBox 145"/>
          <p:cNvSpPr txBox="1"/>
          <p:nvPr/>
        </p:nvSpPr>
        <p:spPr>
          <a:xfrm>
            <a:off x="5810550" y="30575384"/>
            <a:ext cx="6802602" cy="3970318"/>
          </a:xfrm>
          <a:prstGeom prst="rect">
            <a:avLst/>
          </a:prstGeom>
          <a:noFill/>
        </p:spPr>
        <p:txBody>
          <a:bodyPr wrap="square" rtlCol="0">
            <a:spAutoFit/>
          </a:bodyPr>
          <a:lstStyle/>
          <a:p>
            <a:pPr algn="just"/>
            <a:r>
              <a:rPr lang="en-US" sz="3600" dirty="0"/>
              <a:t>The local memory allows for conceptualization of a perceptron as a literal processing element, which can be constructed out of physical parts rather than the abstract implementation which is described here.</a:t>
            </a:r>
          </a:p>
        </p:txBody>
      </p:sp>
      <p:sp>
        <p:nvSpPr>
          <p:cNvPr id="147" name="TextBox 146"/>
          <p:cNvSpPr txBox="1"/>
          <p:nvPr/>
        </p:nvSpPr>
        <p:spPr>
          <a:xfrm>
            <a:off x="1468835" y="34410281"/>
            <a:ext cx="13650686" cy="2862322"/>
          </a:xfrm>
          <a:prstGeom prst="rect">
            <a:avLst/>
          </a:prstGeom>
          <a:noFill/>
        </p:spPr>
        <p:txBody>
          <a:bodyPr wrap="square" rtlCol="0">
            <a:spAutoFit/>
          </a:bodyPr>
          <a:lstStyle/>
          <a:p>
            <a:pPr algn="just"/>
            <a:r>
              <a:rPr lang="en-US" sz="3600" dirty="0"/>
              <a:t>In practice for this project however, the local memory of the perceptron will be stored in GPU device memory that is local to the unit of processing, whether that be a block or single thread. The granularity of parallelism depends on this organization (see </a:t>
            </a:r>
            <a:r>
              <a:rPr lang="en-US" sz="3600" i="1" dirty="0"/>
              <a:t>GPU REDUCTION OPERATION</a:t>
            </a:r>
            <a:r>
              <a:rPr lang="en-US" sz="3600" dirty="0"/>
              <a:t>).</a:t>
            </a:r>
          </a:p>
        </p:txBody>
      </p:sp>
      <p:sp>
        <p:nvSpPr>
          <p:cNvPr id="148" name="TextBox 147"/>
          <p:cNvSpPr txBox="1"/>
          <p:nvPr/>
        </p:nvSpPr>
        <p:spPr>
          <a:xfrm>
            <a:off x="16026419" y="26716542"/>
            <a:ext cx="15429829" cy="2554545"/>
          </a:xfrm>
          <a:prstGeom prst="rect">
            <a:avLst/>
          </a:prstGeom>
          <a:noFill/>
        </p:spPr>
        <p:txBody>
          <a:bodyPr wrap="square" rtlCol="0">
            <a:spAutoFit/>
          </a:bodyPr>
          <a:lstStyle/>
          <a:p>
            <a:pPr algn="just"/>
            <a:r>
              <a:rPr lang="en-US" sz="4000" dirty="0"/>
              <a:t>The process of backpropagation involves the calculation of delta values for each processing element in the network. These delta values and the weights for every element are stored in the GPU global memory to assist in the reduction operation.</a:t>
            </a:r>
          </a:p>
        </p:txBody>
      </p:sp>
      <p:grpSp>
        <p:nvGrpSpPr>
          <p:cNvPr id="149" name="Group 148"/>
          <p:cNvGrpSpPr>
            <a:grpSpLocks noChangeAspect="1"/>
          </p:cNvGrpSpPr>
          <p:nvPr/>
        </p:nvGrpSpPr>
        <p:grpSpPr>
          <a:xfrm>
            <a:off x="27030019" y="28900513"/>
            <a:ext cx="4276902" cy="3182329"/>
            <a:chOff x="3120945" y="1377867"/>
            <a:chExt cx="5595922" cy="4939732"/>
          </a:xfrm>
        </p:grpSpPr>
        <p:sp>
          <p:nvSpPr>
            <p:cNvPr id="185" name="Rectangle 184"/>
            <p:cNvSpPr/>
            <p:nvPr/>
          </p:nvSpPr>
          <p:spPr>
            <a:xfrm>
              <a:off x="4096747"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86" name="Rectangle 185"/>
            <p:cNvSpPr/>
            <p:nvPr/>
          </p:nvSpPr>
          <p:spPr>
            <a:xfrm>
              <a:off x="4674262"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87" name="Rectangle 186"/>
            <p:cNvSpPr/>
            <p:nvPr/>
          </p:nvSpPr>
          <p:spPr>
            <a:xfrm>
              <a:off x="5251777"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88" name="Rectangle 187"/>
            <p:cNvSpPr/>
            <p:nvPr/>
          </p:nvSpPr>
          <p:spPr>
            <a:xfrm>
              <a:off x="5829292"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89" name="Rectangle 188"/>
            <p:cNvSpPr/>
            <p:nvPr/>
          </p:nvSpPr>
          <p:spPr>
            <a:xfrm>
              <a:off x="6406807"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90" name="Rectangle 189"/>
            <p:cNvSpPr/>
            <p:nvPr/>
          </p:nvSpPr>
          <p:spPr>
            <a:xfrm>
              <a:off x="6984322"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91" name="Rectangle 190"/>
            <p:cNvSpPr/>
            <p:nvPr/>
          </p:nvSpPr>
          <p:spPr>
            <a:xfrm>
              <a:off x="7561837"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92" name="Rectangle 191"/>
            <p:cNvSpPr/>
            <p:nvPr/>
          </p:nvSpPr>
          <p:spPr>
            <a:xfrm>
              <a:off x="8139352" y="203889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93" name="Rectangle 192"/>
            <p:cNvSpPr/>
            <p:nvPr/>
          </p:nvSpPr>
          <p:spPr>
            <a:xfrm>
              <a:off x="4096747"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2</a:t>
              </a:r>
            </a:p>
          </p:txBody>
        </p:sp>
        <p:sp>
          <p:nvSpPr>
            <p:cNvPr id="194" name="Rectangle 193"/>
            <p:cNvSpPr/>
            <p:nvPr/>
          </p:nvSpPr>
          <p:spPr>
            <a:xfrm>
              <a:off x="4674262"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2</a:t>
              </a:r>
            </a:p>
          </p:txBody>
        </p:sp>
        <p:sp>
          <p:nvSpPr>
            <p:cNvPr id="195" name="Rectangle 194"/>
            <p:cNvSpPr/>
            <p:nvPr/>
          </p:nvSpPr>
          <p:spPr>
            <a:xfrm>
              <a:off x="5251777"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2</a:t>
              </a:r>
            </a:p>
          </p:txBody>
        </p:sp>
        <p:sp>
          <p:nvSpPr>
            <p:cNvPr id="196" name="Rectangle 195"/>
            <p:cNvSpPr/>
            <p:nvPr/>
          </p:nvSpPr>
          <p:spPr>
            <a:xfrm>
              <a:off x="5829292"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2</a:t>
              </a:r>
            </a:p>
          </p:txBody>
        </p:sp>
        <p:sp>
          <p:nvSpPr>
            <p:cNvPr id="197" name="Rectangle 196"/>
            <p:cNvSpPr/>
            <p:nvPr/>
          </p:nvSpPr>
          <p:spPr>
            <a:xfrm>
              <a:off x="6406807"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198" name="Rectangle 197"/>
            <p:cNvSpPr/>
            <p:nvPr/>
          </p:nvSpPr>
          <p:spPr>
            <a:xfrm>
              <a:off x="6984322"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199" name="Rectangle 198"/>
            <p:cNvSpPr/>
            <p:nvPr/>
          </p:nvSpPr>
          <p:spPr>
            <a:xfrm>
              <a:off x="7561837"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00" name="Rectangle 199"/>
            <p:cNvSpPr/>
            <p:nvPr/>
          </p:nvSpPr>
          <p:spPr>
            <a:xfrm>
              <a:off x="8139352" y="328267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cxnSp>
          <p:nvCxnSpPr>
            <p:cNvPr id="201" name="Straight Arrow Connector 200"/>
            <p:cNvCxnSpPr/>
            <p:nvPr/>
          </p:nvCxnSpPr>
          <p:spPr>
            <a:xfrm flipH="1">
              <a:off x="4441372" y="2713685"/>
              <a:ext cx="2298701" cy="508000"/>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H="1">
              <a:off x="4974378" y="2744181"/>
              <a:ext cx="2298701" cy="508000"/>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p:nvPr/>
          </p:nvCxnSpPr>
          <p:spPr>
            <a:xfrm flipH="1">
              <a:off x="5551893" y="2738726"/>
              <a:ext cx="2298701" cy="508000"/>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p:nvPr/>
          </p:nvCxnSpPr>
          <p:spPr>
            <a:xfrm flipH="1">
              <a:off x="6148459" y="2719607"/>
              <a:ext cx="2298701" cy="508000"/>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5" name="Rectangle 204"/>
            <p:cNvSpPr/>
            <p:nvPr/>
          </p:nvSpPr>
          <p:spPr>
            <a:xfrm>
              <a:off x="4096746"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4</a:t>
              </a:r>
            </a:p>
          </p:txBody>
        </p:sp>
        <p:sp>
          <p:nvSpPr>
            <p:cNvPr id="206" name="Rectangle 205"/>
            <p:cNvSpPr/>
            <p:nvPr/>
          </p:nvSpPr>
          <p:spPr>
            <a:xfrm>
              <a:off x="4674261"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4</a:t>
              </a:r>
            </a:p>
          </p:txBody>
        </p:sp>
        <p:sp>
          <p:nvSpPr>
            <p:cNvPr id="207" name="Rectangle 206"/>
            <p:cNvSpPr/>
            <p:nvPr/>
          </p:nvSpPr>
          <p:spPr>
            <a:xfrm>
              <a:off x="5251776"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08" name="Rectangle 207"/>
            <p:cNvSpPr/>
            <p:nvPr/>
          </p:nvSpPr>
          <p:spPr>
            <a:xfrm>
              <a:off x="5829291"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09" name="Rectangle 208"/>
            <p:cNvSpPr/>
            <p:nvPr/>
          </p:nvSpPr>
          <p:spPr>
            <a:xfrm>
              <a:off x="6406806"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0" name="Rectangle 209"/>
            <p:cNvSpPr/>
            <p:nvPr/>
          </p:nvSpPr>
          <p:spPr>
            <a:xfrm>
              <a:off x="6984321"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1" name="Rectangle 210"/>
            <p:cNvSpPr/>
            <p:nvPr/>
          </p:nvSpPr>
          <p:spPr>
            <a:xfrm>
              <a:off x="7561836"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2" name="Rectangle 211"/>
            <p:cNvSpPr/>
            <p:nvPr/>
          </p:nvSpPr>
          <p:spPr>
            <a:xfrm>
              <a:off x="8139351" y="4526456"/>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cxnSp>
          <p:nvCxnSpPr>
            <p:cNvPr id="213" name="Straight Arrow Connector 212"/>
            <p:cNvCxnSpPr/>
            <p:nvPr/>
          </p:nvCxnSpPr>
          <p:spPr>
            <a:xfrm flipH="1">
              <a:off x="4880469" y="3969309"/>
              <a:ext cx="1267990" cy="486372"/>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H="1">
              <a:off x="4272543" y="3969309"/>
              <a:ext cx="1267990" cy="486372"/>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4096746" y="5691957"/>
              <a:ext cx="577515" cy="625642"/>
            </a:xfrm>
            <a:prstGeom prst="rect">
              <a:avLst/>
            </a:prstGeom>
            <a:solidFill>
              <a:srgbClr val="92D05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8</a:t>
              </a:r>
            </a:p>
          </p:txBody>
        </p:sp>
        <p:sp>
          <p:nvSpPr>
            <p:cNvPr id="216" name="Rectangle 215"/>
            <p:cNvSpPr/>
            <p:nvPr/>
          </p:nvSpPr>
          <p:spPr>
            <a:xfrm>
              <a:off x="4674261"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7" name="Rectangle 216"/>
            <p:cNvSpPr/>
            <p:nvPr/>
          </p:nvSpPr>
          <p:spPr>
            <a:xfrm>
              <a:off x="5251776"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8" name="Rectangle 217"/>
            <p:cNvSpPr/>
            <p:nvPr/>
          </p:nvSpPr>
          <p:spPr>
            <a:xfrm>
              <a:off x="5829291"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19" name="Rectangle 218"/>
            <p:cNvSpPr/>
            <p:nvPr/>
          </p:nvSpPr>
          <p:spPr>
            <a:xfrm>
              <a:off x="6406806"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20" name="Rectangle 219"/>
            <p:cNvSpPr/>
            <p:nvPr/>
          </p:nvSpPr>
          <p:spPr>
            <a:xfrm>
              <a:off x="6984321"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21" name="Rectangle 220"/>
            <p:cNvSpPr/>
            <p:nvPr/>
          </p:nvSpPr>
          <p:spPr>
            <a:xfrm>
              <a:off x="7561836"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sp>
          <p:nvSpPr>
            <p:cNvPr id="222" name="Rectangle 221"/>
            <p:cNvSpPr/>
            <p:nvPr/>
          </p:nvSpPr>
          <p:spPr>
            <a:xfrm>
              <a:off x="8139351" y="5691957"/>
              <a:ext cx="577515" cy="625642"/>
            </a:xfrm>
            <a:prstGeom prst="rect">
              <a:avLst/>
            </a:prstGeom>
            <a:solidFill>
              <a:schemeClr val="accent6">
                <a:lumMod val="60000"/>
                <a:lumOff val="40000"/>
              </a:schemeClr>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X</a:t>
              </a:r>
            </a:p>
          </p:txBody>
        </p:sp>
        <p:cxnSp>
          <p:nvCxnSpPr>
            <p:cNvPr id="223" name="Straight Arrow Connector 222"/>
            <p:cNvCxnSpPr/>
            <p:nvPr/>
          </p:nvCxnSpPr>
          <p:spPr>
            <a:xfrm flipH="1">
              <a:off x="4340383" y="5222873"/>
              <a:ext cx="633995" cy="379435"/>
            </a:xfrm>
            <a:prstGeom prst="straightConnector1">
              <a:avLst/>
            </a:prstGeom>
            <a:ln w="38100">
              <a:solidFill>
                <a:srgbClr val="C10019"/>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4" name="Group 223"/>
            <p:cNvGrpSpPr/>
            <p:nvPr/>
          </p:nvGrpSpPr>
          <p:grpSpPr>
            <a:xfrm>
              <a:off x="4096746" y="1377867"/>
              <a:ext cx="4620120" cy="625642"/>
              <a:chOff x="1382574" y="1547082"/>
              <a:chExt cx="4620120" cy="625642"/>
            </a:xfrm>
          </p:grpSpPr>
          <p:sp>
            <p:nvSpPr>
              <p:cNvPr id="230" name="Rectangle 229"/>
              <p:cNvSpPr/>
              <p:nvPr/>
            </p:nvSpPr>
            <p:spPr>
              <a:xfrm>
                <a:off x="1382574"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1</a:t>
                </a:r>
              </a:p>
            </p:txBody>
          </p:sp>
          <p:sp>
            <p:nvSpPr>
              <p:cNvPr id="231" name="Rectangle 230"/>
              <p:cNvSpPr/>
              <p:nvPr/>
            </p:nvSpPr>
            <p:spPr>
              <a:xfrm>
                <a:off x="1960089"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2</a:t>
                </a:r>
              </a:p>
            </p:txBody>
          </p:sp>
          <p:sp>
            <p:nvSpPr>
              <p:cNvPr id="232" name="Rectangle 231"/>
              <p:cNvSpPr/>
              <p:nvPr/>
            </p:nvSpPr>
            <p:spPr>
              <a:xfrm>
                <a:off x="2537604"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3</a:t>
                </a:r>
              </a:p>
            </p:txBody>
          </p:sp>
          <p:sp>
            <p:nvSpPr>
              <p:cNvPr id="233" name="Rectangle 232"/>
              <p:cNvSpPr/>
              <p:nvPr/>
            </p:nvSpPr>
            <p:spPr>
              <a:xfrm>
                <a:off x="3115119"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4</a:t>
                </a:r>
              </a:p>
            </p:txBody>
          </p:sp>
          <p:sp>
            <p:nvSpPr>
              <p:cNvPr id="234" name="Rectangle 233"/>
              <p:cNvSpPr/>
              <p:nvPr/>
            </p:nvSpPr>
            <p:spPr>
              <a:xfrm>
                <a:off x="3692634"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5</a:t>
                </a:r>
              </a:p>
            </p:txBody>
          </p:sp>
          <p:sp>
            <p:nvSpPr>
              <p:cNvPr id="235" name="Rectangle 234"/>
              <p:cNvSpPr/>
              <p:nvPr/>
            </p:nvSpPr>
            <p:spPr>
              <a:xfrm>
                <a:off x="4270149"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6</a:t>
                </a:r>
              </a:p>
            </p:txBody>
          </p:sp>
          <p:sp>
            <p:nvSpPr>
              <p:cNvPr id="236" name="Rectangle 235"/>
              <p:cNvSpPr/>
              <p:nvPr/>
            </p:nvSpPr>
            <p:spPr>
              <a:xfrm>
                <a:off x="4847664"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7</a:t>
                </a:r>
              </a:p>
            </p:txBody>
          </p:sp>
          <p:sp>
            <p:nvSpPr>
              <p:cNvPr id="237" name="Rectangle 236"/>
              <p:cNvSpPr/>
              <p:nvPr/>
            </p:nvSpPr>
            <p:spPr>
              <a:xfrm>
                <a:off x="5425179" y="1547082"/>
                <a:ext cx="577515" cy="625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8</a:t>
                </a:r>
              </a:p>
            </p:txBody>
          </p:sp>
        </p:grpSp>
        <p:sp>
          <p:nvSpPr>
            <p:cNvPr id="225" name="TextBox 267"/>
            <p:cNvSpPr txBox="1"/>
            <p:nvPr/>
          </p:nvSpPr>
          <p:spPr>
            <a:xfrm>
              <a:off x="3120945" y="1506023"/>
              <a:ext cx="1013062" cy="477743"/>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1400" b="1" dirty="0"/>
                <a:t>Thread:</a:t>
              </a:r>
            </a:p>
          </p:txBody>
        </p:sp>
        <p:sp>
          <p:nvSpPr>
            <p:cNvPr id="226" name="TextBox 268"/>
            <p:cNvSpPr txBox="1"/>
            <p:nvPr/>
          </p:nvSpPr>
          <p:spPr>
            <a:xfrm>
              <a:off x="3126920" y="2167053"/>
              <a:ext cx="969825" cy="477743"/>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1400" b="1" dirty="0"/>
                <a:t>Step 1:</a:t>
              </a:r>
            </a:p>
          </p:txBody>
        </p:sp>
        <p:sp>
          <p:nvSpPr>
            <p:cNvPr id="227" name="TextBox 269"/>
            <p:cNvSpPr txBox="1"/>
            <p:nvPr/>
          </p:nvSpPr>
          <p:spPr>
            <a:xfrm>
              <a:off x="3126920" y="3410831"/>
              <a:ext cx="969825" cy="477743"/>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1400" b="1" dirty="0"/>
                <a:t>Step 2:</a:t>
              </a:r>
            </a:p>
          </p:txBody>
        </p:sp>
        <p:sp>
          <p:nvSpPr>
            <p:cNvPr id="228" name="TextBox 270"/>
            <p:cNvSpPr txBox="1"/>
            <p:nvPr/>
          </p:nvSpPr>
          <p:spPr>
            <a:xfrm>
              <a:off x="3126920" y="4636703"/>
              <a:ext cx="969825" cy="477743"/>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1400" b="1" dirty="0"/>
                <a:t>Step 3:</a:t>
              </a:r>
            </a:p>
          </p:txBody>
        </p:sp>
        <p:sp>
          <p:nvSpPr>
            <p:cNvPr id="229" name="TextBox 271"/>
            <p:cNvSpPr txBox="1"/>
            <p:nvPr/>
          </p:nvSpPr>
          <p:spPr>
            <a:xfrm>
              <a:off x="3120945" y="5820114"/>
              <a:ext cx="975800" cy="477743"/>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1400" b="1" dirty="0"/>
                <a:t>Step 4:</a:t>
              </a:r>
            </a:p>
          </p:txBody>
        </p:sp>
      </p:grpSp>
      <p:grpSp>
        <p:nvGrpSpPr>
          <p:cNvPr id="151" name="Group 150"/>
          <p:cNvGrpSpPr>
            <a:grpSpLocks noChangeAspect="1"/>
          </p:cNvGrpSpPr>
          <p:nvPr/>
        </p:nvGrpSpPr>
        <p:grpSpPr>
          <a:xfrm>
            <a:off x="27703182" y="32396551"/>
            <a:ext cx="3486092" cy="1913644"/>
            <a:chOff x="450371" y="1445964"/>
            <a:chExt cx="5153024" cy="2776787"/>
          </a:xfrm>
        </p:grpSpPr>
        <p:grpSp>
          <p:nvGrpSpPr>
            <p:cNvPr id="167" name="Group 166"/>
            <p:cNvGrpSpPr/>
            <p:nvPr/>
          </p:nvGrpSpPr>
          <p:grpSpPr>
            <a:xfrm>
              <a:off x="450371" y="2481017"/>
              <a:ext cx="5153024" cy="1741734"/>
              <a:chOff x="337475" y="5034069"/>
              <a:chExt cx="5153024" cy="1741734"/>
            </a:xfrm>
          </p:grpSpPr>
          <p:sp>
            <p:nvSpPr>
              <p:cNvPr id="179" name="Rectangle 178"/>
              <p:cNvSpPr/>
              <p:nvPr/>
            </p:nvSpPr>
            <p:spPr>
              <a:xfrm>
                <a:off x="337475"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8800" b="1" dirty="0">
                  <a:solidFill>
                    <a:schemeClr val="tx1"/>
                  </a:solidFill>
                </a:endParaRPr>
              </a:p>
            </p:txBody>
          </p:sp>
          <p:sp>
            <p:nvSpPr>
              <p:cNvPr id="180" name="Rectangle 179"/>
              <p:cNvSpPr/>
              <p:nvPr/>
            </p:nvSpPr>
            <p:spPr>
              <a:xfrm>
                <a:off x="1073621"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8800" b="1" dirty="0">
                  <a:solidFill>
                    <a:schemeClr val="tx1"/>
                  </a:solidFill>
                </a:endParaRPr>
              </a:p>
            </p:txBody>
          </p:sp>
          <p:sp>
            <p:nvSpPr>
              <p:cNvPr id="181" name="Rectangle 180"/>
              <p:cNvSpPr/>
              <p:nvPr/>
            </p:nvSpPr>
            <p:spPr>
              <a:xfrm>
                <a:off x="1809768"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8800" b="1" dirty="0">
                  <a:solidFill>
                    <a:schemeClr val="tx1"/>
                  </a:solidFill>
                </a:endParaRPr>
              </a:p>
            </p:txBody>
          </p:sp>
          <p:sp>
            <p:nvSpPr>
              <p:cNvPr id="182" name="Rectangle 181"/>
              <p:cNvSpPr/>
              <p:nvPr/>
            </p:nvSpPr>
            <p:spPr>
              <a:xfrm>
                <a:off x="2545913"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8800" b="1" dirty="0">
                  <a:solidFill>
                    <a:schemeClr val="tx1"/>
                  </a:solidFill>
                </a:endParaRPr>
              </a:p>
            </p:txBody>
          </p:sp>
          <p:sp>
            <p:nvSpPr>
              <p:cNvPr id="183" name="Rectangle 182"/>
              <p:cNvSpPr/>
              <p:nvPr/>
            </p:nvSpPr>
            <p:spPr>
              <a:xfrm>
                <a:off x="4754353"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8800" b="1" dirty="0">
                  <a:solidFill>
                    <a:schemeClr val="tx1"/>
                  </a:solidFill>
                </a:endParaRPr>
              </a:p>
            </p:txBody>
          </p:sp>
          <p:sp>
            <p:nvSpPr>
              <p:cNvPr id="184" name="TextBox 314"/>
              <p:cNvSpPr txBox="1"/>
              <p:nvPr/>
            </p:nvSpPr>
            <p:spPr>
              <a:xfrm>
                <a:off x="3495693" y="5034069"/>
                <a:ext cx="1045030" cy="1741734"/>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7200" b="1" dirty="0"/>
                  <a:t>…</a:t>
                </a:r>
              </a:p>
            </p:txBody>
          </p:sp>
        </p:grpSp>
        <p:sp>
          <p:nvSpPr>
            <p:cNvPr id="168" name="Rectangle 167"/>
            <p:cNvSpPr/>
            <p:nvPr/>
          </p:nvSpPr>
          <p:spPr>
            <a:xfrm>
              <a:off x="569401" y="1445966"/>
              <a:ext cx="500952" cy="10350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1</a:t>
              </a:r>
            </a:p>
          </p:txBody>
        </p:sp>
        <p:sp>
          <p:nvSpPr>
            <p:cNvPr id="169" name="Rectangle 168"/>
            <p:cNvSpPr/>
            <p:nvPr/>
          </p:nvSpPr>
          <p:spPr>
            <a:xfrm>
              <a:off x="1306422" y="1445966"/>
              <a:ext cx="500952" cy="10350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2</a:t>
              </a:r>
            </a:p>
          </p:txBody>
        </p:sp>
        <p:sp>
          <p:nvSpPr>
            <p:cNvPr id="170" name="Rectangle 169"/>
            <p:cNvSpPr/>
            <p:nvPr/>
          </p:nvSpPr>
          <p:spPr>
            <a:xfrm>
              <a:off x="2057765" y="1445965"/>
              <a:ext cx="500952" cy="10350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3</a:t>
              </a:r>
            </a:p>
          </p:txBody>
        </p:sp>
        <p:sp>
          <p:nvSpPr>
            <p:cNvPr id="171" name="Rectangle 170"/>
            <p:cNvSpPr/>
            <p:nvPr/>
          </p:nvSpPr>
          <p:spPr>
            <a:xfrm>
              <a:off x="2772351" y="1445965"/>
              <a:ext cx="500952" cy="10350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4</a:t>
              </a:r>
            </a:p>
          </p:txBody>
        </p:sp>
        <p:sp>
          <p:nvSpPr>
            <p:cNvPr id="172" name="Rectangle 171"/>
            <p:cNvSpPr/>
            <p:nvPr/>
          </p:nvSpPr>
          <p:spPr>
            <a:xfrm>
              <a:off x="4988904" y="1445964"/>
              <a:ext cx="500952" cy="10350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2400" b="1" dirty="0">
                  <a:solidFill>
                    <a:schemeClr val="tx1"/>
                  </a:solidFill>
                </a:rPr>
                <a:t>n</a:t>
              </a:r>
            </a:p>
          </p:txBody>
        </p:sp>
        <p:cxnSp>
          <p:nvCxnSpPr>
            <p:cNvPr id="173" name="Straight Arrow Connector 172"/>
            <p:cNvCxnSpPr/>
            <p:nvPr/>
          </p:nvCxnSpPr>
          <p:spPr>
            <a:xfrm>
              <a:off x="818444" y="2577367"/>
              <a:ext cx="0" cy="422791"/>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a:off x="1545763" y="2577367"/>
              <a:ext cx="0" cy="422791"/>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2308241" y="2577366"/>
              <a:ext cx="0" cy="422791"/>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3032185" y="2577366"/>
              <a:ext cx="0" cy="422791"/>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p:nvPr/>
          </p:nvCxnSpPr>
          <p:spPr>
            <a:xfrm>
              <a:off x="5235322" y="2551458"/>
              <a:ext cx="0" cy="422791"/>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p:cNvGrpSpPr>
            <a:grpSpLocks noChangeAspect="1"/>
          </p:cNvGrpSpPr>
          <p:nvPr/>
        </p:nvGrpSpPr>
        <p:grpSpPr>
          <a:xfrm>
            <a:off x="27484578" y="34412612"/>
            <a:ext cx="3713030" cy="1428195"/>
            <a:chOff x="3855160" y="4591000"/>
            <a:chExt cx="5153024" cy="1945719"/>
          </a:xfrm>
        </p:grpSpPr>
        <p:grpSp>
          <p:nvGrpSpPr>
            <p:cNvPr id="153" name="Group 152"/>
            <p:cNvGrpSpPr/>
            <p:nvPr/>
          </p:nvGrpSpPr>
          <p:grpSpPr>
            <a:xfrm>
              <a:off x="3855160" y="5288340"/>
              <a:ext cx="5153024" cy="1248379"/>
              <a:chOff x="337475" y="5034069"/>
              <a:chExt cx="5153024" cy="1248379"/>
            </a:xfrm>
          </p:grpSpPr>
          <p:sp>
            <p:nvSpPr>
              <p:cNvPr id="161" name="Rectangle 160"/>
              <p:cNvSpPr/>
              <p:nvPr/>
            </p:nvSpPr>
            <p:spPr>
              <a:xfrm>
                <a:off x="337475"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600" b="1" dirty="0">
                  <a:solidFill>
                    <a:schemeClr val="tx1"/>
                  </a:solidFill>
                </a:endParaRPr>
              </a:p>
            </p:txBody>
          </p:sp>
          <p:sp>
            <p:nvSpPr>
              <p:cNvPr id="162" name="Rectangle 161"/>
              <p:cNvSpPr/>
              <p:nvPr/>
            </p:nvSpPr>
            <p:spPr>
              <a:xfrm>
                <a:off x="1073621"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600" b="1" dirty="0">
                  <a:solidFill>
                    <a:schemeClr val="tx1"/>
                  </a:solidFill>
                </a:endParaRPr>
              </a:p>
            </p:txBody>
          </p:sp>
          <p:sp>
            <p:nvSpPr>
              <p:cNvPr id="163" name="Rectangle 162"/>
              <p:cNvSpPr/>
              <p:nvPr/>
            </p:nvSpPr>
            <p:spPr>
              <a:xfrm>
                <a:off x="1809768"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600" b="1" dirty="0">
                  <a:solidFill>
                    <a:schemeClr val="tx1"/>
                  </a:solidFill>
                </a:endParaRPr>
              </a:p>
            </p:txBody>
          </p:sp>
          <p:sp>
            <p:nvSpPr>
              <p:cNvPr id="164" name="Rectangle 163"/>
              <p:cNvSpPr/>
              <p:nvPr/>
            </p:nvSpPr>
            <p:spPr>
              <a:xfrm>
                <a:off x="2545913"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600" b="1" dirty="0">
                  <a:solidFill>
                    <a:schemeClr val="tx1"/>
                  </a:solidFill>
                </a:endParaRPr>
              </a:p>
            </p:txBody>
          </p:sp>
          <p:sp>
            <p:nvSpPr>
              <p:cNvPr id="165" name="Rectangle 164"/>
              <p:cNvSpPr/>
              <p:nvPr/>
            </p:nvSpPr>
            <p:spPr>
              <a:xfrm>
                <a:off x="4754353" y="5656806"/>
                <a:ext cx="736146" cy="625642"/>
              </a:xfrm>
              <a:prstGeom prst="rect">
                <a:avLst/>
              </a:prstGeom>
              <a:solidFill>
                <a:srgbClr val="E9421F"/>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endParaRPr lang="en-US" sz="1600" b="1" dirty="0">
                  <a:solidFill>
                    <a:schemeClr val="tx1"/>
                  </a:solidFill>
                </a:endParaRPr>
              </a:p>
            </p:txBody>
          </p:sp>
          <p:sp>
            <p:nvSpPr>
              <p:cNvPr id="166" name="TextBox 296"/>
              <p:cNvSpPr txBox="1"/>
              <p:nvPr/>
            </p:nvSpPr>
            <p:spPr>
              <a:xfrm>
                <a:off x="3495693" y="5034069"/>
                <a:ext cx="1045029" cy="1133295"/>
              </a:xfrm>
              <a:prstGeom prst="rect">
                <a:avLst/>
              </a:prstGeom>
              <a:noFill/>
              <a:ln>
                <a:noFill/>
              </a:ln>
            </p:spPr>
            <p:txBody>
              <a:bodyPr wrap="square" rtlCol="0">
                <a:spAutoFit/>
              </a:bodyPr>
              <a:ls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a:lstStyle>
              <a:p>
                <a:r>
                  <a:rPr lang="en-US" sz="6000" b="1" dirty="0"/>
                  <a:t>…</a:t>
                </a:r>
              </a:p>
            </p:txBody>
          </p:sp>
        </p:grpSp>
        <p:sp>
          <p:nvSpPr>
            <p:cNvPr id="154" name="Rectangle 153"/>
            <p:cNvSpPr/>
            <p:nvPr/>
          </p:nvSpPr>
          <p:spPr>
            <a:xfrm>
              <a:off x="5076975" y="4591000"/>
              <a:ext cx="2709392" cy="691451"/>
            </a:xfrm>
            <a:prstGeom prst="rect">
              <a:avLst/>
            </a:prstGeom>
            <a:solidFill>
              <a:srgbClr val="FABF90"/>
            </a:solidFill>
            <a:ln>
              <a:solidFill>
                <a:srgbClr val="C1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194560" rtl="0" eaLnBrk="1" latinLnBrk="0" hangingPunct="1">
                <a:defRPr sz="8600" kern="1200">
                  <a:solidFill>
                    <a:schemeClr val="lt1"/>
                  </a:solidFill>
                  <a:latin typeface="+mn-lt"/>
                  <a:ea typeface="+mn-ea"/>
                  <a:cs typeface="+mn-cs"/>
                </a:defRPr>
              </a:lvl1pPr>
              <a:lvl2pPr marL="2194560" algn="l" defTabSz="2194560" rtl="0" eaLnBrk="1" latinLnBrk="0" hangingPunct="1">
                <a:defRPr sz="8600" kern="1200">
                  <a:solidFill>
                    <a:schemeClr val="lt1"/>
                  </a:solidFill>
                  <a:latin typeface="+mn-lt"/>
                  <a:ea typeface="+mn-ea"/>
                  <a:cs typeface="+mn-cs"/>
                </a:defRPr>
              </a:lvl2pPr>
              <a:lvl3pPr marL="4389120" algn="l" defTabSz="2194560" rtl="0" eaLnBrk="1" latinLnBrk="0" hangingPunct="1">
                <a:defRPr sz="8600" kern="1200">
                  <a:solidFill>
                    <a:schemeClr val="lt1"/>
                  </a:solidFill>
                  <a:latin typeface="+mn-lt"/>
                  <a:ea typeface="+mn-ea"/>
                  <a:cs typeface="+mn-cs"/>
                </a:defRPr>
              </a:lvl3pPr>
              <a:lvl4pPr marL="6583680" algn="l" defTabSz="2194560" rtl="0" eaLnBrk="1" latinLnBrk="0" hangingPunct="1">
                <a:defRPr sz="8600" kern="1200">
                  <a:solidFill>
                    <a:schemeClr val="lt1"/>
                  </a:solidFill>
                  <a:latin typeface="+mn-lt"/>
                  <a:ea typeface="+mn-ea"/>
                  <a:cs typeface="+mn-cs"/>
                </a:defRPr>
              </a:lvl4pPr>
              <a:lvl5pPr marL="8778240" algn="l" defTabSz="2194560" rtl="0" eaLnBrk="1" latinLnBrk="0" hangingPunct="1">
                <a:defRPr sz="8600" kern="1200">
                  <a:solidFill>
                    <a:schemeClr val="lt1"/>
                  </a:solidFill>
                  <a:latin typeface="+mn-lt"/>
                  <a:ea typeface="+mn-ea"/>
                  <a:cs typeface="+mn-cs"/>
                </a:defRPr>
              </a:lvl5pPr>
              <a:lvl6pPr marL="10972800" algn="l" defTabSz="2194560" rtl="0" eaLnBrk="1" latinLnBrk="0" hangingPunct="1">
                <a:defRPr sz="8600" kern="1200">
                  <a:solidFill>
                    <a:schemeClr val="lt1"/>
                  </a:solidFill>
                  <a:latin typeface="+mn-lt"/>
                  <a:ea typeface="+mn-ea"/>
                  <a:cs typeface="+mn-cs"/>
                </a:defRPr>
              </a:lvl6pPr>
              <a:lvl7pPr marL="13167360" algn="l" defTabSz="2194560" rtl="0" eaLnBrk="1" latinLnBrk="0" hangingPunct="1">
                <a:defRPr sz="8600" kern="1200">
                  <a:solidFill>
                    <a:schemeClr val="lt1"/>
                  </a:solidFill>
                  <a:latin typeface="+mn-lt"/>
                  <a:ea typeface="+mn-ea"/>
                  <a:cs typeface="+mn-cs"/>
                </a:defRPr>
              </a:lvl7pPr>
              <a:lvl8pPr marL="15361920" algn="l" defTabSz="2194560" rtl="0" eaLnBrk="1" latinLnBrk="0" hangingPunct="1">
                <a:defRPr sz="8600" kern="1200">
                  <a:solidFill>
                    <a:schemeClr val="lt1"/>
                  </a:solidFill>
                  <a:latin typeface="+mn-lt"/>
                  <a:ea typeface="+mn-ea"/>
                  <a:cs typeface="+mn-cs"/>
                </a:defRPr>
              </a:lvl8pPr>
              <a:lvl9pPr marL="17556480" algn="l" defTabSz="2194560" rtl="0" eaLnBrk="1" latinLnBrk="0" hangingPunct="1">
                <a:defRPr sz="8600" kern="1200">
                  <a:solidFill>
                    <a:schemeClr val="lt1"/>
                  </a:solidFill>
                  <a:latin typeface="+mn-lt"/>
                  <a:ea typeface="+mn-ea"/>
                  <a:cs typeface="+mn-cs"/>
                </a:defRPr>
              </a:lvl9pPr>
            </a:lstStyle>
            <a:p>
              <a:pPr algn="ctr"/>
              <a:r>
                <a:rPr lang="en-US" sz="1800" b="1" dirty="0">
                  <a:solidFill>
                    <a:schemeClr val="tx1"/>
                  </a:solidFill>
                </a:rPr>
                <a:t>Last Block</a:t>
              </a:r>
            </a:p>
          </p:txBody>
        </p:sp>
        <p:cxnSp>
          <p:nvCxnSpPr>
            <p:cNvPr id="155" name="Straight Arrow Connector 154"/>
            <p:cNvCxnSpPr/>
            <p:nvPr/>
          </p:nvCxnSpPr>
          <p:spPr>
            <a:xfrm flipV="1">
              <a:off x="4959379" y="5349240"/>
              <a:ext cx="644016" cy="500318"/>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V="1">
              <a:off x="5695526" y="5343970"/>
              <a:ext cx="251289" cy="520809"/>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flipH="1" flipV="1">
              <a:off x="6412082" y="5336359"/>
              <a:ext cx="0" cy="520810"/>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flipH="1" flipV="1">
              <a:off x="7545659" y="5417820"/>
              <a:ext cx="1090039" cy="439349"/>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4298865" y="5343970"/>
              <a:ext cx="721342" cy="492707"/>
            </a:xfrm>
            <a:prstGeom prst="straightConnector1">
              <a:avLst/>
            </a:prstGeom>
            <a:ln w="50800">
              <a:solidFill>
                <a:srgbClr val="C10019"/>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flipH="1">
              <a:off x="4028626" y="5149850"/>
              <a:ext cx="960278" cy="686827"/>
            </a:xfrm>
            <a:prstGeom prst="straightConnector1">
              <a:avLst/>
            </a:prstGeom>
            <a:ln w="50800">
              <a:solidFill>
                <a:srgbClr val="92D150"/>
              </a:solidFill>
              <a:tailEnd type="triangle"/>
            </a:ln>
          </p:spPr>
          <p:style>
            <a:lnRef idx="1">
              <a:schemeClr val="accent1"/>
            </a:lnRef>
            <a:fillRef idx="0">
              <a:schemeClr val="accent1"/>
            </a:fillRef>
            <a:effectRef idx="0">
              <a:schemeClr val="accent1"/>
            </a:effectRef>
            <a:fontRef idx="minor">
              <a:schemeClr val="tx1"/>
            </a:fontRef>
          </p:style>
        </p:cxnSp>
      </p:grpSp>
      <p:sp>
        <p:nvSpPr>
          <p:cNvPr id="238" name="TextBox 237"/>
          <p:cNvSpPr txBox="1"/>
          <p:nvPr/>
        </p:nvSpPr>
        <p:spPr>
          <a:xfrm>
            <a:off x="28579876" y="36224299"/>
            <a:ext cx="2133600" cy="584775"/>
          </a:xfrm>
          <a:prstGeom prst="rect">
            <a:avLst/>
          </a:prstGeom>
          <a:noFill/>
        </p:spPr>
        <p:txBody>
          <a:bodyPr wrap="square" rtlCol="0">
            <a:spAutoFit/>
          </a:bodyPr>
          <a:lstStyle/>
          <a:p>
            <a:pPr algn="ctr"/>
            <a:r>
              <a:rPr lang="en-US" sz="3200" b="1" dirty="0"/>
              <a:t>FIGURE 7</a:t>
            </a:r>
          </a:p>
        </p:txBody>
      </p:sp>
      <p:sp>
        <p:nvSpPr>
          <p:cNvPr id="239" name="TextBox 238"/>
          <p:cNvSpPr txBox="1"/>
          <p:nvPr/>
        </p:nvSpPr>
        <p:spPr>
          <a:xfrm>
            <a:off x="16020689" y="29284818"/>
            <a:ext cx="10915926" cy="7478970"/>
          </a:xfrm>
          <a:prstGeom prst="rect">
            <a:avLst/>
          </a:prstGeom>
          <a:noFill/>
        </p:spPr>
        <p:txBody>
          <a:bodyPr wrap="square" rtlCol="0">
            <a:spAutoFit/>
          </a:bodyPr>
          <a:lstStyle/>
          <a:p>
            <a:pPr algn="just"/>
            <a:r>
              <a:rPr lang="en-US" sz="4000" dirty="0"/>
              <a:t>As an example of reduction, consider (Fig. 7). The green elements are thread memory, deep orange are global GPU memory, and light orange are blocks. The threads (organized in units called warps) shuffle their results down to the last thread. This process is then repeated on the block level, and the last block collects all of the values from global memory and places the final result in a spot in global memory (Fig 7). This general reduction scheme is what allows many examples to train in parallel and update weights in the network more efficiently.</a:t>
            </a:r>
          </a:p>
        </p:txBody>
      </p:sp>
      <p:sp>
        <p:nvSpPr>
          <p:cNvPr id="240" name="TextBox 239"/>
          <p:cNvSpPr txBox="1"/>
          <p:nvPr/>
        </p:nvSpPr>
        <p:spPr>
          <a:xfrm>
            <a:off x="32394246" y="16879636"/>
            <a:ext cx="17269104" cy="3416320"/>
          </a:xfrm>
          <a:prstGeom prst="rect">
            <a:avLst/>
          </a:prstGeom>
          <a:noFill/>
        </p:spPr>
        <p:txBody>
          <a:bodyPr wrap="square" rtlCol="0">
            <a:spAutoFit/>
          </a:bodyPr>
          <a:lstStyle/>
          <a:p>
            <a:pPr algn="just"/>
            <a:r>
              <a:rPr lang="en-US" sz="3600" dirty="0"/>
              <a:t>Overall, the speedup factor remained in the vicinity of 98x to 110x, with an average speedup across all trials and iterations of about 100x. The utilization picture shown above (Fig 8) shows that the GPU is achieving maximum computational workload, which is inductive of good parallelization based on the principles in the </a:t>
            </a:r>
            <a:r>
              <a:rPr lang="en-US" sz="3600" i="1" dirty="0"/>
              <a:t>GPU REDUCTION OPERATION </a:t>
            </a:r>
            <a:r>
              <a:rPr lang="en-US" sz="3600" dirty="0"/>
              <a:t>section. Note that the speedups factors listed here are for one CPU core versus an entire GPU).</a:t>
            </a:r>
          </a:p>
        </p:txBody>
      </p:sp>
      <p:grpSp>
        <p:nvGrpSpPr>
          <p:cNvPr id="3" name="Group 2"/>
          <p:cNvGrpSpPr/>
          <p:nvPr/>
        </p:nvGrpSpPr>
        <p:grpSpPr>
          <a:xfrm>
            <a:off x="33147999" y="11580428"/>
            <a:ext cx="6429375" cy="4684840"/>
            <a:chOff x="32450249" y="8832012"/>
            <a:chExt cx="6429375" cy="4684840"/>
          </a:xfrm>
        </p:grpSpPr>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2450249" y="8832012"/>
              <a:ext cx="6429375" cy="4038600"/>
            </a:xfrm>
            <a:prstGeom prst="rect">
              <a:avLst/>
            </a:prstGeom>
          </p:spPr>
        </p:pic>
        <p:sp>
          <p:nvSpPr>
            <p:cNvPr id="242" name="TextBox 241"/>
            <p:cNvSpPr txBox="1"/>
            <p:nvPr/>
          </p:nvSpPr>
          <p:spPr>
            <a:xfrm>
              <a:off x="34533944" y="12932077"/>
              <a:ext cx="2133600" cy="584775"/>
            </a:xfrm>
            <a:prstGeom prst="rect">
              <a:avLst/>
            </a:prstGeom>
            <a:noFill/>
          </p:spPr>
          <p:txBody>
            <a:bodyPr wrap="square" rtlCol="0">
              <a:spAutoFit/>
            </a:bodyPr>
            <a:lstStyle/>
            <a:p>
              <a:pPr algn="ctr"/>
              <a:r>
                <a:rPr lang="en-US" sz="3200" b="1" dirty="0"/>
                <a:t>FIGURE 8</a:t>
              </a:r>
            </a:p>
          </p:txBody>
        </p:sp>
      </p:grpSp>
      <p:sp>
        <p:nvSpPr>
          <p:cNvPr id="252" name="TextBox 126"/>
          <p:cNvSpPr txBox="1"/>
          <p:nvPr/>
        </p:nvSpPr>
        <p:spPr>
          <a:xfrm>
            <a:off x="21755230" y="6154360"/>
            <a:ext cx="6090449"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cs typeface="Helvetica" panose="020B0604020202020204" pitchFamily="34" charset="0"/>
              </a:rPr>
              <a:t>James Logan Mayfield, Ph.D.</a:t>
            </a:r>
          </a:p>
        </p:txBody>
      </p:sp>
      <p:sp>
        <p:nvSpPr>
          <p:cNvPr id="253" name="TextBox 127"/>
          <p:cNvSpPr txBox="1"/>
          <p:nvPr/>
        </p:nvSpPr>
        <p:spPr>
          <a:xfrm>
            <a:off x="27962022" y="6154178"/>
            <a:ext cx="4225644"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dirty="0">
                <a:cs typeface="Helvetica" panose="020B0604020202020204" pitchFamily="34" charset="0"/>
              </a:rPr>
              <a:t>Marta Tucker, Ph.D.</a:t>
            </a:r>
          </a:p>
        </p:txBody>
      </p:sp>
      <p:grpSp>
        <p:nvGrpSpPr>
          <p:cNvPr id="7" name="Group 6"/>
          <p:cNvGrpSpPr/>
          <p:nvPr/>
        </p:nvGrpSpPr>
        <p:grpSpPr>
          <a:xfrm>
            <a:off x="41401702" y="23202652"/>
            <a:ext cx="7361225" cy="3419954"/>
            <a:chOff x="40610587" y="15303944"/>
            <a:chExt cx="7361225" cy="3419954"/>
          </a:xfrm>
        </p:grpSpPr>
        <p:sp>
          <p:nvSpPr>
            <p:cNvPr id="11" name="TextBox 10"/>
            <p:cNvSpPr txBox="1"/>
            <p:nvPr/>
          </p:nvSpPr>
          <p:spPr>
            <a:xfrm>
              <a:off x="41186943" y="15303944"/>
              <a:ext cx="6255450" cy="400110"/>
            </a:xfrm>
            <a:prstGeom prst="rect">
              <a:avLst/>
            </a:prstGeom>
            <a:noFill/>
          </p:spPr>
          <p:txBody>
            <a:bodyPr wrap="square" rtlCol="0">
              <a:spAutoFit/>
            </a:bodyPr>
            <a:lstStyle/>
            <a:p>
              <a:r>
                <a:rPr lang="en-US" sz="2000" dirty="0"/>
                <a:t>Speedup (CPU vs. GPU) Distribution for 3000 iteration trial</a:t>
              </a:r>
            </a:p>
          </p:txBody>
        </p:sp>
        <p:sp>
          <p:nvSpPr>
            <p:cNvPr id="241" name="TextBox 240"/>
            <p:cNvSpPr txBox="1"/>
            <p:nvPr/>
          </p:nvSpPr>
          <p:spPr>
            <a:xfrm>
              <a:off x="41139704" y="16793940"/>
              <a:ext cx="6256050" cy="400110"/>
            </a:xfrm>
            <a:prstGeom prst="rect">
              <a:avLst/>
            </a:prstGeom>
            <a:noFill/>
          </p:spPr>
          <p:txBody>
            <a:bodyPr wrap="square" rtlCol="0">
              <a:spAutoFit/>
            </a:bodyPr>
            <a:lstStyle/>
            <a:p>
              <a:r>
                <a:rPr lang="en-US" sz="2000" dirty="0"/>
                <a:t>Speedup (CPU vs. GPU) Distribution for 1000 iteration trial</a:t>
              </a:r>
            </a:p>
          </p:txBody>
        </p:sp>
        <p:sp>
          <p:nvSpPr>
            <p:cNvPr id="245" name="TextBox 244"/>
            <p:cNvSpPr txBox="1"/>
            <p:nvPr/>
          </p:nvSpPr>
          <p:spPr>
            <a:xfrm>
              <a:off x="43247868" y="18139123"/>
              <a:ext cx="2133600" cy="584775"/>
            </a:xfrm>
            <a:prstGeom prst="rect">
              <a:avLst/>
            </a:prstGeom>
            <a:noFill/>
          </p:spPr>
          <p:txBody>
            <a:bodyPr wrap="square" rtlCol="0">
              <a:spAutoFit/>
            </a:bodyPr>
            <a:lstStyle/>
            <a:p>
              <a:pPr algn="ctr"/>
              <a:r>
                <a:rPr lang="en-US" sz="3200" b="1" dirty="0"/>
                <a:t>FIGURE 11</a:t>
              </a:r>
            </a:p>
          </p:txBody>
        </p:sp>
        <p:pic>
          <p:nvPicPr>
            <p:cNvPr id="9" name="Picture 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0610587" y="15704054"/>
              <a:ext cx="7314285" cy="736508"/>
            </a:xfrm>
            <a:prstGeom prst="rect">
              <a:avLst/>
            </a:prstGeom>
          </p:spPr>
        </p:pic>
        <p:pic>
          <p:nvPicPr>
            <p:cNvPr id="15" name="Picture 14"/>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0657527" y="17233338"/>
              <a:ext cx="7314285" cy="736508"/>
            </a:xfrm>
            <a:prstGeom prst="rect">
              <a:avLst/>
            </a:prstGeom>
          </p:spPr>
        </p:pic>
      </p:grpSp>
      <p:grpSp>
        <p:nvGrpSpPr>
          <p:cNvPr id="5" name="Group 4"/>
          <p:cNvGrpSpPr/>
          <p:nvPr/>
        </p:nvGrpSpPr>
        <p:grpSpPr>
          <a:xfrm>
            <a:off x="41375278" y="11220001"/>
            <a:ext cx="7315200" cy="5429005"/>
            <a:chOff x="40610587" y="8769473"/>
            <a:chExt cx="7315200" cy="5429005"/>
          </a:xfrm>
        </p:grpSpPr>
        <p:sp>
          <p:nvSpPr>
            <p:cNvPr id="244" name="TextBox 243"/>
            <p:cNvSpPr txBox="1"/>
            <p:nvPr/>
          </p:nvSpPr>
          <p:spPr>
            <a:xfrm>
              <a:off x="43200929" y="13613703"/>
              <a:ext cx="2133600" cy="584775"/>
            </a:xfrm>
            <a:prstGeom prst="rect">
              <a:avLst/>
            </a:prstGeom>
            <a:noFill/>
          </p:spPr>
          <p:txBody>
            <a:bodyPr wrap="square" rtlCol="0">
              <a:spAutoFit/>
            </a:bodyPr>
            <a:lstStyle/>
            <a:p>
              <a:pPr algn="ctr"/>
              <a:r>
                <a:rPr lang="en-US" sz="3200" b="1" dirty="0"/>
                <a:t>FIGURE 9</a:t>
              </a:r>
            </a:p>
          </p:txBody>
        </p:sp>
        <p:grpSp>
          <p:nvGrpSpPr>
            <p:cNvPr id="258" name="Group 257"/>
            <p:cNvGrpSpPr/>
            <p:nvPr/>
          </p:nvGrpSpPr>
          <p:grpSpPr>
            <a:xfrm>
              <a:off x="40610587" y="8769473"/>
              <a:ext cx="7315200" cy="4736508"/>
              <a:chOff x="32592629" y="14839119"/>
              <a:chExt cx="7315200" cy="4736508"/>
            </a:xfrm>
          </p:grpSpPr>
          <p:pic>
            <p:nvPicPr>
              <p:cNvPr id="259" name="Picture 258"/>
              <p:cNvPicPr>
                <a:picLocks noChangeAspect="1"/>
              </p:cNvPicPr>
              <p:nvPr/>
            </p:nvPicPr>
            <p:blipFill rotWithShape="1">
              <a:blip r:embed="rId20">
                <a:extLst>
                  <a:ext uri="{28A0092B-C50C-407E-A947-70E740481C1C}">
                    <a14:useLocalDpi xmlns:a14="http://schemas.microsoft.com/office/drawing/2010/main" val="0"/>
                  </a:ext>
                </a:extLst>
              </a:blip>
              <a:srcRect r="17823"/>
              <a:stretch/>
            </p:blipFill>
            <p:spPr>
              <a:xfrm>
                <a:off x="32592629" y="14839119"/>
                <a:ext cx="7315200" cy="4736508"/>
              </a:xfrm>
              <a:prstGeom prst="rect">
                <a:avLst/>
              </a:prstGeom>
            </p:spPr>
          </p:pic>
          <p:sp>
            <p:nvSpPr>
              <p:cNvPr id="260" name="Oval 259"/>
              <p:cNvSpPr>
                <a:spLocks noChangeAspect="1"/>
              </p:cNvSpPr>
              <p:nvPr/>
            </p:nvSpPr>
            <p:spPr>
              <a:xfrm>
                <a:off x="37705040" y="15517928"/>
                <a:ext cx="275782" cy="275098"/>
              </a:xfrm>
              <a:prstGeom prst="ellipse">
                <a:avLst/>
              </a:prstGeom>
              <a:solidFill>
                <a:srgbClr val="E0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p:cNvSpPr>
                <a:spLocks noChangeAspect="1"/>
              </p:cNvSpPr>
              <p:nvPr/>
            </p:nvSpPr>
            <p:spPr>
              <a:xfrm>
                <a:off x="37705040" y="15855532"/>
                <a:ext cx="275782" cy="275098"/>
              </a:xfrm>
              <a:prstGeom prst="ellipse">
                <a:avLst/>
              </a:prstGeom>
              <a:solidFill>
                <a:srgbClr val="587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TextBox 261"/>
              <p:cNvSpPr txBox="1"/>
              <p:nvPr/>
            </p:nvSpPr>
            <p:spPr>
              <a:xfrm>
                <a:off x="37980822" y="15455422"/>
                <a:ext cx="1772729" cy="400110"/>
              </a:xfrm>
              <a:prstGeom prst="rect">
                <a:avLst/>
              </a:prstGeom>
              <a:noFill/>
            </p:spPr>
            <p:txBody>
              <a:bodyPr wrap="square" rtlCol="0">
                <a:spAutoFit/>
              </a:bodyPr>
              <a:lstStyle/>
              <a:p>
                <a:pPr algn="ctr"/>
                <a:r>
                  <a:rPr lang="en-US" sz="2000" b="1" dirty="0"/>
                  <a:t>Validation Loss</a:t>
                </a:r>
              </a:p>
            </p:txBody>
          </p:sp>
          <p:sp>
            <p:nvSpPr>
              <p:cNvPr id="263" name="TextBox 262"/>
              <p:cNvSpPr txBox="1"/>
              <p:nvPr/>
            </p:nvSpPr>
            <p:spPr>
              <a:xfrm>
                <a:off x="37980822" y="15795798"/>
                <a:ext cx="1542858" cy="400110"/>
              </a:xfrm>
              <a:prstGeom prst="rect">
                <a:avLst/>
              </a:prstGeom>
              <a:noFill/>
            </p:spPr>
            <p:txBody>
              <a:bodyPr wrap="square" rtlCol="0">
                <a:spAutoFit/>
              </a:bodyPr>
              <a:lstStyle/>
              <a:p>
                <a:pPr algn="ctr"/>
                <a:r>
                  <a:rPr lang="en-US" sz="2000" b="1" dirty="0"/>
                  <a:t>Training Loss</a:t>
                </a:r>
              </a:p>
            </p:txBody>
          </p:sp>
        </p:grpSp>
      </p:grpSp>
      <p:grpSp>
        <p:nvGrpSpPr>
          <p:cNvPr id="6" name="Group 5"/>
          <p:cNvGrpSpPr/>
          <p:nvPr/>
        </p:nvGrpSpPr>
        <p:grpSpPr>
          <a:xfrm>
            <a:off x="33241099" y="22302926"/>
            <a:ext cx="7314285" cy="5200657"/>
            <a:chOff x="32528095" y="13923175"/>
            <a:chExt cx="7314285" cy="5200657"/>
          </a:xfrm>
        </p:grpSpPr>
        <p:sp>
          <p:nvSpPr>
            <p:cNvPr id="243" name="TextBox 242"/>
            <p:cNvSpPr txBox="1"/>
            <p:nvPr/>
          </p:nvSpPr>
          <p:spPr>
            <a:xfrm>
              <a:off x="34876816" y="18539057"/>
              <a:ext cx="2133600" cy="584775"/>
            </a:xfrm>
            <a:prstGeom prst="rect">
              <a:avLst/>
            </a:prstGeom>
            <a:noFill/>
          </p:spPr>
          <p:txBody>
            <a:bodyPr wrap="square" rtlCol="0">
              <a:spAutoFit/>
            </a:bodyPr>
            <a:lstStyle/>
            <a:p>
              <a:pPr algn="ctr"/>
              <a:r>
                <a:rPr lang="en-US" sz="3200" b="1" dirty="0"/>
                <a:t>FIGURE 10</a:t>
              </a:r>
            </a:p>
          </p:txBody>
        </p:sp>
        <p:pic>
          <p:nvPicPr>
            <p:cNvPr id="17" name="Picture 1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2528095" y="13923175"/>
              <a:ext cx="7314285" cy="4546032"/>
            </a:xfrm>
            <a:prstGeom prst="rect">
              <a:avLst/>
            </a:prstGeom>
          </p:spPr>
        </p:pic>
      </p:grpSp>
      <p:sp>
        <p:nvSpPr>
          <p:cNvPr id="246" name="TextBox 245"/>
          <p:cNvSpPr txBox="1"/>
          <p:nvPr/>
        </p:nvSpPr>
        <p:spPr>
          <a:xfrm>
            <a:off x="32394246" y="8679393"/>
            <a:ext cx="17269104" cy="2308324"/>
          </a:xfrm>
          <a:prstGeom prst="rect">
            <a:avLst/>
          </a:prstGeom>
          <a:noFill/>
        </p:spPr>
        <p:txBody>
          <a:bodyPr wrap="square" rtlCol="0">
            <a:spAutoFit/>
          </a:bodyPr>
          <a:lstStyle/>
          <a:p>
            <a:pPr algn="just"/>
            <a:r>
              <a:rPr lang="en-US" sz="3600" dirty="0"/>
              <a:t>The comparison for CPU vs GPU was completed with iteration counts of up to 3000 with a step size of 500. Each trial was performed for different learning rates but the results between these were negligible. Beyond 3000 iterations the CPU processing times became impractical and further trials were out of scope.</a:t>
            </a:r>
          </a:p>
        </p:txBody>
      </p:sp>
      <p:sp>
        <p:nvSpPr>
          <p:cNvPr id="247" name="TextBox 246"/>
          <p:cNvSpPr txBox="1"/>
          <p:nvPr/>
        </p:nvSpPr>
        <p:spPr>
          <a:xfrm>
            <a:off x="32381580" y="20295956"/>
            <a:ext cx="17269104" cy="1200329"/>
          </a:xfrm>
          <a:prstGeom prst="rect">
            <a:avLst/>
          </a:prstGeom>
          <a:noFill/>
        </p:spPr>
        <p:txBody>
          <a:bodyPr wrap="square" rtlCol="0">
            <a:spAutoFit/>
          </a:bodyPr>
          <a:lstStyle/>
          <a:p>
            <a:pPr algn="just"/>
            <a:r>
              <a:rPr lang="en-US" sz="3600" dirty="0"/>
              <a:t>The convergence for 6000 iterations is presented above as an example of the solution convergence in a reasonable training time; the results were obtained in 1.91 hours (Fig. 9).</a:t>
            </a:r>
          </a:p>
        </p:txBody>
      </p:sp>
      <p:sp>
        <p:nvSpPr>
          <p:cNvPr id="248" name="TextBox 247"/>
          <p:cNvSpPr txBox="1"/>
          <p:nvPr/>
        </p:nvSpPr>
        <p:spPr>
          <a:xfrm>
            <a:off x="32394246" y="27754134"/>
            <a:ext cx="17269104" cy="3970318"/>
          </a:xfrm>
          <a:prstGeom prst="rect">
            <a:avLst/>
          </a:prstGeom>
          <a:noFill/>
        </p:spPr>
        <p:txBody>
          <a:bodyPr wrap="square" rtlCol="0">
            <a:spAutoFit/>
          </a:bodyPr>
          <a:lstStyle/>
          <a:p>
            <a:pPr algn="just"/>
            <a:r>
              <a:rPr lang="en-US" sz="3600" dirty="0"/>
              <a:t>Figure 10 shows the GPU speed-up when compared with the CPU for each iteration checkpoint up to 200 iterations. Figure 11 shows the distribution of GPU speedup factors for 3000 iterations and for 1000 iterations. Note that the lower iteration count appears to experience a lower amount of speedup. From experimental data, it is reasonable to conclude that the GPU offers an immediate advantage to neural network training via backpropagation; this certainly due to its parallel architecture and the nature of neural network primitives (i.e. the dot product or sum reduction).</a:t>
            </a:r>
          </a:p>
        </p:txBody>
      </p:sp>
      <p:sp>
        <p:nvSpPr>
          <p:cNvPr id="12" name="TextBox 11"/>
          <p:cNvSpPr txBox="1"/>
          <p:nvPr/>
        </p:nvSpPr>
        <p:spPr>
          <a:xfrm>
            <a:off x="42448288" y="24020360"/>
            <a:ext cx="293562" cy="338554"/>
          </a:xfrm>
          <a:prstGeom prst="rect">
            <a:avLst/>
          </a:prstGeom>
          <a:noFill/>
        </p:spPr>
        <p:txBody>
          <a:bodyPr wrap="square" rtlCol="0">
            <a:spAutoFit/>
          </a:bodyPr>
          <a:lstStyle/>
          <a:p>
            <a:r>
              <a:rPr lang="en-US" sz="1600" dirty="0">
                <a:solidFill>
                  <a:srgbClr val="545558"/>
                </a:solidFill>
              </a:rPr>
              <a:t>x</a:t>
            </a:r>
          </a:p>
        </p:txBody>
      </p:sp>
      <p:sp>
        <p:nvSpPr>
          <p:cNvPr id="249" name="TextBox 248"/>
          <p:cNvSpPr txBox="1"/>
          <p:nvPr/>
        </p:nvSpPr>
        <p:spPr>
          <a:xfrm>
            <a:off x="44487973" y="24031172"/>
            <a:ext cx="293562" cy="338554"/>
          </a:xfrm>
          <a:prstGeom prst="rect">
            <a:avLst/>
          </a:prstGeom>
          <a:noFill/>
        </p:spPr>
        <p:txBody>
          <a:bodyPr wrap="square" rtlCol="0">
            <a:spAutoFit/>
          </a:bodyPr>
          <a:lstStyle/>
          <a:p>
            <a:r>
              <a:rPr lang="en-US" sz="1600" dirty="0">
                <a:solidFill>
                  <a:srgbClr val="545558"/>
                </a:solidFill>
              </a:rPr>
              <a:t>x</a:t>
            </a:r>
          </a:p>
        </p:txBody>
      </p:sp>
      <p:sp>
        <p:nvSpPr>
          <p:cNvPr id="250" name="TextBox 249"/>
          <p:cNvSpPr txBox="1"/>
          <p:nvPr/>
        </p:nvSpPr>
        <p:spPr>
          <a:xfrm>
            <a:off x="46580298" y="24024935"/>
            <a:ext cx="293562" cy="338554"/>
          </a:xfrm>
          <a:prstGeom prst="rect">
            <a:avLst/>
          </a:prstGeom>
          <a:noFill/>
        </p:spPr>
        <p:txBody>
          <a:bodyPr wrap="square" rtlCol="0">
            <a:spAutoFit/>
          </a:bodyPr>
          <a:lstStyle/>
          <a:p>
            <a:r>
              <a:rPr lang="en-US" sz="1600" dirty="0">
                <a:solidFill>
                  <a:srgbClr val="545558"/>
                </a:solidFill>
              </a:rPr>
              <a:t>x</a:t>
            </a:r>
          </a:p>
        </p:txBody>
      </p:sp>
      <p:sp>
        <p:nvSpPr>
          <p:cNvPr id="251" name="TextBox 250"/>
          <p:cNvSpPr txBox="1"/>
          <p:nvPr/>
        </p:nvSpPr>
        <p:spPr>
          <a:xfrm>
            <a:off x="48629508" y="24028905"/>
            <a:ext cx="293562" cy="338554"/>
          </a:xfrm>
          <a:prstGeom prst="rect">
            <a:avLst/>
          </a:prstGeom>
          <a:noFill/>
        </p:spPr>
        <p:txBody>
          <a:bodyPr wrap="square" rtlCol="0">
            <a:spAutoFit/>
          </a:bodyPr>
          <a:lstStyle/>
          <a:p>
            <a:r>
              <a:rPr lang="en-US" sz="1600" dirty="0">
                <a:solidFill>
                  <a:srgbClr val="545558"/>
                </a:solidFill>
              </a:rPr>
              <a:t>x</a:t>
            </a:r>
          </a:p>
        </p:txBody>
      </p:sp>
      <p:sp>
        <p:nvSpPr>
          <p:cNvPr id="254" name="TextBox 253"/>
          <p:cNvSpPr txBox="1"/>
          <p:nvPr/>
        </p:nvSpPr>
        <p:spPr>
          <a:xfrm>
            <a:off x="43092813" y="25575309"/>
            <a:ext cx="293562" cy="338554"/>
          </a:xfrm>
          <a:prstGeom prst="rect">
            <a:avLst/>
          </a:prstGeom>
          <a:noFill/>
        </p:spPr>
        <p:txBody>
          <a:bodyPr wrap="square" rtlCol="0">
            <a:spAutoFit/>
          </a:bodyPr>
          <a:lstStyle/>
          <a:p>
            <a:r>
              <a:rPr lang="en-US" sz="1600" dirty="0">
                <a:solidFill>
                  <a:srgbClr val="545558"/>
                </a:solidFill>
              </a:rPr>
              <a:t>x</a:t>
            </a:r>
          </a:p>
        </p:txBody>
      </p:sp>
      <p:sp>
        <p:nvSpPr>
          <p:cNvPr id="255" name="TextBox 254"/>
          <p:cNvSpPr txBox="1"/>
          <p:nvPr/>
        </p:nvSpPr>
        <p:spPr>
          <a:xfrm>
            <a:off x="45120191" y="25569288"/>
            <a:ext cx="293562" cy="338554"/>
          </a:xfrm>
          <a:prstGeom prst="rect">
            <a:avLst/>
          </a:prstGeom>
          <a:noFill/>
        </p:spPr>
        <p:txBody>
          <a:bodyPr wrap="square" rtlCol="0">
            <a:spAutoFit/>
          </a:bodyPr>
          <a:lstStyle/>
          <a:p>
            <a:r>
              <a:rPr lang="en-US" sz="1600" dirty="0">
                <a:solidFill>
                  <a:srgbClr val="545558"/>
                </a:solidFill>
              </a:rPr>
              <a:t>x</a:t>
            </a:r>
          </a:p>
        </p:txBody>
      </p:sp>
      <p:sp>
        <p:nvSpPr>
          <p:cNvPr id="256" name="TextBox 255"/>
          <p:cNvSpPr txBox="1"/>
          <p:nvPr/>
        </p:nvSpPr>
        <p:spPr>
          <a:xfrm>
            <a:off x="47151986" y="25569288"/>
            <a:ext cx="293562" cy="338554"/>
          </a:xfrm>
          <a:prstGeom prst="rect">
            <a:avLst/>
          </a:prstGeom>
          <a:noFill/>
        </p:spPr>
        <p:txBody>
          <a:bodyPr wrap="square" rtlCol="0">
            <a:spAutoFit/>
          </a:bodyPr>
          <a:lstStyle/>
          <a:p>
            <a:r>
              <a:rPr lang="en-US" sz="1600" dirty="0">
                <a:solidFill>
                  <a:srgbClr val="545558"/>
                </a:solidFill>
              </a:rPr>
              <a:t>x</a:t>
            </a:r>
          </a:p>
        </p:txBody>
      </p:sp>
    </p:spTree>
    <p:extLst>
      <p:ext uri="{BB962C8B-B14F-4D97-AF65-F5344CB8AC3E}">
        <p14:creationId xmlns:p14="http://schemas.microsoft.com/office/powerpoint/2010/main" val="887060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1433</TotalTime>
  <Words>1240</Words>
  <Application>Microsoft Office PowerPoint</Application>
  <PresentationFormat>Custom</PresentationFormat>
  <Paragraphs>145</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Helvetica</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Devin King</dc:creator>
  <cp:lastModifiedBy>Devin King</cp:lastModifiedBy>
  <cp:revision>24</cp:revision>
  <dcterms:created xsi:type="dcterms:W3CDTF">2017-02-22T03:14:06Z</dcterms:created>
  <dcterms:modified xsi:type="dcterms:W3CDTF">2017-04-20T21:21:27Z</dcterms:modified>
</cp:coreProperties>
</file>