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3BA9C-1532-4553-9B68-96764D4D96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B0AF4-F9E5-418D-ADE8-03E62B15A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0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3D5A8-80F2-4F00-BA4C-B30E4698188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96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3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0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8448" y="6021289"/>
            <a:ext cx="76395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BBD399-7546-4576-BBB4-908291056AB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05268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46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7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6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9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1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10E2-F5FA-4511-9D2C-25C0798BA8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6F62-B969-4360-935C-6C9CE7DDA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6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9660" y="1036964"/>
            <a:ext cx="2954337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指针小结</a:t>
            </a:r>
          </a:p>
        </p:txBody>
      </p:sp>
    </p:spTree>
    <p:extLst>
      <p:ext uri="{BB962C8B-B14F-4D97-AF65-F5344CB8AC3E}">
        <p14:creationId xmlns:p14="http://schemas.microsoft.com/office/powerpoint/2010/main" val="121243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7166" y="1412776"/>
            <a:ext cx="8712200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121212"/>
                </a:solidFill>
                <a:latin typeface="-apple-system"/>
              </a:rPr>
              <a:t>指针变量的赋值运算有</a:t>
            </a:r>
            <a:r>
              <a:rPr lang="en-US" altLang="zh-CN" sz="2800" b="1" dirty="0">
                <a:solidFill>
                  <a:srgbClr val="121212"/>
                </a:solidFill>
                <a:latin typeface="-apple-system"/>
              </a:rPr>
              <a:t>6</a:t>
            </a:r>
            <a:r>
              <a:rPr lang="zh-CN" altLang="en-US" sz="2800" b="1" dirty="0">
                <a:solidFill>
                  <a:srgbClr val="121212"/>
                </a:solidFill>
                <a:latin typeface="-apple-system"/>
              </a:rPr>
              <a:t>种形式：</a:t>
            </a:r>
            <a:endParaRPr lang="zh-CN" altLang="en-US" sz="2800" dirty="0">
              <a:solidFill>
                <a:srgbClr val="121212"/>
              </a:solidFill>
              <a:latin typeface="-apple-system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121212"/>
                </a:solidFill>
                <a:latin typeface="-apple-system"/>
              </a:rPr>
              <a:t>指针变量初始化赋值</a:t>
            </a:r>
            <a:endParaRPr lang="zh-CN" altLang="en-US" sz="2800" dirty="0">
              <a:solidFill>
                <a:srgbClr val="121212"/>
              </a:solidFill>
              <a:latin typeface="-apple-system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121212"/>
                </a:solidFill>
                <a:latin typeface="-apple-system"/>
              </a:rPr>
              <a:t>把一个变量的地址赋予指向相同数据类型的指针变量。</a:t>
            </a:r>
            <a:endParaRPr lang="zh-CN" altLang="en-US" sz="2800" dirty="0">
              <a:solidFill>
                <a:srgbClr val="121212"/>
              </a:solidFill>
              <a:latin typeface="-apple-system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121212"/>
                </a:solidFill>
                <a:latin typeface="-apple-system"/>
              </a:rPr>
              <a:t>把一个指针变量的值赋予指向相同类型变量的另一个指针变量。</a:t>
            </a:r>
            <a:endParaRPr lang="zh-CN" altLang="en-US" sz="2800" dirty="0">
              <a:solidFill>
                <a:srgbClr val="121212"/>
              </a:solidFill>
              <a:latin typeface="-apple-system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121212"/>
                </a:solidFill>
                <a:latin typeface="-apple-system"/>
              </a:rPr>
              <a:t>把数组的首地址赋予指向数组的指针变量。</a:t>
            </a:r>
            <a:endParaRPr lang="zh-CN" altLang="en-US" sz="2800" dirty="0">
              <a:solidFill>
                <a:srgbClr val="121212"/>
              </a:solidFill>
              <a:latin typeface="-apple-system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121212"/>
                </a:solidFill>
                <a:latin typeface="-apple-system"/>
              </a:rPr>
              <a:t>把字符串的首地址赋予指向字符类型的指针变量。</a:t>
            </a:r>
            <a:endParaRPr lang="zh-CN" altLang="en-US" sz="2800" dirty="0">
              <a:solidFill>
                <a:srgbClr val="121212"/>
              </a:solidFill>
              <a:latin typeface="-apple-system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800" b="1" dirty="0">
                <a:solidFill>
                  <a:srgbClr val="121212"/>
                </a:solidFill>
                <a:latin typeface="-apple-system"/>
              </a:rPr>
              <a:t>把函数的入口地址赋予指向函数的指针变量。</a:t>
            </a:r>
            <a:endParaRPr lang="zh-CN" altLang="en-US" sz="28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1534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91544" y="692697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int *p</a:t>
            </a:r>
            <a:r>
              <a:rPr lang="en-US" altLang="zh-CN" sz="2400" dirty="0"/>
              <a:t>; </a:t>
            </a:r>
            <a:r>
              <a:rPr lang="zh-CN" altLang="en-US" sz="2400" dirty="0"/>
              <a:t>一般指针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int </a:t>
            </a:r>
            <a:r>
              <a:rPr lang="en-US" altLang="zh-CN" sz="2400" dirty="0"/>
              <a:t>(*p)[M];p</a:t>
            </a:r>
            <a:r>
              <a:rPr lang="zh-CN" altLang="en-US" sz="2400" dirty="0"/>
              <a:t>指向含有</a:t>
            </a:r>
            <a:r>
              <a:rPr lang="en-US" altLang="zh-CN" sz="2400" dirty="0"/>
              <a:t>M</a:t>
            </a:r>
            <a:r>
              <a:rPr lang="zh-CN" altLang="en-US" sz="2400" dirty="0"/>
              <a:t>个元素的一维数组，可指向每行含有</a:t>
            </a:r>
            <a:r>
              <a:rPr lang="en-US" altLang="zh-CN" sz="2400" dirty="0"/>
              <a:t>M</a:t>
            </a:r>
            <a:r>
              <a:rPr lang="zh-CN" altLang="en-US" sz="2400" dirty="0"/>
              <a:t>个元素的二维数组的一行</a:t>
            </a:r>
            <a:r>
              <a:rPr lang="en-US" altLang="zh-CN" sz="2400" dirty="0"/>
              <a:t>(</a:t>
            </a:r>
            <a:r>
              <a:rPr lang="zh-CN" altLang="en-US" sz="2400" dirty="0"/>
              <a:t>行指针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int *p[M</a:t>
            </a:r>
            <a:r>
              <a:rPr lang="en-US" altLang="zh-CN" sz="2400" dirty="0"/>
              <a:t>]; p</a:t>
            </a:r>
            <a:r>
              <a:rPr lang="zh-CN" altLang="en-US" sz="2400" dirty="0"/>
              <a:t>是指针数组，含有</a:t>
            </a:r>
            <a:r>
              <a:rPr lang="en-US" altLang="zh-CN" sz="2400" dirty="0"/>
              <a:t>M</a:t>
            </a:r>
            <a:r>
              <a:rPr lang="zh-CN" altLang="en-US" sz="2400" dirty="0"/>
              <a:t>个元素，每个元素都是整形指针。</a:t>
            </a:r>
            <a:r>
              <a:rPr lang="en-US" altLang="zh-CN" sz="2400" dirty="0"/>
              <a:t>p</a:t>
            </a:r>
            <a:r>
              <a:rPr lang="zh-CN" altLang="en-US" sz="2400" dirty="0"/>
              <a:t>的类型是</a:t>
            </a:r>
            <a:r>
              <a:rPr lang="en-US" altLang="zh-CN" sz="2400" dirty="0"/>
              <a:t>int *[]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int </a:t>
            </a:r>
            <a:r>
              <a:rPr lang="en-US" altLang="zh-CN" sz="2400" dirty="0"/>
              <a:t>**</a:t>
            </a:r>
            <a:r>
              <a:rPr lang="en-US" altLang="zh-CN" sz="2400" dirty="0" err="1"/>
              <a:t>p;p</a:t>
            </a:r>
            <a:r>
              <a:rPr lang="zh-CN" altLang="en-US" sz="2400" dirty="0"/>
              <a:t>是指向整型指针的指针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int </a:t>
            </a:r>
            <a:r>
              <a:rPr lang="en-US" altLang="zh-CN" sz="2400" dirty="0"/>
              <a:t>(*p)(</a:t>
            </a:r>
            <a:r>
              <a:rPr lang="en-US" altLang="zh-CN" sz="2400" dirty="0" err="1"/>
              <a:t>int,int</a:t>
            </a:r>
            <a:r>
              <a:rPr lang="en-US" altLang="zh-CN" sz="2400" dirty="0"/>
              <a:t>);p</a:t>
            </a:r>
            <a:r>
              <a:rPr lang="zh-CN" altLang="en-US" sz="2400" dirty="0"/>
              <a:t>是一个函数指针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/>
              <a:t>int </a:t>
            </a:r>
            <a:r>
              <a:rPr lang="en-US" altLang="zh-CN" sz="2400" dirty="0"/>
              <a:t>*f(......);</a:t>
            </a:r>
            <a:r>
              <a:rPr lang="zh-CN" altLang="en-US" sz="2400" dirty="0"/>
              <a:t>这是一个函数定义</a:t>
            </a:r>
            <a:r>
              <a:rPr lang="en-US" altLang="zh-CN" sz="2400" dirty="0"/>
              <a:t>(</a:t>
            </a:r>
            <a:r>
              <a:rPr lang="zh-CN" altLang="en-US" sz="2400" dirty="0"/>
              <a:t>指针函数</a:t>
            </a:r>
            <a:r>
              <a:rPr lang="en-US" altLang="zh-CN" sz="2400" dirty="0"/>
              <a:t>)</a:t>
            </a:r>
            <a:r>
              <a:rPr lang="zh-CN" altLang="en-US" sz="2400" dirty="0"/>
              <a:t>，返回值为</a:t>
            </a:r>
            <a:r>
              <a:rPr lang="en-US" altLang="zh-CN" sz="2400" dirty="0"/>
              <a:t>int *</a:t>
            </a:r>
            <a:r>
              <a:rPr lang="zh-CN" altLang="en-US" sz="2400" dirty="0"/>
              <a:t>。</a:t>
            </a:r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r>
              <a:rPr lang="en-US" altLang="zh-CN" sz="2400" dirty="0"/>
              <a:t>void</a:t>
            </a:r>
            <a:r>
              <a:rPr lang="zh-CN" altLang="en-US" sz="2400" dirty="0"/>
              <a:t>类型</a:t>
            </a:r>
            <a:r>
              <a:rPr lang="zh-CN" altLang="en-US" sz="2400" dirty="0"/>
              <a:t>指针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任何</a:t>
            </a:r>
            <a:r>
              <a:rPr lang="zh-CN" altLang="en-US" sz="2400" dirty="0"/>
              <a:t>类型的指针都可以赋值给它，无须进行强制类型转换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void </a:t>
            </a:r>
            <a:r>
              <a:rPr lang="en-US" altLang="zh-CN" sz="2400" dirty="0"/>
              <a:t>*p1;int x, *p2=&amp;x;p1=p2</a:t>
            </a:r>
            <a:r>
              <a:rPr lang="en-US" altLang="zh-CN" sz="24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不能</a:t>
            </a:r>
            <a:r>
              <a:rPr lang="zh-CN" altLang="en-US" sz="2400" dirty="0"/>
              <a:t>对</a:t>
            </a:r>
            <a:r>
              <a:rPr lang="en-US" altLang="zh-CN" sz="2400" dirty="0"/>
              <a:t>void</a:t>
            </a:r>
            <a:r>
              <a:rPr lang="zh-CN" altLang="en-US" sz="2400" dirty="0"/>
              <a:t>指针</a:t>
            </a:r>
            <a:r>
              <a:rPr lang="zh-CN" altLang="en-US" sz="2400" dirty="0"/>
              <a:t>进行算术</a:t>
            </a:r>
            <a:r>
              <a:rPr lang="zh-CN" altLang="en-US" sz="2400" dirty="0"/>
              <a:t>操作。</a:t>
            </a:r>
          </a:p>
        </p:txBody>
      </p:sp>
      <p:sp>
        <p:nvSpPr>
          <p:cNvPr id="3" name="矩形 2"/>
          <p:cNvSpPr/>
          <p:nvPr/>
        </p:nvSpPr>
        <p:spPr>
          <a:xfrm>
            <a:off x="4295800" y="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指针各种用法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9054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Box 1"/>
          <p:cNvSpPr txBox="1">
            <a:spLocks noChangeArrowheads="1"/>
          </p:cNvSpPr>
          <p:nvPr/>
        </p:nvSpPr>
        <p:spPr bwMode="auto">
          <a:xfrm>
            <a:off x="4872038" y="333376"/>
            <a:ext cx="16557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anose="020B0604030504040204" pitchFamily="34" charset="0"/>
                <a:ea typeface="宋体" panose="02010600030101010101" pitchFamily="2" charset="-122"/>
              </a:rPr>
              <a:t>说   明</a:t>
            </a:r>
          </a:p>
        </p:txBody>
      </p:sp>
      <p:sp>
        <p:nvSpPr>
          <p:cNvPr id="2" name="矩形 1"/>
          <p:cNvSpPr/>
          <p:nvPr/>
        </p:nvSpPr>
        <p:spPr>
          <a:xfrm>
            <a:off x="1919536" y="1052736"/>
            <a:ext cx="828092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&amp;a</a:t>
            </a:r>
            <a:r>
              <a:rPr lang="zh-CN" altLang="en-US" sz="2800" b="1" dirty="0">
                <a:latin typeface="宋体" panose="02010600030101010101" pitchFamily="2" charset="-122"/>
              </a:rPr>
              <a:t>为变量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的地址，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为指针变量</a:t>
            </a:r>
            <a:r>
              <a:rPr lang="en-US" altLang="zh-CN" sz="2800" b="1" dirty="0">
                <a:latin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所指向的变量，因此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r>
              <a:rPr lang="zh-CN" altLang="en-US" sz="2800" b="1" dirty="0">
                <a:latin typeface="宋体" panose="02010600030101010101" pitchFamily="2" charset="-122"/>
              </a:rPr>
              <a:t>及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800" b="1" dirty="0">
                <a:latin typeface="宋体" panose="02010600030101010101" pitchFamily="2" charset="-122"/>
              </a:rPr>
              <a:t>的作用相反，若</a:t>
            </a:r>
            <a:r>
              <a:rPr lang="en-US" altLang="zh-CN" sz="2800" b="1" dirty="0">
                <a:latin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指向数组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中的第</a:t>
            </a:r>
            <a:r>
              <a:rPr lang="en-US" altLang="zh-CN" sz="2800" b="1" dirty="0" err="1">
                <a:latin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个元素</a:t>
            </a:r>
            <a:r>
              <a:rPr lang="en-US" altLang="zh-CN" sz="2800" b="1" dirty="0">
                <a:latin typeface="宋体" panose="02010600030101010101" pitchFamily="2" charset="-122"/>
              </a:rPr>
              <a:t>a[</a:t>
            </a:r>
            <a:r>
              <a:rPr lang="en-US" altLang="zh-CN" sz="2800" b="1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则：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p++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自右向左结合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相当于*</a:t>
            </a:r>
            <a:r>
              <a:rPr lang="en-US" altLang="zh-CN" sz="2800" b="1" dirty="0">
                <a:latin typeface="宋体" panose="02010600030101010101" pitchFamily="2" charset="-122"/>
              </a:rPr>
              <a:t>(p++)</a:t>
            </a:r>
            <a:r>
              <a:rPr lang="zh-CN" altLang="en-US" sz="2800" b="1" dirty="0">
                <a:latin typeface="宋体" panose="02010600030101010101" pitchFamily="2" charset="-122"/>
              </a:rPr>
              <a:t>，表示先得到*</a:t>
            </a:r>
            <a:r>
              <a:rPr lang="en-US" altLang="zh-CN" sz="2800" b="1" dirty="0">
                <a:latin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，即取得</a:t>
            </a:r>
            <a:r>
              <a:rPr lang="en-US" altLang="zh-CN" sz="2800" b="1" dirty="0">
                <a:latin typeface="宋体" panose="02010600030101010101" pitchFamily="2" charset="-122"/>
              </a:rPr>
              <a:t>a[</a:t>
            </a:r>
            <a:r>
              <a:rPr lang="en-US" altLang="zh-CN" sz="2800" b="1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，然后再进行</a:t>
            </a:r>
            <a:r>
              <a:rPr lang="en-US" altLang="zh-CN" sz="2800" b="1" dirty="0">
                <a:latin typeface="宋体" panose="02010600030101010101" pitchFamily="2" charset="-122"/>
              </a:rPr>
              <a:t>p++,(p+1)</a:t>
            </a:r>
            <a:r>
              <a:rPr lang="zh-CN" altLang="en-US" sz="2800" b="1" dirty="0">
                <a:latin typeface="宋体" panose="02010600030101010101" pitchFamily="2" charset="-122"/>
              </a:rPr>
              <a:t>相当于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a[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++]</a:t>
            </a:r>
            <a:r>
              <a:rPr lang="zh-CN" altLang="en-US" sz="2800" b="1" dirty="0">
                <a:latin typeface="宋体" panose="02010600030101010101" pitchFamily="2" charset="-122"/>
              </a:rPr>
              <a:t>。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++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自右向左结合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相当于*</a:t>
            </a:r>
            <a:r>
              <a:rPr lang="en-US" altLang="zh-CN" sz="2800" b="1" dirty="0">
                <a:latin typeface="宋体" panose="02010600030101010101" pitchFamily="2" charset="-122"/>
              </a:rPr>
              <a:t>(++p), </a:t>
            </a:r>
            <a:r>
              <a:rPr lang="zh-CN" altLang="en-US" sz="2800" b="1" dirty="0">
                <a:latin typeface="宋体" panose="02010600030101010101" pitchFamily="2" charset="-122"/>
              </a:rPr>
              <a:t>先进行</a:t>
            </a:r>
            <a:r>
              <a:rPr lang="en-US" altLang="zh-CN" sz="2800" b="1" dirty="0">
                <a:latin typeface="宋体" panose="02010600030101010101" pitchFamily="2" charset="-122"/>
              </a:rPr>
              <a:t>p+1-&gt;p</a:t>
            </a:r>
            <a:r>
              <a:rPr lang="zh-CN" altLang="en-US" sz="2800" b="1" dirty="0">
                <a:latin typeface="宋体" panose="02010600030101010101" pitchFamily="2" charset="-122"/>
              </a:rPr>
              <a:t>， 然后得到*</a:t>
            </a:r>
            <a:r>
              <a:rPr lang="en-US" altLang="zh-CN" sz="2800" b="1" dirty="0">
                <a:latin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</a:rPr>
              <a:t>， 即取得</a:t>
            </a:r>
            <a:r>
              <a:rPr lang="en-US" altLang="zh-CN" sz="2800" b="1" dirty="0">
                <a:latin typeface="宋体" panose="02010600030101010101" pitchFamily="2" charset="-122"/>
              </a:rPr>
              <a:t>a[i+1]</a:t>
            </a:r>
            <a:r>
              <a:rPr lang="zh-CN" altLang="en-US" sz="2800" b="1" dirty="0">
                <a:latin typeface="宋体" panose="02010600030101010101" pitchFamily="2" charset="-122"/>
              </a:rPr>
              <a:t>，相当于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a[++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。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(*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p)++</a:t>
            </a:r>
            <a:r>
              <a:rPr lang="zh-CN" altLang="en-US" sz="2800" b="1" dirty="0">
                <a:latin typeface="宋体" panose="02010600030101010101" pitchFamily="2" charset="-122"/>
              </a:rPr>
              <a:t>是表示先取出*</a:t>
            </a:r>
            <a:r>
              <a:rPr lang="en-US" altLang="zh-CN" sz="2800" b="1" dirty="0">
                <a:latin typeface="宋体" panose="02010600030101010101" pitchFamily="2" charset="-122"/>
              </a:rPr>
              <a:t>p(a[</a:t>
            </a:r>
            <a:r>
              <a:rPr lang="en-US" altLang="zh-CN" sz="2800" b="1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宋体" panose="02010600030101010101" pitchFamily="2" charset="-122"/>
              </a:rPr>
              <a:t>])</a:t>
            </a:r>
            <a:r>
              <a:rPr lang="zh-CN" altLang="en-US" sz="2800" b="1" dirty="0">
                <a:latin typeface="宋体" panose="02010600030101010101" pitchFamily="2" charset="-122"/>
              </a:rPr>
              <a:t>，然后对其自加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，即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a[</a:t>
            </a:r>
            <a:r>
              <a:rPr lang="en-US" altLang="zh-CN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]+1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元素值加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45541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* </a:t>
            </a:r>
            <a:r>
              <a:rPr lang="zh-CN" altLang="en-US" sz="2800" dirty="0"/>
              <a:t>数组名</a:t>
            </a:r>
            <a:r>
              <a:rPr lang="en-US" altLang="zh-CN" sz="2800" dirty="0"/>
              <a:t>[</a:t>
            </a:r>
            <a:r>
              <a:rPr lang="zh-CN" altLang="en-US" sz="2800" dirty="0"/>
              <a:t>下标</a:t>
            </a:r>
            <a:r>
              <a:rPr lang="en-US" altLang="zh-CN" sz="2800" dirty="0"/>
              <a:t>]</a:t>
            </a:r>
            <a:r>
              <a:rPr lang="zh-CN" altLang="en-US" sz="2800" dirty="0"/>
              <a:t>与</a:t>
            </a:r>
            <a:r>
              <a:rPr lang="en-US" altLang="zh-CN" sz="2800" dirty="0"/>
              <a:t>(</a:t>
            </a:r>
            <a:r>
              <a:rPr lang="en-US" altLang="zh-CN" sz="2400" dirty="0"/>
              <a:t>* </a:t>
            </a:r>
            <a:r>
              <a:rPr lang="zh-CN" altLang="en-US" sz="2400" dirty="0"/>
              <a:t>数组</a:t>
            </a:r>
            <a:r>
              <a:rPr lang="zh-CN" altLang="en-US" sz="2400" dirty="0"/>
              <a:t>名</a:t>
            </a:r>
            <a:r>
              <a:rPr lang="en-US" altLang="zh-CN" sz="2400" dirty="0"/>
              <a:t>)[</a:t>
            </a:r>
            <a:r>
              <a:rPr lang="zh-CN" altLang="en-US" sz="2400" dirty="0"/>
              <a:t>下标</a:t>
            </a:r>
            <a:r>
              <a:rPr lang="en-US" altLang="zh-CN" sz="2400" dirty="0"/>
              <a:t>]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1200" y="836713"/>
            <a:ext cx="81472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int </a:t>
            </a:r>
            <a:r>
              <a:rPr lang="en-US" altLang="zh-CN" sz="2400" dirty="0"/>
              <a:t>* a[5] </a:t>
            </a:r>
            <a:r>
              <a:rPr lang="zh-CN" altLang="en-US" sz="2400" dirty="0"/>
              <a:t>和 </a:t>
            </a:r>
            <a:r>
              <a:rPr lang="en-US" altLang="zh-CN" sz="2400" dirty="0"/>
              <a:t>int (*a)[5</a:t>
            </a:r>
            <a:r>
              <a:rPr lang="en-US" altLang="zh-CN" sz="2400" dirty="0"/>
              <a:t>]</a:t>
            </a:r>
            <a:r>
              <a:rPr lang="zh-CN" altLang="en-US" sz="2400" dirty="0"/>
              <a:t> 只</a:t>
            </a:r>
            <a:r>
              <a:rPr lang="zh-CN" altLang="en-US" sz="2400" dirty="0"/>
              <a:t>相差一个括号，由于存在优先级的关系（</a:t>
            </a:r>
            <a:r>
              <a:rPr lang="en-US" altLang="zh-CN" sz="2400" dirty="0"/>
              <a:t>( ) &gt; [ ] &gt; *</a:t>
            </a:r>
            <a:r>
              <a:rPr lang="zh-CN" altLang="en-US" sz="2400" dirty="0"/>
              <a:t>），如果不加括号，</a:t>
            </a:r>
            <a:r>
              <a:rPr lang="en-US" altLang="zh-CN" sz="2400" dirty="0"/>
              <a:t>a</a:t>
            </a:r>
            <a:r>
              <a:rPr lang="zh-CN" altLang="en-US" sz="2400" dirty="0"/>
              <a:t>会先与</a:t>
            </a:r>
            <a:r>
              <a:rPr lang="en-US" altLang="zh-CN" sz="2400" dirty="0"/>
              <a:t>[ ]</a:t>
            </a:r>
            <a:r>
              <a:rPr lang="zh-CN" altLang="en-US" sz="2400" dirty="0"/>
              <a:t>结合，加了括号，</a:t>
            </a:r>
            <a:r>
              <a:rPr lang="en-US" altLang="zh-CN" sz="2400" dirty="0"/>
              <a:t>a</a:t>
            </a:r>
            <a:r>
              <a:rPr lang="zh-CN" altLang="en-US" sz="2400" dirty="0"/>
              <a:t>则先与*结合。加括号为的是改变运算的结合顺序。</a:t>
            </a:r>
            <a:r>
              <a:rPr lang="en-US" altLang="zh-CN" sz="2400" dirty="0"/>
              <a:t>int * a[5]</a:t>
            </a:r>
            <a:r>
              <a:rPr lang="zh-CN" altLang="en-US" sz="2400" dirty="0"/>
              <a:t>没有括号，</a:t>
            </a:r>
            <a:r>
              <a:rPr lang="en-US" altLang="zh-CN" sz="2400" dirty="0"/>
              <a:t>a</a:t>
            </a:r>
            <a:r>
              <a:rPr lang="zh-CN" altLang="en-US" sz="2400" dirty="0"/>
              <a:t>先与</a:t>
            </a:r>
            <a:r>
              <a:rPr lang="en-US" altLang="zh-CN" sz="2400" dirty="0"/>
              <a:t>[ ]</a:t>
            </a:r>
            <a:r>
              <a:rPr lang="zh-CN" altLang="en-US" sz="2400" dirty="0"/>
              <a:t>结合，先是个数组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int </a:t>
            </a:r>
            <a:r>
              <a:rPr lang="en-US" altLang="zh-CN" sz="2400" dirty="0"/>
              <a:t>(*a)[5]</a:t>
            </a:r>
            <a:r>
              <a:rPr lang="zh-CN" altLang="en-US" sz="2400" dirty="0"/>
              <a:t>加了括号，</a:t>
            </a:r>
            <a:r>
              <a:rPr lang="en-US" altLang="zh-CN" sz="2400" dirty="0"/>
              <a:t>a</a:t>
            </a:r>
            <a:r>
              <a:rPr lang="zh-CN" altLang="en-US" sz="2400" dirty="0"/>
              <a:t>先和*结合，先是个</a:t>
            </a:r>
            <a:r>
              <a:rPr lang="zh-CN" altLang="en-US" sz="2400" dirty="0"/>
              <a:t>指针，称数组</a:t>
            </a:r>
            <a:r>
              <a:rPr lang="zh-CN" altLang="en-US" sz="2400" dirty="0"/>
              <a:t>指针，本质上是一个指针，指针所指对象是一个数组，数组的类型是</a:t>
            </a:r>
            <a:r>
              <a:rPr lang="en-US" altLang="zh-CN" sz="2400" dirty="0"/>
              <a:t>int [5]</a:t>
            </a:r>
            <a:r>
              <a:rPr lang="zh-CN" altLang="en-US" sz="2400" dirty="0"/>
              <a:t>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int </a:t>
            </a:r>
            <a:r>
              <a:rPr lang="en-US" altLang="zh-CN" sz="2400" dirty="0"/>
              <a:t>(</a:t>
            </a:r>
            <a:r>
              <a:rPr lang="zh-CN" altLang="en-US" sz="2400" dirty="0"/>
              <a:t>*</a:t>
            </a:r>
            <a:r>
              <a:rPr lang="en-US" altLang="zh-CN" sz="2400" dirty="0"/>
              <a:t>p)[5]</a:t>
            </a:r>
            <a:r>
              <a:rPr lang="zh-CN" altLang="en-US" sz="2400" dirty="0"/>
              <a:t>中</a:t>
            </a:r>
            <a:r>
              <a:rPr lang="zh-CN" altLang="en-US" sz="2400" dirty="0"/>
              <a:t>的</a:t>
            </a:r>
            <a:r>
              <a:rPr lang="en-US" altLang="zh-CN" sz="2400" dirty="0"/>
              <a:t>5</a:t>
            </a:r>
            <a:r>
              <a:rPr lang="zh-CN" altLang="en-US" sz="2400" dirty="0"/>
              <a:t>，一般指二</a:t>
            </a:r>
            <a:r>
              <a:rPr lang="zh-CN" altLang="en-US" sz="2400" dirty="0"/>
              <a:t>维数组的列数</a:t>
            </a:r>
            <a:r>
              <a:rPr lang="zh-CN" altLang="en-US" sz="2400" dirty="0"/>
              <a:t>，或为一</a:t>
            </a:r>
            <a:r>
              <a:rPr lang="zh-CN" altLang="en-US" sz="2400" dirty="0"/>
              <a:t>维数</a:t>
            </a:r>
            <a:r>
              <a:rPr lang="zh-CN" altLang="en-US" sz="2400" dirty="0"/>
              <a:t>组元素</a:t>
            </a:r>
            <a:r>
              <a:rPr lang="zh-CN" altLang="en-US" sz="2400" dirty="0"/>
              <a:t>个数</a:t>
            </a:r>
            <a:r>
              <a:rPr lang="zh-CN" altLang="en-US" sz="2400" dirty="0"/>
              <a:t>。若存在：</a:t>
            </a:r>
            <a:r>
              <a:rPr lang="en-US" altLang="zh-CN" sz="2400" dirty="0"/>
              <a:t>int a[3][4]={1,2…12},(*p)[5]; p=a;</a:t>
            </a:r>
            <a:r>
              <a:rPr lang="zh-CN" altLang="en-US" sz="2400" dirty="0"/>
              <a:t>则：</a:t>
            </a:r>
            <a:r>
              <a:rPr lang="en-US" altLang="zh-CN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对于*</a:t>
            </a:r>
            <a:r>
              <a:rPr lang="en-US" altLang="zh-CN" sz="2400" dirty="0"/>
              <a:t>(*(</a:t>
            </a:r>
            <a:r>
              <a:rPr lang="en-US" altLang="zh-CN" sz="2400" dirty="0" err="1"/>
              <a:t>p+i</a:t>
            </a:r>
            <a:r>
              <a:rPr lang="en-US" altLang="zh-CN" sz="2400" dirty="0"/>
              <a:t>)+j) </a:t>
            </a:r>
            <a:r>
              <a:rPr lang="zh-CN" altLang="en-US" sz="2400" dirty="0"/>
              <a:t>，里层 </a:t>
            </a:r>
            <a:r>
              <a:rPr lang="zh-CN" altLang="en-US" sz="2400" dirty="0"/>
              <a:t>* 是为了先选定</a:t>
            </a:r>
            <a:r>
              <a:rPr lang="zh-CN" altLang="en-US" sz="2400" dirty="0"/>
              <a:t>数组，再用外层 </a:t>
            </a:r>
            <a:r>
              <a:rPr lang="zh-CN" altLang="en-US" sz="2400" dirty="0"/>
              <a:t>* </a:t>
            </a:r>
            <a:r>
              <a:rPr lang="zh-CN" altLang="en-US" sz="2400" dirty="0"/>
              <a:t>对</a:t>
            </a:r>
            <a:r>
              <a:rPr lang="zh-CN" altLang="en-US" sz="2400" dirty="0"/>
              <a:t>数组中的元素取值，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j</a:t>
            </a:r>
            <a:r>
              <a:rPr lang="zh-CN" altLang="en-US" sz="2400" dirty="0"/>
              <a:t>分别</a:t>
            </a:r>
            <a:r>
              <a:rPr lang="zh-CN" altLang="en-US" sz="2400" dirty="0"/>
              <a:t>是二维数组的行、列值。因此，数组</a:t>
            </a:r>
            <a:r>
              <a:rPr lang="zh-CN" altLang="en-US" sz="2400" dirty="0"/>
              <a:t>指针对二维数组才有</a:t>
            </a:r>
            <a:r>
              <a:rPr lang="zh-CN" altLang="en-US" sz="2400" dirty="0"/>
              <a:t>意义。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int * a[5]</a:t>
            </a:r>
            <a:r>
              <a:rPr lang="zh-CN" altLang="en-US" sz="2400" dirty="0"/>
              <a:t>是指针数组，本质上是一个数组，数组里存放的元素是指针，指针的类型是</a:t>
            </a:r>
            <a:r>
              <a:rPr lang="en-US" altLang="zh-CN" sz="2400" dirty="0"/>
              <a:t>int *</a:t>
            </a:r>
            <a:r>
              <a:rPr lang="zh-CN" altLang="en-US" sz="2400" dirty="0"/>
              <a:t>型，指向一个整型数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44530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3552" y="476672"/>
            <a:ext cx="8424936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有关指针的</a:t>
            </a:r>
            <a:r>
              <a:rPr lang="zh-CN" altLang="en-US" sz="3200" b="1" dirty="0">
                <a:latin typeface="宋体" panose="02010600030101010101" pitchFamily="2" charset="-122"/>
              </a:rPr>
              <a:t>数据类型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marL="266700" lvl="3">
              <a:lnSpc>
                <a:spcPct val="90000"/>
              </a:lnSpc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marL="266700" lvl="3"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定义                 说明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266700" lvl="3">
              <a:lnSpc>
                <a:spcPct val="9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--------------------------------------------------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177800" lvl="3">
              <a:lnSpc>
                <a:spcPct val="9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int </a:t>
            </a:r>
            <a:r>
              <a:rPr lang="en-US" altLang="zh-CN" sz="2400" b="1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</a:rPr>
              <a:t>;		</a:t>
            </a:r>
            <a:r>
              <a:rPr lang="zh-CN" altLang="en-US" sz="2400" b="1" dirty="0">
                <a:latin typeface="宋体" panose="02010600030101010101" pitchFamily="2" charset="-122"/>
              </a:rPr>
              <a:t>整型变量</a:t>
            </a:r>
            <a:r>
              <a:rPr lang="en-US" altLang="zh-CN" sz="2400" b="1" dirty="0" err="1">
                <a:latin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宋体" panose="02010600030101010101" pitchFamily="2" charset="-122"/>
              </a:rPr>
              <a:t>的</a:t>
            </a:r>
            <a:r>
              <a:rPr lang="zh-CN" altLang="en-US" sz="2400" b="1" dirty="0">
                <a:latin typeface="宋体" panose="02010600030101010101" pitchFamily="2" charset="-122"/>
              </a:rPr>
              <a:t>定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177800" lvl="3">
              <a:lnSpc>
                <a:spcPct val="9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int *p; 	      </a:t>
            </a:r>
            <a:r>
              <a:rPr lang="zh-CN" altLang="en-US" sz="2400" b="1" dirty="0">
                <a:latin typeface="宋体" panose="02010600030101010101" pitchFamily="2" charset="-122"/>
              </a:rPr>
              <a:t>定义指针</a:t>
            </a:r>
            <a:r>
              <a:rPr lang="en-US" altLang="zh-CN" sz="2400" b="1" dirty="0" err="1">
                <a:latin typeface="宋体" panose="02010600030101010101" pitchFamily="2" charset="-122"/>
              </a:rPr>
              <a:t>p,p</a:t>
            </a:r>
            <a:r>
              <a:rPr lang="zh-CN" altLang="en-US" sz="2400" b="1" dirty="0">
                <a:latin typeface="宋体" panose="02010600030101010101" pitchFamily="2" charset="-122"/>
              </a:rPr>
              <a:t>指向整型数据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int </a:t>
            </a:r>
            <a:r>
              <a:rPr lang="en-US" altLang="zh-CN" sz="2400" b="1" dirty="0">
                <a:latin typeface="宋体" panose="02010600030101010101" pitchFamily="2" charset="-122"/>
              </a:rPr>
              <a:t>a[n];  	</a:t>
            </a:r>
            <a:r>
              <a:rPr lang="zh-CN" altLang="en-US" sz="2400" b="1" dirty="0">
                <a:latin typeface="宋体" panose="02010600030101010101" pitchFamily="2" charset="-122"/>
              </a:rPr>
              <a:t>定义一维数组</a:t>
            </a:r>
            <a:r>
              <a:rPr lang="en-US" altLang="zh-CN" sz="2400" b="1" dirty="0">
                <a:latin typeface="宋体" panose="02010600030101010101" pitchFamily="2" charset="-122"/>
              </a:rPr>
              <a:t>a,</a:t>
            </a:r>
            <a:r>
              <a:rPr lang="zh-CN" altLang="en-US" sz="2400" b="1" dirty="0">
                <a:latin typeface="宋体" panose="02010600030101010101" pitchFamily="2" charset="-122"/>
              </a:rPr>
              <a:t>它有</a:t>
            </a:r>
            <a:r>
              <a:rPr lang="en-US" altLang="zh-CN" sz="2400" b="1" dirty="0"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int </a:t>
            </a:r>
            <a:r>
              <a:rPr lang="en-US" altLang="zh-CN" sz="2400" b="1" dirty="0">
                <a:latin typeface="宋体" panose="02010600030101010101" pitchFamily="2" charset="-122"/>
              </a:rPr>
              <a:t>*p[n];	</a:t>
            </a:r>
            <a:r>
              <a:rPr lang="en-US" altLang="zh-CN" sz="2400" b="1" dirty="0">
                <a:latin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宋体" panose="02010600030101010101" pitchFamily="2" charset="-122"/>
              </a:rPr>
              <a:t>定义</a:t>
            </a:r>
            <a:r>
              <a:rPr lang="zh-CN" altLang="en-US" sz="2400" b="1" dirty="0">
                <a:latin typeface="宋体" panose="02010600030101010101" pitchFamily="2" charset="-122"/>
              </a:rPr>
              <a:t>指针数组</a:t>
            </a:r>
            <a:r>
              <a:rPr lang="en-US" altLang="zh-CN" sz="2400" b="1" dirty="0"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，它由</a:t>
            </a:r>
            <a:r>
              <a:rPr lang="en-US" altLang="zh-CN" sz="2400" b="1" dirty="0"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个元素，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			</a:t>
            </a:r>
            <a:r>
              <a:rPr lang="zh-CN" altLang="en-US" sz="2400" b="1" dirty="0">
                <a:latin typeface="宋体" panose="02010600030101010101" pitchFamily="2" charset="-122"/>
              </a:rPr>
              <a:t>每个</a:t>
            </a:r>
            <a:r>
              <a:rPr lang="zh-CN" altLang="en-US" sz="2400" b="1" dirty="0">
                <a:latin typeface="宋体" panose="02010600030101010101" pitchFamily="2" charset="-122"/>
              </a:rPr>
              <a:t>元素都是指针，指向整型数据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int </a:t>
            </a:r>
            <a:r>
              <a:rPr lang="en-US" altLang="zh-CN" sz="2400" b="1" dirty="0">
                <a:latin typeface="宋体" panose="02010600030101010101" pitchFamily="2" charset="-122"/>
              </a:rPr>
              <a:t>(*p)[n];  	</a:t>
            </a:r>
            <a:r>
              <a:rPr lang="zh-CN" altLang="en-US" sz="2400" b="1" dirty="0">
                <a:latin typeface="宋体" panose="02010600030101010101" pitchFamily="2" charset="-122"/>
              </a:rPr>
              <a:t>定义</a:t>
            </a:r>
            <a:r>
              <a:rPr lang="en-US" altLang="zh-CN" sz="2400" b="1" dirty="0"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为数组指针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int </a:t>
            </a:r>
            <a:r>
              <a:rPr lang="en-US" altLang="zh-CN" sz="2400" b="1" dirty="0">
                <a:latin typeface="宋体" panose="02010600030101010101" pitchFamily="2" charset="-122"/>
              </a:rPr>
              <a:t>f( )</a:t>
            </a:r>
            <a:r>
              <a:rPr lang="zh-CN" altLang="en-US" sz="2400" b="1" dirty="0">
                <a:latin typeface="宋体" panose="02010600030101010101" pitchFamily="2" charset="-122"/>
              </a:rPr>
              <a:t>；  	定义</a:t>
            </a:r>
            <a:r>
              <a:rPr lang="en-US" altLang="zh-CN" sz="2400" b="1" dirty="0">
                <a:latin typeface="宋体" panose="02010600030101010101" pitchFamily="2" charset="-122"/>
              </a:rPr>
              <a:t>f</a:t>
            </a:r>
            <a:r>
              <a:rPr lang="zh-CN" altLang="en-US" sz="2400" b="1" dirty="0">
                <a:latin typeface="宋体" panose="02010600030101010101" pitchFamily="2" charset="-122"/>
              </a:rPr>
              <a:t>为返回整型的一个函数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int </a:t>
            </a:r>
            <a:r>
              <a:rPr lang="en-US" altLang="zh-CN" sz="2400" b="1" dirty="0">
                <a:latin typeface="宋体" panose="02010600030101010101" pitchFamily="2" charset="-122"/>
              </a:rPr>
              <a:t>*p( );  	</a:t>
            </a:r>
            <a:r>
              <a:rPr lang="zh-CN" altLang="en-US" sz="2400" b="1" dirty="0">
                <a:latin typeface="宋体" panose="02010600030101010101" pitchFamily="2" charset="-122"/>
              </a:rPr>
              <a:t>定义一个返回指针值的函数，该指针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			</a:t>
            </a:r>
            <a:r>
              <a:rPr lang="zh-CN" altLang="en-US" sz="2400" b="1" dirty="0">
                <a:latin typeface="宋体" panose="02010600030101010101" pitchFamily="2" charset="-122"/>
              </a:rPr>
              <a:t>指向</a:t>
            </a:r>
            <a:r>
              <a:rPr lang="zh-CN" altLang="en-US" sz="2400" b="1" dirty="0">
                <a:latin typeface="宋体" panose="02010600030101010101" pitchFamily="2" charset="-122"/>
              </a:rPr>
              <a:t>一个整型数据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int </a:t>
            </a:r>
            <a:r>
              <a:rPr lang="en-US" altLang="zh-CN" sz="2400" b="1" dirty="0">
                <a:latin typeface="宋体" panose="02010600030101010101" pitchFamily="2" charset="-122"/>
              </a:rPr>
              <a:t>(*p)( ); 	p</a:t>
            </a:r>
            <a:r>
              <a:rPr lang="zh-CN" altLang="en-US" sz="2400" b="1" dirty="0">
                <a:latin typeface="宋体" panose="02010600030101010101" pitchFamily="2" charset="-122"/>
              </a:rPr>
              <a:t>为函数指针，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			</a:t>
            </a:r>
            <a:r>
              <a:rPr lang="zh-CN" altLang="en-US" sz="2400" b="1" dirty="0">
                <a:latin typeface="宋体" panose="02010600030101010101" pitchFamily="2" charset="-122"/>
              </a:rPr>
              <a:t>该</a:t>
            </a:r>
            <a:r>
              <a:rPr lang="zh-CN" altLang="en-US" sz="2400" b="1" dirty="0">
                <a:latin typeface="宋体" panose="02010600030101010101" pitchFamily="2" charset="-122"/>
              </a:rPr>
              <a:t>函数返回一个整型值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int </a:t>
            </a:r>
            <a:r>
              <a:rPr lang="en-US" altLang="zh-CN" sz="2400" b="1" dirty="0">
                <a:latin typeface="宋体" panose="02010600030101010101" pitchFamily="2" charset="-122"/>
              </a:rPr>
              <a:t>**p 		p</a:t>
            </a:r>
            <a:r>
              <a:rPr lang="zh-CN" altLang="en-US" sz="2400" b="1" dirty="0">
                <a:latin typeface="宋体" panose="02010600030101010101" pitchFamily="2" charset="-122"/>
              </a:rPr>
              <a:t>为一个指针变量它指向另一个指针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			</a:t>
            </a:r>
            <a:r>
              <a:rPr lang="zh-CN" altLang="en-US" sz="2400" b="1" dirty="0">
                <a:latin typeface="宋体" panose="02010600030101010101" pitchFamily="2" charset="-122"/>
              </a:rPr>
              <a:t>变量，后者</a:t>
            </a:r>
            <a:r>
              <a:rPr lang="zh-CN" altLang="en-US" sz="2400" b="1" dirty="0">
                <a:latin typeface="宋体" panose="02010600030101010101" pitchFamily="2" charset="-122"/>
              </a:rPr>
              <a:t>指向整型数据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295800" y="1052736"/>
            <a:ext cx="72008" cy="511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51584" y="6240247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351584" y="1052736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696046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548</Words>
  <Application>Microsoft Office PowerPoint</Application>
  <PresentationFormat>宽屏</PresentationFormat>
  <Paragraphs>48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等线</vt:lpstr>
      <vt:lpstr>等线 Light</vt:lpstr>
      <vt:lpstr>宋体</vt:lpstr>
      <vt:lpstr>Arial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* 数组名[下标]与(* 数组名)[下标]说明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533</dc:creator>
  <cp:lastModifiedBy>533</cp:lastModifiedBy>
  <cp:revision>1</cp:revision>
  <dcterms:created xsi:type="dcterms:W3CDTF">2024-03-10T03:37:54Z</dcterms:created>
  <dcterms:modified xsi:type="dcterms:W3CDTF">2024-03-10T03:38:55Z</dcterms:modified>
</cp:coreProperties>
</file>