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859" name="Rectangle 163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914400" y="2057400"/>
            <a:ext cx="103632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4186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19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8079239" y="6187217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2786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98E1-31DF-40E8-9523-A3D91D53E86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546D-B347-454B-8A92-7EBBFB19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66964"/>
            <a:ext cx="103632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615" y="5883276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D398E1-31DF-40E8-9523-A3D91D53E86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83276"/>
            <a:ext cx="667238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647" y="5883276"/>
            <a:ext cx="76395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E7546D-B347-454B-8A92-7EBBFB190BA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内容占位符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420743-A85E-48E4-B124-9C0A4584AF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156757" y="4748560"/>
            <a:ext cx="1423455" cy="2109441"/>
          </a:xfrm>
          <a:prstGeom prst="rect">
            <a:avLst/>
          </a:prstGeom>
        </p:spPr>
      </p:pic>
      <p:sp>
        <p:nvSpPr>
          <p:cNvPr id="1034" name="文本框 6"/>
          <p:cNvSpPr txBox="1">
            <a:spLocks noChangeArrowheads="1"/>
          </p:cNvSpPr>
          <p:nvPr/>
        </p:nvSpPr>
        <p:spPr bwMode="auto">
          <a:xfrm>
            <a:off x="14177108" y="6248400"/>
            <a:ext cx="91244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8382D554-D0C3-4144-8C13-EE448327991A}" type="slidenum">
              <a:rPr lang="zh-CN" altLang="en-US" sz="1800" smtClean="0"/>
              <a:pPr>
                <a:defRPr/>
              </a:pPr>
              <a:t>‹#›</a:t>
            </a:fld>
            <a:endParaRPr lang="zh-CN" altLang="en-US" sz="1800" smtClean="0"/>
          </a:p>
        </p:txBody>
      </p:sp>
      <p:sp>
        <p:nvSpPr>
          <p:cNvPr id="1035" name="文本框 7"/>
          <p:cNvSpPr txBox="1">
            <a:spLocks noChangeArrowheads="1"/>
          </p:cNvSpPr>
          <p:nvPr/>
        </p:nvSpPr>
        <p:spPr bwMode="auto">
          <a:xfrm>
            <a:off x="11166231" y="640715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8F1B137E-8322-44FC-A2B5-E7D91BE3DC38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zh-CN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第一讲总结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姜增如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5655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633539" y="2095501"/>
            <a:ext cx="92932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400" b="1" dirty="0" err="1">
                <a:latin typeface="+mn-ea"/>
                <a:cs typeface="Arial" charset="0"/>
              </a:rPr>
              <a:t>信号处理工具箱</a:t>
            </a:r>
            <a:r>
              <a:rPr lang="en-US" altLang="zh-CN" sz="2400" b="1" dirty="0">
                <a:latin typeface="+mn-ea"/>
                <a:cs typeface="Arial" charset="0"/>
              </a:rPr>
              <a:t> (Signal Processing Toolbox)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400" b="1" dirty="0" err="1">
                <a:latin typeface="+mn-ea"/>
                <a:cs typeface="Arial" charset="0"/>
              </a:rPr>
              <a:t>图象处理工具箱</a:t>
            </a:r>
            <a:r>
              <a:rPr lang="en-US" altLang="zh-CN" sz="2400" b="1" dirty="0">
                <a:latin typeface="+mn-ea"/>
                <a:cs typeface="Arial" charset="0"/>
              </a:rPr>
              <a:t> (Image Processing Toolbox)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+mn-ea"/>
                <a:cs typeface="Arial" charset="0"/>
              </a:rPr>
              <a:t>通</a:t>
            </a:r>
            <a:r>
              <a:rPr lang="zh-CN" altLang="en-US" sz="2400" b="1" dirty="0">
                <a:latin typeface="+mn-ea"/>
                <a:cs typeface="Arial" charset="0"/>
              </a:rPr>
              <a:t>信</a:t>
            </a:r>
            <a:r>
              <a:rPr lang="en-US" altLang="zh-CN" sz="2400" b="1" dirty="0" err="1">
                <a:latin typeface="+mn-ea"/>
                <a:cs typeface="Arial" charset="0"/>
              </a:rPr>
              <a:t>工具箱</a:t>
            </a:r>
            <a:r>
              <a:rPr lang="en-US" altLang="zh-CN" sz="2400" b="1" dirty="0">
                <a:latin typeface="+mn-ea"/>
                <a:cs typeface="Arial" charset="0"/>
              </a:rPr>
              <a:t> (Communication Toolbox)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cs typeface="Arial" charset="0"/>
              </a:rPr>
              <a:t>模糊逻辑控制工具箱</a:t>
            </a:r>
            <a:r>
              <a:rPr lang="en-US" altLang="zh-CN" sz="2400" b="1" dirty="0">
                <a:latin typeface="+mn-ea"/>
                <a:cs typeface="Arial" charset="0"/>
              </a:rPr>
              <a:t>(Fuzzy Logic Toolbox)</a:t>
            </a:r>
            <a:endParaRPr lang="zh-CN" altLang="en-US" sz="2400" b="1" dirty="0">
              <a:latin typeface="+mn-ea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cs typeface="Arial" charset="0"/>
              </a:rPr>
              <a:t>小波工具箱</a:t>
            </a:r>
            <a:r>
              <a:rPr lang="en-US" altLang="zh-CN" sz="2400" b="1" dirty="0">
                <a:latin typeface="+mn-ea"/>
                <a:cs typeface="Arial" charset="0"/>
              </a:rPr>
              <a:t>(Wavelet Toolbox)</a:t>
            </a:r>
            <a:endParaRPr lang="zh-CN" altLang="en-US" sz="2400" b="1" dirty="0">
              <a:latin typeface="+mn-ea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400" b="1" dirty="0" err="1">
                <a:latin typeface="+mn-ea"/>
                <a:cs typeface="Arial" charset="0"/>
              </a:rPr>
              <a:t>系统辨识工具箱</a:t>
            </a:r>
            <a:r>
              <a:rPr lang="en-US" altLang="zh-CN" sz="2400" b="1" dirty="0">
                <a:latin typeface="+mn-ea"/>
                <a:cs typeface="Arial" charset="0"/>
              </a:rPr>
              <a:t> (System Identification Toolbox)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400" b="1" dirty="0" err="1">
                <a:latin typeface="+mn-ea"/>
                <a:cs typeface="Arial" charset="0"/>
              </a:rPr>
              <a:t>神经元网络工具箱</a:t>
            </a:r>
            <a:r>
              <a:rPr lang="en-US" altLang="zh-CN" sz="2400" b="1" dirty="0">
                <a:latin typeface="+mn-ea"/>
                <a:cs typeface="Arial" charset="0"/>
              </a:rPr>
              <a:t> (Neural Network Toolbox)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cs typeface="Arial" charset="0"/>
              </a:rPr>
              <a:t>财政金融工具箱</a:t>
            </a:r>
            <a:r>
              <a:rPr lang="en-US" altLang="zh-CN" sz="2400" b="1" dirty="0">
                <a:latin typeface="+mn-ea"/>
                <a:cs typeface="Arial" charset="0"/>
              </a:rPr>
              <a:t>(Financial Toolbox)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854325" y="234951"/>
            <a:ext cx="6167438" cy="690563"/>
          </a:xfrm>
          <a:prstGeom prst="rect">
            <a:avLst/>
          </a:prstGeom>
        </p:spPr>
        <p:txBody>
          <a:bodyPr anchor="b"/>
          <a:lstStyle>
            <a:lvl1pPr>
              <a:defRPr sz="3200" cap="small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r>
              <a:rPr lang="zh-CN" altLang="en-US" sz="3600" dirty="0" smtClean="0"/>
              <a:t>一、</a:t>
            </a:r>
            <a:r>
              <a:rPr lang="en-US" altLang="zh-CN" sz="3600" dirty="0"/>
              <a:t>MATLAB</a:t>
            </a:r>
            <a:r>
              <a:rPr lang="zh-CN" altLang="en-US" sz="3600" dirty="0"/>
              <a:t>常用工具箱</a:t>
            </a:r>
          </a:p>
        </p:txBody>
      </p:sp>
      <p:sp>
        <p:nvSpPr>
          <p:cNvPr id="34820" name="矩形 1"/>
          <p:cNvSpPr>
            <a:spLocks noChangeArrowheads="1"/>
          </p:cNvSpPr>
          <p:nvPr/>
        </p:nvSpPr>
        <p:spPr bwMode="auto">
          <a:xfrm>
            <a:off x="1863726" y="1263650"/>
            <a:ext cx="8556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      MATLAB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的用途主要包括数值和符号计算、绘图和工具箱三大功能，常用工具箱包括：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8165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1738314" y="869951"/>
            <a:ext cx="87455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Century Schoolbook" pitchFamily="18" charset="0"/>
                <a:cs typeface="Arial" charset="0"/>
              </a:rPr>
              <a:t>模型预测控制工具箱</a:t>
            </a:r>
            <a:r>
              <a:rPr lang="en-US" altLang="zh-CN" sz="2400" b="1" dirty="0">
                <a:latin typeface="Century Schoolbook" pitchFamily="18" charset="0"/>
                <a:cs typeface="Arial" charset="0"/>
              </a:rPr>
              <a:t>(Model Predictive Control Toolbox)</a:t>
            </a:r>
            <a:endParaRPr lang="zh-CN" altLang="en-US" sz="2400" b="1" dirty="0">
              <a:latin typeface="Century Schoolbook" pitchFamily="18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Century Schoolbook" pitchFamily="18" charset="0"/>
                <a:cs typeface="Arial" charset="0"/>
              </a:rPr>
              <a:t>频域系统辨识工具箱</a:t>
            </a:r>
            <a:r>
              <a:rPr lang="en-US" altLang="zh-CN" sz="2400" b="1" dirty="0">
                <a:latin typeface="Century Schoolbook" pitchFamily="18" charset="0"/>
                <a:cs typeface="Arial" charset="0"/>
              </a:rPr>
              <a:t>(Frequency System Identification Toolbox)</a:t>
            </a:r>
            <a:endParaRPr lang="zh-CN" altLang="en-US" sz="2400" b="1" dirty="0">
              <a:latin typeface="Century Schoolbook" pitchFamily="18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Century Schoolbook" pitchFamily="18" charset="0"/>
                <a:cs typeface="Arial" charset="0"/>
              </a:rPr>
              <a:t>优化工具箱</a:t>
            </a:r>
            <a:r>
              <a:rPr lang="en-US" altLang="zh-CN" sz="2400" b="1" dirty="0">
                <a:latin typeface="Century Schoolbook" pitchFamily="18" charset="0"/>
                <a:cs typeface="Arial" charset="0"/>
              </a:rPr>
              <a:t>(Optimization Toolbox)</a:t>
            </a:r>
            <a:endParaRPr lang="zh-CN" altLang="en-US" sz="2400" b="1" dirty="0">
              <a:latin typeface="Century Schoolbook" pitchFamily="18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Century Schoolbook" pitchFamily="18" charset="0"/>
                <a:cs typeface="Arial" charset="0"/>
              </a:rPr>
              <a:t>偏微分方程工具箱</a:t>
            </a:r>
            <a:r>
              <a:rPr lang="en-US" altLang="zh-CN" sz="2400" b="1" dirty="0">
                <a:latin typeface="Century Schoolbook" pitchFamily="18" charset="0"/>
                <a:cs typeface="Arial" charset="0"/>
              </a:rPr>
              <a:t>(Partial Differential Equation Toolbox)</a:t>
            </a:r>
            <a:endParaRPr lang="zh-CN" altLang="en-US" sz="2400" b="1" dirty="0">
              <a:latin typeface="Century Schoolbook" pitchFamily="18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Century Schoolbook" pitchFamily="18" charset="0"/>
                <a:cs typeface="Arial" charset="0"/>
              </a:rPr>
              <a:t>统计工具箱</a:t>
            </a:r>
            <a:r>
              <a:rPr lang="en-US" altLang="zh-CN" sz="2400" b="1" dirty="0">
                <a:latin typeface="Century Schoolbook" pitchFamily="18" charset="0"/>
                <a:cs typeface="Arial" charset="0"/>
              </a:rPr>
              <a:t>(Statistics Toolbox)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cs typeface="Arial" charset="0"/>
              </a:rPr>
              <a:t>控制系统工具箱</a:t>
            </a:r>
            <a:r>
              <a:rPr lang="en-US" altLang="zh-CN" sz="2400" b="1" dirty="0">
                <a:latin typeface="+mn-ea"/>
                <a:cs typeface="Arial" charset="0"/>
              </a:rPr>
              <a:t>(Control System Toolbox)</a:t>
            </a:r>
            <a:endParaRPr lang="zh-CN" altLang="en-US" sz="2400" dirty="0">
              <a:latin typeface="Century Schoolbook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203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50" y="1216725"/>
            <a:ext cx="8080209" cy="5409705"/>
          </a:xfrm>
          <a:prstGeom prst="rect">
            <a:avLst/>
          </a:prstGeom>
        </p:spPr>
      </p:pic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197417" y="384876"/>
            <a:ext cx="8828326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      MATLAB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的工具箱可随机更新下载，方法是在“主页”下单击“附加功能”，打开附加功能管理器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24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4"/>
          <p:cNvSpPr>
            <a:spLocks noChangeArrowheads="1"/>
          </p:cNvSpPr>
          <p:nvPr/>
        </p:nvSpPr>
        <p:spPr bwMode="auto">
          <a:xfrm>
            <a:off x="736271" y="1384301"/>
            <a:ext cx="1003809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菜单栏包括主页、绘图、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、编辑器、发布和视图六个选项卡，每个选项卡中包含对应的功能。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快速访问工具栏，位于界面的右上角。包括保存、剪切、复制、粘贴、撤销、重做、切换窗口、搜索等功能。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命令行窗口可直接输入各种命令，并且可以显示表达式的结果。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窗口界面设置可在“主页”中选择“预设”，打开预设项对话框窗口，可设置附加功能（添加工具箱）、编辑器窗口、颜色、字体等显示。例如改变命令框和编辑器的字体大小方法是：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4111626" y="304801"/>
            <a:ext cx="387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81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en-US" sz="3600" dirty="0">
                <a:solidFill>
                  <a:srgbClr val="00336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常用窗口操作</a:t>
            </a:r>
            <a:endParaRPr lang="zh-CN" altLang="en-US" sz="3600" dirty="0">
              <a:solidFill>
                <a:srgbClr val="003366"/>
              </a:solidFill>
              <a:latin typeface="Niagara Solid" panose="04020502070702020202" pitchFamily="82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111625" y="3260725"/>
          <a:ext cx="4180320" cy="53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MP 图像" r:id="rId3" imgW="2590920" imgH="333360" progId="Paint.Picture">
                  <p:embed/>
                </p:oleObj>
              </mc:Choice>
              <mc:Fallback>
                <p:oleObj name="BMP 图像" r:id="rId3" imgW="2590920" imgH="33336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3260725"/>
                        <a:ext cx="4180320" cy="537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7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7381875" y="5883276"/>
            <a:ext cx="22288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fld id="{7280026E-E2EB-46B6-B646-245F6AFE722E}" type="datetime1">
              <a:rPr lang="en-US" altLang="zh-CN">
                <a:solidFill>
                  <a:schemeClr val="tx1"/>
                </a:solidFill>
              </a:rPr>
              <a:pPr/>
              <a:t>3/31/2022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1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1885951" y="5883276"/>
            <a:ext cx="542131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66"/>
                </a:solidFill>
                <a:latin typeface="Niagara Solid" panose="04020502070702020202" pitchFamily="82" charset="0"/>
                <a:cs typeface="Arial" panose="020B0604020202020204" pitchFamily="34" charset="0"/>
              </a:defRPr>
            </a:lvl9pPr>
          </a:lstStyle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789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9" y="942976"/>
            <a:ext cx="75215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文本框 4"/>
          <p:cNvSpPr txBox="1">
            <a:spLocks noChangeArrowheads="1"/>
          </p:cNvSpPr>
          <p:nvPr/>
        </p:nvSpPr>
        <p:spPr bwMode="auto">
          <a:xfrm>
            <a:off x="1701801" y="271464"/>
            <a:ext cx="4398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81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、预设项对话框</a:t>
            </a:r>
          </a:p>
        </p:txBody>
      </p:sp>
    </p:spTree>
    <p:extLst>
      <p:ext uri="{BB962C8B-B14F-4D97-AF65-F5344CB8AC3E}">
        <p14:creationId xmlns:p14="http://schemas.microsoft.com/office/powerpoint/2010/main" val="28548624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1475" y="1341439"/>
          <a:ext cx="9109074" cy="5035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259">
                  <a:extLst>
                    <a:ext uri="{9D8B030D-6E8A-4147-A177-3AD203B41FA5}">
                      <a16:colId xmlns:a16="http://schemas.microsoft.com/office/drawing/2014/main" val="2674464394"/>
                    </a:ext>
                  </a:extLst>
                </a:gridCol>
                <a:gridCol w="3537452">
                  <a:extLst>
                    <a:ext uri="{9D8B030D-6E8A-4147-A177-3AD203B41FA5}">
                      <a16:colId xmlns:a16="http://schemas.microsoft.com/office/drawing/2014/main" val="3428393742"/>
                    </a:ext>
                  </a:extLst>
                </a:gridCol>
                <a:gridCol w="987837">
                  <a:extLst>
                    <a:ext uri="{9D8B030D-6E8A-4147-A177-3AD203B41FA5}">
                      <a16:colId xmlns:a16="http://schemas.microsoft.com/office/drawing/2014/main" val="635900313"/>
                    </a:ext>
                  </a:extLst>
                </a:gridCol>
                <a:gridCol w="3559526">
                  <a:extLst>
                    <a:ext uri="{9D8B030D-6E8A-4147-A177-3AD203B41FA5}">
                      <a16:colId xmlns:a16="http://schemas.microsoft.com/office/drawing/2014/main" val="3731864215"/>
                    </a:ext>
                  </a:extLst>
                </a:gridCol>
              </a:tblGrid>
              <a:tr h="605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命令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说 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命令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说 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767222782"/>
                  </a:ext>
                </a:extLst>
              </a:tr>
              <a:tr h="738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clc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清除指令窗口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dir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查看文件夹</a:t>
                      </a:r>
                      <a:r>
                        <a:rPr lang="zh-CN" altLang="en-US" sz="2400" kern="100" dirty="0" smtClean="0">
                          <a:effectLst/>
                        </a:rPr>
                        <a:t>和</a:t>
                      </a:r>
                      <a:r>
                        <a:rPr lang="zh-CN" sz="2400" kern="100" dirty="0" smtClean="0">
                          <a:effectLst/>
                        </a:rPr>
                        <a:t>文件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3152254769"/>
                  </a:ext>
                </a:extLst>
              </a:tr>
              <a:tr h="738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clf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清除图形对象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save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保存任何</a:t>
                      </a:r>
                      <a:r>
                        <a:rPr lang="zh-CN" sz="2400" kern="100" dirty="0">
                          <a:effectLst/>
                        </a:rPr>
                        <a:t>指定文件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2527639389"/>
                  </a:ext>
                </a:extLst>
              </a:tr>
              <a:tr h="738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clear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清除所有</a:t>
                      </a:r>
                      <a:r>
                        <a:rPr lang="zh-CN" sz="2400" kern="100" dirty="0">
                          <a:effectLst/>
                        </a:rPr>
                        <a:t>变量，释放内存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load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将</a:t>
                      </a:r>
                      <a:r>
                        <a:rPr lang="en-US" sz="2400" kern="100" dirty="0">
                          <a:effectLst/>
                        </a:rPr>
                        <a:t>mat</a:t>
                      </a:r>
                      <a:r>
                        <a:rPr lang="zh-CN" sz="2400" kern="100" dirty="0">
                          <a:effectLst/>
                        </a:rPr>
                        <a:t>文件导入到工作区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2349864463"/>
                  </a:ext>
                </a:extLst>
              </a:tr>
              <a:tr h="738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type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显示指定文件的所有内容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hold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保持</a:t>
                      </a:r>
                      <a:r>
                        <a:rPr lang="zh-CN" sz="2400" kern="100" dirty="0" smtClean="0">
                          <a:effectLst/>
                        </a:rPr>
                        <a:t>图形窗口</a:t>
                      </a:r>
                      <a:r>
                        <a:rPr lang="zh-CN" altLang="en-US" sz="2400" kern="100" dirty="0" smtClean="0">
                          <a:effectLst/>
                        </a:rPr>
                        <a:t>不被</a:t>
                      </a:r>
                      <a:r>
                        <a:rPr lang="zh-CN" sz="2400" kern="100" dirty="0" smtClean="0">
                          <a:effectLst/>
                        </a:rPr>
                        <a:t>刷新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4293926897"/>
                  </a:ext>
                </a:extLst>
              </a:tr>
              <a:tr h="738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clear all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清除所有</a:t>
                      </a:r>
                      <a:r>
                        <a:rPr lang="zh-CN" sz="2400" kern="100" dirty="0">
                          <a:effectLst/>
                        </a:rPr>
                        <a:t>变量和函数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quit/exit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退出</a:t>
                      </a:r>
                      <a:r>
                        <a:rPr lang="en-US" sz="2400" kern="100" dirty="0">
                          <a:effectLst/>
                        </a:rPr>
                        <a:t>MATLAB</a:t>
                      </a:r>
                      <a:r>
                        <a:rPr lang="zh-CN" sz="2400" kern="100" dirty="0">
                          <a:effectLst/>
                        </a:rPr>
                        <a:t>系统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3978000612"/>
                  </a:ext>
                </a:extLst>
              </a:tr>
              <a:tr h="738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whos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列出变量</a:t>
                      </a:r>
                      <a:r>
                        <a:rPr lang="zh-CN" sz="2400" kern="100" dirty="0">
                          <a:effectLst/>
                        </a:rPr>
                        <a:t>名、大小、类型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close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关闭指定窗口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269494397"/>
                  </a:ext>
                </a:extLst>
              </a:tr>
            </a:tbl>
          </a:graphicData>
        </a:graphic>
      </p:graphicFrame>
      <p:sp>
        <p:nvSpPr>
          <p:cNvPr id="38956" name="文本框 4"/>
          <p:cNvSpPr txBox="1">
            <a:spLocks noChangeArrowheads="1"/>
          </p:cNvSpPr>
          <p:nvPr/>
        </p:nvSpPr>
        <p:spPr bwMode="auto">
          <a:xfrm>
            <a:off x="1641476" y="563564"/>
            <a:ext cx="4398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81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、常用操作命令</a:t>
            </a:r>
          </a:p>
        </p:txBody>
      </p:sp>
    </p:spTree>
    <p:extLst>
      <p:ext uri="{BB962C8B-B14F-4D97-AF65-F5344CB8AC3E}">
        <p14:creationId xmlns:p14="http://schemas.microsoft.com/office/powerpoint/2010/main" val="1777084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0813" y="1076325"/>
          <a:ext cx="8816974" cy="2752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553">
                  <a:extLst>
                    <a:ext uri="{9D8B030D-6E8A-4147-A177-3AD203B41FA5}">
                      <a16:colId xmlns:a16="http://schemas.microsoft.com/office/drawing/2014/main" val="933287"/>
                    </a:ext>
                  </a:extLst>
                </a:gridCol>
                <a:gridCol w="2916383">
                  <a:extLst>
                    <a:ext uri="{9D8B030D-6E8A-4147-A177-3AD203B41FA5}">
                      <a16:colId xmlns:a16="http://schemas.microsoft.com/office/drawing/2014/main" val="2547133069"/>
                    </a:ext>
                  </a:extLst>
                </a:gridCol>
                <a:gridCol w="1288655">
                  <a:extLst>
                    <a:ext uri="{9D8B030D-6E8A-4147-A177-3AD203B41FA5}">
                      <a16:colId xmlns:a16="http://schemas.microsoft.com/office/drawing/2014/main" val="2378960712"/>
                    </a:ext>
                  </a:extLst>
                </a:gridCol>
                <a:gridCol w="3445383">
                  <a:extLst>
                    <a:ext uri="{9D8B030D-6E8A-4147-A177-3AD203B41FA5}">
                      <a16:colId xmlns:a16="http://schemas.microsoft.com/office/drawing/2014/main" val="391644602"/>
                    </a:ext>
                  </a:extLst>
                </a:gridCol>
              </a:tblGrid>
              <a:tr h="68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who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只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列出变量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名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which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列出文件所在文件夹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702489"/>
                  </a:ext>
                </a:extLst>
              </a:tr>
              <a:tr h="68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what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列出</a:t>
                      </a:r>
                      <a:r>
                        <a:rPr lang="en-US" sz="2400" kern="100" dirty="0" smtClean="0">
                          <a:effectLst/>
                        </a:rPr>
                        <a:t>m</a:t>
                      </a:r>
                      <a:r>
                        <a:rPr lang="zh-CN" sz="2400" kern="100" dirty="0">
                          <a:effectLst/>
                        </a:rPr>
                        <a:t>和</a:t>
                      </a:r>
                      <a:r>
                        <a:rPr lang="en-US" sz="2400" kern="100" dirty="0">
                          <a:effectLst/>
                        </a:rPr>
                        <a:t>mat</a:t>
                      </a:r>
                      <a:r>
                        <a:rPr lang="zh-CN" sz="2400" kern="100" dirty="0">
                          <a:effectLst/>
                        </a:rPr>
                        <a:t>文件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path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启动搜索路径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extLst>
                  <a:ext uri="{0D108BD9-81ED-4DB2-BD59-A6C34878D82A}">
                    <a16:rowId xmlns:a16="http://schemas.microsoft.com/office/drawing/2014/main" val="3533830537"/>
                  </a:ext>
                </a:extLst>
              </a:tr>
              <a:tr h="68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delete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删除指定文件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注释语句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extLst>
                  <a:ext uri="{0D108BD9-81ED-4DB2-BD59-A6C34878D82A}">
                    <a16:rowId xmlns:a16="http://schemas.microsoft.com/office/drawing/2014/main" val="2030109299"/>
                  </a:ext>
                </a:extLst>
              </a:tr>
              <a:tr h="68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help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显示帮助信息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显示当前文件夹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extLst>
                  <a:ext uri="{0D108BD9-81ED-4DB2-BD59-A6C34878D82A}">
                    <a16:rowId xmlns:a16="http://schemas.microsoft.com/office/drawing/2014/main" val="354442206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0814" y="528639"/>
          <a:ext cx="8816975" cy="547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118">
                  <a:extLst>
                    <a:ext uri="{9D8B030D-6E8A-4147-A177-3AD203B41FA5}">
                      <a16:colId xmlns:a16="http://schemas.microsoft.com/office/drawing/2014/main" val="2423882132"/>
                    </a:ext>
                  </a:extLst>
                </a:gridCol>
                <a:gridCol w="2848562">
                  <a:extLst>
                    <a:ext uri="{9D8B030D-6E8A-4147-A177-3AD203B41FA5}">
                      <a16:colId xmlns:a16="http://schemas.microsoft.com/office/drawing/2014/main" val="2050167169"/>
                    </a:ext>
                  </a:extLst>
                </a:gridCol>
                <a:gridCol w="1342913">
                  <a:extLst>
                    <a:ext uri="{9D8B030D-6E8A-4147-A177-3AD203B41FA5}">
                      <a16:colId xmlns:a16="http://schemas.microsoft.com/office/drawing/2014/main" val="1952471137"/>
                    </a:ext>
                  </a:extLst>
                </a:gridCol>
                <a:gridCol w="3445382">
                  <a:extLst>
                    <a:ext uri="{9D8B030D-6E8A-4147-A177-3AD203B41FA5}">
                      <a16:colId xmlns:a16="http://schemas.microsoft.com/office/drawing/2014/main" val="170768599"/>
                    </a:ext>
                  </a:extLst>
                </a:gridCol>
              </a:tblGrid>
              <a:tr h="54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命令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说 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命令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说 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/>
                </a:tc>
                <a:extLst>
                  <a:ext uri="{0D108BD9-81ED-4DB2-BD59-A6C34878D82A}">
                    <a16:rowId xmlns:a16="http://schemas.microsoft.com/office/drawing/2014/main" val="178079459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09738" y="4357688"/>
            <a:ext cx="8202612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例如计算</a:t>
            </a: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&gt;&gt;y=(3*cos(pi/3)+12^3)/(5+sqrt(29))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结果：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 = 166.5356</a:t>
            </a:r>
          </a:p>
          <a:p>
            <a:pPr algn="just">
              <a:defRPr/>
            </a:pP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sqrt</a:t>
            </a: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求平方根函数，</a:t>
            </a: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“^”</a:t>
            </a:r>
            <a:r>
              <a:rPr lang="zh-CN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表示求幂。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79" name="对象 8"/>
          <p:cNvGraphicFramePr>
            <a:graphicFrameLocks noChangeAspect="1"/>
          </p:cNvGraphicFramePr>
          <p:nvPr/>
        </p:nvGraphicFramePr>
        <p:xfrm>
          <a:off x="4441826" y="4184651"/>
          <a:ext cx="29622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3" imgW="1511300" imgH="457200" progId="Equation.3">
                  <p:embed/>
                </p:oleObj>
              </mc:Choice>
              <mc:Fallback>
                <p:oleObj name="公式" r:id="rId3" imgW="1511300" imgH="457200" progId="Equation.3">
                  <p:embed/>
                  <p:pic>
                    <p:nvPicPr>
                      <p:cNvPr id="3997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6" y="4184651"/>
                        <a:ext cx="2962275" cy="912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550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85913" y="1582738"/>
          <a:ext cx="8909050" cy="344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255">
                  <a:extLst>
                    <a:ext uri="{9D8B030D-6E8A-4147-A177-3AD203B41FA5}">
                      <a16:colId xmlns:a16="http://schemas.microsoft.com/office/drawing/2014/main" val="1559281269"/>
                    </a:ext>
                  </a:extLst>
                </a:gridCol>
                <a:gridCol w="3395342">
                  <a:extLst>
                    <a:ext uri="{9D8B030D-6E8A-4147-A177-3AD203B41FA5}">
                      <a16:colId xmlns:a16="http://schemas.microsoft.com/office/drawing/2014/main" val="3708325180"/>
                    </a:ext>
                  </a:extLst>
                </a:gridCol>
                <a:gridCol w="1545846">
                  <a:extLst>
                    <a:ext uri="{9D8B030D-6E8A-4147-A177-3AD203B41FA5}">
                      <a16:colId xmlns:a16="http://schemas.microsoft.com/office/drawing/2014/main" val="3665699987"/>
                    </a:ext>
                  </a:extLst>
                </a:gridCol>
                <a:gridCol w="2554607">
                  <a:extLst>
                    <a:ext uri="{9D8B030D-6E8A-4147-A177-3AD203B41FA5}">
                      <a16:colId xmlns:a16="http://schemas.microsoft.com/office/drawing/2014/main" val="2495943301"/>
                    </a:ext>
                  </a:extLst>
                </a:gridCol>
              </a:tblGrid>
              <a:tr h="495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快捷键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说明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快捷键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说明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991792436"/>
                  </a:ext>
                </a:extLst>
              </a:tr>
              <a:tr h="731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Ctrl+Z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返回上一项操作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Ctrl+C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中断正在执行的命令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560388237"/>
                  </a:ext>
                </a:extLst>
              </a:tr>
              <a:tr h="495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Ctrl+B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光标向前移动一个字符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Ctrl+K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删除到行尾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7607779"/>
                  </a:ext>
                </a:extLst>
              </a:tr>
              <a:tr h="731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Ctrl+Q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强行退出</a:t>
                      </a:r>
                      <a:r>
                        <a:rPr lang="en-US" sz="2400" kern="100">
                          <a:effectLst/>
                        </a:rPr>
                        <a:t>MATLAB</a:t>
                      </a:r>
                      <a:r>
                        <a:rPr lang="zh-CN" sz="2400" kern="100">
                          <a:effectLst/>
                        </a:rPr>
                        <a:t>系统和环境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Ctrl+U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清除光标所在行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2330486767"/>
                  </a:ext>
                </a:extLst>
              </a:tr>
              <a:tr h="495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光标移到行尾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Ctrl+P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调用打印窗口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467506350"/>
                  </a:ext>
                </a:extLst>
              </a:tr>
              <a:tr h="495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Home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光标移动到行首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光标移动到行尾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2759267077"/>
                  </a:ext>
                </a:extLst>
              </a:tr>
            </a:tbl>
          </a:graphicData>
        </a:graphic>
      </p:graphicFrame>
      <p:sp>
        <p:nvSpPr>
          <p:cNvPr id="40999" name="文本框 2"/>
          <p:cNvSpPr txBox="1">
            <a:spLocks noChangeArrowheads="1"/>
          </p:cNvSpPr>
          <p:nvPr/>
        </p:nvSpPr>
        <p:spPr bwMode="auto">
          <a:xfrm>
            <a:off x="1641476" y="831850"/>
            <a:ext cx="43989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81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、常用快捷键</a:t>
            </a:r>
          </a:p>
        </p:txBody>
      </p:sp>
    </p:spTree>
    <p:extLst>
      <p:ext uri="{BB962C8B-B14F-4D97-AF65-F5344CB8AC3E}">
        <p14:creationId xmlns:p14="http://schemas.microsoft.com/office/powerpoint/2010/main" val="25659034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教程1_概述" id="{51648361-FDBF-4F53-840E-2C7688EF2626}" vid="{DF6CAD0A-7A67-4F2D-B224-DAB821E8C7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</Template>
  <TotalTime>3</TotalTime>
  <Words>510</Words>
  <Application>Microsoft Office PowerPoint</Application>
  <PresentationFormat>宽屏</PresentationFormat>
  <Paragraphs>108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宋体</vt:lpstr>
      <vt:lpstr>Arial</vt:lpstr>
      <vt:lpstr>Century Schoolbook</vt:lpstr>
      <vt:lpstr>Niagara Solid</vt:lpstr>
      <vt:lpstr>Times New Roman</vt:lpstr>
      <vt:lpstr>Tw Cen MT</vt:lpstr>
      <vt:lpstr>Wingdings</vt:lpstr>
      <vt:lpstr>水滴</vt:lpstr>
      <vt:lpstr>BMP 图像</vt:lpstr>
      <vt:lpstr>公式</vt:lpstr>
      <vt:lpstr>第一讲总结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jiangzr</dc:creator>
  <cp:lastModifiedBy>jiangzr</cp:lastModifiedBy>
  <cp:revision>2</cp:revision>
  <dcterms:created xsi:type="dcterms:W3CDTF">2022-03-31T01:10:26Z</dcterms:created>
  <dcterms:modified xsi:type="dcterms:W3CDTF">2022-03-31T01:15:14Z</dcterms:modified>
</cp:coreProperties>
</file>