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9" r:id="rId7"/>
    <p:sldId id="280" r:id="rId8"/>
    <p:sldId id="281" r:id="rId9"/>
    <p:sldId id="282" r:id="rId10"/>
    <p:sldId id="283" r:id="rId11"/>
    <p:sldId id="284" r:id="rId12"/>
    <p:sldId id="285" r:id="rId13"/>
    <p:sldId id="286" r:id="rId14"/>
    <p:sldId id="287" r:id="rId15"/>
    <p:sldId id="289" r:id="rId16"/>
    <p:sldId id="295" r:id="rId17"/>
    <p:sldId id="294" r:id="rId18"/>
    <p:sldId id="290" r:id="rId19"/>
    <p:sldId id="292" r:id="rId20"/>
    <p:sldId id="293"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38" autoAdjust="0"/>
  </p:normalViewPr>
  <p:slideViewPr>
    <p:cSldViewPr>
      <p:cViewPr>
        <p:scale>
          <a:sx n="75" d="100"/>
          <a:sy n="75" d="100"/>
        </p:scale>
        <p:origin x="-1740" y="-252"/>
      </p:cViewPr>
      <p:guideLst>
        <p:guide orient="horz" pos="2160"/>
        <p:guide pos="2880"/>
      </p:guideLst>
    </p:cSldViewPr>
  </p:slideViewPr>
  <p:outlineViewPr>
    <p:cViewPr>
      <p:scale>
        <a:sx n="33" d="100"/>
        <a:sy n="33" d="100"/>
      </p:scale>
      <p:origin x="36" y="2521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377DD94B-5083-42BA-86C1-783F880AFC31}" type="datetimeFigureOut">
              <a:rPr lang="es-ES" smtClean="0"/>
              <a:t>10/06/2013</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BADE4E16-6FAE-456F-8B1A-9B99E2C5D1FF}"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7DD94B-5083-42BA-86C1-783F880AFC31}" type="datetimeFigureOut">
              <a:rPr lang="es-ES" smtClean="0"/>
              <a:t>10/06/2013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BADE4E16-6FAE-456F-8B1A-9B99E2C5D1FF}"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7DD94B-5083-42BA-86C1-783F880AFC31}" type="datetimeFigureOut">
              <a:rPr lang="es-ES" smtClean="0"/>
              <a:t>10/06/2013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BADE4E16-6FAE-456F-8B1A-9B99E2C5D1FF}"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7DD94B-5083-42BA-86C1-783F880AFC31}" type="datetimeFigureOut">
              <a:rPr lang="es-ES" smtClean="0"/>
              <a:t>10/06/2013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BADE4E16-6FAE-456F-8B1A-9B99E2C5D1FF}" type="slidenum">
              <a:rPr lang="es-ES" smtClean="0"/>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377DD94B-5083-42BA-86C1-783F880AFC31}" type="datetimeFigureOut">
              <a:rPr lang="es-ES" smtClean="0"/>
              <a:t>10/06/2013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BADE4E16-6FAE-456F-8B1A-9B99E2C5D1FF}" type="slidenum">
              <a:rPr lang="es-ES" smtClean="0"/>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77DD94B-5083-42BA-86C1-783F880AFC31}" type="datetimeFigureOut">
              <a:rPr lang="es-ES" smtClean="0"/>
              <a:t>10/06/2013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BADE4E16-6FAE-456F-8B1A-9B99E2C5D1FF}" type="slidenum">
              <a:rPr lang="es-ES" smtClean="0"/>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377DD94B-5083-42BA-86C1-783F880AFC31}" type="datetimeFigureOut">
              <a:rPr lang="es-ES" smtClean="0"/>
              <a:t>10/06/2013</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BADE4E16-6FAE-456F-8B1A-9B99E2C5D1FF}"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377DD94B-5083-42BA-86C1-783F880AFC31}" type="datetimeFigureOut">
              <a:rPr lang="es-ES" smtClean="0"/>
              <a:t>10/06/2013</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BADE4E16-6FAE-456F-8B1A-9B99E2C5D1FF}" type="slidenum">
              <a:rPr lang="es-ES" smtClean="0"/>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377DD94B-5083-42BA-86C1-783F880AFC31}" type="datetimeFigureOut">
              <a:rPr lang="es-ES" smtClean="0"/>
              <a:t>10/06/2013</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BADE4E16-6FAE-456F-8B1A-9B99E2C5D1FF}"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377DD94B-5083-42BA-86C1-783F880AFC31}" type="datetimeFigureOut">
              <a:rPr lang="es-ES" smtClean="0"/>
              <a:t>10/06/2013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BADE4E16-6FAE-456F-8B1A-9B99E2C5D1FF}"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377DD94B-5083-42BA-86C1-783F880AFC31}" type="datetimeFigureOut">
              <a:rPr lang="es-ES" smtClean="0"/>
              <a:t>10/06/2013</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BADE4E16-6FAE-456F-8B1A-9B99E2C5D1FF}" type="slidenum">
              <a:rPr lang="es-ES" smtClean="0"/>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77DD94B-5083-42BA-86C1-783F880AFC31}" type="datetimeFigureOut">
              <a:rPr lang="es-ES" smtClean="0"/>
              <a:t>10/06/2013</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ADE4E16-6FAE-456F-8B1A-9B99E2C5D1FF}"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7158" y="1752601"/>
            <a:ext cx="8101042" cy="1829761"/>
          </a:xfrm>
        </p:spPr>
        <p:txBody>
          <a:bodyPr>
            <a:normAutofit fontScale="90000"/>
          </a:bodyPr>
          <a:lstStyle/>
          <a:p>
            <a:r>
              <a:rPr lang="es-ES" dirty="0" smtClean="0"/>
              <a:t>Presentación del Proyecto:</a:t>
            </a:r>
            <a:br>
              <a:rPr lang="es-ES" dirty="0" smtClean="0"/>
            </a:br>
            <a:r>
              <a:rPr lang="es-ES" dirty="0" err="1" smtClean="0"/>
              <a:t>Basketball</a:t>
            </a:r>
            <a:r>
              <a:rPr lang="es-ES" dirty="0" smtClean="0"/>
              <a:t> Management </a:t>
            </a:r>
            <a:r>
              <a:rPr lang="es-ES" dirty="0" err="1" smtClean="0"/>
              <a:t>Aplication</a:t>
            </a:r>
            <a:endParaRPr lang="es-ES" dirty="0"/>
          </a:p>
        </p:txBody>
      </p:sp>
      <p:sp>
        <p:nvSpPr>
          <p:cNvPr id="3" name="2 Subtítulo"/>
          <p:cNvSpPr>
            <a:spLocks noGrp="1"/>
          </p:cNvSpPr>
          <p:nvPr>
            <p:ph type="subTitle" idx="1"/>
          </p:nvPr>
        </p:nvSpPr>
        <p:spPr/>
        <p:txBody>
          <a:bodyPr/>
          <a:lstStyle/>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b="1" dirty="0" smtClean="0"/>
              <a:t>Diseño:</a:t>
            </a:r>
            <a:endParaRPr lang="es-ES" sz="2800" dirty="0" smtClean="0"/>
          </a:p>
          <a:p>
            <a:pPr lvl="1"/>
            <a:r>
              <a:rPr lang="es-ES" sz="2400" dirty="0" smtClean="0"/>
              <a:t>Modelado de requisitos </a:t>
            </a:r>
          </a:p>
          <a:p>
            <a:pPr lvl="2"/>
            <a:r>
              <a:rPr lang="es-ES" sz="2200" b="1" dirty="0" smtClean="0"/>
              <a:t>Fecha Estimada: 10 de Abril de 2013. </a:t>
            </a:r>
            <a:endParaRPr lang="es-ES" sz="2600" dirty="0" smtClean="0"/>
          </a:p>
          <a:p>
            <a:pPr lvl="2"/>
            <a:r>
              <a:rPr lang="es-ES" sz="2200" b="1" dirty="0" smtClean="0"/>
              <a:t>Fecha </a:t>
            </a:r>
            <a:r>
              <a:rPr lang="es-ES" sz="2200" b="1" dirty="0" smtClean="0"/>
              <a:t>Entrega : </a:t>
            </a:r>
            <a:r>
              <a:rPr lang="es-ES" sz="2200" b="1" dirty="0" smtClean="0"/>
              <a:t>11 </a:t>
            </a:r>
            <a:r>
              <a:rPr lang="es-ES" sz="2200" b="1" dirty="0" smtClean="0"/>
              <a:t>de Abril </a:t>
            </a:r>
            <a:r>
              <a:rPr lang="es-ES" sz="2200" b="1" dirty="0" smtClean="0"/>
              <a:t>de </a:t>
            </a:r>
            <a:r>
              <a:rPr lang="es-ES" sz="2200" b="1" dirty="0" smtClean="0"/>
              <a:t>2013. </a:t>
            </a:r>
            <a:endParaRPr lang="es-ES" sz="2200" b="1" dirty="0" smtClean="0"/>
          </a:p>
          <a:p>
            <a:pPr lvl="1"/>
            <a:r>
              <a:rPr lang="es-ES" sz="2400" dirty="0" smtClean="0"/>
              <a:t>Análisis</a:t>
            </a:r>
          </a:p>
          <a:p>
            <a:pPr lvl="2"/>
            <a:r>
              <a:rPr lang="es-ES" sz="2200" b="1" dirty="0" smtClean="0"/>
              <a:t>Fecha Estimada: </a:t>
            </a:r>
            <a:r>
              <a:rPr lang="es-ES" sz="2200" b="1" dirty="0" smtClean="0"/>
              <a:t>15 </a:t>
            </a:r>
            <a:r>
              <a:rPr lang="es-ES" sz="2200" b="1" dirty="0" smtClean="0"/>
              <a:t>de Abril </a:t>
            </a:r>
            <a:r>
              <a:rPr lang="es-ES" sz="2200" b="1" dirty="0" smtClean="0"/>
              <a:t>de </a:t>
            </a:r>
            <a:r>
              <a:rPr lang="es-ES" sz="2200" b="1" dirty="0" smtClean="0"/>
              <a:t>2013. </a:t>
            </a:r>
            <a:endParaRPr lang="es-ES" sz="2600" dirty="0" smtClean="0"/>
          </a:p>
          <a:p>
            <a:pPr lvl="2"/>
            <a:r>
              <a:rPr lang="es-ES" sz="2200" b="1" dirty="0" smtClean="0"/>
              <a:t>Fecha Entrega : </a:t>
            </a:r>
            <a:r>
              <a:rPr lang="es-ES" sz="2200" b="1" dirty="0" smtClean="0"/>
              <a:t>1</a:t>
            </a:r>
            <a:r>
              <a:rPr lang="es-ES" sz="2200" b="1" dirty="0" smtClean="0"/>
              <a:t>9</a:t>
            </a:r>
            <a:r>
              <a:rPr lang="es-ES" sz="2200" b="1" dirty="0" smtClean="0"/>
              <a:t> </a:t>
            </a:r>
            <a:r>
              <a:rPr lang="es-ES" sz="2200" b="1" dirty="0" smtClean="0"/>
              <a:t>de Abril </a:t>
            </a:r>
            <a:r>
              <a:rPr lang="es-ES" sz="2200" b="1" dirty="0" smtClean="0"/>
              <a:t>de </a:t>
            </a:r>
            <a:r>
              <a:rPr lang="es-ES" sz="2200" b="1" dirty="0" smtClean="0"/>
              <a:t>2013. </a:t>
            </a:r>
            <a:endParaRPr lang="es-ES" sz="2200" b="1" dirty="0" smtClean="0"/>
          </a:p>
          <a:p>
            <a:pPr lvl="1"/>
            <a:r>
              <a:rPr lang="es-ES" sz="2400" dirty="0" smtClean="0"/>
              <a:t>Diseño</a:t>
            </a:r>
          </a:p>
          <a:p>
            <a:pPr lvl="2"/>
            <a:r>
              <a:rPr lang="es-ES" sz="2200" b="1" dirty="0" smtClean="0"/>
              <a:t>Fecha Estimada: 1</a:t>
            </a:r>
            <a:r>
              <a:rPr lang="es-ES" sz="2200" b="1" dirty="0" smtClean="0"/>
              <a:t>9 </a:t>
            </a:r>
            <a:r>
              <a:rPr lang="es-ES" sz="2200" b="1" dirty="0" smtClean="0"/>
              <a:t>de Abril </a:t>
            </a:r>
            <a:r>
              <a:rPr lang="es-ES" sz="2200" b="1" dirty="0" smtClean="0"/>
              <a:t>de </a:t>
            </a:r>
            <a:r>
              <a:rPr lang="es-ES" sz="2200" b="1" dirty="0" smtClean="0"/>
              <a:t>2013. </a:t>
            </a:r>
            <a:endParaRPr lang="es-ES" sz="2600" dirty="0" smtClean="0"/>
          </a:p>
          <a:p>
            <a:pPr lvl="2"/>
            <a:r>
              <a:rPr lang="es-ES" sz="2200" b="1" dirty="0" smtClean="0"/>
              <a:t>Fecha Entrega : </a:t>
            </a:r>
            <a:r>
              <a:rPr lang="es-ES" sz="2200" b="1" dirty="0" smtClean="0"/>
              <a:t>22 </a:t>
            </a:r>
            <a:r>
              <a:rPr lang="es-ES" sz="2200" b="1" dirty="0" smtClean="0"/>
              <a:t>de Abril </a:t>
            </a:r>
            <a:r>
              <a:rPr lang="es-ES" sz="2200" b="1" dirty="0" smtClean="0"/>
              <a:t>de </a:t>
            </a:r>
            <a:r>
              <a:rPr lang="es-ES" sz="2200" b="1" dirty="0" smtClean="0"/>
              <a:t>2013. </a:t>
            </a:r>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2</a:t>
            </a:r>
            <a:r>
              <a:rPr lang="es-ES" sz="4400" dirty="0" smtClean="0"/>
              <a:t>.</a:t>
            </a:r>
            <a:r>
              <a:rPr lang="es-ES" sz="4400" dirty="0" smtClean="0"/>
              <a:t/>
            </a:r>
            <a:br>
              <a:rPr lang="es-ES" sz="4400" dirty="0" smtClean="0"/>
            </a:br>
            <a:r>
              <a:rPr lang="es-ES" dirty="0" smtClean="0"/>
              <a:t/>
            </a:r>
            <a:br>
              <a:rPr lang="es-ES" dirty="0" smtClean="0"/>
            </a:br>
            <a:endParaRPr lang="es-E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4864307"/>
          </a:xfrm>
        </p:spPr>
        <p:txBody>
          <a:bodyPr>
            <a:normAutofit fontScale="85000" lnSpcReduction="20000"/>
          </a:bodyPr>
          <a:lstStyle/>
          <a:p>
            <a:r>
              <a:rPr lang="es-ES" sz="3900" b="1" dirty="0" smtClean="0"/>
              <a:t>Implementación:</a:t>
            </a:r>
            <a:endParaRPr lang="es-ES" sz="2800" dirty="0" smtClean="0"/>
          </a:p>
          <a:p>
            <a:pPr lvl="1"/>
            <a:r>
              <a:rPr lang="es-ES" sz="2400" dirty="0" smtClean="0"/>
              <a:t>Primeros </a:t>
            </a:r>
            <a:r>
              <a:rPr lang="es-ES" sz="2400" dirty="0" smtClean="0"/>
              <a:t>bocetos de interfaz de usuario de la gestión de entrenamientos e interacciones posibles. </a:t>
            </a:r>
          </a:p>
          <a:p>
            <a:pPr lvl="1"/>
            <a:r>
              <a:rPr lang="es-ES" sz="2400" dirty="0" smtClean="0"/>
              <a:t>Paso </a:t>
            </a:r>
            <a:r>
              <a:rPr lang="es-ES" sz="2400" dirty="0" smtClean="0"/>
              <a:t>de clases a modelo relacional. </a:t>
            </a:r>
          </a:p>
          <a:p>
            <a:pPr lvl="1"/>
            <a:r>
              <a:rPr lang="es-ES" sz="2400" dirty="0" smtClean="0"/>
              <a:t>Implementación </a:t>
            </a:r>
            <a:r>
              <a:rPr lang="es-ES" sz="2400" dirty="0" smtClean="0"/>
              <a:t>del sistema a partir del Diagrama de Clases </a:t>
            </a:r>
            <a:r>
              <a:rPr lang="es-ES" sz="2400" dirty="0" smtClean="0"/>
              <a:t>obtenido </a:t>
            </a:r>
            <a:r>
              <a:rPr lang="es-ES" sz="2400" dirty="0" smtClean="0"/>
              <a:t>por el equipo de diseño. </a:t>
            </a:r>
          </a:p>
          <a:p>
            <a:pPr lvl="1"/>
            <a:r>
              <a:rPr lang="es-ES" sz="2400" dirty="0" smtClean="0"/>
              <a:t>Bocetos </a:t>
            </a:r>
            <a:r>
              <a:rPr lang="es-ES" sz="2400" dirty="0" smtClean="0"/>
              <a:t>de interfaz de usuario de las secciones del sistema correspondientes a “Gestión de Entrenamientos”, y sus interacciones posibles. </a:t>
            </a:r>
          </a:p>
          <a:p>
            <a:pPr lvl="1"/>
            <a:r>
              <a:rPr lang="es-ES" sz="2400" dirty="0" smtClean="0"/>
              <a:t>Implementación </a:t>
            </a:r>
            <a:r>
              <a:rPr lang="es-ES" sz="2400" dirty="0" smtClean="0"/>
              <a:t>de las operaciones del sistema realizadas por el equipo de Diseño. </a:t>
            </a:r>
          </a:p>
          <a:p>
            <a:pPr lvl="1"/>
            <a:r>
              <a:rPr lang="es-ES" sz="2400" dirty="0" smtClean="0"/>
              <a:t>Implementación </a:t>
            </a:r>
            <a:r>
              <a:rPr lang="es-ES" sz="2400" dirty="0" smtClean="0"/>
              <a:t>de la interfaz de usuario. </a:t>
            </a:r>
          </a:p>
          <a:p>
            <a:pPr lvl="1"/>
            <a:r>
              <a:rPr lang="es-ES" sz="2400" dirty="0" smtClean="0"/>
              <a:t>Generar </a:t>
            </a:r>
            <a:r>
              <a:rPr lang="es-ES" sz="2400" dirty="0" smtClean="0"/>
              <a:t>documentación. </a:t>
            </a:r>
            <a:endParaRPr lang="es-ES" sz="2800" dirty="0" smtClean="0"/>
          </a:p>
          <a:p>
            <a:pPr lvl="2"/>
            <a:r>
              <a:rPr lang="es-ES" sz="3100" b="1" dirty="0" smtClean="0"/>
              <a:t>Fecha </a:t>
            </a:r>
            <a:r>
              <a:rPr lang="es-ES" sz="3100" b="1" dirty="0" smtClean="0"/>
              <a:t>Estimada: </a:t>
            </a:r>
            <a:r>
              <a:rPr lang="es-ES" sz="3100" b="1" dirty="0" smtClean="0"/>
              <a:t>29 </a:t>
            </a:r>
            <a:r>
              <a:rPr lang="es-ES" sz="3100" b="1" dirty="0" smtClean="0"/>
              <a:t>de </a:t>
            </a:r>
            <a:r>
              <a:rPr lang="es-ES" sz="3200" b="1" dirty="0" smtClean="0"/>
              <a:t>Abril </a:t>
            </a:r>
            <a:r>
              <a:rPr lang="es-ES" sz="3100" b="1" dirty="0" smtClean="0"/>
              <a:t>de </a:t>
            </a:r>
            <a:r>
              <a:rPr lang="es-ES" sz="3100" b="1" dirty="0" smtClean="0"/>
              <a:t>2013. </a:t>
            </a:r>
            <a:endParaRPr lang="es-ES" sz="3100" dirty="0" smtClean="0"/>
          </a:p>
          <a:p>
            <a:pPr lvl="2"/>
            <a:r>
              <a:rPr lang="es-ES" sz="3100" b="1" dirty="0" smtClean="0"/>
              <a:t>Fecha Entrega : 7</a:t>
            </a:r>
            <a:r>
              <a:rPr lang="es-ES" sz="3100" b="1" dirty="0" smtClean="0"/>
              <a:t> de Junio</a:t>
            </a:r>
            <a:r>
              <a:rPr lang="es-ES" sz="3200" b="1" dirty="0" smtClean="0"/>
              <a:t> </a:t>
            </a:r>
            <a:r>
              <a:rPr lang="es-ES" sz="3100" b="1" dirty="0" smtClean="0"/>
              <a:t>de </a:t>
            </a:r>
            <a:r>
              <a:rPr lang="es-ES" sz="3100" b="1" dirty="0" smtClean="0"/>
              <a:t>2013. </a:t>
            </a:r>
          </a:p>
          <a:p>
            <a:pPr lvl="2"/>
            <a:endParaRPr lang="es-ES" sz="2200" dirty="0" smtClean="0"/>
          </a:p>
          <a:p>
            <a:endParaRPr lang="es-ES" sz="2800" dirty="0" smtClean="0"/>
          </a:p>
          <a:p>
            <a:endParaRPr lang="es-ES" sz="28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857232"/>
            <a:ext cx="8229600" cy="45719"/>
          </a:xfrm>
        </p:spPr>
        <p:txBody>
          <a:bodyPr>
            <a:normAutofit fontScale="90000"/>
          </a:bodyPr>
          <a:lstStyle/>
          <a:p>
            <a:pPr algn="ctr" fontAlgn="base"/>
            <a:r>
              <a:rPr lang="es-ES" sz="4400" dirty="0" smtClean="0"/>
              <a:t>Iteración 2</a:t>
            </a:r>
            <a:r>
              <a:rPr lang="es-ES" sz="4400" dirty="0" smtClean="0"/>
              <a:t>.</a:t>
            </a:r>
            <a:r>
              <a:rPr lang="es-ES" sz="4400" dirty="0" smtClean="0"/>
              <a:t/>
            </a:r>
            <a:br>
              <a:rPr lang="es-ES" sz="4400" dirty="0" smtClean="0"/>
            </a:br>
            <a:r>
              <a:rPr lang="es-ES" dirty="0" smtClean="0"/>
              <a:t/>
            </a:r>
            <a:br>
              <a:rPr lang="es-ES" dirty="0" smtClean="0"/>
            </a:br>
            <a:endParaRPr lang="es-E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sz="4300" b="1" dirty="0" smtClean="0"/>
              <a:t>Planificación:</a:t>
            </a:r>
          </a:p>
          <a:p>
            <a:pPr lvl="1"/>
            <a:r>
              <a:rPr lang="es-ES" sz="2100" dirty="0" smtClean="0"/>
              <a:t>Planificación de recursos y tareas para la segunda iteración.</a:t>
            </a:r>
          </a:p>
          <a:p>
            <a:pPr lvl="1"/>
            <a:r>
              <a:rPr lang="es-ES" sz="2100" dirty="0" smtClean="0"/>
              <a:t>Creación de diagramas de tiempos (Gantt).</a:t>
            </a:r>
          </a:p>
          <a:p>
            <a:pPr lvl="1"/>
            <a:r>
              <a:rPr lang="es-ES" sz="2100" dirty="0" smtClean="0"/>
              <a:t>Creación de la red de tareas (</a:t>
            </a:r>
            <a:r>
              <a:rPr lang="es-ES" sz="2100" dirty="0" err="1" smtClean="0"/>
              <a:t>Pert</a:t>
            </a:r>
            <a:r>
              <a:rPr lang="es-ES" sz="2100" dirty="0" smtClean="0"/>
              <a:t>).</a:t>
            </a:r>
          </a:p>
          <a:p>
            <a:pPr lvl="1"/>
            <a:r>
              <a:rPr lang="es-ES" sz="2100" dirty="0" smtClean="0"/>
              <a:t>Las siguientes entregas se realizarán en los días siguientes a las entregas de los </a:t>
            </a:r>
            <a:r>
              <a:rPr lang="es-ES" sz="2100" dirty="0" smtClean="0"/>
              <a:t>demás equipos</a:t>
            </a:r>
            <a:r>
              <a:rPr lang="es-ES" sz="2100" dirty="0" smtClean="0"/>
              <a:t>:</a:t>
            </a:r>
          </a:p>
          <a:p>
            <a:pPr lvl="1"/>
            <a:r>
              <a:rPr lang="es-ES" sz="2100" dirty="0" smtClean="0"/>
              <a:t>Revisión de los documentos de los equipos de Diseño e Implementación.</a:t>
            </a:r>
          </a:p>
          <a:p>
            <a:pPr lvl="1"/>
            <a:r>
              <a:rPr lang="es-ES" sz="2100" dirty="0" smtClean="0"/>
              <a:t>Generar documentación (revisiones, entregas, </a:t>
            </a:r>
            <a:r>
              <a:rPr lang="es-ES" sz="2100" dirty="0" err="1" smtClean="0"/>
              <a:t>etc</a:t>
            </a:r>
            <a:r>
              <a:rPr lang="es-ES" sz="2100" dirty="0" smtClean="0"/>
              <a:t>).</a:t>
            </a:r>
          </a:p>
          <a:p>
            <a:pPr lvl="1"/>
            <a:r>
              <a:rPr lang="es-ES" sz="2100" dirty="0" smtClean="0"/>
              <a:t>Generar documentación de la tercera iteración.</a:t>
            </a:r>
          </a:p>
          <a:p>
            <a:pPr lvl="2"/>
            <a:r>
              <a:rPr lang="es-ES" sz="2400" b="1" dirty="0" smtClean="0"/>
              <a:t>Fecha Estimada: </a:t>
            </a:r>
            <a:r>
              <a:rPr lang="es-ES" sz="2400" b="1" dirty="0" smtClean="0"/>
              <a:t>15 </a:t>
            </a:r>
            <a:r>
              <a:rPr lang="es-ES" sz="2400" b="1" dirty="0" smtClean="0"/>
              <a:t>de Mayo de 2013. </a:t>
            </a:r>
            <a:endParaRPr lang="es-ES" sz="2400" b="1" dirty="0" smtClean="0"/>
          </a:p>
          <a:p>
            <a:pPr lvl="2"/>
            <a:r>
              <a:rPr lang="es-ES" sz="2400" b="1" dirty="0" smtClean="0"/>
              <a:t>Fecha Entrega : </a:t>
            </a:r>
            <a:r>
              <a:rPr lang="es-ES" sz="2400" b="1" dirty="0" smtClean="0"/>
              <a:t>15 </a:t>
            </a:r>
            <a:r>
              <a:rPr lang="es-ES" sz="2400" b="1" dirty="0" smtClean="0"/>
              <a:t>de Mayo de 2013. </a:t>
            </a:r>
            <a:endParaRPr lang="es-ES" sz="2400" b="1" dirty="0" smtClean="0"/>
          </a:p>
          <a:p>
            <a:pPr lvl="1"/>
            <a:r>
              <a:rPr lang="es-ES" sz="2100" dirty="0" smtClean="0"/>
              <a:t>Implementación de la Gestión de Pagos. </a:t>
            </a:r>
          </a:p>
          <a:p>
            <a:pPr lvl="2"/>
            <a:r>
              <a:rPr lang="es-ES" sz="2200" b="1" dirty="0" smtClean="0"/>
              <a:t>Fecha Estimada: no estaba previsto. </a:t>
            </a:r>
          </a:p>
          <a:p>
            <a:pPr lvl="2"/>
            <a:r>
              <a:rPr lang="es-ES" sz="2400" b="1" dirty="0" smtClean="0"/>
              <a:t>Fecha Entrega : 28 de Mayo de 2013. </a:t>
            </a:r>
          </a:p>
          <a:p>
            <a:pPr lvl="2"/>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914400" y="500042"/>
            <a:ext cx="8229600" cy="1143000"/>
          </a:xfrm>
        </p:spPr>
        <p:txBody>
          <a:bodyPr>
            <a:normAutofit fontScale="90000"/>
          </a:bodyPr>
          <a:lstStyle/>
          <a:p>
            <a:pPr algn="ctr" fontAlgn="base"/>
            <a:r>
              <a:rPr lang="es-ES" sz="4400" dirty="0" smtClean="0"/>
              <a:t>Iteración 3</a:t>
            </a:r>
            <a:r>
              <a:rPr lang="es-ES" sz="4400" dirty="0" smtClean="0"/>
              <a:t>.</a:t>
            </a:r>
            <a:r>
              <a:rPr lang="es-ES" sz="4400" dirty="0" smtClean="0"/>
              <a:t/>
            </a:r>
            <a:br>
              <a:rPr lang="es-ES" sz="4400" dirty="0" smtClean="0"/>
            </a:br>
            <a:r>
              <a:rPr lang="es-ES" dirty="0" smtClean="0"/>
              <a:t/>
            </a:r>
            <a:br>
              <a:rPr lang="es-ES" dirty="0" smtClean="0"/>
            </a:br>
            <a:endParaRPr lang="es-E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ES" b="1" dirty="0" smtClean="0"/>
              <a:t>Diseño:</a:t>
            </a:r>
            <a:endParaRPr lang="es-ES" sz="2800" dirty="0" smtClean="0"/>
          </a:p>
          <a:p>
            <a:pPr lvl="1"/>
            <a:r>
              <a:rPr lang="es-ES" sz="2400" dirty="0" smtClean="0"/>
              <a:t>Modelado de requisitos </a:t>
            </a:r>
          </a:p>
          <a:p>
            <a:pPr lvl="2"/>
            <a:r>
              <a:rPr lang="es-ES" sz="2200" b="1" dirty="0" smtClean="0"/>
              <a:t>Fecha Estimada: 15 de </a:t>
            </a:r>
            <a:r>
              <a:rPr lang="es-ES" sz="2000" b="1" dirty="0" smtClean="0"/>
              <a:t>Mayo </a:t>
            </a:r>
            <a:r>
              <a:rPr lang="es-ES" sz="2200" b="1" dirty="0" smtClean="0"/>
              <a:t>de 2013. </a:t>
            </a:r>
            <a:endParaRPr lang="es-ES" sz="2600" dirty="0" smtClean="0"/>
          </a:p>
          <a:p>
            <a:pPr lvl="2"/>
            <a:r>
              <a:rPr lang="es-ES" sz="2200" b="1" dirty="0" smtClean="0"/>
              <a:t>Fecha </a:t>
            </a:r>
            <a:r>
              <a:rPr lang="es-ES" sz="2200" b="1" dirty="0" smtClean="0"/>
              <a:t>Entrega : </a:t>
            </a:r>
            <a:r>
              <a:rPr lang="es-ES" sz="2200" b="1" dirty="0" smtClean="0"/>
              <a:t>17 </a:t>
            </a:r>
            <a:r>
              <a:rPr lang="es-ES" sz="2200" b="1" dirty="0" smtClean="0"/>
              <a:t>de </a:t>
            </a:r>
            <a:r>
              <a:rPr lang="es-ES" sz="2000" b="1" dirty="0" smtClean="0"/>
              <a:t>Mayo </a:t>
            </a:r>
            <a:r>
              <a:rPr lang="es-ES" sz="2200" b="1" dirty="0" smtClean="0"/>
              <a:t>de </a:t>
            </a:r>
            <a:r>
              <a:rPr lang="es-ES" sz="2200" b="1" dirty="0" smtClean="0"/>
              <a:t>2013. </a:t>
            </a:r>
            <a:endParaRPr lang="es-ES" sz="2200" b="1" dirty="0" smtClean="0"/>
          </a:p>
          <a:p>
            <a:pPr lvl="1"/>
            <a:r>
              <a:rPr lang="es-ES" sz="2400" dirty="0" smtClean="0"/>
              <a:t>Análisis</a:t>
            </a:r>
          </a:p>
          <a:p>
            <a:pPr lvl="2"/>
            <a:r>
              <a:rPr lang="es-ES" sz="2200" b="1" dirty="0" smtClean="0"/>
              <a:t>Fecha Estimada: </a:t>
            </a:r>
            <a:r>
              <a:rPr lang="es-ES" sz="2200" b="1" dirty="0" smtClean="0"/>
              <a:t>19 </a:t>
            </a:r>
            <a:r>
              <a:rPr lang="es-ES" sz="2200" b="1" dirty="0" smtClean="0"/>
              <a:t>de </a:t>
            </a:r>
            <a:r>
              <a:rPr lang="es-ES" sz="2000" b="1" dirty="0" smtClean="0"/>
              <a:t>Mayo </a:t>
            </a:r>
            <a:r>
              <a:rPr lang="es-ES" sz="2200" b="1" dirty="0" smtClean="0"/>
              <a:t>de </a:t>
            </a:r>
            <a:r>
              <a:rPr lang="es-ES" sz="2200" b="1" dirty="0" smtClean="0"/>
              <a:t>2013. </a:t>
            </a:r>
            <a:endParaRPr lang="es-ES" sz="2600" dirty="0" smtClean="0"/>
          </a:p>
          <a:p>
            <a:pPr lvl="2"/>
            <a:r>
              <a:rPr lang="es-ES" sz="2200" b="1" dirty="0" smtClean="0"/>
              <a:t>Fecha Entrega : </a:t>
            </a:r>
            <a:r>
              <a:rPr lang="es-ES" sz="2200" b="1" dirty="0" smtClean="0"/>
              <a:t>22 </a:t>
            </a:r>
            <a:r>
              <a:rPr lang="es-ES" sz="2200" b="1" dirty="0" smtClean="0"/>
              <a:t>de </a:t>
            </a:r>
            <a:r>
              <a:rPr lang="es-ES" sz="2000" b="1" dirty="0" smtClean="0"/>
              <a:t>Mayo </a:t>
            </a:r>
            <a:r>
              <a:rPr lang="es-ES" sz="2200" b="1" dirty="0" smtClean="0"/>
              <a:t>de </a:t>
            </a:r>
            <a:r>
              <a:rPr lang="es-ES" sz="2200" b="1" dirty="0" smtClean="0"/>
              <a:t>2013. </a:t>
            </a:r>
            <a:endParaRPr lang="es-ES" sz="2200" b="1" dirty="0" smtClean="0"/>
          </a:p>
          <a:p>
            <a:pPr lvl="1"/>
            <a:r>
              <a:rPr lang="es-ES" sz="2400" dirty="0" smtClean="0"/>
              <a:t>Diseño</a:t>
            </a:r>
          </a:p>
          <a:p>
            <a:pPr lvl="2"/>
            <a:r>
              <a:rPr lang="es-ES" sz="2200" b="1" dirty="0" smtClean="0"/>
              <a:t>Fecha Estimada: </a:t>
            </a:r>
            <a:r>
              <a:rPr lang="es-ES" sz="2200" b="1" dirty="0" smtClean="0"/>
              <a:t>22 </a:t>
            </a:r>
            <a:r>
              <a:rPr lang="es-ES" sz="2200" b="1" dirty="0" smtClean="0"/>
              <a:t>de </a:t>
            </a:r>
            <a:r>
              <a:rPr lang="es-ES" sz="2000" b="1" dirty="0" smtClean="0"/>
              <a:t>Mayo </a:t>
            </a:r>
            <a:r>
              <a:rPr lang="es-ES" sz="2200" b="1" dirty="0" smtClean="0"/>
              <a:t>de </a:t>
            </a:r>
            <a:r>
              <a:rPr lang="es-ES" sz="2200" b="1" dirty="0" smtClean="0"/>
              <a:t>2013. </a:t>
            </a:r>
            <a:endParaRPr lang="es-ES" sz="2600" dirty="0" smtClean="0"/>
          </a:p>
          <a:p>
            <a:pPr lvl="2"/>
            <a:r>
              <a:rPr lang="es-ES" sz="2200" b="1" dirty="0" smtClean="0"/>
              <a:t>Fecha Entrega : </a:t>
            </a:r>
            <a:r>
              <a:rPr lang="es-ES" sz="2200" b="1" dirty="0" smtClean="0"/>
              <a:t>24 </a:t>
            </a:r>
            <a:r>
              <a:rPr lang="es-ES" sz="2200" b="1" dirty="0" smtClean="0"/>
              <a:t>de </a:t>
            </a:r>
            <a:r>
              <a:rPr lang="es-ES" sz="2000" b="1" dirty="0" smtClean="0"/>
              <a:t>Mayo </a:t>
            </a:r>
            <a:r>
              <a:rPr lang="es-ES" sz="2200" b="1" dirty="0" smtClean="0"/>
              <a:t>de </a:t>
            </a:r>
            <a:r>
              <a:rPr lang="es-ES" sz="2200" b="1" dirty="0" smtClean="0"/>
              <a:t>2013. </a:t>
            </a:r>
            <a:endParaRPr lang="es-ES" sz="2200" b="1" dirty="0" smtClean="0"/>
          </a:p>
          <a:p>
            <a:pPr lvl="1"/>
            <a:r>
              <a:rPr lang="es-ES" sz="2400" dirty="0" smtClean="0"/>
              <a:t>Implementación Gestión de equipos</a:t>
            </a:r>
          </a:p>
          <a:p>
            <a:pPr lvl="2"/>
            <a:r>
              <a:rPr lang="es-ES" b="1" dirty="0" smtClean="0"/>
              <a:t>Fecha Estimada: no estaba previsto. </a:t>
            </a:r>
          </a:p>
          <a:p>
            <a:pPr lvl="2"/>
            <a:r>
              <a:rPr lang="es-ES" b="1" dirty="0" smtClean="0"/>
              <a:t>Fecha Entrega : 7 de Junio de 2013. </a:t>
            </a:r>
          </a:p>
          <a:p>
            <a:pPr lvl="1"/>
            <a:endParaRPr lang="es-ES" sz="2400" dirty="0" smtClean="0"/>
          </a:p>
          <a:p>
            <a:pPr lvl="2"/>
            <a:endParaRPr lang="es-ES" sz="22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a:t>
            </a:r>
            <a:r>
              <a:rPr lang="es-ES" sz="4400" dirty="0" smtClean="0"/>
              <a:t>3.</a:t>
            </a:r>
            <a:r>
              <a:rPr lang="es-ES" sz="4400" dirty="0" smtClean="0"/>
              <a:t/>
            </a:r>
            <a:br>
              <a:rPr lang="es-ES" sz="4400" dirty="0" smtClean="0"/>
            </a:br>
            <a:r>
              <a:rPr lang="es-ES" dirty="0" smtClean="0"/>
              <a:t/>
            </a:r>
            <a:br>
              <a:rPr lang="es-ES" dirty="0" smtClean="0"/>
            </a:br>
            <a:endParaRPr lang="es-E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5357850"/>
          </a:xfrm>
        </p:spPr>
        <p:txBody>
          <a:bodyPr>
            <a:normAutofit fontScale="92500" lnSpcReduction="10000"/>
          </a:bodyPr>
          <a:lstStyle/>
          <a:p>
            <a:r>
              <a:rPr lang="es-ES" sz="3900" b="1" dirty="0" smtClean="0"/>
              <a:t>Implementación:</a:t>
            </a:r>
            <a:endParaRPr lang="es-ES" sz="2800" dirty="0" smtClean="0"/>
          </a:p>
          <a:p>
            <a:pPr lvl="1"/>
            <a:r>
              <a:rPr lang="es-ES" sz="1700" dirty="0" smtClean="0"/>
              <a:t>Presentar </a:t>
            </a:r>
            <a:r>
              <a:rPr lang="es-ES" sz="1700" dirty="0" smtClean="0"/>
              <a:t>un método para guardar estadísticas de un partido en directo sin conexión a internet, para después volcarlos en la base de datos. </a:t>
            </a:r>
            <a:endParaRPr lang="es-ES" sz="1700" dirty="0" smtClean="0"/>
          </a:p>
          <a:p>
            <a:pPr lvl="2"/>
            <a:r>
              <a:rPr lang="es-ES" sz="1700" b="1" dirty="0" smtClean="0"/>
              <a:t>Fecha </a:t>
            </a:r>
            <a:r>
              <a:rPr lang="es-ES" sz="1700" b="1" dirty="0" smtClean="0"/>
              <a:t>Estimada: </a:t>
            </a:r>
            <a:r>
              <a:rPr lang="es-ES" sz="1700" b="1" dirty="0" smtClean="0"/>
              <a:t>15 </a:t>
            </a:r>
            <a:r>
              <a:rPr lang="es-ES" sz="1700" b="1" dirty="0" smtClean="0"/>
              <a:t>de Mayo </a:t>
            </a:r>
            <a:r>
              <a:rPr lang="es-ES" sz="1700" b="1" dirty="0" smtClean="0"/>
              <a:t>de </a:t>
            </a:r>
            <a:r>
              <a:rPr lang="es-ES" sz="1700" b="1" dirty="0" smtClean="0"/>
              <a:t>2013. </a:t>
            </a:r>
            <a:endParaRPr lang="es-ES" sz="1700" dirty="0" smtClean="0"/>
          </a:p>
          <a:p>
            <a:pPr lvl="2"/>
            <a:r>
              <a:rPr lang="es-ES" sz="1700" b="1" dirty="0" smtClean="0"/>
              <a:t>Fecha Entrega : </a:t>
            </a:r>
            <a:r>
              <a:rPr lang="es-ES" sz="1700" b="1" dirty="0" smtClean="0"/>
              <a:t>15 de </a:t>
            </a:r>
            <a:r>
              <a:rPr lang="es-ES" sz="1700" b="1" dirty="0" smtClean="0"/>
              <a:t>Mayo </a:t>
            </a:r>
            <a:r>
              <a:rPr lang="es-ES" sz="1700" b="1" dirty="0" smtClean="0"/>
              <a:t>de </a:t>
            </a:r>
            <a:r>
              <a:rPr lang="es-ES" sz="1700" b="1" dirty="0" smtClean="0"/>
              <a:t>2013. </a:t>
            </a:r>
            <a:endParaRPr lang="es-ES" sz="1700" dirty="0" smtClean="0"/>
          </a:p>
          <a:p>
            <a:pPr lvl="1"/>
            <a:r>
              <a:rPr lang="es-ES" sz="1700" dirty="0" smtClean="0"/>
              <a:t>Bocetos de interfaz de usuario de las secciones del sistema correspondientes a Gestión de estadísticas y Gestión de partidos, y sus interacciones posibles. </a:t>
            </a:r>
          </a:p>
          <a:p>
            <a:pPr lvl="1"/>
            <a:r>
              <a:rPr lang="es-ES" sz="1700" dirty="0" smtClean="0"/>
              <a:t>Implementación </a:t>
            </a:r>
            <a:r>
              <a:rPr lang="es-ES" sz="1700" dirty="0" smtClean="0"/>
              <a:t>del acceso remoto a la BD. </a:t>
            </a:r>
            <a:endParaRPr lang="es-ES" sz="1700" dirty="0" smtClean="0"/>
          </a:p>
          <a:p>
            <a:pPr lvl="2"/>
            <a:r>
              <a:rPr lang="es-ES" sz="1700" b="1" dirty="0" smtClean="0"/>
              <a:t>Fecha Estimada: </a:t>
            </a:r>
            <a:r>
              <a:rPr lang="es-ES" sz="1700" b="1" dirty="0" smtClean="0"/>
              <a:t>22 </a:t>
            </a:r>
            <a:r>
              <a:rPr lang="es-ES" sz="1700" b="1" dirty="0" smtClean="0"/>
              <a:t>de Mayo de 2013. </a:t>
            </a:r>
            <a:endParaRPr lang="es-ES" sz="1700" dirty="0" smtClean="0"/>
          </a:p>
          <a:p>
            <a:pPr lvl="2"/>
            <a:r>
              <a:rPr lang="es-ES" sz="1700" b="1" dirty="0" smtClean="0"/>
              <a:t>Fecha Entrega : </a:t>
            </a:r>
            <a:r>
              <a:rPr lang="es-ES" sz="1700" b="1" dirty="0" smtClean="0"/>
              <a:t>22 </a:t>
            </a:r>
            <a:r>
              <a:rPr lang="es-ES" sz="1700" b="1" dirty="0" smtClean="0"/>
              <a:t>de Mayo de 2013. </a:t>
            </a:r>
            <a:endParaRPr lang="es-ES" sz="1700" dirty="0" smtClean="0"/>
          </a:p>
          <a:p>
            <a:pPr lvl="1"/>
            <a:r>
              <a:rPr lang="es-ES" sz="1700" dirty="0" smtClean="0"/>
              <a:t>Implementación </a:t>
            </a:r>
            <a:r>
              <a:rPr lang="es-ES" sz="1700" dirty="0" smtClean="0"/>
              <a:t>del sistema a partir del nuevo Diagrama de Clases obtenido por el equipo de diseño. </a:t>
            </a:r>
          </a:p>
          <a:p>
            <a:pPr lvl="1"/>
            <a:r>
              <a:rPr lang="es-ES" sz="1700" dirty="0" smtClean="0"/>
              <a:t>Implementación </a:t>
            </a:r>
            <a:r>
              <a:rPr lang="es-ES" sz="1700" dirty="0" smtClean="0"/>
              <a:t>de las operaciones del sistema realizadas por el equipo de Diseño. </a:t>
            </a:r>
          </a:p>
          <a:p>
            <a:pPr lvl="1"/>
            <a:r>
              <a:rPr lang="es-ES" sz="1700" dirty="0" smtClean="0"/>
              <a:t>Implementación </a:t>
            </a:r>
            <a:r>
              <a:rPr lang="es-ES" sz="1700" dirty="0" smtClean="0"/>
              <a:t>de la interfaz de usuario. </a:t>
            </a:r>
          </a:p>
          <a:p>
            <a:pPr lvl="1"/>
            <a:r>
              <a:rPr lang="es-ES" sz="1700" dirty="0" smtClean="0"/>
              <a:t>Generar </a:t>
            </a:r>
            <a:r>
              <a:rPr lang="es-ES" sz="1700" dirty="0" smtClean="0"/>
              <a:t>documentación. </a:t>
            </a:r>
            <a:endParaRPr lang="es-ES" sz="1700" dirty="0" smtClean="0"/>
          </a:p>
          <a:p>
            <a:pPr lvl="2"/>
            <a:r>
              <a:rPr lang="es-ES" sz="1700" b="1" dirty="0" smtClean="0"/>
              <a:t>Fecha Estimada: 1</a:t>
            </a:r>
            <a:r>
              <a:rPr lang="es-ES" sz="1700" b="1" dirty="0" smtClean="0"/>
              <a:t> </a:t>
            </a:r>
            <a:r>
              <a:rPr lang="es-ES" sz="1700" b="1" dirty="0" smtClean="0"/>
              <a:t>de </a:t>
            </a:r>
            <a:r>
              <a:rPr lang="es-ES" sz="1700" b="1" dirty="0" smtClean="0"/>
              <a:t>Junio de </a:t>
            </a:r>
            <a:r>
              <a:rPr lang="es-ES" sz="1700" b="1" dirty="0" smtClean="0"/>
              <a:t>2013. </a:t>
            </a:r>
            <a:endParaRPr lang="es-ES" sz="1700" dirty="0" smtClean="0"/>
          </a:p>
          <a:p>
            <a:pPr lvl="2"/>
            <a:r>
              <a:rPr lang="es-ES" sz="1700" b="1" dirty="0" smtClean="0"/>
              <a:t>Fecha Entrega : 7</a:t>
            </a:r>
            <a:r>
              <a:rPr lang="es-ES" sz="1700" b="1" dirty="0" smtClean="0"/>
              <a:t> </a:t>
            </a:r>
            <a:r>
              <a:rPr lang="es-ES" sz="1700" b="1" dirty="0" smtClean="0"/>
              <a:t>de </a:t>
            </a:r>
            <a:r>
              <a:rPr lang="es-ES" sz="1700" b="1" dirty="0" smtClean="0"/>
              <a:t>Junio </a:t>
            </a:r>
            <a:r>
              <a:rPr lang="es-ES" sz="1700" b="1" dirty="0" smtClean="0"/>
              <a:t>de 2013. </a:t>
            </a:r>
            <a:endParaRPr lang="es-ES" sz="1700" dirty="0" smtClean="0"/>
          </a:p>
          <a:p>
            <a:pPr lvl="1"/>
            <a:endParaRPr lang="es-ES" sz="1700" dirty="0" smtClean="0"/>
          </a:p>
          <a:p>
            <a:pPr lvl="1"/>
            <a:endParaRPr lang="es-ES" sz="1600" dirty="0" smtClean="0"/>
          </a:p>
          <a:p>
            <a:pPr lvl="2"/>
            <a:endParaRPr lang="es-ES" sz="2200" dirty="0" smtClean="0"/>
          </a:p>
          <a:p>
            <a:endParaRPr lang="es-ES" sz="2800" dirty="0" smtClean="0"/>
          </a:p>
          <a:p>
            <a:endParaRPr lang="es-ES" sz="28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857232"/>
            <a:ext cx="8229600" cy="45719"/>
          </a:xfrm>
        </p:spPr>
        <p:txBody>
          <a:bodyPr>
            <a:normAutofit fontScale="90000"/>
          </a:bodyPr>
          <a:lstStyle/>
          <a:p>
            <a:pPr algn="ctr" fontAlgn="base"/>
            <a:r>
              <a:rPr lang="es-ES" sz="4400" dirty="0" smtClean="0"/>
              <a:t>Iteración </a:t>
            </a:r>
            <a:r>
              <a:rPr lang="es-ES" sz="4400" dirty="0" smtClean="0"/>
              <a:t>3.</a:t>
            </a:r>
            <a:r>
              <a:rPr lang="es-ES" sz="4400" dirty="0" smtClean="0"/>
              <a:t/>
            </a:r>
            <a:br>
              <a:rPr lang="es-ES" sz="4400" dirty="0" smtClean="0"/>
            </a:br>
            <a:r>
              <a:rPr lang="es-ES" dirty="0" smtClean="0"/>
              <a:t/>
            </a:r>
            <a:br>
              <a:rPr lang="es-ES" dirty="0" smtClean="0"/>
            </a:br>
            <a:endParaRPr lang="es-E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8596" y="1500174"/>
            <a:ext cx="8229600" cy="45719"/>
          </a:xfrm>
        </p:spPr>
        <p:txBody>
          <a:bodyPr>
            <a:normAutofit fontScale="90000"/>
          </a:bodyPr>
          <a:lstStyle/>
          <a:p>
            <a:pPr algn="ctr" fontAlgn="base"/>
            <a:r>
              <a:rPr lang="es-ES" sz="4000" dirty="0" smtClean="0"/>
              <a:t>Cambios en la planificación</a:t>
            </a:r>
            <a:br>
              <a:rPr lang="es-ES" sz="4000" dirty="0" smtClean="0"/>
            </a:br>
            <a:r>
              <a:rPr lang="es-ES" sz="4400" dirty="0" smtClean="0"/>
              <a:t/>
            </a:r>
            <a:br>
              <a:rPr lang="es-ES" sz="4400" dirty="0" smtClean="0"/>
            </a:br>
            <a:r>
              <a:rPr lang="es-ES" sz="4400" dirty="0" smtClean="0"/>
              <a:t/>
            </a:r>
            <a:br>
              <a:rPr lang="es-ES" sz="4400" dirty="0" smtClean="0"/>
            </a:br>
            <a:r>
              <a:rPr lang="es-ES" dirty="0" smtClean="0"/>
              <a:t/>
            </a:r>
            <a:br>
              <a:rPr lang="es-ES" dirty="0" smtClean="0"/>
            </a:br>
            <a:endParaRPr lang="es-ES" dirty="0" smtClean="0"/>
          </a:p>
        </p:txBody>
      </p:sp>
      <p:sp>
        <p:nvSpPr>
          <p:cNvPr id="5" name="1 Marcador de contenido"/>
          <p:cNvSpPr txBox="1">
            <a:spLocks/>
          </p:cNvSpPr>
          <p:nvPr/>
        </p:nvSpPr>
        <p:spPr>
          <a:xfrm>
            <a:off x="571472" y="1214422"/>
            <a:ext cx="8229600" cy="5357850"/>
          </a:xfrm>
          <a:prstGeom prst="rect">
            <a:avLst/>
          </a:prstGeom>
        </p:spPr>
        <p:txBody>
          <a:bodyPr vert="horz">
            <a:normAutofit/>
          </a:bodyPr>
          <a:lstStyle/>
          <a:p>
            <a:pPr marL="365760" marR="0" lvl="0" indent="-256032" defTabSz="914400" fontAlgn="auto">
              <a:lnSpc>
                <a:spcPct val="90000"/>
              </a:lnSpc>
              <a:spcBef>
                <a:spcPts val="400"/>
              </a:spcBef>
              <a:buClr>
                <a:schemeClr val="accent1"/>
              </a:buClr>
              <a:buSzPct val="68000"/>
              <a:buFont typeface="Wingdings 3"/>
              <a:buChar char=""/>
              <a:tabLst/>
              <a:defRPr/>
            </a:pPr>
            <a:r>
              <a:rPr lang="es-ES" sz="3600" b="1" dirty="0"/>
              <a:t>Iteración 2.</a:t>
            </a:r>
          </a:p>
          <a:p>
            <a:pPr marL="621792" lvl="1" indent="-228600">
              <a:lnSpc>
                <a:spcPct val="90000"/>
              </a:lnSpc>
              <a:spcBef>
                <a:spcPts val="324"/>
              </a:spcBef>
              <a:buClr>
                <a:schemeClr val="accent1"/>
              </a:buClr>
              <a:buFont typeface="Verdana"/>
              <a:buChar char="◦"/>
            </a:pPr>
            <a:r>
              <a:rPr lang="es-ES" sz="1600" dirty="0"/>
              <a:t>Inicialmente estaba previsto que estuviesen terminadas </a:t>
            </a:r>
            <a:r>
              <a:rPr lang="es-ES" sz="1600" dirty="0" smtClean="0"/>
              <a:t>todas estas gestiones:</a:t>
            </a:r>
          </a:p>
          <a:p>
            <a:pPr marL="1078992" lvl="2" indent="-228600">
              <a:lnSpc>
                <a:spcPct val="90000"/>
              </a:lnSpc>
              <a:spcBef>
                <a:spcPts val="324"/>
              </a:spcBef>
              <a:buClr>
                <a:schemeClr val="accent1"/>
              </a:buClr>
              <a:buFont typeface="Verdana"/>
              <a:buChar char="◦"/>
            </a:pPr>
            <a:r>
              <a:rPr lang="es-ES" sz="1600" dirty="0" smtClean="0"/>
              <a:t>Gestión </a:t>
            </a:r>
            <a:r>
              <a:rPr lang="es-ES" sz="1600" dirty="0"/>
              <a:t>de </a:t>
            </a:r>
            <a:r>
              <a:rPr lang="es-ES" sz="1600" dirty="0" smtClean="0"/>
              <a:t>pagos</a:t>
            </a:r>
            <a:endParaRPr lang="es-ES" sz="1600" dirty="0"/>
          </a:p>
          <a:p>
            <a:pPr marL="1078992" lvl="2" indent="-228600">
              <a:lnSpc>
                <a:spcPct val="90000"/>
              </a:lnSpc>
              <a:spcBef>
                <a:spcPts val="324"/>
              </a:spcBef>
              <a:buClr>
                <a:schemeClr val="accent1"/>
              </a:buClr>
              <a:buFont typeface="Verdana"/>
              <a:buChar char="◦"/>
            </a:pPr>
            <a:r>
              <a:rPr lang="es-ES" sz="1600" dirty="0" smtClean="0"/>
              <a:t>Gestión </a:t>
            </a:r>
            <a:r>
              <a:rPr lang="es-ES" sz="1600" dirty="0"/>
              <a:t>de grupos de entrenamiento. </a:t>
            </a:r>
            <a:endParaRPr lang="es-ES" sz="1600" dirty="0"/>
          </a:p>
          <a:p>
            <a:pPr marL="1078992" lvl="2" indent="-228600">
              <a:lnSpc>
                <a:spcPct val="90000"/>
              </a:lnSpc>
              <a:spcBef>
                <a:spcPts val="324"/>
              </a:spcBef>
              <a:buClr>
                <a:schemeClr val="accent1"/>
              </a:buClr>
              <a:buFont typeface="Verdana"/>
              <a:buChar char="◦"/>
            </a:pPr>
            <a:r>
              <a:rPr lang="es-ES" sz="1600" dirty="0" smtClean="0"/>
              <a:t>Gestión </a:t>
            </a:r>
            <a:r>
              <a:rPr lang="es-ES" sz="1600" dirty="0"/>
              <a:t>de </a:t>
            </a:r>
            <a:r>
              <a:rPr lang="es-ES" sz="1600" dirty="0" smtClean="0"/>
              <a:t>equipos. </a:t>
            </a:r>
            <a:endParaRPr lang="es-ES" sz="1600" dirty="0"/>
          </a:p>
          <a:p>
            <a:pPr marL="1078992" lvl="2" indent="-228600">
              <a:lnSpc>
                <a:spcPct val="90000"/>
              </a:lnSpc>
              <a:spcBef>
                <a:spcPts val="324"/>
              </a:spcBef>
              <a:buClr>
                <a:schemeClr val="accent1"/>
              </a:buClr>
              <a:buFont typeface="Verdana"/>
              <a:buChar char="◦"/>
            </a:pPr>
            <a:r>
              <a:rPr lang="es-ES" sz="1600" dirty="0" smtClean="0"/>
              <a:t>Gestión </a:t>
            </a:r>
            <a:r>
              <a:rPr lang="es-ES" sz="1600" dirty="0"/>
              <a:t>de actividades. </a:t>
            </a:r>
            <a:endParaRPr lang="es-ES" sz="1600" dirty="0"/>
          </a:p>
          <a:p>
            <a:pPr marL="1078992" lvl="2" indent="-228600">
              <a:lnSpc>
                <a:spcPct val="90000"/>
              </a:lnSpc>
              <a:spcBef>
                <a:spcPts val="324"/>
              </a:spcBef>
              <a:buClr>
                <a:schemeClr val="accent1"/>
              </a:buClr>
              <a:buFont typeface="Verdana"/>
              <a:buChar char="◦"/>
            </a:pPr>
            <a:r>
              <a:rPr lang="es-ES" sz="1600" dirty="0" smtClean="0"/>
              <a:t>Gestión </a:t>
            </a:r>
            <a:r>
              <a:rPr lang="es-ES" sz="1600" dirty="0"/>
              <a:t>de temporadas. </a:t>
            </a:r>
            <a:endParaRPr lang="es-ES" sz="1600" dirty="0"/>
          </a:p>
          <a:p>
            <a:pPr marL="1078992" lvl="2" indent="-228600">
              <a:lnSpc>
                <a:spcPct val="90000"/>
              </a:lnSpc>
              <a:spcBef>
                <a:spcPts val="324"/>
              </a:spcBef>
              <a:buClr>
                <a:schemeClr val="accent1"/>
              </a:buClr>
              <a:buFont typeface="Verdana"/>
              <a:buChar char="◦"/>
            </a:pPr>
            <a:r>
              <a:rPr lang="es-ES" sz="1600" dirty="0" smtClean="0"/>
              <a:t>Gestión </a:t>
            </a:r>
            <a:r>
              <a:rPr lang="es-ES" sz="1600" dirty="0"/>
              <a:t>de instalaciones. </a:t>
            </a:r>
            <a:endParaRPr lang="es-ES" sz="1600" dirty="0" smtClean="0"/>
          </a:p>
          <a:p>
            <a:pPr marL="621792" lvl="1" indent="-228600">
              <a:lnSpc>
                <a:spcPct val="90000"/>
              </a:lnSpc>
              <a:spcBef>
                <a:spcPts val="324"/>
              </a:spcBef>
              <a:buClr>
                <a:schemeClr val="accent1"/>
              </a:buClr>
              <a:buFont typeface="Verdana"/>
              <a:buChar char="◦"/>
            </a:pPr>
            <a:r>
              <a:rPr lang="es-ES" sz="1600" dirty="0" smtClean="0"/>
              <a:t>Al terminar la segunda iteración solo estaban terminadas estas gestiones:</a:t>
            </a:r>
          </a:p>
          <a:p>
            <a:pPr marL="1078992" lvl="2" indent="-228600">
              <a:lnSpc>
                <a:spcPct val="90000"/>
              </a:lnSpc>
              <a:spcBef>
                <a:spcPts val="324"/>
              </a:spcBef>
              <a:buClr>
                <a:schemeClr val="accent1"/>
              </a:buClr>
              <a:buFont typeface="Verdana"/>
              <a:buChar char="◦"/>
            </a:pPr>
            <a:r>
              <a:rPr lang="es-ES" sz="1600" dirty="0" smtClean="0"/>
              <a:t>Gestión de grupos de entrenamiento. </a:t>
            </a:r>
          </a:p>
          <a:p>
            <a:pPr marL="1078992" lvl="2" indent="-228600">
              <a:lnSpc>
                <a:spcPct val="90000"/>
              </a:lnSpc>
              <a:spcBef>
                <a:spcPts val="324"/>
              </a:spcBef>
              <a:buClr>
                <a:schemeClr val="accent1"/>
              </a:buClr>
              <a:buFont typeface="Verdana"/>
              <a:buChar char="◦"/>
            </a:pPr>
            <a:r>
              <a:rPr lang="es-ES" sz="1600" dirty="0" smtClean="0"/>
              <a:t>Gestión de actividades. </a:t>
            </a:r>
          </a:p>
          <a:p>
            <a:pPr marL="1078992" lvl="2" indent="-228600">
              <a:lnSpc>
                <a:spcPct val="90000"/>
              </a:lnSpc>
              <a:spcBef>
                <a:spcPts val="324"/>
              </a:spcBef>
              <a:buClr>
                <a:schemeClr val="accent1"/>
              </a:buClr>
              <a:buFont typeface="Verdana"/>
              <a:buChar char="◦"/>
            </a:pPr>
            <a:r>
              <a:rPr lang="es-ES" sz="1600" dirty="0" smtClean="0"/>
              <a:t>Gestión de temporadas. </a:t>
            </a:r>
          </a:p>
          <a:p>
            <a:pPr marL="1078992" lvl="2" indent="-228600">
              <a:lnSpc>
                <a:spcPct val="90000"/>
              </a:lnSpc>
              <a:spcBef>
                <a:spcPts val="324"/>
              </a:spcBef>
              <a:buClr>
                <a:schemeClr val="accent1"/>
              </a:buClr>
              <a:buFont typeface="Verdana"/>
              <a:buChar char="◦"/>
            </a:pPr>
            <a:r>
              <a:rPr lang="es-ES" sz="1600" dirty="0" smtClean="0"/>
              <a:t>Gestión de instalaciones. </a:t>
            </a:r>
          </a:p>
          <a:p>
            <a:pPr marL="1078992" lvl="2" indent="-228600">
              <a:lnSpc>
                <a:spcPct val="90000"/>
              </a:lnSpc>
              <a:spcBef>
                <a:spcPts val="324"/>
              </a:spcBef>
              <a:buClr>
                <a:schemeClr val="accent1"/>
              </a:buClr>
              <a:buFont typeface="Verdana"/>
              <a:buChar char="◦"/>
            </a:pPr>
            <a:endParaRPr lang="es-ES" sz="1600" dirty="0"/>
          </a:p>
          <a:p>
            <a:endParaRPr lang="es-ES" b="1" dirty="0"/>
          </a:p>
          <a:p>
            <a:endParaRPr lang="es-ES" dirty="0"/>
          </a:p>
          <a:p>
            <a:endParaRPr lang="es-ES" dirty="0"/>
          </a:p>
          <a:p>
            <a:pPr marL="822960" lvl="1" indent="-256032">
              <a:lnSpc>
                <a:spcPct val="90000"/>
              </a:lnSpc>
              <a:spcBef>
                <a:spcPts val="400"/>
              </a:spcBef>
              <a:buClr>
                <a:schemeClr val="accent1"/>
              </a:buClr>
              <a:buSzPct val="68000"/>
              <a:buFont typeface="Courier New" pitchFamily="49" charset="0"/>
              <a:buChar char="o"/>
            </a:pPr>
            <a:endParaRPr lang="es-ES" sz="3600" b="1" dirty="0"/>
          </a:p>
          <a:p>
            <a:pPr marL="822960" lvl="1" indent="-256032">
              <a:spcBef>
                <a:spcPts val="400"/>
              </a:spcBef>
              <a:buClr>
                <a:schemeClr val="accent1"/>
              </a:buClr>
              <a:buSzPct val="68000"/>
              <a:buFont typeface="Wingdings 3"/>
              <a:buChar char=""/>
            </a:pPr>
            <a:endParaRPr kumimoji="0" lang="es-ES" sz="3900" b="1" i="0" u="none" strike="noStrike" kern="1200" cap="none" spc="0" normalizeH="0" noProof="0" dirty="0" smtClean="0">
              <a:ln>
                <a:noFill/>
              </a:ln>
              <a:solidFill>
                <a:schemeClr val="tx1"/>
              </a:solidFill>
              <a:effectLst/>
              <a:uLnTx/>
              <a:uFillTx/>
              <a:latin typeface="+mn-lt"/>
              <a:ea typeface="+mn-ea"/>
              <a:cs typeface="+mn-cs"/>
            </a:endParaRPr>
          </a:p>
          <a:p>
            <a:pPr marL="822960" lvl="1" indent="-256032">
              <a:spcBef>
                <a:spcPts val="400"/>
              </a:spcBef>
              <a:buClr>
                <a:schemeClr val="accent1"/>
              </a:buClr>
              <a:buSzPct val="68000"/>
              <a:buFont typeface="Wingdings 3"/>
              <a:buChar char=""/>
            </a:pPr>
            <a:endParaRPr kumimoji="0" lang="es-ES" sz="17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1600" b="0" i="0" u="none" strike="noStrike" kern="1200" cap="none" spc="0" normalizeH="0" baseline="0" noProof="0" dirty="0" smtClean="0">
              <a:ln>
                <a:noFill/>
              </a:ln>
              <a:solidFill>
                <a:schemeClr val="tx1"/>
              </a:solidFill>
              <a:effectLst/>
              <a:uLnTx/>
              <a:uFillTx/>
              <a:latin typeface="+mn-lt"/>
              <a:ea typeface="+mn-ea"/>
              <a:cs typeface="+mn-cs"/>
            </a:endParaRPr>
          </a:p>
          <a:p>
            <a:pPr marL="859536" marR="0" lvl="2" indent="-228600" algn="l" defTabSz="914400" rtl="0" eaLnBrk="1" fontAlgn="auto" latinLnBrk="0" hangingPunct="1">
              <a:lnSpc>
                <a:spcPct val="100000"/>
              </a:lnSpc>
              <a:spcBef>
                <a:spcPts val="350"/>
              </a:spcBef>
              <a:spcAft>
                <a:spcPts val="0"/>
              </a:spcAft>
              <a:buClr>
                <a:schemeClr val="accent2"/>
              </a:buClr>
              <a:buSzPct val="100000"/>
              <a:buFont typeface="Wingdings 2"/>
              <a:buChar char=""/>
              <a:tabLst/>
              <a:defRPr/>
            </a:pPr>
            <a:endParaRPr kumimoji="0" lang="es-ES" sz="22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8596" y="1500174"/>
            <a:ext cx="8229600" cy="45719"/>
          </a:xfrm>
        </p:spPr>
        <p:txBody>
          <a:bodyPr>
            <a:normAutofit fontScale="90000"/>
          </a:bodyPr>
          <a:lstStyle/>
          <a:p>
            <a:pPr algn="ctr" fontAlgn="base"/>
            <a:r>
              <a:rPr lang="es-ES" sz="4000" dirty="0" smtClean="0"/>
              <a:t>Cambios en la planificación</a:t>
            </a:r>
            <a:br>
              <a:rPr lang="es-ES" sz="4000" dirty="0" smtClean="0"/>
            </a:br>
            <a:r>
              <a:rPr lang="es-ES" sz="4400" dirty="0" smtClean="0"/>
              <a:t/>
            </a:r>
            <a:br>
              <a:rPr lang="es-ES" sz="4400" dirty="0" smtClean="0"/>
            </a:br>
            <a:r>
              <a:rPr lang="es-ES" sz="4400" dirty="0" smtClean="0"/>
              <a:t/>
            </a:r>
            <a:br>
              <a:rPr lang="es-ES" sz="4400" dirty="0" smtClean="0"/>
            </a:br>
            <a:r>
              <a:rPr lang="es-ES" dirty="0" smtClean="0"/>
              <a:t/>
            </a:r>
            <a:br>
              <a:rPr lang="es-ES" dirty="0" smtClean="0"/>
            </a:br>
            <a:endParaRPr lang="es-ES" dirty="0" smtClean="0"/>
          </a:p>
        </p:txBody>
      </p:sp>
      <p:sp>
        <p:nvSpPr>
          <p:cNvPr id="5" name="1 Marcador de contenido"/>
          <p:cNvSpPr txBox="1">
            <a:spLocks/>
          </p:cNvSpPr>
          <p:nvPr/>
        </p:nvSpPr>
        <p:spPr>
          <a:xfrm>
            <a:off x="571472" y="1214422"/>
            <a:ext cx="8229600" cy="5357850"/>
          </a:xfrm>
          <a:prstGeom prst="rect">
            <a:avLst/>
          </a:prstGeom>
        </p:spPr>
        <p:txBody>
          <a:bodyPr vert="horz">
            <a:normAutofit/>
          </a:bodyPr>
          <a:lstStyle/>
          <a:p>
            <a:pPr marL="365760" marR="0" lvl="0" indent="-256032" defTabSz="914400" fontAlgn="auto">
              <a:lnSpc>
                <a:spcPct val="90000"/>
              </a:lnSpc>
              <a:spcBef>
                <a:spcPts val="400"/>
              </a:spcBef>
              <a:buClr>
                <a:schemeClr val="accent1"/>
              </a:buClr>
              <a:buSzPct val="68000"/>
              <a:buFont typeface="Wingdings 3"/>
              <a:buChar char=""/>
              <a:tabLst/>
              <a:defRPr/>
            </a:pPr>
            <a:r>
              <a:rPr lang="es-ES" sz="3600" b="1" dirty="0"/>
              <a:t>Iteración </a:t>
            </a:r>
            <a:r>
              <a:rPr lang="es-ES" sz="3600" b="1" dirty="0" smtClean="0"/>
              <a:t>3.</a:t>
            </a:r>
            <a:endParaRPr lang="es-ES" sz="3600" b="1" dirty="0"/>
          </a:p>
          <a:p>
            <a:pPr marL="621792" lvl="1" indent="-228600">
              <a:lnSpc>
                <a:spcPct val="90000"/>
              </a:lnSpc>
              <a:spcBef>
                <a:spcPts val="324"/>
              </a:spcBef>
              <a:buClr>
                <a:schemeClr val="accent1"/>
              </a:buClr>
              <a:buFont typeface="Verdana"/>
              <a:buChar char="◦"/>
            </a:pPr>
            <a:r>
              <a:rPr lang="es-ES" sz="2000" dirty="0" smtClean="0"/>
              <a:t>Inicialmente </a:t>
            </a:r>
            <a:r>
              <a:rPr lang="es-ES" sz="2000" dirty="0"/>
              <a:t>estaba previsto que el compañero que se retrasó en su entrega de </a:t>
            </a:r>
            <a:r>
              <a:rPr lang="es-ES" sz="2000" dirty="0" smtClean="0"/>
              <a:t>implementación de la segunda iteración </a:t>
            </a:r>
            <a:r>
              <a:rPr lang="es-ES" sz="2000" dirty="0"/>
              <a:t>terminase su trabajo</a:t>
            </a:r>
            <a:r>
              <a:rPr lang="es-ES" sz="2000" dirty="0" smtClean="0"/>
              <a:t>.</a:t>
            </a:r>
          </a:p>
          <a:p>
            <a:pPr marL="621792" lvl="1" indent="-228600">
              <a:lnSpc>
                <a:spcPct val="90000"/>
              </a:lnSpc>
              <a:spcBef>
                <a:spcPts val="324"/>
              </a:spcBef>
              <a:buClr>
                <a:schemeClr val="accent1"/>
              </a:buClr>
              <a:buFont typeface="Verdana"/>
              <a:buChar char="◦"/>
            </a:pPr>
            <a:endParaRPr lang="es-ES" sz="2000" dirty="0"/>
          </a:p>
          <a:p>
            <a:pPr marL="621792" lvl="1" indent="-228600">
              <a:lnSpc>
                <a:spcPct val="90000"/>
              </a:lnSpc>
              <a:spcBef>
                <a:spcPts val="324"/>
              </a:spcBef>
              <a:buClr>
                <a:schemeClr val="accent1"/>
              </a:buClr>
              <a:buSzPct val="100000"/>
              <a:buFont typeface="Verdana"/>
              <a:buChar char="◦"/>
            </a:pPr>
            <a:r>
              <a:rPr lang="es-ES" sz="2000" dirty="0"/>
              <a:t>Cuando el compañero nos confirmó que dejaba el proyecto, tuvimos que cambiar la </a:t>
            </a:r>
            <a:r>
              <a:rPr lang="es-ES" sz="2000" dirty="0" smtClean="0"/>
              <a:t>planificación, </a:t>
            </a:r>
            <a:r>
              <a:rPr lang="es-ES" sz="2000" dirty="0"/>
              <a:t>y repartirnos su trabajo.</a:t>
            </a:r>
            <a:endParaRPr lang="es-ES" sz="2000" dirty="0"/>
          </a:p>
          <a:p>
            <a:endParaRPr lang="es-ES" b="1" dirty="0"/>
          </a:p>
          <a:p>
            <a:endParaRPr lang="es-ES" dirty="0"/>
          </a:p>
          <a:p>
            <a:endParaRPr lang="es-ES" dirty="0"/>
          </a:p>
          <a:p>
            <a:pPr marL="822960" lvl="1" indent="-256032">
              <a:lnSpc>
                <a:spcPct val="90000"/>
              </a:lnSpc>
              <a:spcBef>
                <a:spcPts val="400"/>
              </a:spcBef>
              <a:buClr>
                <a:schemeClr val="accent1"/>
              </a:buClr>
              <a:buSzPct val="68000"/>
              <a:buFont typeface="Courier New" pitchFamily="49" charset="0"/>
              <a:buChar char="o"/>
            </a:pPr>
            <a:endParaRPr lang="es-ES" sz="3600" b="1" dirty="0"/>
          </a:p>
          <a:p>
            <a:pPr marL="822960" lvl="1" indent="-256032">
              <a:spcBef>
                <a:spcPts val="400"/>
              </a:spcBef>
              <a:buClr>
                <a:schemeClr val="accent1"/>
              </a:buClr>
              <a:buSzPct val="68000"/>
              <a:buFont typeface="Wingdings 3"/>
              <a:buChar char=""/>
            </a:pPr>
            <a:endParaRPr kumimoji="0" lang="es-ES" sz="3900" b="1" i="0" u="none" strike="noStrike" kern="1200" cap="none" spc="0" normalizeH="0" noProof="0" dirty="0" smtClean="0">
              <a:ln>
                <a:noFill/>
              </a:ln>
              <a:solidFill>
                <a:schemeClr val="tx1"/>
              </a:solidFill>
              <a:effectLst/>
              <a:uLnTx/>
              <a:uFillTx/>
              <a:latin typeface="+mn-lt"/>
              <a:ea typeface="+mn-ea"/>
              <a:cs typeface="+mn-cs"/>
            </a:endParaRPr>
          </a:p>
          <a:p>
            <a:pPr marL="822960" lvl="1" indent="-256032">
              <a:spcBef>
                <a:spcPts val="400"/>
              </a:spcBef>
              <a:buClr>
                <a:schemeClr val="accent1"/>
              </a:buClr>
              <a:buSzPct val="68000"/>
              <a:buFont typeface="Wingdings 3"/>
              <a:buChar char=""/>
            </a:pPr>
            <a:endParaRPr kumimoji="0" lang="es-ES" sz="17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1600" b="0" i="0" u="none" strike="noStrike" kern="1200" cap="none" spc="0" normalizeH="0" baseline="0" noProof="0" dirty="0" smtClean="0">
              <a:ln>
                <a:noFill/>
              </a:ln>
              <a:solidFill>
                <a:schemeClr val="tx1"/>
              </a:solidFill>
              <a:effectLst/>
              <a:uLnTx/>
              <a:uFillTx/>
              <a:latin typeface="+mn-lt"/>
              <a:ea typeface="+mn-ea"/>
              <a:cs typeface="+mn-cs"/>
            </a:endParaRPr>
          </a:p>
          <a:p>
            <a:pPr marL="859536" marR="0" lvl="2" indent="-228600" algn="l" defTabSz="914400" rtl="0" eaLnBrk="1" fontAlgn="auto" latinLnBrk="0" hangingPunct="1">
              <a:lnSpc>
                <a:spcPct val="100000"/>
              </a:lnSpc>
              <a:spcBef>
                <a:spcPts val="350"/>
              </a:spcBef>
              <a:spcAft>
                <a:spcPts val="0"/>
              </a:spcAft>
              <a:buClr>
                <a:schemeClr val="accent2"/>
              </a:buClr>
              <a:buSzPct val="100000"/>
              <a:buFont typeface="Wingdings 2"/>
              <a:buChar char=""/>
              <a:tabLst/>
              <a:defRPr/>
            </a:pPr>
            <a:endParaRPr kumimoji="0" lang="es-ES" sz="22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285860"/>
            <a:ext cx="8229600" cy="4525963"/>
          </a:xfrm>
        </p:spPr>
        <p:txBody>
          <a:bodyPr/>
          <a:lstStyle/>
          <a:p>
            <a:pPr fontAlgn="base"/>
            <a:r>
              <a:rPr lang="es-ES" dirty="0" smtClean="0"/>
              <a:t>Abandono de un compañero del equipo:</a:t>
            </a:r>
          </a:p>
          <a:p>
            <a:pPr lvl="1" fontAlgn="base"/>
            <a:r>
              <a:rPr lang="es-ES" dirty="0" smtClean="0"/>
              <a:t>En la segunda iteración un compañero de los integrantes del equipo, David Saldaña López, empezó a retardarse demasiado en sus entregas.</a:t>
            </a:r>
          </a:p>
          <a:p>
            <a:pPr lvl="1" fontAlgn="base"/>
            <a:r>
              <a:rPr lang="es-ES" dirty="0" smtClean="0"/>
              <a:t>En la tercera iteración dicho compañero siguió retardándose con sus entregas, tanto las de la segunda iteración, que ya estaba muy retrasada, como las de la tercera.</a:t>
            </a:r>
          </a:p>
          <a:p>
            <a:pPr lvl="0" fontAlgn="base">
              <a:buClr>
                <a:srgbClr val="2DA2BF"/>
              </a:buClr>
            </a:pPr>
            <a:r>
              <a:rPr lang="es-ES" dirty="0" smtClean="0">
                <a:solidFill>
                  <a:prstClr val="black"/>
                </a:solidFill>
              </a:rPr>
              <a:t>Cambios en la Base de Datos:</a:t>
            </a:r>
            <a:endParaRPr lang="es-ES" dirty="0" smtClean="0">
              <a:solidFill>
                <a:prstClr val="black"/>
              </a:solidFill>
            </a:endParaRPr>
          </a:p>
          <a:p>
            <a:pPr lvl="2" fontAlgn="base">
              <a:buNone/>
            </a:pPr>
            <a:r>
              <a:rPr lang="es-ES" dirty="0" smtClean="0"/>
              <a:t>Cada vez que debíamos hacer un pequeño cambio en la Base de Datos, nos suponía grandes modificaciones en la implementación de la interfaz.</a:t>
            </a:r>
            <a:endParaRPr lang="es-ES" dirty="0" smtClean="0"/>
          </a:p>
          <a:p>
            <a:endParaRPr lang="es-ES" dirty="0"/>
          </a:p>
        </p:txBody>
      </p:sp>
      <p:sp>
        <p:nvSpPr>
          <p:cNvPr id="3" name="2 Título"/>
          <p:cNvSpPr>
            <a:spLocks noGrp="1"/>
          </p:cNvSpPr>
          <p:nvPr>
            <p:ph type="title"/>
          </p:nvPr>
        </p:nvSpPr>
        <p:spPr/>
        <p:txBody>
          <a:bodyPr>
            <a:normAutofit fontScale="90000"/>
          </a:bodyPr>
          <a:lstStyle/>
          <a:p>
            <a:pPr algn="ctr"/>
            <a:r>
              <a:rPr lang="es-ES" dirty="0" smtClean="0"/>
              <a:t>Problemas que han surgido</a:t>
            </a:r>
            <a:br>
              <a:rPr lang="es-ES" dirty="0" smtClean="0"/>
            </a:b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5357850"/>
          </a:xfrm>
        </p:spPr>
        <p:txBody>
          <a:bodyPr>
            <a:normAutofit/>
          </a:bodyPr>
          <a:lstStyle/>
          <a:p>
            <a:r>
              <a:rPr lang="es-ES" sz="2100" dirty="0" smtClean="0"/>
              <a:t>Entidades no valoradas desde un principio:</a:t>
            </a:r>
          </a:p>
          <a:p>
            <a:pPr lvl="1"/>
            <a:r>
              <a:rPr lang="es-ES" sz="1700" dirty="0" smtClean="0"/>
              <a:t>En un principio creamos un diagrama de clases entre todos los integrantes de todos los subgrupos, en el cual recogimos las principales entidades que </a:t>
            </a:r>
            <a:r>
              <a:rPr lang="es-ES" sz="1700" dirty="0" smtClean="0"/>
              <a:t>í</a:t>
            </a:r>
            <a:r>
              <a:rPr lang="es-ES" sz="1700" dirty="0" smtClean="0"/>
              <a:t>bamos a tener en nuestro sistema. Diseñamos un diagrama de clases bastante completo, solo le faltaba la clase liga.</a:t>
            </a:r>
          </a:p>
          <a:p>
            <a:pPr lvl="1"/>
            <a:r>
              <a:rPr lang="es-ES" sz="1700" dirty="0" smtClean="0"/>
              <a:t>En la tercera iteración, cuando estábamos desarrollando la Gestión de Partidos nos dimos cuenta de que solo podían jugar partidos los equipos que haya dentro de una misma liga. Entonces nos dimos cuenta que nos faltaba en el diagrama de clases la clase Liga, y de que teníamos que añadirle al sistema una Gestión de Ligas.</a:t>
            </a:r>
            <a:endParaRPr lang="es-ES" sz="1700" dirty="0" smtClean="0"/>
          </a:p>
          <a:p>
            <a:r>
              <a:rPr lang="es-ES" sz="2100" dirty="0" smtClean="0"/>
              <a:t>No haber tomado medidas antes con los retrasos del compañero:</a:t>
            </a:r>
            <a:endParaRPr lang="es-ES" sz="2100" dirty="0" smtClean="0"/>
          </a:p>
          <a:p>
            <a:pPr lvl="1"/>
            <a:r>
              <a:rPr lang="es-ES" sz="1700" dirty="0" smtClean="0"/>
              <a:t>L</a:t>
            </a:r>
            <a:r>
              <a:rPr lang="es-ES" sz="1700" dirty="0" smtClean="0"/>
              <a:t>os retrasos del compañero que abandonó el equipo venían de la segunda iteración. Hasta la mitad de la tercera iteración no nos confirmó que iba a dejar la asignatura por falta de tiempo. Por lo que estuvimos esperando demasiado tiempo su trabajo, mientras que debíamos haberlo repartido entre todos antes.</a:t>
            </a:r>
            <a:endParaRPr lang="es-ES" sz="1700" dirty="0" smtClean="0"/>
          </a:p>
          <a:p>
            <a:pPr lvl="1"/>
            <a:endParaRPr lang="es-ES" sz="1600" dirty="0" smtClean="0"/>
          </a:p>
          <a:p>
            <a:pPr lvl="2"/>
            <a:endParaRPr lang="es-ES" sz="2200" dirty="0" smtClean="0"/>
          </a:p>
          <a:p>
            <a:endParaRPr lang="es-ES" sz="2800" dirty="0" smtClean="0"/>
          </a:p>
          <a:p>
            <a:endParaRPr lang="es-ES" sz="28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428596" y="1500174"/>
            <a:ext cx="8229600" cy="45719"/>
          </a:xfrm>
        </p:spPr>
        <p:txBody>
          <a:bodyPr>
            <a:normAutofit fontScale="90000"/>
          </a:bodyPr>
          <a:lstStyle/>
          <a:p>
            <a:pPr algn="ctr" fontAlgn="base"/>
            <a:r>
              <a:rPr lang="es-ES" sz="4400" dirty="0" smtClean="0"/>
              <a:t>Errores cometidos</a:t>
            </a:r>
            <a:br>
              <a:rPr lang="es-ES" sz="4400" dirty="0" smtClean="0"/>
            </a:br>
            <a:r>
              <a:rPr lang="es-ES" sz="4400" dirty="0" smtClean="0"/>
              <a:t/>
            </a:r>
            <a:br>
              <a:rPr lang="es-ES" sz="4400" dirty="0" smtClean="0"/>
            </a:br>
            <a:r>
              <a:rPr lang="es-ES" sz="4400" dirty="0" smtClean="0"/>
              <a:t/>
            </a:r>
            <a:br>
              <a:rPr lang="es-ES" sz="4400" dirty="0" smtClean="0"/>
            </a:br>
            <a:r>
              <a:rPr lang="es-ES" dirty="0" smtClean="0"/>
              <a:t/>
            </a:r>
            <a:br>
              <a:rPr lang="es-ES" dirty="0" smtClean="0"/>
            </a:br>
            <a:endParaRPr lang="es-E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Ante el abandono </a:t>
            </a:r>
            <a:r>
              <a:rPr lang="es-ES" dirty="0" smtClean="0"/>
              <a:t>de un compañero del </a:t>
            </a:r>
            <a:r>
              <a:rPr lang="es-ES" dirty="0" smtClean="0"/>
              <a:t>equipo.</a:t>
            </a:r>
          </a:p>
          <a:p>
            <a:pPr lvl="1"/>
            <a:r>
              <a:rPr lang="es-ES" dirty="0" smtClean="0"/>
              <a:t>Ante el problema que nos surgió cuando uno de los compañeros del equipo abandonó el proyecto, no nos quedó más remedio que repartirnos entre todos su parte del trabajo: tanto su parte de implementación, como su parte de diseño.</a:t>
            </a:r>
            <a:endParaRPr lang="es-ES" dirty="0"/>
          </a:p>
        </p:txBody>
      </p:sp>
      <p:sp>
        <p:nvSpPr>
          <p:cNvPr id="3" name="2 Título"/>
          <p:cNvSpPr>
            <a:spLocks noGrp="1"/>
          </p:cNvSpPr>
          <p:nvPr>
            <p:ph type="title"/>
          </p:nvPr>
        </p:nvSpPr>
        <p:spPr/>
        <p:txBody>
          <a:bodyPr>
            <a:normAutofit fontScale="90000"/>
          </a:bodyPr>
          <a:lstStyle/>
          <a:p>
            <a:pPr algn="ctr"/>
            <a:r>
              <a:rPr lang="es-ES" dirty="0" smtClean="0"/>
              <a:t>Soluciones adoptadas</a:t>
            </a:r>
            <a:br>
              <a:rPr lang="es-ES" dirty="0" smtClean="0"/>
            </a:b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fontAlgn="base"/>
            <a:r>
              <a:rPr lang="es-ES" dirty="0" smtClean="0"/>
              <a:t>Equipo de Trabajo</a:t>
            </a:r>
          </a:p>
          <a:p>
            <a:pPr lvl="1" fontAlgn="base"/>
            <a:r>
              <a:rPr lang="es-ES" dirty="0" smtClean="0"/>
              <a:t>Miembros de cada Subgrupo</a:t>
            </a:r>
          </a:p>
          <a:p>
            <a:pPr lvl="1" fontAlgn="base"/>
            <a:r>
              <a:rPr lang="es-ES" dirty="0" smtClean="0"/>
              <a:t>Trabajo de cada Subgrupo</a:t>
            </a:r>
            <a:endParaRPr lang="es-ES" dirty="0" smtClean="0"/>
          </a:p>
          <a:p>
            <a:pPr fontAlgn="base"/>
            <a:r>
              <a:rPr lang="es-ES" dirty="0" smtClean="0"/>
              <a:t>Planificación</a:t>
            </a:r>
            <a:endParaRPr lang="es-ES" dirty="0" smtClean="0"/>
          </a:p>
          <a:p>
            <a:pPr lvl="1" fontAlgn="base"/>
            <a:r>
              <a:rPr lang="es-ES" dirty="0" smtClean="0"/>
              <a:t>Diferencia </a:t>
            </a:r>
            <a:r>
              <a:rPr lang="es-ES" dirty="0" smtClean="0"/>
              <a:t>entre Fechas Estimadas vs Fechas de Entrega</a:t>
            </a:r>
            <a:endParaRPr lang="es-ES" dirty="0" smtClean="0"/>
          </a:p>
          <a:p>
            <a:pPr fontAlgn="base"/>
            <a:r>
              <a:rPr lang="es-ES" dirty="0" smtClean="0"/>
              <a:t>Cambios en la planificación</a:t>
            </a:r>
            <a:endParaRPr lang="es-ES" dirty="0" smtClean="0"/>
          </a:p>
          <a:p>
            <a:pPr fontAlgn="base"/>
            <a:r>
              <a:rPr lang="es-ES" dirty="0" smtClean="0"/>
              <a:t>Problemas que han surgido</a:t>
            </a:r>
          </a:p>
          <a:p>
            <a:pPr fontAlgn="base"/>
            <a:r>
              <a:rPr lang="es-ES" dirty="0" smtClean="0"/>
              <a:t>Errores </a:t>
            </a:r>
            <a:r>
              <a:rPr lang="es-ES" dirty="0" smtClean="0"/>
              <a:t>cometidos</a:t>
            </a:r>
            <a:endParaRPr lang="es-ES" dirty="0" smtClean="0"/>
          </a:p>
          <a:p>
            <a:pPr fontAlgn="base"/>
            <a:r>
              <a:rPr lang="es-ES" dirty="0" smtClean="0"/>
              <a:t>Soluciones </a:t>
            </a:r>
            <a:r>
              <a:rPr lang="es-ES" dirty="0" smtClean="0"/>
              <a:t>adoptadas</a:t>
            </a:r>
          </a:p>
          <a:p>
            <a:pPr fontAlgn="base"/>
            <a:r>
              <a:rPr lang="es-ES" dirty="0" smtClean="0"/>
              <a:t>Demo de la aplicación</a:t>
            </a:r>
            <a:endParaRPr lang="es-ES" dirty="0" smtClean="0"/>
          </a:p>
          <a:p>
            <a:endParaRPr lang="es-ES" dirty="0"/>
          </a:p>
        </p:txBody>
      </p:sp>
      <p:sp>
        <p:nvSpPr>
          <p:cNvPr id="3" name="2 Título"/>
          <p:cNvSpPr>
            <a:spLocks noGrp="1"/>
          </p:cNvSpPr>
          <p:nvPr>
            <p:ph type="title"/>
          </p:nvPr>
        </p:nvSpPr>
        <p:spPr/>
        <p:txBody>
          <a:bodyPr/>
          <a:lstStyle/>
          <a:p>
            <a:pPr algn="ctr"/>
            <a:r>
              <a:rPr lang="es-ES" dirty="0" smtClean="0"/>
              <a:t>Puntos principales</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Ahora procederemos a mostrarles el funcionamiento de la aplicación que hemos diseñado.</a:t>
            </a:r>
            <a:endParaRPr lang="es-ES" dirty="0"/>
          </a:p>
        </p:txBody>
      </p:sp>
      <p:sp>
        <p:nvSpPr>
          <p:cNvPr id="3" name="2 Título"/>
          <p:cNvSpPr>
            <a:spLocks noGrp="1"/>
          </p:cNvSpPr>
          <p:nvPr>
            <p:ph type="title"/>
          </p:nvPr>
        </p:nvSpPr>
        <p:spPr/>
        <p:txBody>
          <a:bodyPr>
            <a:normAutofit fontScale="90000"/>
          </a:bodyPr>
          <a:lstStyle/>
          <a:p>
            <a:pPr algn="ctr"/>
            <a:r>
              <a:rPr lang="es-ES" dirty="0" smtClean="0"/>
              <a:t>Demo de la aplicación</a:t>
            </a:r>
            <a:br>
              <a:rPr lang="es-ES" dirty="0" smtClean="0"/>
            </a:b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fontAlgn="base"/>
            <a:r>
              <a:rPr lang="es-ES" dirty="0" smtClean="0"/>
              <a:t>Miembros </a:t>
            </a:r>
            <a:r>
              <a:rPr lang="es-ES" dirty="0" smtClean="0"/>
              <a:t>de cada </a:t>
            </a:r>
            <a:r>
              <a:rPr lang="es-ES" dirty="0" smtClean="0"/>
              <a:t>Subgrupo</a:t>
            </a:r>
          </a:p>
          <a:p>
            <a:pPr lvl="1" fontAlgn="base"/>
            <a:r>
              <a:rPr lang="es-ES" dirty="0" smtClean="0"/>
              <a:t>Subgrupo 1.</a:t>
            </a:r>
          </a:p>
          <a:p>
            <a:pPr lvl="2" fontAlgn="base"/>
            <a:r>
              <a:rPr lang="es-ES" dirty="0" smtClean="0"/>
              <a:t>Francisco Santolalla Quiñonero</a:t>
            </a:r>
          </a:p>
          <a:p>
            <a:pPr lvl="2" fontAlgn="base"/>
            <a:r>
              <a:rPr lang="es-ES" dirty="0" smtClean="0"/>
              <a:t>Carlos Jesús Fernández Basso</a:t>
            </a:r>
          </a:p>
          <a:p>
            <a:pPr lvl="2" fontAlgn="base"/>
            <a:r>
              <a:rPr lang="es-ES" dirty="0" smtClean="0"/>
              <a:t>Alexander Moreno Borrego</a:t>
            </a:r>
          </a:p>
          <a:p>
            <a:pPr lvl="1" fontAlgn="base"/>
            <a:r>
              <a:rPr lang="es-ES" dirty="0" smtClean="0"/>
              <a:t>Subgrupo </a:t>
            </a:r>
            <a:r>
              <a:rPr lang="es-ES" dirty="0" smtClean="0"/>
              <a:t>2</a:t>
            </a:r>
          </a:p>
          <a:p>
            <a:pPr lvl="2" fontAlgn="base"/>
            <a:r>
              <a:rPr lang="es-ES" sz="2000" dirty="0" smtClean="0"/>
              <a:t>Moisés </a:t>
            </a:r>
            <a:r>
              <a:rPr lang="es-ES" sz="2000" dirty="0" smtClean="0"/>
              <a:t>Gautier Gómez </a:t>
            </a:r>
          </a:p>
          <a:p>
            <a:pPr lvl="2"/>
            <a:r>
              <a:rPr lang="es-ES" sz="2200" dirty="0" smtClean="0"/>
              <a:t>Francisco Javier Gómez del Olmo </a:t>
            </a:r>
          </a:p>
          <a:p>
            <a:pPr lvl="2"/>
            <a:r>
              <a:rPr lang="es-ES" sz="2200" dirty="0" smtClean="0"/>
              <a:t>Julio Ros Martínez </a:t>
            </a:r>
            <a:endParaRPr lang="es-ES" sz="2200" dirty="0" smtClean="0"/>
          </a:p>
          <a:p>
            <a:pPr lvl="1" fontAlgn="base">
              <a:buClr>
                <a:srgbClr val="2DA2BF"/>
              </a:buClr>
            </a:pPr>
            <a:r>
              <a:rPr lang="es-ES" dirty="0" smtClean="0"/>
              <a:t>Subgrupo 3.</a:t>
            </a:r>
            <a:endParaRPr lang="es-ES" sz="2800" dirty="0" smtClean="0"/>
          </a:p>
          <a:p>
            <a:pPr lvl="2"/>
            <a:r>
              <a:rPr lang="es-ES" sz="1800" dirty="0" smtClean="0"/>
              <a:t> </a:t>
            </a:r>
            <a:r>
              <a:rPr lang="es-ES" sz="2200" dirty="0" smtClean="0"/>
              <a:t>Jesús Manuel Contreras Siles </a:t>
            </a:r>
          </a:p>
          <a:p>
            <a:pPr lvl="2"/>
            <a:r>
              <a:rPr lang="es-ES" sz="2200" dirty="0" smtClean="0"/>
              <a:t>Diego Muñoz Río </a:t>
            </a:r>
            <a:endParaRPr lang="es-ES" dirty="0" smtClean="0"/>
          </a:p>
          <a:p>
            <a:endParaRPr lang="es-ES" dirty="0"/>
          </a:p>
        </p:txBody>
      </p:sp>
      <p:sp>
        <p:nvSpPr>
          <p:cNvPr id="3" name="2 Título"/>
          <p:cNvSpPr>
            <a:spLocks noGrp="1"/>
          </p:cNvSpPr>
          <p:nvPr>
            <p:ph type="title"/>
          </p:nvPr>
        </p:nvSpPr>
        <p:spPr/>
        <p:txBody>
          <a:bodyPr/>
          <a:lstStyle/>
          <a:p>
            <a:pPr algn="ctr" fontAlgn="base"/>
            <a:r>
              <a:rPr lang="es-ES" dirty="0" smtClean="0"/>
              <a:t>Equipo de Trabajo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2" fontAlgn="base">
              <a:buNone/>
            </a:pPr>
            <a:endParaRPr lang="es-ES" dirty="0" smtClean="0"/>
          </a:p>
          <a:p>
            <a:endParaRPr lang="es-ES" dirty="0"/>
          </a:p>
        </p:txBody>
      </p:sp>
      <p:sp>
        <p:nvSpPr>
          <p:cNvPr id="3" name="2 Título"/>
          <p:cNvSpPr>
            <a:spLocks noGrp="1"/>
          </p:cNvSpPr>
          <p:nvPr>
            <p:ph type="title"/>
          </p:nvPr>
        </p:nvSpPr>
        <p:spPr/>
        <p:txBody>
          <a:bodyPr>
            <a:noAutofit/>
          </a:bodyPr>
          <a:lstStyle/>
          <a:p>
            <a:pPr lvl="1" algn="ctr" rtl="0" fontAlgn="base">
              <a:spcBef>
                <a:spcPct val="0"/>
              </a:spcBef>
            </a:pPr>
            <a:r>
              <a:rPr lang="es-ES" sz="4100" b="1" kern="1200" dirty="0">
                <a:solidFill>
                  <a:schemeClr val="tx2"/>
                </a:solidFill>
                <a:effectLst>
                  <a:outerShdw blurRad="31750" dist="25400" dir="5400000" algn="tl" rotWithShape="0">
                    <a:srgbClr val="000000">
                      <a:alpha val="25000"/>
                    </a:srgbClr>
                  </a:outerShdw>
                </a:effectLst>
                <a:latin typeface="+mj-lt"/>
                <a:ea typeface="+mj-ea"/>
                <a:cs typeface="+mj-cs"/>
              </a:rPr>
              <a:t>Trabajo de cada Subgrupo</a:t>
            </a:r>
            <a:br>
              <a:rPr lang="es-ES" sz="4100" b="1" kern="1200" dirty="0">
                <a:solidFill>
                  <a:schemeClr val="tx2"/>
                </a:solidFill>
                <a:effectLst>
                  <a:outerShdw blurRad="31750" dist="25400" dir="5400000" algn="tl" rotWithShape="0">
                    <a:srgbClr val="000000">
                      <a:alpha val="25000"/>
                    </a:srgbClr>
                  </a:outerShdw>
                </a:effectLst>
                <a:latin typeface="+mj-lt"/>
                <a:ea typeface="+mj-ea"/>
                <a:cs typeface="+mj-cs"/>
              </a:rPr>
            </a:br>
            <a:endParaRPr lang="es-ES" sz="4100" b="1" kern="1200" dirty="0">
              <a:solidFill>
                <a:schemeClr val="tx2"/>
              </a:solidFill>
              <a:effectLst>
                <a:outerShdw blurRad="31750" dist="25400" dir="5400000" algn="tl" rotWithShape="0">
                  <a:srgbClr val="000000">
                    <a:alpha val="25000"/>
                  </a:srgbClr>
                </a:outerShdw>
              </a:effectLst>
              <a:latin typeface="+mj-lt"/>
              <a:ea typeface="+mj-ea"/>
              <a:cs typeface="+mj-cs"/>
            </a:endParaRPr>
          </a:p>
        </p:txBody>
      </p:sp>
      <p:graphicFrame>
        <p:nvGraphicFramePr>
          <p:cNvPr id="5" name="4 Tabla"/>
          <p:cNvGraphicFramePr>
            <a:graphicFrameLocks noGrp="1"/>
          </p:cNvGraphicFramePr>
          <p:nvPr/>
        </p:nvGraphicFramePr>
        <p:xfrm>
          <a:off x="142844" y="1285859"/>
          <a:ext cx="8892000" cy="4140000"/>
        </p:xfrm>
        <a:graphic>
          <a:graphicData uri="http://schemas.openxmlformats.org/drawingml/2006/table">
            <a:tbl>
              <a:tblPr firstRow="1" bandRow="1">
                <a:tableStyleId>{5C22544A-7EE6-4342-B048-85BDC9FD1C3A}</a:tableStyleId>
              </a:tblPr>
              <a:tblGrid>
                <a:gridCol w="3571900"/>
                <a:gridCol w="1785950"/>
                <a:gridCol w="1857388"/>
                <a:gridCol w="1676762"/>
              </a:tblGrid>
              <a:tr h="463478">
                <a:tc>
                  <a:txBody>
                    <a:bodyPr/>
                    <a:lstStyle/>
                    <a:p>
                      <a:pPr algn="ctr"/>
                      <a:r>
                        <a:rPr lang="es-ES" dirty="0" smtClean="0"/>
                        <a:t>Subgrupos</a:t>
                      </a:r>
                      <a:endParaRPr lang="es-ES" dirty="0"/>
                    </a:p>
                  </a:txBody>
                  <a:tcPr/>
                </a:tc>
                <a:tc>
                  <a:txBody>
                    <a:bodyPr/>
                    <a:lstStyle/>
                    <a:p>
                      <a:r>
                        <a:rPr lang="es-ES" dirty="0" smtClean="0"/>
                        <a:t>Iteración</a:t>
                      </a:r>
                      <a:r>
                        <a:rPr lang="es-ES" baseline="0" dirty="0" smtClean="0"/>
                        <a:t> 1</a:t>
                      </a:r>
                      <a:endParaRPr lang="es-ES" dirty="0"/>
                    </a:p>
                  </a:txBody>
                  <a:tcPr/>
                </a:tc>
                <a:tc>
                  <a:txBody>
                    <a:bodyPr/>
                    <a:lstStyle/>
                    <a:p>
                      <a:r>
                        <a:rPr lang="es-ES" dirty="0" smtClean="0"/>
                        <a:t>Iteración 2</a:t>
                      </a:r>
                      <a:endParaRPr lang="es-ES" dirty="0"/>
                    </a:p>
                  </a:txBody>
                  <a:tcPr/>
                </a:tc>
                <a:tc>
                  <a:txBody>
                    <a:bodyPr/>
                    <a:lstStyle/>
                    <a:p>
                      <a:r>
                        <a:rPr lang="es-ES" dirty="0" smtClean="0"/>
                        <a:t>Iteración 3</a:t>
                      </a:r>
                      <a:endParaRPr lang="es-ES" dirty="0"/>
                    </a:p>
                  </a:txBody>
                  <a:tcPr/>
                </a:tc>
              </a:tr>
              <a:tr h="1225508">
                <a:tc>
                  <a:txBody>
                    <a:bodyPr/>
                    <a:lstStyle/>
                    <a:p>
                      <a:pPr marL="88900" lvl="2" indent="0" algn="ctr" fontAlgn="base"/>
                      <a:r>
                        <a:rPr lang="es-ES" sz="1600" dirty="0" smtClean="0"/>
                        <a:t>Francisc</a:t>
                      </a:r>
                      <a:r>
                        <a:rPr lang="es-ES" sz="1600" baseline="0" dirty="0" smtClean="0"/>
                        <a:t>o </a:t>
                      </a:r>
                      <a:r>
                        <a:rPr lang="es-ES" sz="1600" dirty="0" smtClean="0"/>
                        <a:t>Santolalla Quiñonero</a:t>
                      </a:r>
                    </a:p>
                    <a:p>
                      <a:pPr marL="88900" lvl="2" indent="0" algn="ctr" fontAlgn="base"/>
                      <a:r>
                        <a:rPr lang="es-ES" sz="1600" dirty="0" smtClean="0"/>
                        <a:t>Carlos Jesús Fernández Basso</a:t>
                      </a:r>
                    </a:p>
                    <a:p>
                      <a:pPr marL="88900" lvl="2" indent="0" algn="ctr" fontAlgn="base"/>
                      <a:r>
                        <a:rPr lang="es-ES" sz="1600" dirty="0" smtClean="0"/>
                        <a:t>Alexander Moreno Borrego</a:t>
                      </a:r>
                      <a:endParaRPr lang="es-ES" sz="1600" dirty="0"/>
                    </a:p>
                  </a:txBody>
                  <a:tcPr marL="45720" marR="45720" anchor="ctr"/>
                </a:tc>
                <a:tc>
                  <a:txBody>
                    <a:bodyPr/>
                    <a:lstStyle/>
                    <a:p>
                      <a:pPr algn="ctr"/>
                      <a:r>
                        <a:rPr lang="es-ES" sz="1600" dirty="0" smtClean="0"/>
                        <a:t>Implementación</a:t>
                      </a:r>
                      <a:endParaRPr lang="es-ES" sz="1600" dirty="0"/>
                    </a:p>
                  </a:txBody>
                  <a:tcPr marL="45720" marR="45720" anchor="ctr"/>
                </a:tc>
                <a:tc>
                  <a:txBody>
                    <a:bodyPr/>
                    <a:lstStyle/>
                    <a:p>
                      <a:pPr algn="ctr"/>
                      <a:r>
                        <a:rPr lang="es-ES" sz="1600" dirty="0" smtClean="0"/>
                        <a:t>Diseño</a:t>
                      </a:r>
                      <a:endParaRPr lang="es-ES" sz="1600" dirty="0"/>
                    </a:p>
                  </a:txBody>
                  <a:tcPr marL="45720" marR="45720" anchor="ctr"/>
                </a:tc>
                <a:tc>
                  <a:txBody>
                    <a:bodyPr/>
                    <a:lstStyle/>
                    <a:p>
                      <a:pPr algn="ctr"/>
                      <a:r>
                        <a:rPr lang="es-ES" sz="1600" dirty="0" smtClean="0"/>
                        <a:t>Planificación</a:t>
                      </a:r>
                      <a:endParaRPr lang="es-ES" sz="1600" dirty="0"/>
                    </a:p>
                  </a:txBody>
                  <a:tcPr marL="45720" marR="45720" anchor="ctr"/>
                </a:tc>
              </a:tr>
              <a:tr h="1508317">
                <a:tc>
                  <a:txBody>
                    <a:bodyPr/>
                    <a:lstStyle/>
                    <a:p>
                      <a:pPr marL="88900" lvl="2" indent="0" algn="ctr" rtl="0" eaLnBrk="1" fontAlgn="base" latinLnBrk="0" hangingPunct="1"/>
                      <a:r>
                        <a:rPr kumimoji="0" lang="es-ES" sz="1600" kern="1200" dirty="0" smtClean="0">
                          <a:solidFill>
                            <a:schemeClr val="dk1"/>
                          </a:solidFill>
                          <a:latin typeface="+mn-lt"/>
                          <a:ea typeface="+mn-ea"/>
                          <a:cs typeface="+mn-cs"/>
                        </a:rPr>
                        <a:t>Moisés Gautier Gómez </a:t>
                      </a:r>
                    </a:p>
                    <a:p>
                      <a:pPr marL="88900" lvl="2" indent="0" algn="ctr" rtl="0" eaLnBrk="1" fontAlgn="base" latinLnBrk="0" hangingPunct="1"/>
                      <a:r>
                        <a:rPr kumimoji="0" lang="es-ES" sz="1600" kern="1200" dirty="0" smtClean="0">
                          <a:solidFill>
                            <a:schemeClr val="dk1"/>
                          </a:solidFill>
                          <a:latin typeface="+mn-lt"/>
                          <a:ea typeface="+mn-ea"/>
                          <a:cs typeface="+mn-cs"/>
                        </a:rPr>
                        <a:t>Francisco Javier Gómez del Olmo </a:t>
                      </a:r>
                    </a:p>
                    <a:p>
                      <a:pPr marL="88900" lvl="2" indent="0" algn="ctr" rtl="0" eaLnBrk="1" fontAlgn="base" latinLnBrk="0" hangingPunct="1"/>
                      <a:r>
                        <a:rPr kumimoji="0" lang="es-ES" sz="1600" kern="1200" dirty="0" smtClean="0">
                          <a:solidFill>
                            <a:schemeClr val="dk1"/>
                          </a:solidFill>
                          <a:latin typeface="+mn-lt"/>
                          <a:ea typeface="+mn-ea"/>
                          <a:cs typeface="+mn-cs"/>
                        </a:rPr>
                        <a:t>Julio Ros Martínez </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Diseño</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Planificación</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Implementación</a:t>
                      </a:r>
                    </a:p>
                    <a:p>
                      <a:pPr algn="ctr"/>
                      <a:endParaRPr lang="es-ES" sz="1600" dirty="0"/>
                    </a:p>
                  </a:txBody>
                  <a:tcPr marL="45720" marR="45720" anchor="ctr"/>
                </a:tc>
              </a:tr>
              <a:tr h="942697">
                <a:tc>
                  <a:txBody>
                    <a:bodyPr/>
                    <a:lstStyle/>
                    <a:p>
                      <a:pPr marL="0" lvl="2" indent="0" algn="ctr"/>
                      <a:r>
                        <a:rPr kumimoji="0" lang="es-ES" sz="1600" kern="1200" dirty="0" smtClean="0">
                          <a:solidFill>
                            <a:schemeClr val="dk1"/>
                          </a:solidFill>
                          <a:latin typeface="+mn-lt"/>
                          <a:ea typeface="+mn-ea"/>
                          <a:cs typeface="+mn-cs"/>
                        </a:rPr>
                        <a:t>Jesús Manuel Contreras Siles </a:t>
                      </a:r>
                    </a:p>
                    <a:p>
                      <a:pPr marL="0" lvl="2" indent="0" algn="ctr"/>
                      <a:r>
                        <a:rPr kumimoji="0" lang="es-ES" sz="1600" kern="1200" dirty="0" smtClean="0">
                          <a:solidFill>
                            <a:schemeClr val="dk1"/>
                          </a:solidFill>
                          <a:latin typeface="+mn-lt"/>
                          <a:ea typeface="+mn-ea"/>
                          <a:cs typeface="+mn-cs"/>
                        </a:rPr>
                        <a:t>Diego Muñoz Río </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Planificación</a:t>
                      </a:r>
                    </a:p>
                    <a:p>
                      <a:pPr algn="ctr"/>
                      <a:endParaRPr lang="es-ES" sz="1600" dirty="0"/>
                    </a:p>
                  </a:txBody>
                  <a:tcPr marL="45720" marR="45720" anchor="ctr"/>
                </a:tc>
                <a:tc>
                  <a:txBody>
                    <a:bodyPr/>
                    <a:lstStyle/>
                    <a:p>
                      <a:pPr algn="ctr"/>
                      <a:r>
                        <a:rPr lang="es-ES" sz="1600" dirty="0" smtClean="0"/>
                        <a:t>Implementación</a:t>
                      </a:r>
                    </a:p>
                    <a:p>
                      <a:pPr algn="ctr"/>
                      <a:endParaRPr lang="es-ES" sz="160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Diseño</a:t>
                      </a:r>
                    </a:p>
                    <a:p>
                      <a:pPr algn="ctr"/>
                      <a:endParaRPr lang="es-ES" sz="1600" dirty="0"/>
                    </a:p>
                  </a:txBody>
                  <a:tcPr marL="45720" marR="4572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1857364"/>
            <a:ext cx="8229600" cy="2428892"/>
          </a:xfrm>
        </p:spPr>
        <p:txBody>
          <a:bodyPr>
            <a:normAutofit fontScale="90000"/>
          </a:bodyPr>
          <a:lstStyle/>
          <a:p>
            <a:pPr algn="ctr" fontAlgn="base"/>
            <a:r>
              <a:rPr lang="es-ES" dirty="0" smtClean="0"/>
              <a:t>Planificación: </a:t>
            </a:r>
            <a:r>
              <a:rPr lang="es-ES" dirty="0" smtClean="0"/>
              <a:t>Diferencia </a:t>
            </a:r>
            <a:r>
              <a:rPr lang="es-ES" dirty="0" smtClean="0"/>
              <a:t>entre </a:t>
            </a:r>
            <a:r>
              <a:rPr lang="es-ES" dirty="0" smtClean="0"/>
              <a:t>Fechas Estimadas vs Fechas </a:t>
            </a:r>
            <a:r>
              <a:rPr lang="es-ES" dirty="0" smtClean="0"/>
              <a:t>de Entrega</a:t>
            </a:r>
            <a:r>
              <a:rPr lang="es-ES" dirty="0" smtClean="0"/>
              <a:t/>
            </a:r>
            <a:br>
              <a:rPr lang="es-ES" dirty="0" smtClean="0"/>
            </a:br>
            <a:endParaRPr lang="es-E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b="1" dirty="0" smtClean="0"/>
              <a:t>Planificación:</a:t>
            </a:r>
            <a:endParaRPr lang="es-ES" sz="2800" dirty="0" smtClean="0"/>
          </a:p>
          <a:p>
            <a:pPr lvl="1"/>
            <a:r>
              <a:rPr lang="es-ES" sz="2400" dirty="0" smtClean="0"/>
              <a:t>Planificación </a:t>
            </a:r>
            <a:r>
              <a:rPr lang="es-ES" sz="2400" dirty="0" smtClean="0"/>
              <a:t>de recursos y tareas para la primera iteración. </a:t>
            </a:r>
          </a:p>
          <a:p>
            <a:pPr lvl="1"/>
            <a:r>
              <a:rPr lang="es-ES" sz="2400" dirty="0" smtClean="0"/>
              <a:t>Creación </a:t>
            </a:r>
            <a:r>
              <a:rPr lang="es-ES" sz="2400" dirty="0" smtClean="0"/>
              <a:t>de diagramas de tiempos (Gantt). </a:t>
            </a:r>
          </a:p>
          <a:p>
            <a:pPr lvl="1"/>
            <a:r>
              <a:rPr lang="es-ES" sz="2400" dirty="0" smtClean="0"/>
              <a:t>Creación </a:t>
            </a:r>
            <a:r>
              <a:rPr lang="es-ES" sz="2400" dirty="0" smtClean="0"/>
              <a:t>de la red de tareas (</a:t>
            </a:r>
            <a:r>
              <a:rPr lang="es-ES" sz="2400" dirty="0" err="1" smtClean="0"/>
              <a:t>Pert</a:t>
            </a:r>
            <a:r>
              <a:rPr lang="es-ES" sz="2400" dirty="0" smtClean="0"/>
              <a:t>). </a:t>
            </a:r>
          </a:p>
          <a:p>
            <a:pPr lvl="1"/>
            <a:r>
              <a:rPr lang="es-ES" sz="2400" dirty="0" smtClean="0"/>
              <a:t>Revisión </a:t>
            </a:r>
            <a:r>
              <a:rPr lang="es-ES" sz="2400" dirty="0" smtClean="0"/>
              <a:t>de los documentos de los equipos de Diseño e Implementación. </a:t>
            </a:r>
            <a:endParaRPr lang="es-ES" sz="2400" dirty="0" smtClean="0"/>
          </a:p>
          <a:p>
            <a:pPr lvl="1"/>
            <a:r>
              <a:rPr lang="es-ES" sz="2400" dirty="0" smtClean="0"/>
              <a:t>Generar documentación de la primera iteración. </a:t>
            </a:r>
          </a:p>
          <a:p>
            <a:pPr lvl="2"/>
            <a:r>
              <a:rPr lang="es-ES" sz="2200" b="1" dirty="0" smtClean="0"/>
              <a:t>Fecha Estimada: 27 de Marzo de 2013. </a:t>
            </a:r>
            <a:endParaRPr lang="es-ES" sz="2600" dirty="0" smtClean="0"/>
          </a:p>
          <a:p>
            <a:pPr lvl="2"/>
            <a:r>
              <a:rPr lang="es-ES" sz="2200" b="1" dirty="0" smtClean="0"/>
              <a:t>Fecha Entrega : 30 de Marzo de 2013. </a:t>
            </a:r>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1.</a:t>
            </a:r>
            <a:br>
              <a:rPr lang="es-ES" sz="4400" dirty="0" smtClean="0"/>
            </a:br>
            <a:r>
              <a:rPr lang="es-ES" dirty="0" smtClean="0"/>
              <a:t/>
            </a:r>
            <a:br>
              <a:rPr lang="es-ES" dirty="0" smtClean="0"/>
            </a:br>
            <a:endParaRPr lang="es-E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b="1" dirty="0" smtClean="0"/>
              <a:t>Diseño:</a:t>
            </a:r>
            <a:endParaRPr lang="es-ES" sz="2800" dirty="0" smtClean="0"/>
          </a:p>
          <a:p>
            <a:pPr lvl="1"/>
            <a:r>
              <a:rPr lang="es-ES" sz="2400" dirty="0" smtClean="0"/>
              <a:t>Modelado de requisitos </a:t>
            </a:r>
          </a:p>
          <a:p>
            <a:pPr lvl="2"/>
            <a:r>
              <a:rPr lang="es-ES" sz="2200" b="1" dirty="0" smtClean="0"/>
              <a:t>Fecha Estimada: 14 de Marzo de 2013. </a:t>
            </a:r>
            <a:endParaRPr lang="es-ES" sz="2600" dirty="0" smtClean="0"/>
          </a:p>
          <a:p>
            <a:pPr lvl="2"/>
            <a:r>
              <a:rPr lang="es-ES" sz="2200" b="1" dirty="0" smtClean="0"/>
              <a:t>Fecha </a:t>
            </a:r>
            <a:r>
              <a:rPr lang="es-ES" sz="2200" b="1" dirty="0" smtClean="0"/>
              <a:t>Entrega : </a:t>
            </a:r>
            <a:r>
              <a:rPr lang="es-ES" sz="2200" b="1" dirty="0" smtClean="0"/>
              <a:t>17 </a:t>
            </a:r>
            <a:r>
              <a:rPr lang="es-ES" sz="2200" b="1" dirty="0" smtClean="0"/>
              <a:t>de Marzo de 2013. </a:t>
            </a:r>
            <a:endParaRPr lang="es-ES" sz="2200" b="1" dirty="0" smtClean="0"/>
          </a:p>
          <a:p>
            <a:pPr lvl="1"/>
            <a:r>
              <a:rPr lang="es-ES" sz="2400" dirty="0" smtClean="0"/>
              <a:t>Análisis</a:t>
            </a:r>
          </a:p>
          <a:p>
            <a:pPr lvl="2"/>
            <a:r>
              <a:rPr lang="es-ES" sz="2200" b="1" dirty="0" smtClean="0"/>
              <a:t>Fecha Estimada: </a:t>
            </a:r>
            <a:r>
              <a:rPr lang="es-ES" sz="2200" b="1" dirty="0" smtClean="0"/>
              <a:t>19 </a:t>
            </a:r>
            <a:r>
              <a:rPr lang="es-ES" sz="2200" b="1" dirty="0" smtClean="0"/>
              <a:t>de Marzo de 2013. </a:t>
            </a:r>
            <a:endParaRPr lang="es-ES" sz="2600" dirty="0" smtClean="0"/>
          </a:p>
          <a:p>
            <a:pPr lvl="2"/>
            <a:r>
              <a:rPr lang="es-ES" sz="2200" b="1" dirty="0" smtClean="0"/>
              <a:t>Fecha Entrega : </a:t>
            </a:r>
            <a:r>
              <a:rPr lang="es-ES" sz="2200" b="1" dirty="0" smtClean="0"/>
              <a:t>20 </a:t>
            </a:r>
            <a:r>
              <a:rPr lang="es-ES" sz="2200" b="1" dirty="0" smtClean="0"/>
              <a:t>de Marzo de 2013. </a:t>
            </a:r>
            <a:endParaRPr lang="es-ES" sz="2200" b="1" dirty="0" smtClean="0"/>
          </a:p>
          <a:p>
            <a:pPr lvl="1"/>
            <a:r>
              <a:rPr lang="es-ES" sz="2400" dirty="0" smtClean="0"/>
              <a:t>Diseño</a:t>
            </a:r>
          </a:p>
          <a:p>
            <a:pPr lvl="2"/>
            <a:r>
              <a:rPr lang="es-ES" sz="2200" b="1" dirty="0" smtClean="0"/>
              <a:t>Fecha Estimada: </a:t>
            </a:r>
            <a:r>
              <a:rPr lang="es-ES" sz="2200" b="1" dirty="0" smtClean="0"/>
              <a:t>24 </a:t>
            </a:r>
            <a:r>
              <a:rPr lang="es-ES" sz="2200" b="1" dirty="0" smtClean="0"/>
              <a:t>de Marzo de 2013. </a:t>
            </a:r>
            <a:endParaRPr lang="es-ES" sz="2600" dirty="0" smtClean="0"/>
          </a:p>
          <a:p>
            <a:pPr lvl="2"/>
            <a:r>
              <a:rPr lang="es-ES" sz="2200" b="1" dirty="0" smtClean="0"/>
              <a:t>Fecha Entrega : </a:t>
            </a:r>
            <a:r>
              <a:rPr lang="es-ES" sz="2200" b="1" dirty="0" smtClean="0"/>
              <a:t>27 </a:t>
            </a:r>
            <a:r>
              <a:rPr lang="es-ES" sz="2200" b="1" dirty="0" smtClean="0"/>
              <a:t>de Marzo de 2013. </a:t>
            </a:r>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1.</a:t>
            </a:r>
            <a:br>
              <a:rPr lang="es-ES" sz="4400" dirty="0" smtClean="0"/>
            </a:br>
            <a:r>
              <a:rPr lang="es-ES" dirty="0" smtClean="0"/>
              <a:t/>
            </a:r>
            <a:br>
              <a:rPr lang="es-ES" dirty="0" smtClean="0"/>
            </a:br>
            <a:endParaRPr lang="es-ES" dirty="0" smtClean="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4864307"/>
          </a:xfrm>
        </p:spPr>
        <p:txBody>
          <a:bodyPr>
            <a:normAutofit fontScale="70000" lnSpcReduction="20000"/>
          </a:bodyPr>
          <a:lstStyle/>
          <a:p>
            <a:r>
              <a:rPr lang="es-ES" sz="3900" b="1" dirty="0" smtClean="0"/>
              <a:t>Implementación:</a:t>
            </a:r>
            <a:endParaRPr lang="es-ES" sz="3900" dirty="0" smtClean="0"/>
          </a:p>
          <a:p>
            <a:pPr lvl="1"/>
            <a:r>
              <a:rPr lang="es-ES" sz="2400" dirty="0" smtClean="0"/>
              <a:t>Primeros </a:t>
            </a:r>
            <a:r>
              <a:rPr lang="es-ES" sz="2400" dirty="0" smtClean="0"/>
              <a:t>bocetos de interfaz de usuario de la pantalla inicial e interacciones posibles. </a:t>
            </a:r>
          </a:p>
          <a:p>
            <a:pPr lvl="1"/>
            <a:r>
              <a:rPr lang="es-ES" sz="2400" dirty="0" smtClean="0"/>
              <a:t>Instalación </a:t>
            </a:r>
            <a:r>
              <a:rPr lang="es-ES" sz="2400" dirty="0" smtClean="0"/>
              <a:t>y configuración de la base de datos. </a:t>
            </a:r>
          </a:p>
          <a:p>
            <a:pPr lvl="1"/>
            <a:r>
              <a:rPr lang="es-ES" sz="2400" dirty="0" smtClean="0"/>
              <a:t>Paso </a:t>
            </a:r>
            <a:r>
              <a:rPr lang="es-ES" sz="2400" dirty="0" smtClean="0"/>
              <a:t>de clases a modelo relacional. </a:t>
            </a:r>
          </a:p>
          <a:p>
            <a:pPr lvl="1"/>
            <a:r>
              <a:rPr lang="es-ES" sz="2400" dirty="0" smtClean="0"/>
              <a:t>Creación </a:t>
            </a:r>
            <a:r>
              <a:rPr lang="es-ES" sz="2400" dirty="0" smtClean="0"/>
              <a:t>de la base de datos. </a:t>
            </a:r>
          </a:p>
          <a:p>
            <a:pPr lvl="1"/>
            <a:r>
              <a:rPr lang="es-ES" sz="2400" dirty="0" smtClean="0"/>
              <a:t>Conexión </a:t>
            </a:r>
            <a:r>
              <a:rPr lang="es-ES" sz="2400" dirty="0" smtClean="0"/>
              <a:t>de la base de datos. </a:t>
            </a:r>
          </a:p>
          <a:p>
            <a:pPr lvl="1"/>
            <a:r>
              <a:rPr lang="es-ES" sz="2400" dirty="0" smtClean="0"/>
              <a:t>Implementación </a:t>
            </a:r>
            <a:r>
              <a:rPr lang="es-ES" sz="2400" dirty="0" smtClean="0"/>
              <a:t>del sistema a partir del Diagrama de Clases obtenido por el </a:t>
            </a:r>
            <a:r>
              <a:rPr lang="es-ES" sz="2400" dirty="0" smtClean="0"/>
              <a:t>equipo </a:t>
            </a:r>
            <a:r>
              <a:rPr lang="es-ES" sz="2400" dirty="0" smtClean="0"/>
              <a:t>de diseño. </a:t>
            </a:r>
          </a:p>
          <a:p>
            <a:pPr lvl="1"/>
            <a:r>
              <a:rPr lang="es-ES" sz="2400" dirty="0" smtClean="0"/>
              <a:t>Bocetos </a:t>
            </a:r>
            <a:r>
              <a:rPr lang="es-ES" sz="2400" dirty="0" smtClean="0"/>
              <a:t>de interfaz de usuario de las secciones del sistema correspondientes a “Gestión de Alumnos”, “Gestión de equipos”, “Gestión de entrenadores y administradores” y sus interacciones posibles. </a:t>
            </a:r>
          </a:p>
          <a:p>
            <a:pPr lvl="1"/>
            <a:r>
              <a:rPr lang="es-ES" sz="2400" dirty="0" smtClean="0"/>
              <a:t>Implementación </a:t>
            </a:r>
            <a:r>
              <a:rPr lang="es-ES" sz="2400" dirty="0" smtClean="0"/>
              <a:t>de las operaciones del sistema realizadas por el equipo de </a:t>
            </a:r>
            <a:r>
              <a:rPr lang="es-ES" sz="2400" dirty="0" smtClean="0"/>
              <a:t>Diseño</a:t>
            </a:r>
            <a:r>
              <a:rPr lang="es-ES" sz="2400" dirty="0" smtClean="0"/>
              <a:t>. </a:t>
            </a:r>
          </a:p>
          <a:p>
            <a:pPr lvl="1"/>
            <a:r>
              <a:rPr lang="es-ES" sz="2400" dirty="0" smtClean="0"/>
              <a:t>Implementación </a:t>
            </a:r>
            <a:r>
              <a:rPr lang="es-ES" sz="2400" dirty="0" smtClean="0"/>
              <a:t>de la interfaz de usuario. </a:t>
            </a:r>
          </a:p>
          <a:p>
            <a:pPr lvl="1"/>
            <a:r>
              <a:rPr lang="es-ES" sz="2400" dirty="0" smtClean="0"/>
              <a:t>Generar </a:t>
            </a:r>
            <a:r>
              <a:rPr lang="es-ES" sz="2400" dirty="0" smtClean="0"/>
              <a:t>documentación. </a:t>
            </a:r>
            <a:endParaRPr lang="es-ES" sz="2400" dirty="0" smtClean="0"/>
          </a:p>
          <a:p>
            <a:pPr lvl="2"/>
            <a:r>
              <a:rPr lang="es-ES" sz="3100" b="1" dirty="0" smtClean="0"/>
              <a:t>Fecha Estimada: </a:t>
            </a:r>
            <a:r>
              <a:rPr lang="es-ES" sz="3100" b="1" dirty="0" smtClean="0"/>
              <a:t>26 </a:t>
            </a:r>
            <a:r>
              <a:rPr lang="es-ES" sz="3100" b="1" dirty="0" smtClean="0"/>
              <a:t>de Marzo de 2013. </a:t>
            </a:r>
            <a:endParaRPr lang="es-ES" sz="3100" dirty="0" smtClean="0"/>
          </a:p>
          <a:p>
            <a:pPr lvl="2"/>
            <a:r>
              <a:rPr lang="es-ES" sz="3100" b="1" dirty="0" smtClean="0"/>
              <a:t>Fecha Entrega : </a:t>
            </a:r>
            <a:r>
              <a:rPr lang="es-ES" sz="3100" b="1" dirty="0" smtClean="0"/>
              <a:t>28 </a:t>
            </a:r>
            <a:r>
              <a:rPr lang="es-ES" sz="3100" b="1" dirty="0" smtClean="0"/>
              <a:t>de Marzo de 2013. </a:t>
            </a:r>
          </a:p>
          <a:p>
            <a:pPr lvl="2"/>
            <a:endParaRPr lang="es-ES" sz="2200" dirty="0" smtClean="0"/>
          </a:p>
          <a:p>
            <a:endParaRPr lang="es-ES" sz="2800" dirty="0" smtClean="0"/>
          </a:p>
          <a:p>
            <a:endParaRPr lang="es-ES" sz="2800" dirty="0" smtClean="0"/>
          </a:p>
          <a:p>
            <a:pPr lvl="1"/>
            <a:endParaRPr lang="es-ES" sz="2400" b="1" dirty="0" smtClean="0"/>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857232"/>
            <a:ext cx="8229600" cy="45719"/>
          </a:xfrm>
        </p:spPr>
        <p:txBody>
          <a:bodyPr>
            <a:normAutofit fontScale="90000"/>
          </a:bodyPr>
          <a:lstStyle/>
          <a:p>
            <a:pPr algn="ctr" fontAlgn="base"/>
            <a:r>
              <a:rPr lang="es-ES" sz="4400" dirty="0" smtClean="0"/>
              <a:t>Iteración 1.</a:t>
            </a:r>
            <a:br>
              <a:rPr lang="es-ES" sz="4400" dirty="0" smtClean="0"/>
            </a:br>
            <a:r>
              <a:rPr lang="es-ES" dirty="0" smtClean="0"/>
              <a:t/>
            </a:r>
            <a:br>
              <a:rPr lang="es-ES" dirty="0" smtClean="0"/>
            </a:br>
            <a:endParaRPr lang="es-E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b="1" dirty="0" smtClean="0"/>
              <a:t>Planificación:</a:t>
            </a:r>
            <a:endParaRPr lang="es-ES" sz="2800" dirty="0" smtClean="0"/>
          </a:p>
          <a:p>
            <a:pPr lvl="1"/>
            <a:r>
              <a:rPr lang="es-ES" sz="2400" dirty="0" smtClean="0"/>
              <a:t>Planificación </a:t>
            </a:r>
            <a:r>
              <a:rPr lang="es-ES" sz="2400" dirty="0" smtClean="0"/>
              <a:t>de recursos y tareas para la primera iteración. </a:t>
            </a:r>
          </a:p>
          <a:p>
            <a:pPr lvl="1"/>
            <a:r>
              <a:rPr lang="es-ES" sz="2400" dirty="0" smtClean="0"/>
              <a:t>Creación </a:t>
            </a:r>
            <a:r>
              <a:rPr lang="es-ES" sz="2400" dirty="0" smtClean="0"/>
              <a:t>de diagramas de tiempos (Gantt). </a:t>
            </a:r>
          </a:p>
          <a:p>
            <a:pPr lvl="1"/>
            <a:r>
              <a:rPr lang="es-ES" sz="2400" dirty="0" smtClean="0"/>
              <a:t>Creación </a:t>
            </a:r>
            <a:r>
              <a:rPr lang="es-ES" sz="2400" dirty="0" smtClean="0"/>
              <a:t>de la red de tareas (</a:t>
            </a:r>
            <a:r>
              <a:rPr lang="es-ES" sz="2400" dirty="0" err="1" smtClean="0"/>
              <a:t>Pert</a:t>
            </a:r>
            <a:r>
              <a:rPr lang="es-ES" sz="2400" dirty="0" smtClean="0"/>
              <a:t>). </a:t>
            </a:r>
          </a:p>
          <a:p>
            <a:pPr lvl="1"/>
            <a:r>
              <a:rPr lang="es-ES" sz="2400" dirty="0" smtClean="0"/>
              <a:t>Revisión </a:t>
            </a:r>
            <a:r>
              <a:rPr lang="es-ES" sz="2400" dirty="0" smtClean="0"/>
              <a:t>de los documentos de los equipos de Diseño e Implementación. </a:t>
            </a:r>
            <a:endParaRPr lang="es-ES" sz="2400" dirty="0" smtClean="0"/>
          </a:p>
          <a:p>
            <a:pPr lvl="1"/>
            <a:r>
              <a:rPr lang="es-ES" sz="2400" dirty="0" smtClean="0"/>
              <a:t>Generar documentación de la primera iteración. </a:t>
            </a:r>
          </a:p>
          <a:p>
            <a:pPr lvl="2"/>
            <a:r>
              <a:rPr lang="es-ES" sz="2200" b="1" dirty="0" smtClean="0"/>
              <a:t>Fecha Estimada: 4 de Mayo de 2013. </a:t>
            </a:r>
            <a:endParaRPr lang="es-ES" sz="2600" dirty="0" smtClean="0"/>
          </a:p>
          <a:p>
            <a:pPr lvl="2"/>
            <a:r>
              <a:rPr lang="es-ES" sz="2200" b="1" dirty="0" smtClean="0"/>
              <a:t>Fecha Entrega : 6 de Mayo de 2013. </a:t>
            </a:r>
          </a:p>
          <a:p>
            <a:endParaRPr lang="es-ES" sz="2800" dirty="0" smtClean="0"/>
          </a:p>
          <a:p>
            <a:endParaRPr lang="es-ES" sz="2800" dirty="0" smtClean="0"/>
          </a:p>
          <a:p>
            <a:pPr lvl="1"/>
            <a:endParaRPr lang="es-ES" sz="2400" b="1" dirty="0" smtClean="0"/>
          </a:p>
          <a:p>
            <a:pPr lvl="1"/>
            <a:endParaRPr lang="es-ES" dirty="0"/>
          </a:p>
        </p:txBody>
      </p:sp>
      <p:sp>
        <p:nvSpPr>
          <p:cNvPr id="3" name="2 Título"/>
          <p:cNvSpPr>
            <a:spLocks noGrp="1"/>
          </p:cNvSpPr>
          <p:nvPr>
            <p:ph type="title"/>
          </p:nvPr>
        </p:nvSpPr>
        <p:spPr>
          <a:xfrm>
            <a:off x="500034" y="428604"/>
            <a:ext cx="8229600" cy="1143000"/>
          </a:xfrm>
        </p:spPr>
        <p:txBody>
          <a:bodyPr>
            <a:normAutofit fontScale="90000"/>
          </a:bodyPr>
          <a:lstStyle/>
          <a:p>
            <a:pPr algn="ctr" fontAlgn="base"/>
            <a:r>
              <a:rPr lang="es-ES" sz="4400" dirty="0" smtClean="0"/>
              <a:t>Iteración </a:t>
            </a:r>
            <a:r>
              <a:rPr lang="es-ES" sz="4400" dirty="0" smtClean="0"/>
              <a:t>2.</a:t>
            </a:r>
            <a:r>
              <a:rPr lang="es-ES" sz="4400" dirty="0" smtClean="0"/>
              <a:t/>
            </a:r>
            <a:br>
              <a:rPr lang="es-ES" sz="4400" dirty="0" smtClean="0"/>
            </a:br>
            <a:r>
              <a:rPr lang="es-ES" dirty="0" smtClean="0"/>
              <a:t/>
            </a:r>
            <a:br>
              <a:rPr lang="es-ES" dirty="0" smtClean="0"/>
            </a:br>
            <a:endParaRPr lang="es-E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152</TotalTime>
  <Words>1486</Words>
  <Application>Microsoft Office PowerPoint</Application>
  <PresentationFormat>Presentación en pantalla (4:3)</PresentationFormat>
  <Paragraphs>266</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Concurrencia</vt:lpstr>
      <vt:lpstr>Presentación del Proyecto: Basketball Management Aplication</vt:lpstr>
      <vt:lpstr>Puntos principales</vt:lpstr>
      <vt:lpstr>Equipo de Trabajo</vt:lpstr>
      <vt:lpstr>Trabajo de cada Subgrupo </vt:lpstr>
      <vt:lpstr>Planificación: Diferencia entre Fechas Estimadas vs Fechas de Entrega </vt:lpstr>
      <vt:lpstr>Iteración 1.  </vt:lpstr>
      <vt:lpstr>Iteración 1.  </vt:lpstr>
      <vt:lpstr>Iteración 1.  </vt:lpstr>
      <vt:lpstr>Iteración 2.  </vt:lpstr>
      <vt:lpstr>Iteración 2.  </vt:lpstr>
      <vt:lpstr>Iteración 2.  </vt:lpstr>
      <vt:lpstr>Iteración 3.  </vt:lpstr>
      <vt:lpstr>Iteración 3.  </vt:lpstr>
      <vt:lpstr>Iteración 3.  </vt:lpstr>
      <vt:lpstr>Cambios en la planificación    </vt:lpstr>
      <vt:lpstr>Cambios en la planificación    </vt:lpstr>
      <vt:lpstr>Problemas que han surgido </vt:lpstr>
      <vt:lpstr>Errores cometidos    </vt:lpstr>
      <vt:lpstr>Soluciones adoptadas </vt:lpstr>
      <vt:lpstr>Demo de la aplicación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Francisco</dc:creator>
  <cp:lastModifiedBy>Francisco</cp:lastModifiedBy>
  <cp:revision>16</cp:revision>
  <dcterms:created xsi:type="dcterms:W3CDTF">2013-06-10T21:03:00Z</dcterms:created>
  <dcterms:modified xsi:type="dcterms:W3CDTF">2013-06-10T23:35:21Z</dcterms:modified>
</cp:coreProperties>
</file>