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6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00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21" autoAdjust="0"/>
    <p:restoredTop sz="92924" autoAdjust="0"/>
  </p:normalViewPr>
  <p:slideViewPr>
    <p:cSldViewPr snapToGrid="0" snapToObjects="1">
      <p:cViewPr varScale="1">
        <p:scale>
          <a:sx n="67" d="100"/>
          <a:sy n="67" d="100"/>
        </p:scale>
        <p:origin x="108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96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2902A-18E7-6440-A09B-741E2A2B6D42}" type="datetimeFigureOut">
              <a:rPr lang="es-ES" smtClean="0"/>
              <a:pPr/>
              <a:t>04/06/2018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3E298-198A-E546-ACD6-F2A562A8858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06339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7064A-13DB-A34E-B31E-2D0AF10C5A7A}" type="datetimeFigureOut">
              <a:rPr lang="es-ES" smtClean="0"/>
              <a:pPr/>
              <a:t>04/06/2018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89673-10F7-0841-BA8E-C379F231338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48618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0B9AD6-E4A8-4D55-A4C9-9CC90DFBE86F}" type="slidenum">
              <a:rPr lang="es-ES_tradnl"/>
              <a:pPr/>
              <a:t>1</a:t>
            </a:fld>
            <a:endParaRPr lang="es-ES_tradnl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10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11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12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13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14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15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16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17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18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19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2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20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21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3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4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5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6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7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8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9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 userDrawn="1"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_tradnl"/>
              <a:t>Haga clic para modificar el estilo de subtítulo del patrón</a:t>
            </a:r>
            <a:endParaRPr kumimoji="0" lang="en-US"/>
          </a:p>
        </p:txBody>
      </p:sp>
      <p:sp>
        <p:nvSpPr>
          <p:cNvPr id="28" name="Marcador de fech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s-ES_tradnl"/>
              <a:t>2017-2018</a:t>
            </a:r>
            <a:endParaRPr lang="en-US"/>
          </a:p>
        </p:txBody>
      </p:sp>
      <p:sp>
        <p:nvSpPr>
          <p:cNvPr id="17" name="Marcador de pie de página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Introduction to Software Engineering</a:t>
            </a:r>
          </a:p>
        </p:txBody>
      </p:sp>
      <p:sp>
        <p:nvSpPr>
          <p:cNvPr id="7" name="Conector recto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Marcador de número de diapositiva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‹Nº›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525008" y="5121656"/>
            <a:ext cx="3454400" cy="1270000"/>
          </a:xfrm>
          <a:prstGeom prst="rect">
            <a:avLst/>
          </a:prstGeom>
          <a:ln>
            <a:gradFill flip="none" rotWithShape="1">
              <a:gsLst>
                <a:gs pos="0">
                  <a:schemeClr val="accent1">
                    <a:lumMod val="60000"/>
                    <a:lumOff val="40000"/>
                    <a:alpha val="62000"/>
                  </a:schemeClr>
                </a:gs>
                <a:gs pos="100000">
                  <a:srgbClr val="FFFFFF"/>
                </a:gs>
              </a:gsLst>
              <a:lin ang="5400000" scaled="0"/>
              <a:tileRect/>
            </a:gradFill>
          </a:ln>
        </p:spPr>
      </p:pic>
    </p:spTree>
  </p:cSld>
  <p:clrMapOvr>
    <a:masterClrMapping/>
  </p:clrMapOvr>
  <p:transition advClick="0" advTm="20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Software Engineering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ángulo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ector recto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Software Engineering</a:t>
            </a:r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Software Engineering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_tradnl" dirty="0"/>
              <a:t>Haga clic para modificar el estilo de texto del patrón</a:t>
            </a:r>
          </a:p>
          <a:p>
            <a:pPr lvl="1" eaLnBrk="1" latinLnBrk="0" hangingPunct="1"/>
            <a:r>
              <a:rPr lang="es-ES_tradnl" dirty="0"/>
              <a:t>Segundo nivel</a:t>
            </a:r>
          </a:p>
          <a:p>
            <a:pPr lvl="2" eaLnBrk="1" latinLnBrk="0" hangingPunct="1"/>
            <a:r>
              <a:rPr lang="es-ES_tradnl" dirty="0"/>
              <a:t>Tercer nivel</a:t>
            </a:r>
          </a:p>
          <a:p>
            <a:pPr lvl="3" eaLnBrk="1" latinLnBrk="0" hangingPunct="1"/>
            <a:r>
              <a:rPr lang="es-ES_tradnl" dirty="0"/>
              <a:t>Cuarto nivel</a:t>
            </a:r>
          </a:p>
          <a:p>
            <a:pPr lvl="4" eaLnBrk="1" latinLnBrk="0" hangingPunct="1"/>
            <a:r>
              <a:rPr lang="es-ES_tradnl" dirty="0"/>
              <a:t>Quinto nivel</a:t>
            </a:r>
            <a:endParaRPr kumimoji="0" lang="en-US" dirty="0"/>
          </a:p>
        </p:txBody>
      </p:sp>
      <p:sp>
        <p:nvSpPr>
          <p:cNvPr id="7" name="Marcador de fech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s-ES_tradnl"/>
              <a:t>2017-2018</a:t>
            </a:r>
            <a:endParaRPr lang="en-US" dirty="0"/>
          </a:p>
        </p:txBody>
      </p:sp>
    </p:spTree>
  </p:cSld>
  <p:clrMapOvr>
    <a:masterClrMapping/>
  </p:clrMapOvr>
  <p:transition advClick="0" advTm="20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13" name="Rectángulo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ángulo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Introduction to Software Engineering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s-ES_tradnl"/>
              <a:t>2017-2018</a:t>
            </a:r>
            <a:endParaRPr lang="en-US"/>
          </a:p>
        </p:txBody>
      </p:sp>
      <p:sp>
        <p:nvSpPr>
          <p:cNvPr id="8" name="Conector recto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‹Nº›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Software Engineering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Conector recto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Marcador de contenido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12" name="Marcador de contenido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cto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ángulo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ángulo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ángulo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ángulo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ángulo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US"/>
              <a:t>Introduction to Software Engineering</a:t>
            </a:r>
          </a:p>
        </p:txBody>
      </p:sp>
      <p:sp>
        <p:nvSpPr>
          <p:cNvPr id="15" name="Conector recto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Marcador de contenido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26" name="Marcador de contenido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25" name="E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Software Engineering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ángulo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ángulo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Software Engineering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ángulo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ector recto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Marcador de contenido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3E4AAA4-6363-4581-962D-1ACCC2D600C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1" name="Rectángulo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US"/>
              <a:t>Introduction to Software Engineering</a:t>
            </a:r>
            <a:endParaRPr lang="en-US" dirty="0"/>
          </a:p>
        </p:txBody>
      </p:sp>
    </p:spTree>
  </p:cSld>
  <p:clrMapOvr>
    <a:masterClrMapping/>
  </p:clrMapOvr>
  <p:transition advClick="0" advTm="20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ector recto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ángulo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_tradnl"/>
              <a:t>Arrastre la imagen al marcador de posición o haga clic en el icono para agregar</a:t>
            </a:r>
            <a:endParaRPr kumimoji="0"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22" name="Rectángulo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US"/>
              <a:t>Introduction to Software Engineering</a:t>
            </a:r>
          </a:p>
        </p:txBody>
      </p:sp>
    </p:spTree>
  </p:cSld>
  <p:clrMapOvr>
    <a:masterClrMapping/>
  </p:clrMapOvr>
  <p:transition advClick="0" advTm="20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Marcador de fech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 to Software Engineering</a:t>
            </a:r>
            <a:endParaRPr lang="en-US" dirty="0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ector recto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Marcador de número de diapositiva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2" name="Marcador de título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13" name="Marcador de texto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  <a:p>
            <a:pPr lvl="1" eaLnBrk="1" latinLnBrk="0" hangingPunct="1"/>
            <a:r>
              <a:rPr kumimoji="0" lang="es-ES_tradnl"/>
              <a:t>Segundo nivel</a:t>
            </a:r>
          </a:p>
          <a:p>
            <a:pPr lvl="2" eaLnBrk="1" latinLnBrk="0" hangingPunct="1"/>
            <a:r>
              <a:rPr kumimoji="0" lang="es-ES_tradnl"/>
              <a:t>Tercer nivel</a:t>
            </a:r>
          </a:p>
          <a:p>
            <a:pPr lvl="3" eaLnBrk="1" latinLnBrk="0" hangingPunct="1"/>
            <a:r>
              <a:rPr kumimoji="0" lang="es-ES_tradnl"/>
              <a:t>Cuarto nivel</a:t>
            </a:r>
          </a:p>
          <a:p>
            <a:pPr lvl="4" eaLnBrk="1" latinLnBrk="0" hangingPunct="1"/>
            <a:r>
              <a:rPr kumimoji="0" lang="es-ES_tradnl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20000"/>
  <p:hf sldNum="0" hdr="0" ft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err="1"/>
              <a:t>Presentación</a:t>
            </a:r>
            <a:r>
              <a:rPr lang="en-US" noProof="0" dirty="0"/>
              <a:t> de </a:t>
            </a:r>
            <a:r>
              <a:rPr lang="en-US" noProof="0" dirty="0" err="1"/>
              <a:t>proyecto</a:t>
            </a:r>
            <a:br>
              <a:rPr lang="en-US" noProof="0" dirty="0"/>
            </a:br>
            <a:r>
              <a:rPr lang="en-US" dirty="0" err="1"/>
              <a:t>Intellidiet</a:t>
            </a:r>
            <a:endParaRPr lang="en-US" noProof="0" dirty="0"/>
          </a:p>
        </p:txBody>
      </p:sp>
      <p:sp>
        <p:nvSpPr>
          <p:cNvPr id="2" name="CuadroTexto 1"/>
          <p:cNvSpPr txBox="1"/>
          <p:nvPr/>
        </p:nvSpPr>
        <p:spPr>
          <a:xfrm>
            <a:off x="685800" y="2447350"/>
            <a:ext cx="817359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Equipo:</a:t>
            </a:r>
          </a:p>
          <a:p>
            <a:pPr marL="285750" indent="-285750">
              <a:buFontTx/>
              <a:buChar char="-"/>
            </a:pPr>
            <a:r>
              <a:rPr lang="es-ES" dirty="0"/>
              <a:t>Alejandro Ramírez Escalona, Documentación</a:t>
            </a:r>
          </a:p>
          <a:p>
            <a:pPr marL="285750" indent="-285750">
              <a:buFontTx/>
              <a:buChar char="-"/>
            </a:pPr>
            <a:r>
              <a:rPr lang="es-ES" dirty="0"/>
              <a:t>Antonio Jesús Sánchez </a:t>
            </a:r>
            <a:r>
              <a:rPr lang="es-ES" dirty="0" err="1"/>
              <a:t>Cerván</a:t>
            </a:r>
            <a:r>
              <a:rPr lang="es-ES" dirty="0"/>
              <a:t>, Programador y Encargado de pruebas</a:t>
            </a:r>
          </a:p>
          <a:p>
            <a:pPr marL="285750" indent="-285750">
              <a:buFontTx/>
              <a:buChar char="-"/>
            </a:pPr>
            <a:r>
              <a:rPr lang="es-ES" dirty="0"/>
              <a:t>Diego Arroyo Torres, Programador y Encargado de pruebas</a:t>
            </a:r>
          </a:p>
          <a:p>
            <a:pPr marL="285750" indent="-285750">
              <a:buFontTx/>
              <a:buChar char="-"/>
            </a:pPr>
            <a:r>
              <a:rPr lang="es-ES" dirty="0"/>
              <a:t>Darío Jesús Flores Sevilla, Programador y Encargado de pruebas</a:t>
            </a:r>
          </a:p>
          <a:p>
            <a:pPr marL="285750" indent="-285750">
              <a:buFontTx/>
              <a:buChar char="-"/>
            </a:pPr>
            <a:r>
              <a:rPr lang="es-ES" dirty="0"/>
              <a:t>Manuel López </a:t>
            </a:r>
            <a:r>
              <a:rPr lang="es-ES" dirty="0" err="1"/>
              <a:t>Reviriego</a:t>
            </a:r>
            <a:r>
              <a:rPr lang="es-ES" dirty="0"/>
              <a:t>, Programador, Encargado de pruebas y Jefe de Proyecto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Meead</a:t>
            </a:r>
            <a:r>
              <a:rPr lang="es-ES" dirty="0"/>
              <a:t> </a:t>
            </a:r>
            <a:r>
              <a:rPr lang="es-ES" dirty="0" err="1"/>
              <a:t>Meyfour</a:t>
            </a:r>
            <a:r>
              <a:rPr lang="es-ES" dirty="0"/>
              <a:t> </a:t>
            </a:r>
            <a:r>
              <a:rPr lang="es-ES" dirty="0" err="1"/>
              <a:t>Asadi</a:t>
            </a:r>
            <a:r>
              <a:rPr lang="es-ES" dirty="0"/>
              <a:t>, Programador y Encargado de pruebas</a:t>
            </a:r>
          </a:p>
          <a:p>
            <a:pPr marL="285750" indent="-285750">
              <a:buFontTx/>
              <a:buChar char="-"/>
            </a:pPr>
            <a:r>
              <a:rPr lang="es-ES" dirty="0"/>
              <a:t>Miguel Mejía Jiménez, Modelado, Documentación y Jefe de Proyecto</a:t>
            </a:r>
          </a:p>
          <a:p>
            <a:pPr marL="285750" indent="-285750">
              <a:buFontTx/>
              <a:buChar char="-"/>
            </a:pPr>
            <a:r>
              <a:rPr lang="es-ES" dirty="0"/>
              <a:t>Néstor Fernández González, Programador y Encargado de pruebas</a:t>
            </a:r>
          </a:p>
          <a:p>
            <a:pPr marL="285750" indent="-285750">
              <a:buFontTx/>
              <a:buChar char="-"/>
            </a:pPr>
            <a:r>
              <a:rPr lang="es-ES" dirty="0"/>
              <a:t>Rafael Merinas Lapuente, Programador y </a:t>
            </a:r>
          </a:p>
          <a:p>
            <a:r>
              <a:rPr lang="es-ES" dirty="0"/>
              <a:t>     Encargado de pruebas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9178962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Actividades de Ing. </a:t>
            </a:r>
            <a:r>
              <a:rPr lang="es-ES" dirty="0" err="1"/>
              <a:t>Sw</a:t>
            </a:r>
            <a:r>
              <a:rPr lang="es-ES" dirty="0"/>
              <a:t> - Principios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Hacemos uso del Principio Abierto-Cerrado, el proyecto está abierto para expansión.</a:t>
            </a:r>
          </a:p>
          <a:p>
            <a:r>
              <a:rPr lang="es-ES" dirty="0"/>
              <a:t>Posibles nuevas funcionalidades: Más parámetros para calcular la dieta, mostrar un precio aproximado al dar </a:t>
            </a:r>
            <a:r>
              <a:rPr lang="es-ES"/>
              <a:t>la dieta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3702286"/>
      </p:ext>
    </p:extLst>
  </p:cSld>
  <p:clrMapOvr>
    <a:masterClrMapping/>
  </p:clrMapOvr>
  <p:transition advClick="0" advTm="20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Actividades de Ing. </a:t>
            </a:r>
            <a:r>
              <a:rPr lang="es-ES" dirty="0" err="1"/>
              <a:t>Sw</a:t>
            </a:r>
            <a:r>
              <a:rPr lang="es-ES" dirty="0"/>
              <a:t> - Pruebas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Ver que el asistente sugería dietas que tenían sentido</a:t>
            </a:r>
          </a:p>
          <a:p>
            <a:r>
              <a:rPr lang="es-ES" dirty="0"/>
              <a:t>Antes de desarrollar la Base de Datos: uso de un objeto </a:t>
            </a:r>
            <a:r>
              <a:rPr lang="es-ES" dirty="0" err="1"/>
              <a:t>mock</a:t>
            </a:r>
            <a:r>
              <a:rPr lang="es-ES" dirty="0"/>
              <a:t> para la Base de Datos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8445742"/>
      </p:ext>
    </p:extLst>
  </p:cSld>
  <p:clrMapOvr>
    <a:masterClrMapping/>
  </p:clrMapOvr>
  <p:transition advClick="0" advTm="20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Desarrollo/Despliegue - Estrategias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Verificación y validación: Probando que el Asistente producía la dieta esperada al introducir un cierto tipo de Alimentos como “conjunto de posibles alimentos”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0751234"/>
      </p:ext>
    </p:extLst>
  </p:cSld>
  <p:clrMapOvr>
    <a:masterClrMapping/>
  </p:clrMapOvr>
  <p:transition advClick="0" advTm="20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Desarrollo/Despliegue - Herramientas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Eclipse: Para desarrollar el proyecto Java</a:t>
            </a:r>
          </a:p>
          <a:p>
            <a:r>
              <a:rPr lang="es-ES" dirty="0" err="1"/>
              <a:t>Overleaf</a:t>
            </a:r>
            <a:r>
              <a:rPr lang="es-ES" dirty="0"/>
              <a:t>: Para desarrollar el .tex de la documentación </a:t>
            </a:r>
          </a:p>
          <a:p>
            <a:r>
              <a:rPr lang="es-ES" dirty="0" err="1"/>
              <a:t>Awardspace</a:t>
            </a:r>
            <a:r>
              <a:rPr lang="es-ES" dirty="0"/>
              <a:t>: Hosting de la web</a:t>
            </a:r>
          </a:p>
          <a:p>
            <a:r>
              <a:rPr lang="es-ES" dirty="0" err="1"/>
              <a:t>TomCat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5600727"/>
      </p:ext>
    </p:extLst>
  </p:cSld>
  <p:clrMapOvr>
    <a:masterClrMapping/>
  </p:clrMapOvr>
  <p:transition advClick="0" advTm="20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Desarrollo– Implementación – Qué es real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Proyecto Java que tiene una IA para producir dietas</a:t>
            </a:r>
          </a:p>
          <a:p>
            <a:r>
              <a:rPr lang="es-ES" dirty="0"/>
              <a:t>Base de datos con los datos necesarios para el proyecto</a:t>
            </a:r>
          </a:p>
          <a:p>
            <a:r>
              <a:rPr lang="es-ES" dirty="0"/>
              <a:t>Documento .tex que recoge la documentación del proyecto 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1367934"/>
      </p:ext>
    </p:extLst>
  </p:cSld>
  <p:clrMapOvr>
    <a:masterClrMapping/>
  </p:clrMapOvr>
  <p:transition advClick="0" advTm="20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Desarrollo– Implementación – Qué no es real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Ciertas funcionalidades no han sido implementadas: dietas semanales, tener en cuenta más nutrientes al calcular la dieta</a:t>
            </a:r>
          </a:p>
          <a:p>
            <a:r>
              <a:rPr lang="es-ES" dirty="0"/>
              <a:t>No todos los parámetros se tienen en cuenta para calcular la dieta: Por ejemplo el sexo y estilo de vida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93276849"/>
      </p:ext>
    </p:extLst>
  </p:cSld>
  <p:clrMapOvr>
    <a:masterClrMapping/>
  </p:clrMapOvr>
  <p:transition advClick="0" advTm="20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Despliegue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1113404"/>
      </p:ext>
    </p:extLst>
  </p:cSld>
  <p:clrMapOvr>
    <a:masterClrMapping/>
  </p:clrMapOvr>
  <p:transition advClick="0" advTm="20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Resultados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6898751"/>
      </p:ext>
    </p:extLst>
  </p:cSld>
  <p:clrMapOvr>
    <a:masterClrMapping/>
  </p:clrMapOvr>
  <p:transition advClick="0" advTm="20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Conclusiones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029665"/>
      </p:ext>
    </p:extLst>
  </p:cSld>
  <p:clrMapOvr>
    <a:masterClrMapping/>
  </p:clrMapOvr>
  <p:transition advClick="0" advTm="20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0760504"/>
      </p:ext>
    </p:extLst>
  </p:cSld>
  <p:clrMapOvr>
    <a:masterClrMapping/>
  </p:clrMapOvr>
  <p:transition advClick="0" advTm="20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Contenidos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Introducción </a:t>
            </a:r>
            <a:r>
              <a:rPr lang="mr-IN" dirty="0"/>
              <a:t>–</a:t>
            </a:r>
            <a:r>
              <a:rPr lang="es-ES" dirty="0"/>
              <a:t> El problema</a:t>
            </a:r>
          </a:p>
          <a:p>
            <a:r>
              <a:rPr lang="es-ES" dirty="0"/>
              <a:t>El equipo y el trabajo en equipo</a:t>
            </a:r>
          </a:p>
          <a:p>
            <a:r>
              <a:rPr lang="es-ES" dirty="0"/>
              <a:t>La solución</a:t>
            </a:r>
          </a:p>
          <a:p>
            <a:r>
              <a:rPr lang="es-ES" dirty="0"/>
              <a:t>Actividades de Ing. </a:t>
            </a:r>
            <a:r>
              <a:rPr lang="es-ES" dirty="0" err="1"/>
              <a:t>Sw</a:t>
            </a:r>
            <a:endParaRPr lang="es-ES" dirty="0"/>
          </a:p>
          <a:p>
            <a:pPr lvl="1"/>
            <a:r>
              <a:rPr lang="es-ES" dirty="0"/>
              <a:t>Requisitos</a:t>
            </a:r>
          </a:p>
          <a:p>
            <a:pPr lvl="1"/>
            <a:r>
              <a:rPr lang="es-ES" dirty="0"/>
              <a:t>Arquitectura</a:t>
            </a:r>
          </a:p>
          <a:p>
            <a:pPr lvl="1"/>
            <a:r>
              <a:rPr lang="es-ES" dirty="0"/>
              <a:t>Modelos </a:t>
            </a:r>
          </a:p>
          <a:p>
            <a:pPr lvl="1"/>
            <a:r>
              <a:rPr lang="es-ES" dirty="0"/>
              <a:t>Patrones/Principios </a:t>
            </a:r>
          </a:p>
          <a:p>
            <a:pPr lvl="1"/>
            <a:r>
              <a:rPr lang="es-ES" dirty="0"/>
              <a:t>Pruebas</a:t>
            </a:r>
          </a:p>
          <a:p>
            <a:r>
              <a:rPr lang="es-ES" dirty="0"/>
              <a:t>Desarrollo/Despliegue</a:t>
            </a:r>
          </a:p>
          <a:p>
            <a:pPr lvl="1"/>
            <a:r>
              <a:rPr lang="es-ES" dirty="0"/>
              <a:t>Estrategias y herramientas</a:t>
            </a:r>
          </a:p>
          <a:p>
            <a:pPr lvl="1"/>
            <a:r>
              <a:rPr lang="es-ES" dirty="0"/>
              <a:t>Modelo de Implementación (qué es y qué no es real)</a:t>
            </a:r>
          </a:p>
          <a:p>
            <a:pPr lvl="1"/>
            <a:r>
              <a:rPr lang="es-ES" dirty="0"/>
              <a:t>Despliegue</a:t>
            </a:r>
          </a:p>
          <a:p>
            <a:r>
              <a:rPr lang="es-ES" dirty="0"/>
              <a:t>Resultados</a:t>
            </a:r>
          </a:p>
          <a:p>
            <a:r>
              <a:rPr lang="es-ES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122955061"/>
      </p:ext>
    </p:extLst>
  </p:cSld>
  <p:clrMapOvr>
    <a:masterClrMapping/>
  </p:clrMapOvr>
  <p:transition advClick="0" advTm="20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3626399"/>
      </p:ext>
    </p:extLst>
  </p:cSld>
  <p:clrMapOvr>
    <a:masterClrMapping/>
  </p:clrMapOvr>
  <p:transition advClick="0" advTm="20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0115534"/>
      </p:ext>
    </p:extLst>
  </p:cSld>
  <p:clrMapOvr>
    <a:masterClrMapping/>
  </p:clrMapOvr>
  <p:transition advClick="0" advTm="20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r>
              <a:rPr lang="es-ES" dirty="0"/>
              <a:t>Introducción </a:t>
            </a:r>
            <a:r>
              <a:rPr lang="mr-IN" dirty="0"/>
              <a:t>–</a:t>
            </a:r>
            <a:r>
              <a:rPr lang="es-ES" dirty="0"/>
              <a:t> El problema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Intentar mejorar la vida cotidiana mediante el uso de una IA</a:t>
            </a:r>
          </a:p>
          <a:p>
            <a:r>
              <a:rPr lang="es-ES" dirty="0"/>
              <a:t>Encontrar problemas o dificultades del día a día</a:t>
            </a:r>
          </a:p>
          <a:p>
            <a:r>
              <a:rPr lang="es-ES" dirty="0"/>
              <a:t>Decisión final: un asistente para dietas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466" y="3418990"/>
            <a:ext cx="5036491" cy="283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3449"/>
      </p:ext>
    </p:extLst>
  </p:cSld>
  <p:clrMapOvr>
    <a:masterClrMapping/>
  </p:clrMapOvr>
  <p:transition advClick="0" advTm="20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</a:t>
            </a:r>
            <a:r>
              <a:rPr lang="mr-IN" dirty="0"/>
              <a:t>–</a:t>
            </a:r>
            <a:r>
              <a:rPr lang="es-ES" dirty="0"/>
              <a:t> El problema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¿Es posible encontrar una dieta lo más correcta posible?</a:t>
            </a:r>
          </a:p>
          <a:p>
            <a:r>
              <a:rPr lang="es-ES" dirty="0"/>
              <a:t>Buscar un algoritmo para calcular una dieta</a:t>
            </a:r>
          </a:p>
          <a:p>
            <a:r>
              <a:rPr lang="es-ES" dirty="0"/>
              <a:t>Ser capaz de aprender de la retroalimentación del usuario</a:t>
            </a:r>
          </a:p>
        </p:txBody>
      </p:sp>
    </p:spTree>
    <p:extLst>
      <p:ext uri="{BB962C8B-B14F-4D97-AF65-F5344CB8AC3E}">
        <p14:creationId xmlns:p14="http://schemas.microsoft.com/office/powerpoint/2010/main" val="3853720266"/>
      </p:ext>
    </p:extLst>
  </p:cSld>
  <p:clrMapOvr>
    <a:masterClrMapping/>
  </p:clrMapOvr>
  <p:transition advClick="0" advTm="20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ES" dirty="0"/>
            </a:br>
            <a:r>
              <a:rPr lang="es-ES" dirty="0"/>
              <a:t>El equipo y el trabajo en equipo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División en grupos: Documentación, implementación Java, implementación </a:t>
            </a:r>
            <a:r>
              <a:rPr lang="es-ES" dirty="0" err="1"/>
              <a:t>html</a:t>
            </a:r>
            <a:r>
              <a:rPr lang="es-ES" dirty="0"/>
              <a:t> y </a:t>
            </a:r>
            <a:r>
              <a:rPr lang="es-ES" dirty="0" err="1"/>
              <a:t>php</a:t>
            </a:r>
            <a:r>
              <a:rPr lang="es-ES" dirty="0"/>
              <a:t> </a:t>
            </a:r>
            <a:r>
              <a:rPr lang="es-ES" dirty="0" err="1"/>
              <a:t>étc</a:t>
            </a:r>
            <a:endParaRPr lang="es-ES" dirty="0"/>
          </a:p>
          <a:p>
            <a:r>
              <a:rPr lang="es-ES" dirty="0"/>
              <a:t>Reuniones para ponernos de acuerdo en ciertos aspectos del proyecto</a:t>
            </a:r>
          </a:p>
          <a:p>
            <a:r>
              <a:rPr lang="es-ES" dirty="0"/>
              <a:t>Coordinación a la hora de realizar las actividades del proyecto</a:t>
            </a:r>
          </a:p>
        </p:txBody>
      </p:sp>
    </p:spTree>
    <p:extLst>
      <p:ext uri="{BB962C8B-B14F-4D97-AF65-F5344CB8AC3E}">
        <p14:creationId xmlns:p14="http://schemas.microsoft.com/office/powerpoint/2010/main" val="3295026979"/>
      </p:ext>
    </p:extLst>
  </p:cSld>
  <p:clrMapOvr>
    <a:masterClrMapping/>
  </p:clrMapOvr>
  <p:transition advClick="0" advTm="20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La solución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Algoritmo que calcula una dieta, en base a unos parámetros.</a:t>
            </a:r>
          </a:p>
          <a:p>
            <a:r>
              <a:rPr lang="es-ES" dirty="0"/>
              <a:t>Se tienen en cuenta: alérgenos, datos personales del usuario y nutrientes consumidos, entre otros.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8616836"/>
      </p:ext>
    </p:extLst>
  </p:cSld>
  <p:clrMapOvr>
    <a:masterClrMapping/>
  </p:clrMapOvr>
  <p:transition advClick="0" advTm="20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Actividades de Ing. </a:t>
            </a:r>
            <a:r>
              <a:rPr lang="es-ES" dirty="0" err="1"/>
              <a:t>Sw</a:t>
            </a:r>
            <a:r>
              <a:rPr lang="es-ES" dirty="0"/>
              <a:t> - Requisitos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El sistema debe ser capaz de dar una dieta (diaria o semanal) al usuario en un tiempo razonable.</a:t>
            </a:r>
          </a:p>
          <a:p>
            <a:r>
              <a:rPr lang="es-ES" dirty="0"/>
              <a:t>El sistema debe de aprender de los comentarios del usuario</a:t>
            </a:r>
          </a:p>
          <a:p>
            <a:r>
              <a:rPr lang="es-ES" dirty="0"/>
              <a:t>El sistema no puede recomendar alimentos que el usuario haya marcado como “alérgeno” o “alimento vetado”</a:t>
            </a:r>
          </a:p>
        </p:txBody>
      </p:sp>
    </p:spTree>
    <p:extLst>
      <p:ext uri="{BB962C8B-B14F-4D97-AF65-F5344CB8AC3E}">
        <p14:creationId xmlns:p14="http://schemas.microsoft.com/office/powerpoint/2010/main" val="1056896020"/>
      </p:ext>
    </p:extLst>
  </p:cSld>
  <p:clrMapOvr>
    <a:masterClrMapping/>
  </p:clrMapOvr>
  <p:transition advClick="0" advTm="20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Actividades de Ing. </a:t>
            </a:r>
            <a:r>
              <a:rPr lang="es-ES" dirty="0" err="1"/>
              <a:t>Sw</a:t>
            </a:r>
            <a:r>
              <a:rPr lang="es-ES" dirty="0"/>
              <a:t> - Arquitectura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Uso del MVC (Modelo, Vista, Controlador)</a:t>
            </a:r>
          </a:p>
          <a:p>
            <a:r>
              <a:rPr lang="es-ES" dirty="0"/>
              <a:t>Modelo: Proyecto en Java</a:t>
            </a:r>
          </a:p>
          <a:p>
            <a:r>
              <a:rPr lang="es-ES" dirty="0"/>
              <a:t>Controlador: PHP</a:t>
            </a:r>
          </a:p>
          <a:p>
            <a:r>
              <a:rPr lang="es-ES" dirty="0"/>
              <a:t>Vista: Página web </a:t>
            </a:r>
            <a:r>
              <a:rPr lang="es-ES" dirty="0" err="1"/>
              <a:t>html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89917765"/>
      </p:ext>
    </p:extLst>
  </p:cSld>
  <p:clrMapOvr>
    <a:masterClrMapping/>
  </p:clrMapOvr>
  <p:transition advClick="0" advTm="20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Actividades de Ing. </a:t>
            </a:r>
            <a:r>
              <a:rPr lang="es-ES" dirty="0" err="1"/>
              <a:t>Sw</a:t>
            </a:r>
            <a:r>
              <a:rPr lang="es-ES" dirty="0"/>
              <a:t> - Modelos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Uso del patrón “Método plantilla”: Definimos una Interfaz para el Asistente de Dietas, y a raíz de ahí implementamos la clase</a:t>
            </a:r>
          </a:p>
          <a:p>
            <a:r>
              <a:rPr lang="es-ES" dirty="0"/>
              <a:t>Esto nos permite aplicar el principio de Abierto-Cerrado ya que se podrían expandir las funcionalidades de la IA fácilmente</a:t>
            </a:r>
          </a:p>
        </p:txBody>
      </p:sp>
    </p:spTree>
    <p:extLst>
      <p:ext uri="{BB962C8B-B14F-4D97-AF65-F5344CB8AC3E}">
        <p14:creationId xmlns:p14="http://schemas.microsoft.com/office/powerpoint/2010/main" val="1895953281"/>
      </p:ext>
    </p:extLst>
  </p:cSld>
  <p:clrMapOvr>
    <a:masterClrMapping/>
  </p:clrMapOvr>
  <p:transition advClick="0" advTm="20000"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ívico">
  <a:themeElements>
    <a:clrScheme name="Cívico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ívico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ívico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10345</TotalTime>
  <Words>659</Words>
  <Application>Microsoft Office PowerPoint</Application>
  <PresentationFormat>Presentación en pantalla (4:3)</PresentationFormat>
  <Paragraphs>119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Calibri</vt:lpstr>
      <vt:lpstr>Georgia</vt:lpstr>
      <vt:lpstr>Mangal</vt:lpstr>
      <vt:lpstr>Wingdings</vt:lpstr>
      <vt:lpstr>Wingdings 2</vt:lpstr>
      <vt:lpstr>Cívico</vt:lpstr>
      <vt:lpstr>Presentación de proyecto Intellidiet</vt:lpstr>
      <vt:lpstr>Contenidos</vt:lpstr>
      <vt:lpstr>    Introducción – El problema</vt:lpstr>
      <vt:lpstr>Introducción – El problema</vt:lpstr>
      <vt:lpstr> El equipo y el trabajo en equipo</vt:lpstr>
      <vt:lpstr>La solución</vt:lpstr>
      <vt:lpstr>Actividades de Ing. Sw - Requisitos</vt:lpstr>
      <vt:lpstr>Actividades de Ing. Sw - Arquitectura</vt:lpstr>
      <vt:lpstr>Actividades de Ing. Sw - Modelos</vt:lpstr>
      <vt:lpstr>Actividades de Ing. Sw - Principios</vt:lpstr>
      <vt:lpstr>Actividades de Ing. Sw - Pruebas</vt:lpstr>
      <vt:lpstr>Desarrollo/Despliegue - Estrategias</vt:lpstr>
      <vt:lpstr>Desarrollo/Despliegue - Herramientas</vt:lpstr>
      <vt:lpstr>Desarrollo– Implementación – Qué es real</vt:lpstr>
      <vt:lpstr>Desarrollo– Implementación – Qué no es real</vt:lpstr>
      <vt:lpstr>Despliegue</vt:lpstr>
      <vt:lpstr>Resultados</vt:lpstr>
      <vt:lpstr>Conclusiones</vt:lpstr>
      <vt:lpstr>Presentación de PowerPoint</vt:lpstr>
      <vt:lpstr>Presentación de PowerPoint</vt:lpstr>
      <vt:lpstr>Presentación de PowerPoint</vt:lpstr>
    </vt:vector>
  </TitlesOfParts>
  <Company>uma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</dc:creator>
  <cp:lastModifiedBy>Familia Sánchez</cp:lastModifiedBy>
  <cp:revision>201</cp:revision>
  <cp:lastPrinted>2018-03-05T07:33:08Z</cp:lastPrinted>
  <dcterms:created xsi:type="dcterms:W3CDTF">2013-02-21T17:50:16Z</dcterms:created>
  <dcterms:modified xsi:type="dcterms:W3CDTF">2018-06-04T15:06:44Z</dcterms:modified>
</cp:coreProperties>
</file>