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56" r:id="rId2"/>
    <p:sldId id="266" r:id="rId3"/>
    <p:sldId id="270" r:id="rId4"/>
    <p:sldId id="268" r:id="rId5"/>
    <p:sldId id="271" r:id="rId6"/>
    <p:sldId id="272" r:id="rId7"/>
    <p:sldId id="273" r:id="rId8"/>
    <p:sldId id="265" r:id="rId9"/>
    <p:sldId id="264" r:id="rId10"/>
    <p:sldId id="274"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1655" autoAdjust="0"/>
  </p:normalViewPr>
  <p:slideViewPr>
    <p:cSldViewPr snapToGrid="0">
      <p:cViewPr varScale="1">
        <p:scale>
          <a:sx n="60" d="100"/>
          <a:sy n="60" d="100"/>
        </p:scale>
        <p:origin x="96" y="103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10/26/2025</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10/26/2025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FC7F8-E0D8-B971-EF6F-6468E6EF88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FB0DC4-7C1F-414E-44A5-4DE1702E10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F4A3C6-E9DF-1387-2F49-CE663BEEA508}"/>
              </a:ext>
            </a:extLst>
          </p:cNvPr>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a:extLst>
              <a:ext uri="{FF2B5EF4-FFF2-40B4-BE49-F238E27FC236}">
                <a16:creationId xmlns:a16="http://schemas.microsoft.com/office/drawing/2014/main" id="{49405F0C-4030-A53A-AED2-A2A0C4B0852C}"/>
              </a:ext>
            </a:extLst>
          </p:cNvPr>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254770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1219416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D8CD0-80B3-6B6B-26ED-1B8B3C2E49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58DC51-E27D-FACB-C67B-16C7A157B9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7C4A1A-0F68-845A-C50A-6FAFB3836DD6}"/>
              </a:ext>
            </a:extLst>
          </p:cNvPr>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a:extLst>
              <a:ext uri="{FF2B5EF4-FFF2-40B4-BE49-F238E27FC236}">
                <a16:creationId xmlns:a16="http://schemas.microsoft.com/office/drawing/2014/main" id="{1D40357B-BFD3-3DFB-2F9E-A0B8E24F2F43}"/>
              </a:ext>
            </a:extLst>
          </p:cNvPr>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186184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F10E5-F92F-BE51-73D8-5F6A76118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0C1EA-6026-5EED-EFE1-073A7CC0E6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50FB88-D195-5815-8595-5F16FB652BBD}"/>
              </a:ext>
            </a:extLst>
          </p:cNvPr>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a:extLst>
              <a:ext uri="{FF2B5EF4-FFF2-40B4-BE49-F238E27FC236}">
                <a16:creationId xmlns:a16="http://schemas.microsoft.com/office/drawing/2014/main" id="{175A3B86-2763-D568-2B0A-953098160C67}"/>
              </a:ext>
            </a:extLst>
          </p:cNvPr>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3774121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ED1C2-EE13-2BCB-5174-5FA90E98B1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165705-B8A0-DAE3-064D-45B524B825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E6D35E-5A02-F465-7455-56D60927AD1B}"/>
              </a:ext>
            </a:extLst>
          </p:cNvPr>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a:extLst>
              <a:ext uri="{FF2B5EF4-FFF2-40B4-BE49-F238E27FC236}">
                <a16:creationId xmlns:a16="http://schemas.microsoft.com/office/drawing/2014/main" id="{7BE03AB8-CDB6-B12E-8FD8-2EE7589F6B62}"/>
              </a:ext>
            </a:extLst>
          </p:cNvPr>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140787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152817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62957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FC5D9-15AC-5AF0-8E41-9653976ACE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57E016-3FF2-8DB1-C9EA-F943D997DD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1D4723-8547-B30F-A13D-E3ECABAC76A5}"/>
              </a:ext>
            </a:extLst>
          </p:cNvPr>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a:extLst>
              <a:ext uri="{FF2B5EF4-FFF2-40B4-BE49-F238E27FC236}">
                <a16:creationId xmlns:a16="http://schemas.microsoft.com/office/drawing/2014/main" id="{0A668630-8E00-6406-FE59-7C49CE2FC2A8}"/>
              </a:ext>
            </a:extLst>
          </p:cNvPr>
          <p:cNvSpPr>
            <a:spLocks noGrp="1"/>
          </p:cNvSpPr>
          <p:nvPr>
            <p:ph type="sldNum" sz="quarter" idx="10"/>
          </p:nvPr>
        </p:nvSpPr>
        <p:spPr/>
        <p:txBody>
          <a:bodyPr/>
          <a:lstStyle/>
          <a:p>
            <a:fld id="{D5D79418-37EB-4378-AD22-89DBB000B0DA}" type="slidenum">
              <a:rPr lang="en-US" smtClean="0"/>
              <a:t>10</a:t>
            </a:fld>
            <a:endParaRPr lang="en-US" dirty="0"/>
          </a:p>
        </p:txBody>
      </p:sp>
    </p:spTree>
    <p:extLst>
      <p:ext uri="{BB962C8B-B14F-4D97-AF65-F5344CB8AC3E}">
        <p14:creationId xmlns:p14="http://schemas.microsoft.com/office/powerpoint/2010/main" val="1087710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10/26/2025</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10/26/2025</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10/26/2025</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10/26/2025</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10/26/2025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10/26/2025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10/26/2025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10/26/2025</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10/26/2025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10/26/2025</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10/26/2025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10/26/2025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10/26/2025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10/26/2025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10/26/2025</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10/26/2025</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10/26/2025</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10/26/2025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10/26/2025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10/26/2025</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a:t>Reflection on Learning</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2800" dirty="0"/>
              <a:t>Software Development Lifecycle</a:t>
            </a:r>
          </a:p>
          <a:p>
            <a:r>
              <a:rPr lang="en-US" sz="2800" dirty="0"/>
              <a:t>Author: Phillip Gooden</a:t>
            </a:r>
          </a:p>
        </p:txBody>
      </p:sp>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BBE44-3B02-50D9-C42F-1E9577CE20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5E7C8-824C-7E3D-C55E-4E67E3A27119}"/>
              </a:ext>
            </a:extLst>
          </p:cNvPr>
          <p:cNvSpPr>
            <a:spLocks noGrp="1"/>
          </p:cNvSpPr>
          <p:nvPr>
            <p:ph type="title"/>
          </p:nvPr>
        </p:nvSpPr>
        <p:spPr/>
        <p:txBody>
          <a:bodyPr/>
          <a:lstStyle/>
          <a:p>
            <a:r>
              <a:rPr lang="en-US" dirty="0"/>
              <a:t>Choosing the Right Approach</a:t>
            </a:r>
          </a:p>
        </p:txBody>
      </p:sp>
      <p:pic>
        <p:nvPicPr>
          <p:cNvPr id="7" name="Graphic 6" descr="Steps icon">
            <a:extLst>
              <a:ext uri="{FF2B5EF4-FFF2-40B4-BE49-F238E27FC236}">
                <a16:creationId xmlns:a16="http://schemas.microsoft.com/office/drawing/2014/main" id="{AAD5AC27-871B-4A5C-867A-22FED86013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Group 24" descr="thumbs up icon">
            <a:extLst>
              <a:ext uri="{FF2B5EF4-FFF2-40B4-BE49-F238E27FC236}">
                <a16:creationId xmlns:a16="http://schemas.microsoft.com/office/drawing/2014/main" id="{4CB690FE-95F9-81BA-E56B-CCB6E9602CDC}"/>
              </a:ext>
            </a:extLst>
          </p:cNvPr>
          <p:cNvGrpSpPr/>
          <p:nvPr/>
        </p:nvGrpSpPr>
        <p:grpSpPr>
          <a:xfrm>
            <a:off x="744537" y="2086166"/>
            <a:ext cx="823913" cy="823913"/>
            <a:chOff x="744537" y="2086166"/>
            <a:chExt cx="823913" cy="823913"/>
          </a:xfrm>
        </p:grpSpPr>
        <p:sp>
          <p:nvSpPr>
            <p:cNvPr id="42" name="Oval 68">
              <a:extLst>
                <a:ext uri="{FF2B5EF4-FFF2-40B4-BE49-F238E27FC236}">
                  <a16:creationId xmlns:a16="http://schemas.microsoft.com/office/drawing/2014/main" id="{ADBF17D2-870E-C191-EC02-E31C291842CC}"/>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a:extLst>
                <a:ext uri="{FF2B5EF4-FFF2-40B4-BE49-F238E27FC236}">
                  <a16:creationId xmlns:a16="http://schemas.microsoft.com/office/drawing/2014/main" id="{B5FAD707-35C7-96A7-10C8-2B7A118D9873}"/>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sp>
        <p:nvSpPr>
          <p:cNvPr id="74" name="Text Placeholder 73">
            <a:extLst>
              <a:ext uri="{FF2B5EF4-FFF2-40B4-BE49-F238E27FC236}">
                <a16:creationId xmlns:a16="http://schemas.microsoft.com/office/drawing/2014/main" id="{2E0CA0AD-9299-61FA-A73D-72228F5B6495}"/>
              </a:ext>
            </a:extLst>
          </p:cNvPr>
          <p:cNvSpPr>
            <a:spLocks noGrp="1"/>
          </p:cNvSpPr>
          <p:nvPr>
            <p:ph type="body" sz="quarter" idx="13"/>
          </p:nvPr>
        </p:nvSpPr>
        <p:spPr/>
        <p:txBody>
          <a:bodyPr/>
          <a:lstStyle/>
          <a:p>
            <a:pPr marL="0" indent="0">
              <a:buNone/>
            </a:pPr>
            <a:r>
              <a:rPr lang="en-US" dirty="0"/>
              <a:t>Waterfall is suitable when:</a:t>
            </a:r>
          </a:p>
        </p:txBody>
      </p:sp>
      <p:grpSp>
        <p:nvGrpSpPr>
          <p:cNvPr id="28" name="Group 27" descr="clock icon">
            <a:extLst>
              <a:ext uri="{FF2B5EF4-FFF2-40B4-BE49-F238E27FC236}">
                <a16:creationId xmlns:a16="http://schemas.microsoft.com/office/drawing/2014/main" id="{C1CFA6D7-6213-D736-0D52-1E39D62F1591}"/>
              </a:ext>
            </a:extLst>
          </p:cNvPr>
          <p:cNvGrpSpPr/>
          <p:nvPr/>
        </p:nvGrpSpPr>
        <p:grpSpPr>
          <a:xfrm>
            <a:off x="744537" y="3036069"/>
            <a:ext cx="823913" cy="823912"/>
            <a:chOff x="744537" y="3036069"/>
            <a:chExt cx="823913" cy="823912"/>
          </a:xfrm>
        </p:grpSpPr>
        <p:sp>
          <p:nvSpPr>
            <p:cNvPr id="45" name="Oval 68">
              <a:extLst>
                <a:ext uri="{FF2B5EF4-FFF2-40B4-BE49-F238E27FC236}">
                  <a16:creationId xmlns:a16="http://schemas.microsoft.com/office/drawing/2014/main" id="{807F1795-E917-2EE5-E045-812BE42DEAD8}"/>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a:extLst>
                <a:ext uri="{FF2B5EF4-FFF2-40B4-BE49-F238E27FC236}">
                  <a16:creationId xmlns:a16="http://schemas.microsoft.com/office/drawing/2014/main" id="{B0133174-305F-EE73-AD07-3C8A1425D60C}"/>
                </a:ext>
              </a:extLst>
            </p:cNvPr>
            <p:cNvGrpSpPr/>
            <p:nvPr/>
          </p:nvGrpSpPr>
          <p:grpSpPr bwMode="auto">
            <a:xfrm>
              <a:off x="9825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3A007764-75A0-553A-D994-8FA074AB6BE5}"/>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59">
                <a:extLst>
                  <a:ext uri="{FF2B5EF4-FFF2-40B4-BE49-F238E27FC236}">
                    <a16:creationId xmlns:a16="http://schemas.microsoft.com/office/drawing/2014/main" id="{5B83B07C-7411-8DD8-BD66-03665D8043DF}"/>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9" name="Freeform 160">
                <a:extLst>
                  <a:ext uri="{FF2B5EF4-FFF2-40B4-BE49-F238E27FC236}">
                    <a16:creationId xmlns:a16="http://schemas.microsoft.com/office/drawing/2014/main" id="{9C389F52-7A2E-DD78-84A5-8894682469D5}"/>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0" name="Freeform 161">
                <a:extLst>
                  <a:ext uri="{FF2B5EF4-FFF2-40B4-BE49-F238E27FC236}">
                    <a16:creationId xmlns:a16="http://schemas.microsoft.com/office/drawing/2014/main" id="{A042FFE1-A5BA-96A9-3947-DE5BA25CD5A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1" name="Freeform 162">
                <a:extLst>
                  <a:ext uri="{FF2B5EF4-FFF2-40B4-BE49-F238E27FC236}">
                    <a16:creationId xmlns:a16="http://schemas.microsoft.com/office/drawing/2014/main" id="{0A0F1831-D89D-DE8B-4745-6AC73AD4CE68}"/>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2" name="Freeform 163">
                <a:extLst>
                  <a:ext uri="{FF2B5EF4-FFF2-40B4-BE49-F238E27FC236}">
                    <a16:creationId xmlns:a16="http://schemas.microsoft.com/office/drawing/2014/main" id="{8DE655A9-F100-C690-2340-4F97D2B0DDC6}"/>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a:extLst>
              <a:ext uri="{FF2B5EF4-FFF2-40B4-BE49-F238E27FC236}">
                <a16:creationId xmlns:a16="http://schemas.microsoft.com/office/drawing/2014/main" id="{35271186-184C-1913-B5F1-343F15D44BC7}"/>
              </a:ext>
            </a:extLst>
          </p:cNvPr>
          <p:cNvSpPr>
            <a:spLocks noGrp="1"/>
          </p:cNvSpPr>
          <p:nvPr>
            <p:ph type="body" sz="quarter" idx="14"/>
          </p:nvPr>
        </p:nvSpPr>
        <p:spPr/>
        <p:txBody>
          <a:bodyPr/>
          <a:lstStyle/>
          <a:p>
            <a:pPr marL="0" indent="0">
              <a:buNone/>
            </a:pPr>
            <a:r>
              <a:rPr lang="en-US" dirty="0"/>
              <a:t>Requirements are fixed.</a:t>
            </a:r>
          </a:p>
        </p:txBody>
      </p:sp>
      <p:grpSp>
        <p:nvGrpSpPr>
          <p:cNvPr id="31" name="Group 30" descr="search icon">
            <a:extLst>
              <a:ext uri="{FF2B5EF4-FFF2-40B4-BE49-F238E27FC236}">
                <a16:creationId xmlns:a16="http://schemas.microsoft.com/office/drawing/2014/main" id="{706E7D44-AF2B-8A07-795F-E8ABDBD5631A}"/>
              </a:ext>
            </a:extLst>
          </p:cNvPr>
          <p:cNvGrpSpPr/>
          <p:nvPr/>
        </p:nvGrpSpPr>
        <p:grpSpPr>
          <a:xfrm>
            <a:off x="744537" y="3975887"/>
            <a:ext cx="823913" cy="823912"/>
            <a:chOff x="744537" y="3975887"/>
            <a:chExt cx="823913" cy="823912"/>
          </a:xfrm>
        </p:grpSpPr>
        <p:sp>
          <p:nvSpPr>
            <p:cNvPr id="54" name="Oval 68">
              <a:extLst>
                <a:ext uri="{FF2B5EF4-FFF2-40B4-BE49-F238E27FC236}">
                  <a16:creationId xmlns:a16="http://schemas.microsoft.com/office/drawing/2014/main" id="{6DDB1CC1-D00B-2E4F-1358-C47B40AB9253}"/>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a:extLst>
                <a:ext uri="{FF2B5EF4-FFF2-40B4-BE49-F238E27FC236}">
                  <a16:creationId xmlns:a16="http://schemas.microsoft.com/office/drawing/2014/main" id="{04E3D43C-F2EE-7AF8-EDBA-A2C0503ACDC2}"/>
                </a:ext>
              </a:extLst>
            </p:cNvPr>
            <p:cNvGrpSpPr/>
            <p:nvPr/>
          </p:nvGrpSpPr>
          <p:grpSpPr bwMode="auto">
            <a:xfrm>
              <a:off x="9931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4A61C3CD-D0F7-AB8F-7081-0EBECB8D8A80}"/>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7" name="Freeform 189">
                <a:extLst>
                  <a:ext uri="{FF2B5EF4-FFF2-40B4-BE49-F238E27FC236}">
                    <a16:creationId xmlns:a16="http://schemas.microsoft.com/office/drawing/2014/main" id="{B72D87B4-B5AB-EEF0-0212-0D424AD9A010}"/>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8" name="Freeform 190">
                <a:extLst>
                  <a:ext uri="{FF2B5EF4-FFF2-40B4-BE49-F238E27FC236}">
                    <a16:creationId xmlns:a16="http://schemas.microsoft.com/office/drawing/2014/main" id="{2E392551-D77E-4145-CC0E-2090F3C9FF84}"/>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9" name="Freeform 191">
                <a:extLst>
                  <a:ext uri="{FF2B5EF4-FFF2-40B4-BE49-F238E27FC236}">
                    <a16:creationId xmlns:a16="http://schemas.microsoft.com/office/drawing/2014/main" id="{5DA10ACD-7DD1-919E-8F32-7A324FEE001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a:extLst>
              <a:ext uri="{FF2B5EF4-FFF2-40B4-BE49-F238E27FC236}">
                <a16:creationId xmlns:a16="http://schemas.microsoft.com/office/drawing/2014/main" id="{95EC472E-B171-1AA1-4DC8-9A5D5B754781}"/>
              </a:ext>
            </a:extLst>
          </p:cNvPr>
          <p:cNvSpPr>
            <a:spLocks noGrp="1"/>
          </p:cNvSpPr>
          <p:nvPr>
            <p:ph type="body" sz="quarter" idx="15"/>
          </p:nvPr>
        </p:nvSpPr>
        <p:spPr/>
        <p:txBody>
          <a:bodyPr/>
          <a:lstStyle/>
          <a:p>
            <a:pPr marL="0" indent="0">
              <a:buNone/>
            </a:pPr>
            <a:r>
              <a:rPr lang="en-US" dirty="0"/>
              <a:t>The system must need strict documented standards.</a:t>
            </a:r>
          </a:p>
        </p:txBody>
      </p:sp>
      <p:grpSp>
        <p:nvGrpSpPr>
          <p:cNvPr id="32" name="Group 31" descr="tools icon">
            <a:extLst>
              <a:ext uri="{FF2B5EF4-FFF2-40B4-BE49-F238E27FC236}">
                <a16:creationId xmlns:a16="http://schemas.microsoft.com/office/drawing/2014/main" id="{A69A2284-E9BC-7F02-A66A-0B3BCDABF115}"/>
              </a:ext>
            </a:extLst>
          </p:cNvPr>
          <p:cNvGrpSpPr/>
          <p:nvPr/>
        </p:nvGrpSpPr>
        <p:grpSpPr>
          <a:xfrm>
            <a:off x="712787" y="4945848"/>
            <a:ext cx="823913" cy="823912"/>
            <a:chOff x="712787" y="4945848"/>
            <a:chExt cx="823913" cy="823912"/>
          </a:xfrm>
        </p:grpSpPr>
        <p:sp>
          <p:nvSpPr>
            <p:cNvPr id="61" name="Oval 68">
              <a:extLst>
                <a:ext uri="{FF2B5EF4-FFF2-40B4-BE49-F238E27FC236}">
                  <a16:creationId xmlns:a16="http://schemas.microsoft.com/office/drawing/2014/main" id="{9E9F7609-79B2-2292-4C16-3DBC020A62F6}"/>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a:extLst>
                <a:ext uri="{FF2B5EF4-FFF2-40B4-BE49-F238E27FC236}">
                  <a16:creationId xmlns:a16="http://schemas.microsoft.com/office/drawing/2014/main" id="{CC0D3842-3B1F-25B7-A856-25D5B0E3869F}"/>
                </a:ext>
              </a:extLst>
            </p:cNvPr>
            <p:cNvGrpSpPr/>
            <p:nvPr/>
          </p:nvGrpSpPr>
          <p:grpSpPr bwMode="auto">
            <a:xfrm>
              <a:off x="9250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89EA962D-47D9-65D2-0062-A0006CEB457E}"/>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4" name="Freeform 130">
                <a:extLst>
                  <a:ext uri="{FF2B5EF4-FFF2-40B4-BE49-F238E27FC236}">
                    <a16:creationId xmlns:a16="http://schemas.microsoft.com/office/drawing/2014/main" id="{1444F502-A4FD-8E26-8F2D-18D708D6836F}"/>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5" name="Freeform 131">
                <a:extLst>
                  <a:ext uri="{FF2B5EF4-FFF2-40B4-BE49-F238E27FC236}">
                    <a16:creationId xmlns:a16="http://schemas.microsoft.com/office/drawing/2014/main" id="{20DCD414-397D-A099-329E-1E7ADB3903B5}"/>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a:extLst>
              <a:ext uri="{FF2B5EF4-FFF2-40B4-BE49-F238E27FC236}">
                <a16:creationId xmlns:a16="http://schemas.microsoft.com/office/drawing/2014/main" id="{9F458C94-69D0-0E28-807E-8C918A35E047}"/>
              </a:ext>
            </a:extLst>
          </p:cNvPr>
          <p:cNvSpPr>
            <a:spLocks noGrp="1"/>
          </p:cNvSpPr>
          <p:nvPr>
            <p:ph type="body" sz="quarter" idx="16"/>
          </p:nvPr>
        </p:nvSpPr>
        <p:spPr/>
        <p:txBody>
          <a:bodyPr/>
          <a:lstStyle/>
          <a:p>
            <a:pPr marL="0" indent="0">
              <a:buNone/>
            </a:pPr>
            <a:r>
              <a:rPr lang="en-US" dirty="0"/>
              <a:t>Work must follow a controlled approval workflow</a:t>
            </a:r>
          </a:p>
        </p:txBody>
      </p:sp>
      <p:grpSp>
        <p:nvGrpSpPr>
          <p:cNvPr id="44" name="Group 43" descr="steps graphic">
            <a:extLst>
              <a:ext uri="{FF2B5EF4-FFF2-40B4-BE49-F238E27FC236}">
                <a16:creationId xmlns:a16="http://schemas.microsoft.com/office/drawing/2014/main" id="{5BA65BFF-4A6F-01B5-D0BF-E0EF375A6BE9}"/>
              </a:ext>
              <a:ext uri="{C183D7F6-B498-43B3-948B-1728B52AA6E4}">
                <adec:decorative xmlns:adec="http://schemas.microsoft.com/office/drawing/2017/decorative"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75F17B09-9183-4454-D8A2-2DDCA6AD3B28}"/>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BC7A9E77-0510-141A-7541-7DB7EB11F906}"/>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A9872DE2-9E12-AE46-1492-A2D0E04B9F16}"/>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EF3FA9CB-C4E6-864F-C673-BAA8F659C2D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0CC1AAA2-2736-8E33-98AA-23929D9B2AE6}"/>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147975F6-B38D-D3D9-6CD8-01B8A636A017}"/>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3AECC9FA-B5CD-BAB4-FCA6-CBBB22CD5F5B}"/>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699292B1-1AE8-06DB-4FDB-CBDFDF8F17D3}"/>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37EE97C3-4FCC-A881-E49E-CCD36CA857A0}"/>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24B51C8-4D15-D190-247F-5CFE536245D4}"/>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961AB2A4-7C8F-730E-1251-CF4F1D9DBD61}"/>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86F85A5F-872D-9437-7046-0E1456670E15}"/>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B640C0B6-5392-49CE-FC2C-67AC87D4B65B}"/>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A9D639CC-B08E-5759-AE71-337BCAA6504D}"/>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DFACFD2C-A318-938D-3A6C-4C39F7808784}"/>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AF17A82B-354A-2252-8D38-54B34D784DF1}"/>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C8784D8E-D3EA-94CB-E690-C391F58A0F10}"/>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35ABEBF1-7031-E272-3B93-DA22EE3F572B}"/>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8E6B80DB-8B80-C3AE-32A0-098F63BD964F}"/>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9B848028-F688-EA80-2315-48239DF231DD}"/>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6B044141-BACF-702D-40E0-04F2962C28F9}"/>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59C172C4-B5BE-AA51-6E0E-794DB752DCD5}"/>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1E3D7212-3530-F46C-31CA-697344BC7618}"/>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F68AA626-F85A-B4A1-86CE-3A8E365DE55C}"/>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9CF77B66-7481-8BD6-ABA6-60A9CCD9DFFC}"/>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8863FB66-4DC6-320E-E32E-36332F9EF431}"/>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1376C7F8-BA74-D7E6-AF07-C6FD08B67A84}"/>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1508DF80-C186-E496-4FC8-F86F48DD4AB9}"/>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B4B5993F-E693-42D6-8585-388A916058BF}"/>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A6A63E3F-A5C1-782A-0F75-0A0862DDEF83}"/>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F208538D-38A1-9CD2-39B4-80C3956E581D}"/>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92EFB461-4D88-0DB0-B544-245C4A4BDA18}"/>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117EBDEB-ED48-21A2-7CD6-911396C50EDE}"/>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
        <p:nvSpPr>
          <p:cNvPr id="34" name="TextBox 33">
            <a:extLst>
              <a:ext uri="{FF2B5EF4-FFF2-40B4-BE49-F238E27FC236}">
                <a16:creationId xmlns:a16="http://schemas.microsoft.com/office/drawing/2014/main" id="{BB3A8A03-C145-5E2A-8866-B39E6276F513}"/>
              </a:ext>
            </a:extLst>
          </p:cNvPr>
          <p:cNvSpPr txBox="1"/>
          <p:nvPr/>
        </p:nvSpPr>
        <p:spPr>
          <a:xfrm>
            <a:off x="591606" y="6059445"/>
            <a:ext cx="11600394" cy="369332"/>
          </a:xfrm>
          <a:prstGeom prst="rect">
            <a:avLst/>
          </a:prstGeom>
          <a:noFill/>
        </p:spPr>
        <p:txBody>
          <a:bodyPr wrap="square" rtlCol="0">
            <a:spAutoFit/>
          </a:bodyPr>
          <a:lstStyle/>
          <a:p>
            <a:r>
              <a:rPr lang="en-US" dirty="0"/>
              <a:t>Cobb (2015) Larger organizations may use </a:t>
            </a:r>
            <a:r>
              <a:rPr lang="en-US" b="1" dirty="0"/>
              <a:t>scaled Agile frameworks</a:t>
            </a:r>
            <a:r>
              <a:rPr lang="en-US" dirty="0"/>
              <a:t> to coordinate multiple teams</a:t>
            </a:r>
          </a:p>
        </p:txBody>
      </p:sp>
    </p:spTree>
    <p:extLst>
      <p:ext uri="{BB962C8B-B14F-4D97-AF65-F5344CB8AC3E}">
        <p14:creationId xmlns:p14="http://schemas.microsoft.com/office/powerpoint/2010/main" val="421232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Conclusion</a:t>
            </a:r>
          </a:p>
        </p:txBody>
      </p:sp>
      <p:sp>
        <p:nvSpPr>
          <p:cNvPr id="2" name="Text Placeholder 1">
            <a:extLst>
              <a:ext uri="{FF2B5EF4-FFF2-40B4-BE49-F238E27FC236}">
                <a16:creationId xmlns:a16="http://schemas.microsoft.com/office/drawing/2014/main" id="{1F2A5814-BC40-4A37-9064-C44C73C883EF}"/>
              </a:ext>
            </a:extLst>
          </p:cNvPr>
          <p:cNvSpPr>
            <a:spLocks noGrp="1"/>
          </p:cNvSpPr>
          <p:nvPr>
            <p:ph type="body" sz="quarter" idx="13"/>
          </p:nvPr>
        </p:nvSpPr>
        <p:spPr/>
        <p:txBody>
          <a:bodyPr>
            <a:normAutofit fontScale="55000" lnSpcReduction="20000"/>
          </a:bodyPr>
          <a:lstStyle/>
          <a:p>
            <a:pPr>
              <a:lnSpc>
                <a:spcPct val="100000"/>
              </a:lnSpc>
            </a:pPr>
            <a:r>
              <a:rPr lang="en-US" dirty="0"/>
              <a:t>Through my project experience, I saw how Agile supports collaboration, clarity, and adaptability. Agile helped our team adjust to new priorities without losing momentum. This demonstrated how Agile turns uncertainty into informed, incremental progress.</a:t>
            </a:r>
            <a:endParaRPr lang="en-US" u="sng" dirty="0"/>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What Agile Is</a:t>
            </a:r>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2137646" y="2336873"/>
            <a:ext cx="9613860" cy="3599316"/>
          </a:xfrm>
        </p:spPr>
        <p:txBody>
          <a:bodyPr/>
          <a:lstStyle/>
          <a:p>
            <a:r>
              <a:rPr lang="en-US" b="1" dirty="0"/>
              <a:t>In learning Agile, I discovered that it focuses on delivering value in small increments. Each Sprint lets the team develop working software, review results, and adjust based on feedback. This approach supports continuous learning and improves the product over time.</a:t>
            </a:r>
            <a:endParaRPr lang="en-US" dirty="0"/>
          </a:p>
        </p:txBody>
      </p:sp>
    </p:spTree>
    <p:extLst>
      <p:ext uri="{BB962C8B-B14F-4D97-AF65-F5344CB8AC3E}">
        <p14:creationId xmlns:p14="http://schemas.microsoft.com/office/powerpoint/2010/main" val="420520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E4F0B-6CCF-8120-7309-66E7BB2D25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567CB-7A65-AA0F-81C7-503A82DE99FC}"/>
              </a:ext>
            </a:extLst>
          </p:cNvPr>
          <p:cNvSpPr>
            <a:spLocks noGrp="1"/>
          </p:cNvSpPr>
          <p:nvPr>
            <p:ph type="title"/>
          </p:nvPr>
        </p:nvSpPr>
        <p:spPr/>
        <p:txBody>
          <a:bodyPr/>
          <a:lstStyle/>
          <a:p>
            <a:r>
              <a:rPr lang="en-US" dirty="0"/>
              <a:t>Key Scrum Roles</a:t>
            </a:r>
          </a:p>
        </p:txBody>
      </p:sp>
      <p:pic>
        <p:nvPicPr>
          <p:cNvPr id="6" name="Graphic 5" descr="Learning icon">
            <a:extLst>
              <a:ext uri="{FF2B5EF4-FFF2-40B4-BE49-F238E27FC236}">
                <a16:creationId xmlns:a16="http://schemas.microsoft.com/office/drawing/2014/main" id="{D7033AC5-13DC-E479-6ABF-944155FD1A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57D87196-E7C2-5D90-F75F-24461E43A074}"/>
              </a:ext>
            </a:extLst>
          </p:cNvPr>
          <p:cNvSpPr>
            <a:spLocks noGrp="1"/>
          </p:cNvSpPr>
          <p:nvPr>
            <p:ph sz="half" idx="1"/>
          </p:nvPr>
        </p:nvSpPr>
        <p:spPr>
          <a:xfrm>
            <a:off x="270764" y="2229851"/>
            <a:ext cx="3483088" cy="4251160"/>
          </a:xfrm>
        </p:spPr>
        <p:txBody>
          <a:bodyPr>
            <a:normAutofit/>
          </a:bodyPr>
          <a:lstStyle/>
          <a:p>
            <a:r>
              <a:rPr lang="en-US" dirty="0"/>
              <a:t>Product Owner</a:t>
            </a:r>
          </a:p>
          <a:p>
            <a:endParaRPr lang="en-US" dirty="0"/>
          </a:p>
          <a:p>
            <a:pPr lvl="1"/>
            <a:r>
              <a:rPr lang="en-US" dirty="0"/>
              <a:t>Sets priorities and defines what delivers value.</a:t>
            </a:r>
          </a:p>
          <a:p>
            <a:pPr lvl="1"/>
            <a:endParaRPr lang="en-US" dirty="0"/>
          </a:p>
          <a:p>
            <a:pPr lvl="1"/>
            <a:r>
              <a:rPr lang="en-US" dirty="0"/>
              <a:t>Ensures we are always working on the most important features.</a:t>
            </a:r>
          </a:p>
        </p:txBody>
      </p:sp>
      <p:sp>
        <p:nvSpPr>
          <p:cNvPr id="13" name="Content Placeholder 2">
            <a:extLst>
              <a:ext uri="{FF2B5EF4-FFF2-40B4-BE49-F238E27FC236}">
                <a16:creationId xmlns:a16="http://schemas.microsoft.com/office/drawing/2014/main" id="{E439B069-82A1-7731-3252-34580AF169EA}"/>
              </a:ext>
            </a:extLst>
          </p:cNvPr>
          <p:cNvSpPr txBox="1">
            <a:spLocks/>
          </p:cNvSpPr>
          <p:nvPr/>
        </p:nvSpPr>
        <p:spPr>
          <a:xfrm>
            <a:off x="4097783" y="2229851"/>
            <a:ext cx="3698682" cy="4251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Scrum Master</a:t>
            </a:r>
          </a:p>
          <a:p>
            <a:endParaRPr lang="en-US" dirty="0"/>
          </a:p>
          <a:p>
            <a:pPr lvl="1"/>
            <a:r>
              <a:rPr lang="en-US" dirty="0"/>
              <a:t>Facilitates communication and keeps the team aligned with Scrum practices.</a:t>
            </a:r>
          </a:p>
          <a:p>
            <a:pPr lvl="1"/>
            <a:endParaRPr lang="en-US" dirty="0"/>
          </a:p>
          <a:p>
            <a:pPr lvl="1"/>
            <a:r>
              <a:rPr lang="en-US" dirty="0"/>
              <a:t>Removes blockers and maintains team efficiency.</a:t>
            </a:r>
          </a:p>
        </p:txBody>
      </p:sp>
      <p:sp>
        <p:nvSpPr>
          <p:cNvPr id="14" name="Content Placeholder 2">
            <a:extLst>
              <a:ext uri="{FF2B5EF4-FFF2-40B4-BE49-F238E27FC236}">
                <a16:creationId xmlns:a16="http://schemas.microsoft.com/office/drawing/2014/main" id="{1C00F365-531B-24D2-878B-98560E5BB87C}"/>
              </a:ext>
            </a:extLst>
          </p:cNvPr>
          <p:cNvSpPr txBox="1">
            <a:spLocks/>
          </p:cNvSpPr>
          <p:nvPr/>
        </p:nvSpPr>
        <p:spPr>
          <a:xfrm>
            <a:off x="7908758" y="2229851"/>
            <a:ext cx="3842749" cy="4251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Developers</a:t>
            </a:r>
          </a:p>
          <a:p>
            <a:endParaRPr lang="en-US" dirty="0"/>
          </a:p>
          <a:p>
            <a:pPr lvl="1"/>
            <a:r>
              <a:rPr lang="en-US" dirty="0"/>
              <a:t>Build, test, and deliver the product increment each Sprint.</a:t>
            </a:r>
          </a:p>
          <a:p>
            <a:pPr lvl="1"/>
            <a:endParaRPr lang="en-US" dirty="0"/>
          </a:p>
          <a:p>
            <a:pPr lvl="1"/>
            <a:r>
              <a:rPr lang="en-US" dirty="0"/>
              <a:t>Turn requirements into working software that can be demonstrated and reviewed.</a:t>
            </a:r>
          </a:p>
        </p:txBody>
      </p:sp>
      <p:sp>
        <p:nvSpPr>
          <p:cNvPr id="15" name="TextBox 14">
            <a:extLst>
              <a:ext uri="{FF2B5EF4-FFF2-40B4-BE49-F238E27FC236}">
                <a16:creationId xmlns:a16="http://schemas.microsoft.com/office/drawing/2014/main" id="{957610EC-6358-7014-2590-60F14D4DF707}"/>
              </a:ext>
            </a:extLst>
          </p:cNvPr>
          <p:cNvSpPr txBox="1"/>
          <p:nvPr/>
        </p:nvSpPr>
        <p:spPr>
          <a:xfrm>
            <a:off x="838946" y="5994600"/>
            <a:ext cx="11600394" cy="646331"/>
          </a:xfrm>
          <a:prstGeom prst="rect">
            <a:avLst/>
          </a:prstGeom>
          <a:noFill/>
        </p:spPr>
        <p:txBody>
          <a:bodyPr wrap="square" rtlCol="0">
            <a:spAutoFit/>
          </a:bodyPr>
          <a:lstStyle/>
          <a:p>
            <a:r>
              <a:rPr lang="en-US" dirty="0"/>
              <a:t>Cobb (2015) explains that these clearly defined roles help teams collaborate effectively and maintain transparency.</a:t>
            </a:r>
          </a:p>
        </p:txBody>
      </p:sp>
    </p:spTree>
    <p:extLst>
      <p:ext uri="{BB962C8B-B14F-4D97-AF65-F5344CB8AC3E}">
        <p14:creationId xmlns:p14="http://schemas.microsoft.com/office/powerpoint/2010/main" val="1784701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p:txBody>
          <a:bodyPr>
            <a:normAutofit/>
          </a:bodyPr>
          <a:lstStyle/>
          <a:p>
            <a:r>
              <a:rPr lang="en-US" sz="3600" dirty="0"/>
              <a:t>How the SDLC Operates in Agile</a:t>
            </a:r>
          </a:p>
        </p:txBody>
      </p:sp>
      <p:grpSp>
        <p:nvGrpSpPr>
          <p:cNvPr id="2" name="Group 1" descr="Process Graphic">
            <a:extLst>
              <a:ext uri="{FF2B5EF4-FFF2-40B4-BE49-F238E27FC236}">
                <a16:creationId xmlns:a16="http://schemas.microsoft.com/office/drawing/2014/main" id="{F9ADA81D-4CDA-4EE1-9CD8-D4A3F8136A10}"/>
              </a:ext>
            </a:extLst>
          </p:cNvPr>
          <p:cNvGrpSpPr/>
          <p:nvPr/>
        </p:nvGrpSpPr>
        <p:grpSpPr>
          <a:xfrm>
            <a:off x="650694" y="407134"/>
            <a:ext cx="11337587" cy="3859362"/>
            <a:chOff x="499968" y="557856"/>
            <a:chExt cx="11337587" cy="3859362"/>
          </a:xfrm>
        </p:grpSpPr>
        <p:grpSp>
          <p:nvGrpSpPr>
            <p:cNvPr id="66" name="Grou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4" name="Freeform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5" name="Freeform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6" name="Freeform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7" name="Freeform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8" name="Freeform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39" name="Freeform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40" name="Freeform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1" name="Freeform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grpSp>
        <p:sp>
          <p:nvSpPr>
            <p:cNvPr id="42" name="TextBox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7" name="TextBox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48" name="TextBox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9" name="TextBox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50" name="Freeform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lstStyle/>
            <a:p>
              <a:endParaRPr lang="en-US" dirty="0">
                <a:latin typeface="+mj-lt"/>
              </a:endParaRPr>
            </a:p>
          </p:txBody>
        </p:sp>
        <p:sp>
          <p:nvSpPr>
            <p:cNvPr id="51" name="Freeform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dirty="0">
                <a:latin typeface="+mj-lt"/>
              </a:endParaRPr>
            </a:p>
          </p:txBody>
        </p:sp>
        <p:grpSp>
          <p:nvGrpSpPr>
            <p:cNvPr id="52" name="Group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reeform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4" name="Freeform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5" name="Freeform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6" name="Freeform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sp>
          <p:nvSpPr>
            <p:cNvPr id="57" name="Freeform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sp>
          <p:nvSpPr>
            <p:cNvPr id="59" name="TextBox 58">
              <a:extLst>
                <a:ext uri="{FF2B5EF4-FFF2-40B4-BE49-F238E27FC236}">
                  <a16:creationId xmlns:a16="http://schemas.microsoft.com/office/drawing/2014/main" id="{14728FD8-DB26-4B9A-A0E8-101DC63B04FE}"/>
                </a:ext>
              </a:extLst>
            </p:cNvPr>
            <p:cNvSpPr txBox="1"/>
            <p:nvPr/>
          </p:nvSpPr>
          <p:spPr>
            <a:xfrm>
              <a:off x="499968" y="627883"/>
              <a:ext cx="2280900" cy="830997"/>
            </a:xfrm>
            <a:prstGeom prst="rect">
              <a:avLst/>
            </a:prstGeom>
            <a:noFill/>
          </p:spPr>
          <p:txBody>
            <a:bodyPr wrap="square">
              <a:spAutoFit/>
            </a:bodyPr>
            <a:lstStyle/>
            <a:p>
              <a:pPr algn="ctr" eaLnBrk="1" fontAlgn="auto" hangingPunct="1">
                <a:spcBef>
                  <a:spcPts val="0"/>
                </a:spcBef>
                <a:spcAft>
                  <a:spcPts val="0"/>
                </a:spcAft>
                <a:defRPr/>
              </a:pPr>
              <a:r>
                <a:rPr lang="en-US" sz="1600" dirty="0">
                  <a:latin typeface="+mj-lt"/>
                </a:rPr>
                <a:t>Design decisions happen during Sprint Planning.</a:t>
              </a:r>
            </a:p>
          </p:txBody>
        </p:sp>
        <p:sp>
          <p:nvSpPr>
            <p:cNvPr id="61" name="TextBox 60">
              <a:extLst>
                <a:ext uri="{FF2B5EF4-FFF2-40B4-BE49-F238E27FC236}">
                  <a16:creationId xmlns:a16="http://schemas.microsoft.com/office/drawing/2014/main" id="{A4CE907E-6892-415E-9D0B-A4B5760EF257}"/>
                </a:ext>
              </a:extLst>
            </p:cNvPr>
            <p:cNvSpPr txBox="1"/>
            <p:nvPr/>
          </p:nvSpPr>
          <p:spPr>
            <a:xfrm>
              <a:off x="9557356" y="735189"/>
              <a:ext cx="2280199" cy="830997"/>
            </a:xfrm>
            <a:prstGeom prst="rect">
              <a:avLst/>
            </a:prstGeom>
            <a:noFill/>
          </p:spPr>
          <p:txBody>
            <a:bodyPr wrap="square">
              <a:spAutoFit/>
            </a:bodyPr>
            <a:lstStyle/>
            <a:p>
              <a:pPr algn="ctr">
                <a:defRPr/>
              </a:pPr>
              <a:r>
                <a:rPr lang="en-US" sz="1600" dirty="0">
                  <a:latin typeface="+mj-lt"/>
                </a:rPr>
                <a:t>Development and testing occur together throughout the Sprint.</a:t>
              </a:r>
            </a:p>
          </p:txBody>
        </p:sp>
        <p:sp>
          <p:nvSpPr>
            <p:cNvPr id="63" name="TextBox 62">
              <a:extLst>
                <a:ext uri="{FF2B5EF4-FFF2-40B4-BE49-F238E27FC236}">
                  <a16:creationId xmlns:a16="http://schemas.microsoft.com/office/drawing/2014/main" id="{E1D3F214-737D-4841-A2FA-C706808F4EB0}"/>
                </a:ext>
              </a:extLst>
            </p:cNvPr>
            <p:cNvSpPr txBox="1"/>
            <p:nvPr/>
          </p:nvSpPr>
          <p:spPr>
            <a:xfrm>
              <a:off x="529596" y="3586221"/>
              <a:ext cx="2280900" cy="584775"/>
            </a:xfrm>
            <a:prstGeom prst="rect">
              <a:avLst/>
            </a:prstGeom>
            <a:noFill/>
          </p:spPr>
          <p:txBody>
            <a:bodyPr wrap="square">
              <a:spAutoFit/>
            </a:bodyPr>
            <a:lstStyle/>
            <a:p>
              <a:pPr algn="ctr" eaLnBrk="1" fontAlgn="auto" hangingPunct="1">
                <a:spcBef>
                  <a:spcPts val="0"/>
                </a:spcBef>
                <a:spcAft>
                  <a:spcPts val="0"/>
                </a:spcAft>
                <a:defRPr/>
              </a:pPr>
              <a:r>
                <a:rPr lang="en-US" sz="1600" dirty="0">
                  <a:latin typeface="+mj-lt"/>
                </a:rPr>
                <a:t>Requirements are refined continuously.</a:t>
              </a:r>
            </a:p>
          </p:txBody>
        </p:sp>
        <p:sp>
          <p:nvSpPr>
            <p:cNvPr id="65" name="TextBox 64">
              <a:extLst>
                <a:ext uri="{FF2B5EF4-FFF2-40B4-BE49-F238E27FC236}">
                  <a16:creationId xmlns:a16="http://schemas.microsoft.com/office/drawing/2014/main" id="{C9091B59-33AC-48AA-A403-546A002D599E}"/>
                </a:ext>
              </a:extLst>
            </p:cNvPr>
            <p:cNvSpPr txBox="1"/>
            <p:nvPr/>
          </p:nvSpPr>
          <p:spPr>
            <a:xfrm>
              <a:off x="9412483" y="3340000"/>
              <a:ext cx="2280199" cy="1077218"/>
            </a:xfrm>
            <a:prstGeom prst="rect">
              <a:avLst/>
            </a:prstGeom>
            <a:noFill/>
          </p:spPr>
          <p:txBody>
            <a:bodyPr wrap="square">
              <a:spAutoFit/>
            </a:bodyPr>
            <a:lstStyle/>
            <a:p>
              <a:pPr algn="ctr">
                <a:defRPr/>
              </a:pPr>
              <a:r>
                <a:rPr lang="en-US" sz="1600" dirty="0">
                  <a:latin typeface="+mj-lt"/>
                </a:rPr>
                <a:t>Each Sprint ends with a review and opportunity to deploy working software.</a:t>
              </a:r>
            </a:p>
          </p:txBody>
        </p:sp>
      </p:gr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5231" y="4780607"/>
            <a:ext cx="952500" cy="952500"/>
          </a:xfrm>
          <a:prstGeom prst="rect">
            <a:avLst/>
          </a:prstGeom>
        </p:spPr>
      </p:pic>
      <p:sp>
        <p:nvSpPr>
          <p:cNvPr id="4" name="TextBox 3">
            <a:extLst>
              <a:ext uri="{FF2B5EF4-FFF2-40B4-BE49-F238E27FC236}">
                <a16:creationId xmlns:a16="http://schemas.microsoft.com/office/drawing/2014/main" id="{4EED0532-EED9-5570-165D-B65409394BBB}"/>
              </a:ext>
            </a:extLst>
          </p:cNvPr>
          <p:cNvSpPr txBox="1"/>
          <p:nvPr/>
        </p:nvSpPr>
        <p:spPr>
          <a:xfrm>
            <a:off x="887747" y="6135300"/>
            <a:ext cx="11586734" cy="369332"/>
          </a:xfrm>
          <a:prstGeom prst="rect">
            <a:avLst/>
          </a:prstGeom>
          <a:noFill/>
        </p:spPr>
        <p:txBody>
          <a:bodyPr wrap="square" rtlCol="0">
            <a:spAutoFit/>
          </a:bodyPr>
          <a:lstStyle/>
          <a:p>
            <a:r>
              <a:rPr lang="en-US" dirty="0"/>
              <a:t>This allows teams to adapt quickly when priorities changed.</a:t>
            </a:r>
          </a:p>
        </p:txBody>
      </p:sp>
    </p:spTree>
    <p:extLst>
      <p:ext uri="{BB962C8B-B14F-4D97-AF65-F5344CB8AC3E}">
        <p14:creationId xmlns:p14="http://schemas.microsoft.com/office/powerpoint/2010/main" val="177545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D2D07-22D7-7A39-55B0-07DCED5CEE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642BA-42B4-AA39-25E1-5E0496FE1A1D}"/>
              </a:ext>
            </a:extLst>
          </p:cNvPr>
          <p:cNvSpPr>
            <a:spLocks noGrp="1"/>
          </p:cNvSpPr>
          <p:nvPr>
            <p:ph type="title"/>
          </p:nvPr>
        </p:nvSpPr>
        <p:spPr/>
        <p:txBody>
          <a:bodyPr/>
          <a:lstStyle/>
          <a:p>
            <a:r>
              <a:rPr lang="en-US" dirty="0"/>
              <a:t>Estimation and Velocity</a:t>
            </a:r>
          </a:p>
        </p:txBody>
      </p:sp>
      <p:pic>
        <p:nvPicPr>
          <p:cNvPr id="6" name="Graphic 5" descr="Learning icon">
            <a:extLst>
              <a:ext uri="{FF2B5EF4-FFF2-40B4-BE49-F238E27FC236}">
                <a16:creationId xmlns:a16="http://schemas.microsoft.com/office/drawing/2014/main" id="{18F7EAAA-9FEE-188D-02C6-2E9F2CB535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4F5613F3-AC36-F4D5-4E4E-9D1060C74B1C}"/>
              </a:ext>
            </a:extLst>
          </p:cNvPr>
          <p:cNvSpPr>
            <a:spLocks noGrp="1"/>
          </p:cNvSpPr>
          <p:nvPr>
            <p:ph sz="half" idx="1"/>
          </p:nvPr>
        </p:nvSpPr>
        <p:spPr>
          <a:xfrm>
            <a:off x="270763" y="2229851"/>
            <a:ext cx="11480743" cy="4251160"/>
          </a:xfrm>
        </p:spPr>
        <p:txBody>
          <a:bodyPr>
            <a:normAutofit/>
          </a:bodyPr>
          <a:lstStyle/>
          <a:p>
            <a:r>
              <a:rPr lang="en-US" dirty="0"/>
              <a:t>Estimations of work are based on using </a:t>
            </a:r>
            <a:r>
              <a:rPr lang="en-US" b="1" dirty="0"/>
              <a:t>story points</a:t>
            </a:r>
            <a:r>
              <a:rPr lang="en-US" dirty="0"/>
              <a:t>, not hours. Tracking </a:t>
            </a:r>
            <a:r>
              <a:rPr lang="en-US" b="1" dirty="0"/>
              <a:t>velocity</a:t>
            </a:r>
            <a:r>
              <a:rPr lang="en-US" dirty="0"/>
              <a:t> helps to understand how much we could complete each Sprint. Planning poker supported accurate estimates through team discussion. This approach made planning more realistic and collaborative.</a:t>
            </a:r>
          </a:p>
        </p:txBody>
      </p:sp>
      <p:sp>
        <p:nvSpPr>
          <p:cNvPr id="15" name="TextBox 14">
            <a:extLst>
              <a:ext uri="{FF2B5EF4-FFF2-40B4-BE49-F238E27FC236}">
                <a16:creationId xmlns:a16="http://schemas.microsoft.com/office/drawing/2014/main" id="{6FDB614E-F754-06FB-AC44-F2868EDF7A91}"/>
              </a:ext>
            </a:extLst>
          </p:cNvPr>
          <p:cNvSpPr txBox="1"/>
          <p:nvPr/>
        </p:nvSpPr>
        <p:spPr>
          <a:xfrm>
            <a:off x="838946" y="5994600"/>
            <a:ext cx="11600394" cy="646331"/>
          </a:xfrm>
          <a:prstGeom prst="rect">
            <a:avLst/>
          </a:prstGeom>
          <a:noFill/>
        </p:spPr>
        <p:txBody>
          <a:bodyPr wrap="square" rtlCol="0">
            <a:spAutoFit/>
          </a:bodyPr>
          <a:lstStyle/>
          <a:p>
            <a:r>
              <a:rPr lang="en-US" dirty="0"/>
              <a:t>Cobb (2015) explains that these clearly defined roles help teams collaborate effectively and maintain transparency.</a:t>
            </a:r>
          </a:p>
        </p:txBody>
      </p:sp>
    </p:spTree>
    <p:extLst>
      <p:ext uri="{BB962C8B-B14F-4D97-AF65-F5344CB8AC3E}">
        <p14:creationId xmlns:p14="http://schemas.microsoft.com/office/powerpoint/2010/main" val="223943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F1422-319A-C83A-A67A-39653BE610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849D59-0D02-9D2F-B97E-1A532C0F0495}"/>
              </a:ext>
            </a:extLst>
          </p:cNvPr>
          <p:cNvSpPr>
            <a:spLocks noGrp="1"/>
          </p:cNvSpPr>
          <p:nvPr>
            <p:ph type="title"/>
          </p:nvPr>
        </p:nvSpPr>
        <p:spPr/>
        <p:txBody>
          <a:bodyPr/>
          <a:lstStyle/>
          <a:p>
            <a:r>
              <a:rPr lang="en-US" dirty="0"/>
              <a:t>Communication Practices</a:t>
            </a:r>
          </a:p>
        </p:txBody>
      </p:sp>
      <p:pic>
        <p:nvPicPr>
          <p:cNvPr id="6" name="Graphic 5" descr="Learning icon">
            <a:extLst>
              <a:ext uri="{FF2B5EF4-FFF2-40B4-BE49-F238E27FC236}">
                <a16:creationId xmlns:a16="http://schemas.microsoft.com/office/drawing/2014/main" id="{88C44E3B-EEB4-4D58-DCAC-B42CBFCB19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32E3755D-3DB1-E96F-2955-6FE8AB169624}"/>
              </a:ext>
            </a:extLst>
          </p:cNvPr>
          <p:cNvSpPr>
            <a:spLocks noGrp="1"/>
          </p:cNvSpPr>
          <p:nvPr>
            <p:ph sz="half" idx="1"/>
          </p:nvPr>
        </p:nvSpPr>
        <p:spPr>
          <a:xfrm>
            <a:off x="270763" y="2229851"/>
            <a:ext cx="11480743" cy="4251160"/>
          </a:xfrm>
        </p:spPr>
        <p:txBody>
          <a:bodyPr>
            <a:normAutofit/>
          </a:bodyPr>
          <a:lstStyle/>
          <a:p>
            <a:r>
              <a:rPr lang="en-US" dirty="0"/>
              <a:t>We used daily standups and Azure Boards to share progress and identify blockers early. This created transparency and kept everyone aligned.</a:t>
            </a:r>
          </a:p>
        </p:txBody>
      </p:sp>
      <p:sp>
        <p:nvSpPr>
          <p:cNvPr id="15" name="TextBox 14">
            <a:extLst>
              <a:ext uri="{FF2B5EF4-FFF2-40B4-BE49-F238E27FC236}">
                <a16:creationId xmlns:a16="http://schemas.microsoft.com/office/drawing/2014/main" id="{8A2FEF9D-82D3-3F0C-00FD-7BFA7DE7C715}"/>
              </a:ext>
            </a:extLst>
          </p:cNvPr>
          <p:cNvSpPr txBox="1"/>
          <p:nvPr/>
        </p:nvSpPr>
        <p:spPr>
          <a:xfrm>
            <a:off x="591606" y="6059445"/>
            <a:ext cx="11600394" cy="369332"/>
          </a:xfrm>
          <a:prstGeom prst="rect">
            <a:avLst/>
          </a:prstGeom>
          <a:noFill/>
        </p:spPr>
        <p:txBody>
          <a:bodyPr wrap="square" rtlCol="0">
            <a:spAutoFit/>
          </a:bodyPr>
          <a:lstStyle/>
          <a:p>
            <a:r>
              <a:rPr lang="en-US" dirty="0"/>
              <a:t>Cobb (2015) notes that Agile depends on visible information to support decision-making.</a:t>
            </a:r>
          </a:p>
        </p:txBody>
      </p:sp>
    </p:spTree>
    <p:extLst>
      <p:ext uri="{BB962C8B-B14F-4D97-AF65-F5344CB8AC3E}">
        <p14:creationId xmlns:p14="http://schemas.microsoft.com/office/powerpoint/2010/main" val="156673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A8A14-C7D2-7606-36F6-BADACB515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2E14FE-F081-EE39-937D-75843EAE85D6}"/>
              </a:ext>
            </a:extLst>
          </p:cNvPr>
          <p:cNvSpPr>
            <a:spLocks noGrp="1"/>
          </p:cNvSpPr>
          <p:nvPr>
            <p:ph type="title"/>
          </p:nvPr>
        </p:nvSpPr>
        <p:spPr/>
        <p:txBody>
          <a:bodyPr/>
          <a:lstStyle/>
          <a:p>
            <a:r>
              <a:rPr lang="en-US" dirty="0"/>
              <a:t>How Waterfall Works</a:t>
            </a:r>
          </a:p>
        </p:txBody>
      </p:sp>
      <p:pic>
        <p:nvPicPr>
          <p:cNvPr id="6" name="Graphic 5" descr="Learning icon">
            <a:extLst>
              <a:ext uri="{FF2B5EF4-FFF2-40B4-BE49-F238E27FC236}">
                <a16:creationId xmlns:a16="http://schemas.microsoft.com/office/drawing/2014/main" id="{5134F40C-779E-B369-4B93-6FE169D879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B924225C-9881-0882-F4B6-BE75D335D09D}"/>
              </a:ext>
            </a:extLst>
          </p:cNvPr>
          <p:cNvSpPr>
            <a:spLocks noGrp="1"/>
          </p:cNvSpPr>
          <p:nvPr>
            <p:ph sz="half" idx="1"/>
          </p:nvPr>
        </p:nvSpPr>
        <p:spPr>
          <a:xfrm>
            <a:off x="270763" y="2229851"/>
            <a:ext cx="11480743" cy="4251160"/>
          </a:xfrm>
        </p:spPr>
        <p:txBody>
          <a:bodyPr>
            <a:normAutofit/>
          </a:bodyPr>
          <a:lstStyle/>
          <a:p>
            <a:r>
              <a:rPr lang="en-US" dirty="0"/>
              <a:t>Waterfall follows a linear sequence of phases that must be completed before moving on.</a:t>
            </a:r>
          </a:p>
          <a:p>
            <a:r>
              <a:rPr lang="en-US" dirty="0"/>
              <a:t>If we used Waterfall in our project, the mid-semester change in goals would have required major rework and delays. Agile allowed us to adjust simply by reorganizing the backlog.</a:t>
            </a:r>
          </a:p>
        </p:txBody>
      </p:sp>
      <p:sp>
        <p:nvSpPr>
          <p:cNvPr id="15" name="TextBox 14">
            <a:extLst>
              <a:ext uri="{FF2B5EF4-FFF2-40B4-BE49-F238E27FC236}">
                <a16:creationId xmlns:a16="http://schemas.microsoft.com/office/drawing/2014/main" id="{AD63DA39-6E32-9975-1591-06B01C471938}"/>
              </a:ext>
            </a:extLst>
          </p:cNvPr>
          <p:cNvSpPr txBox="1"/>
          <p:nvPr/>
        </p:nvSpPr>
        <p:spPr>
          <a:xfrm>
            <a:off x="591606" y="6059445"/>
            <a:ext cx="11600394" cy="369332"/>
          </a:xfrm>
          <a:prstGeom prst="rect">
            <a:avLst/>
          </a:prstGeom>
          <a:noFill/>
        </p:spPr>
        <p:txBody>
          <a:bodyPr wrap="square" rtlCol="0">
            <a:spAutoFit/>
          </a:bodyPr>
          <a:lstStyle/>
          <a:p>
            <a:r>
              <a:rPr lang="en-US" dirty="0"/>
              <a:t>Cobb (2015) notes that Agile depends on visible information to support decision-making.</a:t>
            </a:r>
          </a:p>
        </p:txBody>
      </p:sp>
    </p:spTree>
    <p:extLst>
      <p:ext uri="{BB962C8B-B14F-4D97-AF65-F5344CB8AC3E}">
        <p14:creationId xmlns:p14="http://schemas.microsoft.com/office/powerpoint/2010/main" val="370335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a:extLst>
              <a:ext uri="{FF2B5EF4-FFF2-40B4-BE49-F238E27FC236}">
                <a16:creationId xmlns:a16="http://schemas.microsoft.com/office/drawing/2014/main" id="{41B70991-B117-418C-8432-39BA57751DD0}"/>
              </a:ext>
            </a:extLst>
          </p:cNvPr>
          <p:cNvSpPr>
            <a:spLocks noGrp="1"/>
          </p:cNvSpPr>
          <p:nvPr>
            <p:ph type="title"/>
          </p:nvPr>
        </p:nvSpPr>
        <p:spPr/>
        <p:txBody>
          <a:bodyPr/>
          <a:lstStyle/>
          <a:p>
            <a:r>
              <a:rPr lang="en-US" dirty="0"/>
              <a:t>Factor </a:t>
            </a:r>
          </a:p>
        </p:txBody>
      </p:sp>
      <p:pic>
        <p:nvPicPr>
          <p:cNvPr id="3" name="Graphic 2" descr="Clipboard icon">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
        <p:nvSpPr>
          <p:cNvPr id="26" name="Text Placeholder 25">
            <a:extLst>
              <a:ext uri="{FF2B5EF4-FFF2-40B4-BE49-F238E27FC236}">
                <a16:creationId xmlns:a16="http://schemas.microsoft.com/office/drawing/2014/main" id="{7202BD88-8A83-49DA-A828-7C40491D29F7}"/>
              </a:ext>
            </a:extLst>
          </p:cNvPr>
          <p:cNvSpPr>
            <a:spLocks noGrp="1"/>
          </p:cNvSpPr>
          <p:nvPr>
            <p:ph type="body" sz="quarter" idx="20"/>
          </p:nvPr>
        </p:nvSpPr>
        <p:spPr>
          <a:xfrm>
            <a:off x="2106131" y="2116137"/>
            <a:ext cx="3060802" cy="4006775"/>
          </a:xfrm>
        </p:spPr>
        <p:txBody>
          <a:bodyPr/>
          <a:lstStyle/>
          <a:p>
            <a:pPr marL="457200" indent="-457200">
              <a:buFont typeface="+mj-lt"/>
              <a:buAutoNum type="arabicPeriod"/>
            </a:pPr>
            <a:r>
              <a:rPr lang="en-US" dirty="0"/>
              <a:t>Flexibility</a:t>
            </a:r>
          </a:p>
          <a:p>
            <a:pPr marL="457200" indent="-457200">
              <a:buFont typeface="+mj-lt"/>
              <a:buAutoNum type="arabicPeriod"/>
            </a:pPr>
            <a:endParaRPr lang="en-US" dirty="0"/>
          </a:p>
          <a:p>
            <a:pPr marL="457200" indent="-457200">
              <a:buFont typeface="+mj-lt"/>
              <a:buAutoNum type="arabicPeriod"/>
            </a:pPr>
            <a:r>
              <a:rPr lang="en-US" dirty="0"/>
              <a:t>Feedback</a:t>
            </a:r>
          </a:p>
          <a:p>
            <a:pPr marL="457200" indent="-457200">
              <a:buFont typeface="+mj-lt"/>
              <a:buAutoNum type="arabicPeriod"/>
            </a:pPr>
            <a:endParaRPr lang="en-US" dirty="0"/>
          </a:p>
          <a:p>
            <a:pPr marL="457200" indent="-457200">
              <a:buFont typeface="+mj-lt"/>
              <a:buAutoNum type="arabicPeriod"/>
            </a:pPr>
            <a:r>
              <a:rPr lang="en-US" dirty="0"/>
              <a:t>Delivery</a:t>
            </a:r>
          </a:p>
          <a:p>
            <a:pPr marL="457200" indent="-457200">
              <a:buFont typeface="+mj-lt"/>
              <a:buAutoNum type="arabicPeriod"/>
            </a:pPr>
            <a:endParaRPr lang="en-US" dirty="0"/>
          </a:p>
          <a:p>
            <a:pPr marL="457200" indent="-457200">
              <a:buFont typeface="+mj-lt"/>
              <a:buAutoNum type="arabicPeriod"/>
            </a:pPr>
            <a:r>
              <a:rPr lang="en-US" dirty="0"/>
              <a:t>Risk	</a:t>
            </a:r>
          </a:p>
        </p:txBody>
      </p:sp>
      <p:sp>
        <p:nvSpPr>
          <p:cNvPr id="89" name="Text Placeholder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a:lstStyle/>
          <a:p>
            <a:r>
              <a:rPr lang="en-US" dirty="0"/>
              <a:t>Agile</a:t>
            </a:r>
          </a:p>
        </p:txBody>
      </p:sp>
      <p:sp>
        <p:nvSpPr>
          <p:cNvPr id="33" name="Text Placeholder 32">
            <a:extLst>
              <a:ext uri="{FF2B5EF4-FFF2-40B4-BE49-F238E27FC236}">
                <a16:creationId xmlns:a16="http://schemas.microsoft.com/office/drawing/2014/main" id="{2262342E-3D19-495D-AA4E-DB249EBB6351}"/>
              </a:ext>
            </a:extLst>
          </p:cNvPr>
          <p:cNvSpPr>
            <a:spLocks noGrp="1"/>
          </p:cNvSpPr>
          <p:nvPr>
            <p:ph type="body" sz="quarter" idx="21"/>
          </p:nvPr>
        </p:nvSpPr>
        <p:spPr/>
        <p:txBody>
          <a:bodyPr>
            <a:normAutofit lnSpcReduction="10000"/>
          </a:bodyPr>
          <a:lstStyle/>
          <a:p>
            <a:pPr marL="457200" indent="-457200">
              <a:buFont typeface="+mj-lt"/>
              <a:buAutoNum type="arabicPeriod"/>
            </a:pPr>
            <a:r>
              <a:rPr lang="en-US" dirty="0"/>
              <a:t>High; Adapts to change</a:t>
            </a:r>
          </a:p>
          <a:p>
            <a:pPr marL="457200" indent="-457200">
              <a:buFont typeface="+mj-lt"/>
              <a:buAutoNum type="arabicPeriod"/>
            </a:pPr>
            <a:endParaRPr lang="en-US" dirty="0"/>
          </a:p>
          <a:p>
            <a:pPr marL="457200" indent="-457200">
              <a:buFont typeface="+mj-lt"/>
              <a:buAutoNum type="arabicPeriod"/>
            </a:pPr>
            <a:r>
              <a:rPr lang="en-US" dirty="0"/>
              <a:t>Frequent</a:t>
            </a:r>
          </a:p>
          <a:p>
            <a:pPr marL="457200" indent="-457200">
              <a:buFont typeface="+mj-lt"/>
              <a:buAutoNum type="arabicPeriod"/>
            </a:pPr>
            <a:endParaRPr lang="en-US" dirty="0"/>
          </a:p>
          <a:p>
            <a:pPr marL="457200" indent="-457200">
              <a:buFont typeface="+mj-lt"/>
              <a:buAutoNum type="arabicPeriod"/>
            </a:pPr>
            <a:r>
              <a:rPr lang="en-US" dirty="0"/>
              <a:t>Incremental</a:t>
            </a:r>
          </a:p>
          <a:p>
            <a:pPr marL="457200" indent="-457200">
              <a:buFont typeface="+mj-lt"/>
              <a:buAutoNum type="arabicPeriod"/>
            </a:pPr>
            <a:endParaRPr lang="en-US" dirty="0"/>
          </a:p>
          <a:p>
            <a:pPr marL="457200" indent="-457200">
              <a:buFont typeface="+mj-lt"/>
              <a:buAutoNum type="arabicPeriod"/>
            </a:pPr>
            <a:r>
              <a:rPr lang="en-US" dirty="0"/>
              <a:t>Reduced through iteration</a:t>
            </a:r>
          </a:p>
        </p:txBody>
      </p:sp>
      <p:sp>
        <p:nvSpPr>
          <p:cNvPr id="90" name="Text Placeholder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a:lstStyle/>
          <a:p>
            <a:r>
              <a:rPr lang="en-US" dirty="0"/>
              <a:t>Waterfall</a:t>
            </a:r>
          </a:p>
        </p:txBody>
      </p:sp>
      <p:sp>
        <p:nvSpPr>
          <p:cNvPr id="34" name="Text Placeholder 33">
            <a:extLst>
              <a:ext uri="{FF2B5EF4-FFF2-40B4-BE49-F238E27FC236}">
                <a16:creationId xmlns:a16="http://schemas.microsoft.com/office/drawing/2014/main" id="{64097651-42EF-4D7F-B8A0-A7E7F7312B73}"/>
              </a:ext>
            </a:extLst>
          </p:cNvPr>
          <p:cNvSpPr>
            <a:spLocks noGrp="1"/>
          </p:cNvSpPr>
          <p:nvPr>
            <p:ph type="body" sz="quarter" idx="22"/>
          </p:nvPr>
        </p:nvSpPr>
        <p:spPr>
          <a:xfrm>
            <a:off x="8659892" y="2097613"/>
            <a:ext cx="3060802" cy="3713162"/>
          </a:xfrm>
        </p:spPr>
        <p:txBody>
          <a:bodyPr>
            <a:normAutofit fontScale="92500"/>
          </a:bodyPr>
          <a:lstStyle/>
          <a:p>
            <a:pPr marL="457200" indent="-457200">
              <a:buFont typeface="+mj-lt"/>
              <a:buAutoNum type="arabicPeriod"/>
            </a:pPr>
            <a:r>
              <a:rPr lang="en-US" dirty="0"/>
              <a:t>Low; Change is costly</a:t>
            </a:r>
          </a:p>
          <a:p>
            <a:pPr marL="457200" indent="-457200">
              <a:buFont typeface="+mj-lt"/>
              <a:buAutoNum type="arabicPeriod"/>
            </a:pPr>
            <a:endParaRPr lang="en-US" dirty="0"/>
          </a:p>
          <a:p>
            <a:pPr marL="457200" indent="-457200">
              <a:buFont typeface="+mj-lt"/>
              <a:buAutoNum type="arabicPeriod"/>
            </a:pPr>
            <a:r>
              <a:rPr lang="en-US" dirty="0"/>
              <a:t>End of project</a:t>
            </a:r>
          </a:p>
          <a:p>
            <a:pPr marL="457200" indent="-457200">
              <a:buFont typeface="+mj-lt"/>
              <a:buAutoNum type="arabicPeriod"/>
            </a:pPr>
            <a:endParaRPr lang="en-US" dirty="0"/>
          </a:p>
          <a:p>
            <a:pPr marL="457200" indent="-457200">
              <a:buFont typeface="+mj-lt"/>
              <a:buAutoNum type="arabicPeriod"/>
            </a:pPr>
            <a:r>
              <a:rPr lang="en-US" dirty="0"/>
              <a:t>Single final release</a:t>
            </a:r>
          </a:p>
          <a:p>
            <a:pPr marL="457200" indent="-457200">
              <a:buFont typeface="+mj-lt"/>
              <a:buAutoNum type="arabicPeriod"/>
            </a:pPr>
            <a:endParaRPr lang="en-US" dirty="0"/>
          </a:p>
          <a:p>
            <a:pPr marL="457200" indent="-457200">
              <a:buFont typeface="+mj-lt"/>
              <a:buAutoNum type="arabicPeriod"/>
            </a:pPr>
            <a:r>
              <a:rPr lang="en-US" dirty="0"/>
              <a:t>Concentrated near project end</a:t>
            </a:r>
          </a:p>
        </p:txBody>
      </p:sp>
    </p:spTree>
    <p:extLst>
      <p:ext uri="{BB962C8B-B14F-4D97-AF65-F5344CB8AC3E}">
        <p14:creationId xmlns:p14="http://schemas.microsoft.com/office/powerpoint/2010/main" val="22413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p:txBody>
          <a:bodyPr/>
          <a:lstStyle/>
          <a:p>
            <a:r>
              <a:rPr lang="en-US" dirty="0"/>
              <a:t>Choosing the Right Approach</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Group 24" descr="thumbs up icon">
            <a:extLst>
              <a:ext uri="{FF2B5EF4-FFF2-40B4-BE49-F238E27FC236}">
                <a16:creationId xmlns:a16="http://schemas.microsoft.com/office/drawing/2014/main" id="{2907416F-402F-41F1-9D31-BA7E1376D182}"/>
              </a:ext>
            </a:extLst>
          </p:cNvPr>
          <p:cNvGrpSpPr/>
          <p:nvPr/>
        </p:nvGrpSpPr>
        <p:grpSpPr>
          <a:xfrm>
            <a:off x="744537" y="2086166"/>
            <a:ext cx="823913" cy="823913"/>
            <a:chOff x="744537" y="2086166"/>
            <a:chExt cx="823913" cy="823913"/>
          </a:xfrm>
        </p:grpSpPr>
        <p:sp>
          <p:nvSpPr>
            <p:cNvPr id="42" name="Oval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a:lstStyle/>
          <a:p>
            <a:pPr marL="0" indent="0">
              <a:buNone/>
            </a:pPr>
            <a:r>
              <a:rPr lang="en-US" dirty="0"/>
              <a:t>Agile is suitable when:</a:t>
            </a:r>
          </a:p>
        </p:txBody>
      </p:sp>
      <p:grpSp>
        <p:nvGrpSpPr>
          <p:cNvPr id="28" name="Group 27" descr="clock icon">
            <a:extLst>
              <a:ext uri="{FF2B5EF4-FFF2-40B4-BE49-F238E27FC236}">
                <a16:creationId xmlns:a16="http://schemas.microsoft.com/office/drawing/2014/main" id="{0C571394-90B9-4305-A010-F2F17F3BA7D1}"/>
              </a:ext>
            </a:extLst>
          </p:cNvPr>
          <p:cNvGrpSpPr/>
          <p:nvPr/>
        </p:nvGrpSpPr>
        <p:grpSpPr>
          <a:xfrm>
            <a:off x="744537" y="3036069"/>
            <a:ext cx="823913" cy="823912"/>
            <a:chOff x="744537" y="3036069"/>
            <a:chExt cx="823913" cy="823912"/>
          </a:xfrm>
        </p:grpSpPr>
        <p:sp>
          <p:nvSpPr>
            <p:cNvPr id="45" name="Oval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9" name="Freeform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0" name="Freeform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1" name="Freeform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2" name="Freeform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lstStyle/>
          <a:p>
            <a:pPr marL="0" indent="0">
              <a:buNone/>
            </a:pPr>
            <a:r>
              <a:rPr lang="en-US" dirty="0"/>
              <a:t>Requirements are likely to evolve.</a:t>
            </a:r>
          </a:p>
        </p:txBody>
      </p:sp>
      <p:grpSp>
        <p:nvGrpSpPr>
          <p:cNvPr id="31" name="Group 30" descr="search icon">
            <a:extLst>
              <a:ext uri="{FF2B5EF4-FFF2-40B4-BE49-F238E27FC236}">
                <a16:creationId xmlns:a16="http://schemas.microsoft.com/office/drawing/2014/main" id="{C5F28D29-D0F3-4DAC-898B-07FE8DA57557}"/>
              </a:ext>
            </a:extLst>
          </p:cNvPr>
          <p:cNvGrpSpPr/>
          <p:nvPr/>
        </p:nvGrpSpPr>
        <p:grpSpPr>
          <a:xfrm>
            <a:off x="744537" y="3975887"/>
            <a:ext cx="823913" cy="823912"/>
            <a:chOff x="744537" y="3975887"/>
            <a:chExt cx="823913" cy="823912"/>
          </a:xfrm>
        </p:grpSpPr>
        <p:sp>
          <p:nvSpPr>
            <p:cNvPr id="54" name="Oval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7" name="Freeform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8" name="Freeform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9" name="Freeform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a:lstStyle/>
          <a:p>
            <a:pPr marL="0" indent="0">
              <a:buNone/>
            </a:pPr>
            <a:r>
              <a:rPr lang="en-US" dirty="0"/>
              <a:t>Customer input is frequent.</a:t>
            </a:r>
          </a:p>
        </p:txBody>
      </p:sp>
      <p:grpSp>
        <p:nvGrpSpPr>
          <p:cNvPr id="32" name="Group 31" descr="tools icon">
            <a:extLst>
              <a:ext uri="{FF2B5EF4-FFF2-40B4-BE49-F238E27FC236}">
                <a16:creationId xmlns:a16="http://schemas.microsoft.com/office/drawing/2014/main" id="{414B2C39-D63F-4B23-93E4-C6CB8A1A931B}"/>
              </a:ext>
            </a:extLst>
          </p:cNvPr>
          <p:cNvGrpSpPr/>
          <p:nvPr/>
        </p:nvGrpSpPr>
        <p:grpSpPr>
          <a:xfrm>
            <a:off x="712787" y="4945848"/>
            <a:ext cx="823913" cy="823912"/>
            <a:chOff x="712787" y="4945848"/>
            <a:chExt cx="823913" cy="823912"/>
          </a:xfrm>
        </p:grpSpPr>
        <p:sp>
          <p:nvSpPr>
            <p:cNvPr id="61" name="Oval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4"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5"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a:extLst>
              <a:ext uri="{FF2B5EF4-FFF2-40B4-BE49-F238E27FC236}">
                <a16:creationId xmlns:a16="http://schemas.microsoft.com/office/drawing/2014/main" id="{32AB4371-99E9-4FD0-A119-1CF96F2D3EE6}"/>
              </a:ext>
            </a:extLst>
          </p:cNvPr>
          <p:cNvSpPr>
            <a:spLocks noGrp="1"/>
          </p:cNvSpPr>
          <p:nvPr>
            <p:ph type="body" sz="quarter" idx="16"/>
          </p:nvPr>
        </p:nvSpPr>
        <p:spPr/>
        <p:txBody>
          <a:bodyPr/>
          <a:lstStyle/>
          <a:p>
            <a:pPr marL="0" indent="0">
              <a:buNone/>
            </a:pPr>
            <a:r>
              <a:rPr lang="en-US" dirty="0"/>
              <a:t>Incremental delivery adds value.</a:t>
            </a:r>
          </a:p>
        </p:txBody>
      </p:sp>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
        <p:nvSpPr>
          <p:cNvPr id="33" name="TextBox 32">
            <a:extLst>
              <a:ext uri="{FF2B5EF4-FFF2-40B4-BE49-F238E27FC236}">
                <a16:creationId xmlns:a16="http://schemas.microsoft.com/office/drawing/2014/main" id="{8D8448A4-C04F-5489-BEE7-CDABB1C66C64}"/>
              </a:ext>
            </a:extLst>
          </p:cNvPr>
          <p:cNvSpPr txBox="1"/>
          <p:nvPr/>
        </p:nvSpPr>
        <p:spPr>
          <a:xfrm>
            <a:off x="591606" y="6059445"/>
            <a:ext cx="11600394" cy="369332"/>
          </a:xfrm>
          <a:prstGeom prst="rect">
            <a:avLst/>
          </a:prstGeom>
          <a:noFill/>
        </p:spPr>
        <p:txBody>
          <a:bodyPr wrap="square" rtlCol="0">
            <a:spAutoFit/>
          </a:bodyPr>
          <a:lstStyle/>
          <a:p>
            <a:r>
              <a:rPr lang="en-US" dirty="0"/>
              <a:t>Cobb (2015) Larger organizations may use </a:t>
            </a:r>
            <a:r>
              <a:rPr lang="en-US" b="1" dirty="0"/>
              <a:t>scaled Agile frameworks</a:t>
            </a:r>
            <a:r>
              <a:rPr lang="en-US" dirty="0"/>
              <a:t> to coordinate multiple teams</a:t>
            </a:r>
          </a:p>
        </p:txBody>
      </p:sp>
    </p:spTree>
    <p:extLst>
      <p:ext uri="{BB962C8B-B14F-4D97-AF65-F5344CB8AC3E}">
        <p14:creationId xmlns:p14="http://schemas.microsoft.com/office/powerpoint/2010/main" val="40894562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win32_fixed.potx" id="{FA6E73D7-AB4D-470A-BC20-4A5DAA7F1483}" vid="{121C5919-B768-4EE0-B81A-4F293224E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125</TotalTime>
  <Words>1705</Words>
  <Application>Microsoft Office PowerPoint</Application>
  <PresentationFormat>Widescreen</PresentationFormat>
  <Paragraphs>181</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Trebuchet MS</vt:lpstr>
      <vt:lpstr>Berlin</vt:lpstr>
      <vt:lpstr>Reflection on Learning</vt:lpstr>
      <vt:lpstr>What Agile Is</vt:lpstr>
      <vt:lpstr>Key Scrum Roles</vt:lpstr>
      <vt:lpstr>How the SDLC Operates in Agile</vt:lpstr>
      <vt:lpstr>Estimation and Velocity</vt:lpstr>
      <vt:lpstr>Communication Practices</vt:lpstr>
      <vt:lpstr>How Waterfall Works</vt:lpstr>
      <vt:lpstr>Factor </vt:lpstr>
      <vt:lpstr>Choosing the Right Approach</vt:lpstr>
      <vt:lpstr>Choosing the Right Approach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Phillip Gooden</dc:creator>
  <cp:lastModifiedBy>Phillip Gooden</cp:lastModifiedBy>
  <cp:revision>2</cp:revision>
  <dcterms:created xsi:type="dcterms:W3CDTF">2025-10-26T23:39:00Z</dcterms:created>
  <dcterms:modified xsi:type="dcterms:W3CDTF">2025-10-27T01:44:12Z</dcterms:modified>
</cp:coreProperties>
</file>