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4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8595B"/>
    <a:srgbClr val="40B6E5"/>
    <a:srgbClr val="80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59" autoAdjust="0"/>
  </p:normalViewPr>
  <p:slideViewPr>
    <p:cSldViewPr snapToGrid="0" showGuides="1">
      <p:cViewPr varScale="1">
        <p:scale>
          <a:sx n="95" d="100"/>
          <a:sy n="95" d="100"/>
        </p:scale>
        <p:origin x="606" y="84"/>
      </p:cViewPr>
      <p:guideLst>
        <p:guide orient="horz" pos="2160"/>
        <p:guide pos="3840"/>
        <p:guide orient="horz" pos="9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FE8A1-2942-4972-9AEE-063B2D1A1246}" type="datetimeFigureOut">
              <a:rPr lang="en-GB" smtClean="0"/>
              <a:pPr/>
              <a:t>13/01/2016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8F37-91FB-44C3-9153-A97ADB82893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0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27" y="234449"/>
            <a:ext cx="1574752" cy="82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7937" y="1494235"/>
            <a:ext cx="7247288" cy="31282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6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/>
          <a:srcRect b="21292"/>
          <a:stretch/>
        </p:blipFill>
        <p:spPr>
          <a:xfrm>
            <a:off x="4" y="3584122"/>
            <a:ext cx="9143996" cy="155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7169"/>
            <a:ext cx="7858126" cy="5000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8ADA-3027-4B03-968A-38590BD3876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07231"/>
            <a:ext cx="8143875" cy="395763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2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8ADA-3027-4B03-968A-38590BD38763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0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7169"/>
            <a:ext cx="7858126" cy="10829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8ADA-3027-4B03-968A-38590BD38763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8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7168"/>
            <a:ext cx="7858126" cy="108292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6200" y="4767263"/>
            <a:ext cx="1352550" cy="273844"/>
          </a:xfrm>
        </p:spPr>
        <p:txBody>
          <a:bodyPr/>
          <a:lstStyle/>
          <a:p>
            <a:fld id="{44C48ADA-3027-4B03-968A-38590BD3876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5749" y="552451"/>
            <a:ext cx="7857000" cy="737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28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i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b="21292"/>
          <a:stretch/>
        </p:blipFill>
        <p:spPr>
          <a:xfrm>
            <a:off x="4" y="3584122"/>
            <a:ext cx="9143996" cy="15593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7168"/>
            <a:ext cx="7858126" cy="108292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5749" y="552451"/>
            <a:ext cx="7857000" cy="737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6200" y="4767263"/>
            <a:ext cx="135255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C48ADA-3027-4B03-968A-38590BD38763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29" y="4716457"/>
            <a:ext cx="426600" cy="32496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649867" y="4843463"/>
            <a:ext cx="0" cy="1215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84791" y="4806080"/>
            <a:ext cx="7459084" cy="196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GB" sz="800" b="1" spc="0" baseline="0" dirty="0" smtClean="0">
                <a:solidFill>
                  <a:schemeClr val="bg1"/>
                </a:solidFill>
                <a:latin typeface="+mj-lt"/>
              </a:rPr>
              <a:t>© COMPUTACENTER 2015</a:t>
            </a:r>
            <a:endParaRPr lang="en-GB" sz="800" b="1" spc="0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89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ingle Corner Rectangle 17"/>
          <p:cNvSpPr/>
          <p:nvPr userDrawn="1"/>
        </p:nvSpPr>
        <p:spPr>
          <a:xfrm rot="5400000">
            <a:off x="2000247" y="-2000250"/>
            <a:ext cx="5143501" cy="9144002"/>
          </a:xfrm>
          <a:prstGeom prst="round1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 b="23449"/>
          <a:stretch/>
        </p:blipFill>
        <p:spPr>
          <a:xfrm>
            <a:off x="4" y="3626863"/>
            <a:ext cx="9143996" cy="1516637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5750" y="207168"/>
            <a:ext cx="7858126" cy="10829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85751" y="1290091"/>
            <a:ext cx="7858125" cy="326350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6200" y="4767263"/>
            <a:ext cx="1352550" cy="273844"/>
          </a:xfrm>
        </p:spPr>
        <p:txBody>
          <a:bodyPr/>
          <a:lstStyle/>
          <a:p>
            <a:fld id="{44C48ADA-3027-4B03-968A-38590BD3876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5749" y="552451"/>
            <a:ext cx="7857000" cy="737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189" y="4717417"/>
            <a:ext cx="425340" cy="324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4791" y="4806080"/>
            <a:ext cx="7459084" cy="196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GB" sz="800" b="1" spc="0" baseline="0" dirty="0" smtClean="0">
                <a:solidFill>
                  <a:schemeClr val="bg2"/>
                </a:solidFill>
                <a:latin typeface="+mj-lt"/>
              </a:rPr>
              <a:t>© COMPUTACENTER 2015</a:t>
            </a:r>
            <a:endParaRPr lang="en-GB" sz="800" b="1" spc="0" baseline="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649867" y="4843463"/>
            <a:ext cx="0" cy="1215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9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ingle Corner Rectangle 17"/>
          <p:cNvSpPr/>
          <p:nvPr userDrawn="1"/>
        </p:nvSpPr>
        <p:spPr>
          <a:xfrm rot="5400000">
            <a:off x="2000247" y="-2000250"/>
            <a:ext cx="5143501" cy="9144002"/>
          </a:xfrm>
          <a:prstGeom prst="round1Rect">
            <a:avLst>
              <a:gd name="adj" fmla="val 0"/>
            </a:avLst>
          </a:prstGeom>
          <a:solidFill>
            <a:srgbClr val="009D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 b="23449"/>
          <a:stretch/>
        </p:blipFill>
        <p:spPr>
          <a:xfrm>
            <a:off x="4" y="3626863"/>
            <a:ext cx="9143996" cy="1516637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5750" y="207168"/>
            <a:ext cx="7858126" cy="10829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85751" y="1290091"/>
            <a:ext cx="7858125" cy="326350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6200" y="4767263"/>
            <a:ext cx="1352550" cy="273844"/>
          </a:xfrm>
        </p:spPr>
        <p:txBody>
          <a:bodyPr/>
          <a:lstStyle/>
          <a:p>
            <a:fld id="{44C48ADA-3027-4B03-968A-38590BD3876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5749" y="552451"/>
            <a:ext cx="7857000" cy="737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189" y="4717417"/>
            <a:ext cx="425340" cy="324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4791" y="4806080"/>
            <a:ext cx="7459084" cy="196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GB" sz="800" b="1" spc="0" baseline="0" dirty="0" smtClean="0">
                <a:solidFill>
                  <a:schemeClr val="bg2"/>
                </a:solidFill>
                <a:latin typeface="+mj-lt"/>
              </a:rPr>
              <a:t>© COMPUTACENTER 2015</a:t>
            </a:r>
            <a:endParaRPr lang="en-GB" sz="800" b="1" spc="0" baseline="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649867" y="4843463"/>
            <a:ext cx="0" cy="1215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8ADA-3027-4B03-968A-38590BD3876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1491148"/>
            <a:ext cx="6986588" cy="273053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6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1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7169"/>
            <a:ext cx="7858126" cy="107022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49" y="1290600"/>
            <a:ext cx="38340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0538" y="1290600"/>
            <a:ext cx="38340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8ADA-3027-4B03-968A-38590BD3876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5749" y="552451"/>
            <a:ext cx="7857000" cy="7249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6366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7169"/>
            <a:ext cx="7858126" cy="107022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49" y="1290600"/>
            <a:ext cx="38340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8ADA-3027-4B03-968A-38590BD3876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5749" y="552451"/>
            <a:ext cx="7857000" cy="7249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350544" y="1277396"/>
            <a:ext cx="3792206" cy="327670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37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207169"/>
            <a:ext cx="7858126" cy="1070228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1" y="1290091"/>
            <a:ext cx="7858125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6200" y="4767263"/>
            <a:ext cx="60676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800" b="1">
                <a:solidFill>
                  <a:schemeClr val="bg2"/>
                </a:solidFill>
                <a:latin typeface="+mj-lt"/>
              </a:defRPr>
            </a:lvl1pPr>
          </a:lstStyle>
          <a:p>
            <a:fld id="{44C48ADA-3027-4B03-968A-38590BD38763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189" y="4717417"/>
            <a:ext cx="425340" cy="324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49867" y="4843463"/>
            <a:ext cx="0" cy="1215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684791" y="4806080"/>
            <a:ext cx="7459084" cy="196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GB" sz="800" b="1" spc="0" baseline="0" dirty="0" smtClean="0">
                <a:solidFill>
                  <a:schemeClr val="bg2"/>
                </a:solidFill>
                <a:latin typeface="+mj-lt"/>
              </a:rPr>
              <a:t>© COMPUTACENTER 2015</a:t>
            </a:r>
            <a:endParaRPr lang="en-GB" sz="800" b="1" spc="0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3581399"/>
            <a:ext cx="914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6" r:id="rId4"/>
    <p:sldLayoutId id="2147483663" r:id="rId5"/>
    <p:sldLayoutId id="2147483664" r:id="rId6"/>
    <p:sldLayoutId id="2147483651" r:id="rId7"/>
    <p:sldLayoutId id="2147483652" r:id="rId8"/>
    <p:sldLayoutId id="2147483661" r:id="rId9"/>
    <p:sldLayoutId id="2147483662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ebdings" panose="05030102010509060703" pitchFamily="18" charset="2"/>
        <a:buChar char="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00025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ebdings" panose="05030102010509060703" pitchFamily="18" charset="2"/>
        <a:buChar char="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indent="-209550" algn="l" defTabSz="6858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Webdings" panose="05030102010509060703" pitchFamily="18" charset="2"/>
        <a:buChar char="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00025" algn="l" defTabSz="6858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Webdings" panose="05030102010509060703" pitchFamily="18" charset="2"/>
        <a:buChar char="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09650" indent="-200025" algn="l" defTabSz="6858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Webdings" panose="05030102010509060703" pitchFamily="18" charset="2"/>
        <a:buChar char="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tftime.org/event/list/upco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Category:OWASP_WebGoat_Project" TargetMode="External"/><Relationship Id="rId2" Type="http://schemas.openxmlformats.org/officeDocument/2006/relationships/hyperlink" Target="http://www.thisislega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mashthestack.org/" TargetMode="External"/><Relationship Id="rId4" Type="http://schemas.openxmlformats.org/officeDocument/2006/relationships/hyperlink" Target="http://www.hackchallenge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ecuritytraining.info/WebIdentit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Training Week 2</a:t>
            </a:r>
            <a:endParaRPr lang="en-GB" sz="1500" b="0" spc="8" dirty="0" smtClean="0"/>
          </a:p>
        </p:txBody>
      </p:sp>
    </p:spTree>
    <p:extLst>
      <p:ext uri="{BB962C8B-B14F-4D97-AF65-F5344CB8AC3E}">
        <p14:creationId xmlns:p14="http://schemas.microsoft.com/office/powerpoint/2010/main" val="23773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050894"/>
            <a:ext cx="4537458" cy="35027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200" b="1" dirty="0" smtClean="0"/>
              <a:t>Individual</a:t>
            </a:r>
          </a:p>
          <a:p>
            <a:pPr marL="0" indent="0">
              <a:buNone/>
            </a:pPr>
            <a:r>
              <a:rPr lang="de-DE" sz="1200" dirty="0" smtClean="0"/>
              <a:t>1) </a:t>
            </a:r>
            <a:r>
              <a:rPr lang="de-DE" sz="1200" dirty="0" err="1" smtClean="0"/>
              <a:t>Arbeitsfaehige</a:t>
            </a:r>
            <a:r>
              <a:rPr lang="de-DE" sz="1200" dirty="0" smtClean="0"/>
              <a:t> Umgebung (</a:t>
            </a:r>
            <a:r>
              <a:rPr lang="de-DE" sz="1200" b="1" dirty="0" err="1" smtClean="0">
                <a:solidFill>
                  <a:schemeClr val="accent4"/>
                </a:solidFill>
              </a:rPr>
              <a:t>mandatory</a:t>
            </a:r>
            <a:r>
              <a:rPr lang="de-DE" sz="1200" dirty="0" smtClean="0"/>
              <a:t>)</a:t>
            </a:r>
          </a:p>
          <a:p>
            <a:pPr marL="200025" lvl="1" indent="0">
              <a:buNone/>
            </a:pPr>
            <a:r>
              <a:rPr lang="de-DE" sz="1200" dirty="0" smtClean="0"/>
              <a:t>Kali Linux oder anderes Linux installiert &amp; aktualisiert &amp; </a:t>
            </a:r>
            <a:r>
              <a:rPr lang="de-DE" sz="1200" dirty="0" err="1" smtClean="0"/>
              <a:t>gehaertet</a:t>
            </a:r>
            <a:endParaRPr lang="de-DE" sz="1200" dirty="0" smtClean="0"/>
          </a:p>
          <a:p>
            <a:pPr marL="200025" lvl="1" indent="0">
              <a:buNone/>
            </a:pPr>
            <a:r>
              <a:rPr lang="de-DE" sz="1200" dirty="0" err="1" smtClean="0"/>
              <a:t>Tails</a:t>
            </a:r>
            <a:r>
              <a:rPr lang="de-DE" sz="1200" dirty="0" smtClean="0"/>
              <a:t> oder </a:t>
            </a:r>
            <a:r>
              <a:rPr lang="de-DE" sz="1200" dirty="0" err="1" smtClean="0"/>
              <a:t>Whonix</a:t>
            </a:r>
            <a:r>
              <a:rPr lang="de-DE" sz="1200" dirty="0" smtClean="0"/>
              <a:t> -&gt; TOR / Anonym / Verschlüsselt als VM</a:t>
            </a:r>
          </a:p>
          <a:p>
            <a:pPr marL="0" indent="0">
              <a:buNone/>
            </a:pPr>
            <a:r>
              <a:rPr lang="de-DE" sz="1200" dirty="0" smtClean="0"/>
              <a:t>2) Erste „Vertrautheit“ mit wesentlichen Tools</a:t>
            </a:r>
          </a:p>
          <a:p>
            <a:pPr marL="200025" lvl="1" indent="0">
              <a:buNone/>
            </a:pPr>
            <a:r>
              <a:rPr lang="de-DE" sz="1200" dirty="0" err="1" smtClean="0"/>
              <a:t>apt</a:t>
            </a:r>
            <a:r>
              <a:rPr lang="de-DE" sz="1200" dirty="0" smtClean="0"/>
              <a:t>, </a:t>
            </a:r>
            <a:r>
              <a:rPr lang="de-DE" sz="1200" dirty="0" err="1" smtClean="0"/>
              <a:t>dpkg</a:t>
            </a:r>
            <a:endParaRPr lang="de-DE" sz="1200" dirty="0" smtClean="0"/>
          </a:p>
          <a:p>
            <a:pPr marL="200025" lvl="1" indent="0">
              <a:buNone/>
            </a:pPr>
            <a:r>
              <a:rPr lang="de-DE" sz="1200" dirty="0" err="1" smtClean="0"/>
              <a:t>git</a:t>
            </a:r>
            <a:endParaRPr lang="de-DE" sz="1200" dirty="0" smtClean="0"/>
          </a:p>
          <a:p>
            <a:pPr marL="200025" lvl="1" indent="0">
              <a:buNone/>
            </a:pPr>
            <a:r>
              <a:rPr lang="de-DE" sz="1200" dirty="0" err="1" smtClean="0"/>
              <a:t>Netstat</a:t>
            </a:r>
            <a:r>
              <a:rPr lang="de-DE" sz="1200" dirty="0" smtClean="0"/>
              <a:t>, </a:t>
            </a:r>
            <a:r>
              <a:rPr lang="de-DE" sz="1200" dirty="0" err="1" smtClean="0"/>
              <a:t>lsof</a:t>
            </a:r>
            <a:endParaRPr lang="de-DE" sz="1200" dirty="0" smtClean="0"/>
          </a:p>
          <a:p>
            <a:pPr marL="200025" lvl="1" indent="0">
              <a:buNone/>
            </a:pPr>
            <a:r>
              <a:rPr lang="de-DE" sz="1200" dirty="0" err="1" smtClean="0"/>
              <a:t>Wireshark</a:t>
            </a:r>
            <a:r>
              <a:rPr lang="de-DE" sz="1200" dirty="0" smtClean="0"/>
              <a:t> </a:t>
            </a:r>
          </a:p>
          <a:p>
            <a:pPr marL="200025" lvl="1" indent="0">
              <a:buNone/>
            </a:pPr>
            <a:r>
              <a:rPr lang="de-DE" sz="1200" dirty="0" err="1" smtClean="0"/>
              <a:t>Ettercap</a:t>
            </a:r>
            <a:endParaRPr lang="de-DE" sz="1200" dirty="0" smtClean="0"/>
          </a:p>
          <a:p>
            <a:pPr marL="200025" lvl="1" indent="0">
              <a:buNone/>
            </a:pPr>
            <a:r>
              <a:rPr lang="de-DE" sz="1200" dirty="0" err="1" smtClean="0"/>
              <a:t>nc</a:t>
            </a:r>
            <a:r>
              <a:rPr lang="de-DE" sz="1200" dirty="0" smtClean="0"/>
              <a:t> (</a:t>
            </a:r>
            <a:r>
              <a:rPr lang="de-DE" sz="1200" dirty="0" err="1" smtClean="0"/>
              <a:t>netcat</a:t>
            </a:r>
            <a:r>
              <a:rPr lang="de-DE" sz="1200" dirty="0" smtClean="0"/>
              <a:t>)</a:t>
            </a:r>
          </a:p>
          <a:p>
            <a:pPr marL="200025" lvl="1" indent="0">
              <a:buNone/>
            </a:pPr>
            <a:r>
              <a:rPr lang="de-DE" sz="1200" dirty="0" err="1" smtClean="0"/>
              <a:t>Nmap</a:t>
            </a:r>
            <a:r>
              <a:rPr lang="de-DE" sz="1200" dirty="0" smtClean="0"/>
              <a:t> </a:t>
            </a:r>
          </a:p>
          <a:p>
            <a:pPr marL="200025" lvl="1" indent="0">
              <a:buNone/>
            </a:pPr>
            <a:r>
              <a:rPr lang="de-DE" sz="1200" dirty="0" err="1" smtClean="0"/>
              <a:t>Metasploit</a:t>
            </a:r>
            <a:endParaRPr lang="de-DE" sz="1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8ADA-3027-4B03-968A-38590BD38763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4943790" y="1050894"/>
            <a:ext cx="39939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de-DE" sz="1200" dirty="0" smtClean="0"/>
              <a:t>4) </a:t>
            </a:r>
            <a:r>
              <a:rPr lang="de-DE" sz="1200" dirty="0"/>
              <a:t>Refresh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</a:t>
            </a:r>
            <a:r>
              <a:rPr lang="de-DE" sz="1200" dirty="0" err="1"/>
              <a:t>skills</a:t>
            </a:r>
            <a:r>
              <a:rPr lang="de-DE" sz="1200" dirty="0"/>
              <a:t> - pick 1 </a:t>
            </a:r>
            <a:r>
              <a:rPr lang="de-DE" sz="1200" dirty="0" err="1"/>
              <a:t>of</a:t>
            </a:r>
            <a:r>
              <a:rPr lang="de-DE" sz="1200" dirty="0"/>
              <a:t>: Python, Ruby, C, Assembler</a:t>
            </a:r>
          </a:p>
          <a:p>
            <a:pPr marL="361950" indent="-361950"/>
            <a:endParaRPr lang="de-DE" sz="1200" dirty="0" smtClean="0"/>
          </a:p>
          <a:p>
            <a:pPr marL="361950" indent="-361950"/>
            <a:r>
              <a:rPr lang="de-DE" sz="1200" dirty="0" smtClean="0"/>
              <a:t>5) </a:t>
            </a:r>
            <a:r>
              <a:rPr lang="de-DE" sz="1200" dirty="0" err="1"/>
              <a:t>Improve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Defensive </a:t>
            </a:r>
            <a:r>
              <a:rPr lang="de-DE" sz="1200" dirty="0" smtClean="0"/>
              <a:t>Skills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err="1" smtClean="0"/>
              <a:t>Hardening</a:t>
            </a:r>
            <a:r>
              <a:rPr lang="de-DE" sz="1200" dirty="0" smtClean="0"/>
              <a:t> </a:t>
            </a:r>
            <a:r>
              <a:rPr lang="de-DE" sz="1200" dirty="0" err="1"/>
              <a:t>RaspPi</a:t>
            </a:r>
            <a:r>
              <a:rPr lang="de-DE" sz="1200" dirty="0"/>
              <a:t> / Kali </a:t>
            </a:r>
            <a:r>
              <a:rPr lang="de-DE" sz="1200" dirty="0" smtClean="0"/>
              <a:t>(</a:t>
            </a:r>
            <a:r>
              <a:rPr lang="de-DE" sz="1200" dirty="0" err="1" smtClean="0"/>
              <a:t>other</a:t>
            </a:r>
            <a:r>
              <a:rPr lang="de-DE" sz="1200" dirty="0" smtClean="0"/>
              <a:t> Linux) </a:t>
            </a:r>
            <a:br>
              <a:rPr lang="de-DE" sz="1200" dirty="0" smtClean="0"/>
            </a:br>
            <a:r>
              <a:rPr lang="de-DE" sz="1200" dirty="0" err="1" smtClean="0"/>
              <a:t>Install</a:t>
            </a:r>
            <a:r>
              <a:rPr lang="de-DE" sz="1200" dirty="0" smtClean="0"/>
              <a:t> </a:t>
            </a:r>
            <a:r>
              <a:rPr lang="de-DE" sz="1200" dirty="0"/>
              <a:t>&amp; </a:t>
            </a:r>
            <a:r>
              <a:rPr lang="de-DE" sz="1200" dirty="0" err="1"/>
              <a:t>run</a:t>
            </a:r>
            <a:r>
              <a:rPr lang="de-DE" sz="1200" dirty="0"/>
              <a:t> </a:t>
            </a:r>
            <a:r>
              <a:rPr lang="de-DE" sz="1200" dirty="0" err="1"/>
              <a:t>Bro</a:t>
            </a:r>
            <a:r>
              <a:rPr lang="de-DE" sz="1200" dirty="0"/>
              <a:t> / </a:t>
            </a:r>
            <a:r>
              <a:rPr lang="de-DE" sz="1200" dirty="0" err="1" smtClean="0"/>
              <a:t>snort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err="1" smtClean="0"/>
              <a:t>Confiure</a:t>
            </a:r>
            <a:r>
              <a:rPr lang="de-DE" sz="1200" dirty="0" smtClean="0"/>
              <a:t> </a:t>
            </a:r>
            <a:r>
              <a:rPr lang="de-DE" sz="1200" dirty="0" err="1" smtClean="0"/>
              <a:t>netfilter</a:t>
            </a:r>
            <a:r>
              <a:rPr lang="de-DE" sz="1200" dirty="0" smtClean="0"/>
              <a:t>/</a:t>
            </a:r>
            <a:r>
              <a:rPr lang="de-DE" sz="1200" dirty="0" err="1" smtClean="0"/>
              <a:t>IPtables</a:t>
            </a:r>
            <a:endParaRPr lang="de-DE" sz="1200" dirty="0"/>
          </a:p>
          <a:p>
            <a:pPr marL="361950" lvl="1" indent="-361950"/>
            <a:endParaRPr lang="de-DE" sz="1200" dirty="0"/>
          </a:p>
          <a:p>
            <a:pPr marL="361950" indent="-361950"/>
            <a:r>
              <a:rPr lang="de-DE" sz="1200" dirty="0" smtClean="0"/>
              <a:t>6) </a:t>
            </a:r>
            <a:r>
              <a:rPr lang="de-DE" sz="1200" dirty="0"/>
              <a:t>Train </a:t>
            </a:r>
            <a:r>
              <a:rPr lang="de-DE" sz="1200" dirty="0" err="1"/>
              <a:t>your</a:t>
            </a:r>
            <a:r>
              <a:rPr lang="de-DE" sz="1200" dirty="0"/>
              <a:t> offensive </a:t>
            </a:r>
            <a:r>
              <a:rPr lang="de-DE" sz="1200" dirty="0" smtClean="0"/>
              <a:t>Skills</a:t>
            </a:r>
            <a:endParaRPr lang="de-DE" sz="1200" dirty="0"/>
          </a:p>
          <a:p>
            <a:pPr marL="361950" lvl="1" indent="-361950"/>
            <a:endParaRPr lang="de-DE" sz="1200" dirty="0" smtClean="0"/>
          </a:p>
          <a:p>
            <a:pPr marL="361950" lvl="1" indent="-361950"/>
            <a:r>
              <a:rPr lang="de-DE" sz="1200" dirty="0" smtClean="0"/>
              <a:t>7) Train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analytical</a:t>
            </a:r>
            <a:r>
              <a:rPr lang="de-DE" sz="1200" dirty="0" smtClean="0"/>
              <a:t> </a:t>
            </a:r>
            <a:r>
              <a:rPr lang="de-DE" sz="1200" dirty="0" err="1" smtClean="0"/>
              <a:t>skills</a:t>
            </a:r>
            <a:r>
              <a:rPr lang="de-DE" sz="1200" dirty="0" smtClean="0"/>
              <a:t> (</a:t>
            </a:r>
            <a:r>
              <a:rPr lang="de-DE" sz="1200" b="1" dirty="0" err="1" smtClean="0">
                <a:solidFill>
                  <a:schemeClr val="accent4"/>
                </a:solidFill>
              </a:rPr>
              <a:t>mandatory</a:t>
            </a:r>
            <a:r>
              <a:rPr lang="de-DE" sz="1200" dirty="0" smtClean="0"/>
              <a:t>)</a:t>
            </a:r>
          </a:p>
          <a:p>
            <a:pPr marL="361950" lvl="1" indent="-361950"/>
            <a:endParaRPr lang="de-DE" sz="1200" dirty="0"/>
          </a:p>
          <a:p>
            <a:pPr marL="361950" lvl="1" indent="-361950"/>
            <a:r>
              <a:rPr lang="de-DE" sz="1200" dirty="0" smtClean="0"/>
              <a:t>8) Bericht der Woche </a:t>
            </a:r>
            <a:r>
              <a:rPr lang="de-DE" sz="1200" dirty="0"/>
              <a:t>(</a:t>
            </a:r>
            <a:r>
              <a:rPr lang="de-DE" sz="1200" b="1" dirty="0" err="1">
                <a:solidFill>
                  <a:schemeClr val="accent4"/>
                </a:solidFill>
              </a:rPr>
              <a:t>mandatory</a:t>
            </a:r>
            <a:r>
              <a:rPr lang="de-DE" sz="1200" dirty="0" smtClean="0"/>
              <a:t>)</a:t>
            </a:r>
          </a:p>
          <a:p>
            <a:pPr marL="361950" lvl="1" indent="-361950"/>
            <a:endParaRPr lang="de-DE" sz="1200" dirty="0"/>
          </a:p>
          <a:p>
            <a:pPr marL="361950" lvl="1" indent="-361950"/>
            <a:endParaRPr lang="de-DE" sz="1200" dirty="0" smtClean="0"/>
          </a:p>
          <a:p>
            <a:pPr marL="361950" lvl="1" indent="-361950"/>
            <a:endParaRPr lang="de-DE" sz="1200" dirty="0"/>
          </a:p>
          <a:p>
            <a:pPr marL="361950" lvl="1" indent="-361950"/>
            <a:r>
              <a:rPr lang="de-DE" sz="1200" b="1" dirty="0" smtClean="0"/>
              <a:t>GRUPPENAUFGABE (</a:t>
            </a:r>
            <a:r>
              <a:rPr lang="de-DE" sz="1200" b="1" dirty="0" err="1" smtClean="0">
                <a:solidFill>
                  <a:schemeClr val="accent4"/>
                </a:solidFill>
              </a:rPr>
              <a:t>mandatory</a:t>
            </a:r>
            <a:r>
              <a:rPr lang="de-DE" sz="1200" b="1" dirty="0" smtClean="0"/>
              <a:t>)</a:t>
            </a:r>
          </a:p>
          <a:p>
            <a:pPr marL="361950" lvl="1" indent="-361950"/>
            <a:r>
              <a:rPr lang="de-DE" sz="1200" dirty="0" smtClean="0"/>
              <a:t>-&gt; Erstellt ein CTF-Team und organisiert eine </a:t>
            </a:r>
            <a:r>
              <a:rPr lang="de-DE" sz="1200" dirty="0"/>
              <a:t>online CTF-Teilnahme (</a:t>
            </a:r>
            <a:r>
              <a:rPr lang="de-DE" sz="1200" dirty="0">
                <a:hlinkClick r:id="rId2"/>
              </a:rPr>
              <a:t>https://</a:t>
            </a:r>
            <a:r>
              <a:rPr lang="de-DE" sz="1200" dirty="0" smtClean="0">
                <a:hlinkClick r:id="rId2"/>
              </a:rPr>
              <a:t>ctftime.org/event/list/upcoming</a:t>
            </a:r>
            <a:r>
              <a:rPr lang="de-DE" sz="1200" dirty="0" smtClean="0"/>
              <a:t>)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5998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800" dirty="0"/>
              <a:t>Train </a:t>
            </a:r>
            <a:r>
              <a:rPr lang="de-DE" sz="2800" dirty="0" err="1"/>
              <a:t>your</a:t>
            </a:r>
            <a:r>
              <a:rPr lang="de-DE" sz="2800" dirty="0"/>
              <a:t> offensive Skills</a:t>
            </a:r>
            <a:br>
              <a:rPr lang="de-DE" sz="2800" dirty="0"/>
            </a:b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dirty="0" err="1" smtClean="0">
                <a:solidFill>
                  <a:schemeClr val="tx2"/>
                </a:solidFill>
              </a:rPr>
              <a:t>Hackit</a:t>
            </a:r>
            <a:r>
              <a:rPr lang="de-DE" dirty="0" smtClean="0">
                <a:solidFill>
                  <a:schemeClr val="tx2"/>
                </a:solidFill>
              </a:rPr>
              <a:t> / </a:t>
            </a:r>
            <a:r>
              <a:rPr lang="de-DE" dirty="0" err="1" smtClean="0">
                <a:solidFill>
                  <a:schemeClr val="tx2"/>
                </a:solidFill>
              </a:rPr>
              <a:t>Challenges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https://www.hackthis.co.uk/</a:t>
            </a: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www.thisislegal.com/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www.owasp.org/index.php/Category:OWASP_WebGoat_Project</a:t>
            </a:r>
            <a:r>
              <a:rPr lang="de-DE" dirty="0" smtClean="0"/>
              <a:t> </a:t>
            </a:r>
          </a:p>
          <a:p>
            <a:r>
              <a:rPr lang="de-DE" dirty="0">
                <a:hlinkClick r:id="rId4"/>
              </a:rPr>
              <a:t>http://www.hackchallenge.net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r>
              <a:rPr lang="de-DE" dirty="0">
                <a:hlinkClick r:id="rId5"/>
              </a:rPr>
              <a:t>http://smashthestack.org</a:t>
            </a:r>
            <a:r>
              <a:rPr lang="de-DE" dirty="0" smtClean="0">
                <a:hlinkClick r:id="rId5"/>
              </a:rPr>
              <a:t>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8ADA-3027-4B03-968A-38590BD3876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3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Train </a:t>
            </a:r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analytical</a:t>
            </a:r>
            <a:r>
              <a:rPr lang="de-DE" sz="2800" dirty="0"/>
              <a:t> </a:t>
            </a:r>
            <a:r>
              <a:rPr lang="de-DE" sz="2800" dirty="0" err="1"/>
              <a:t>skills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http://www.opensecuritytraining.info/Flow.html</a:t>
            </a: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://www.opensecuritytraining.info/Pcap.html</a:t>
            </a: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www.opensecuritytraining.info/WebIdentity.html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8ADA-3027-4B03-968A-38590BD3876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9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Mandatory</a:t>
            </a:r>
            <a:r>
              <a:rPr lang="de-DE" dirty="0" smtClean="0"/>
              <a:t> – Bericht-Erstellung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Erstellt einen Bericht (</a:t>
            </a:r>
            <a:r>
              <a:rPr lang="de-DE" dirty="0" err="1" smtClean="0"/>
              <a:t>Powerpoint</a:t>
            </a:r>
            <a:r>
              <a:rPr lang="de-DE" dirty="0" smtClean="0"/>
              <a:t>) mit </a:t>
            </a:r>
          </a:p>
          <a:p>
            <a:pPr lvl="1"/>
            <a:r>
              <a:rPr lang="de-DE" dirty="0" smtClean="0"/>
              <a:t>Euren Aktivitäten der Woche</a:t>
            </a:r>
          </a:p>
          <a:p>
            <a:pPr lvl="1"/>
            <a:r>
              <a:rPr lang="de-DE" dirty="0" smtClean="0"/>
              <a:t>Euren Erfolgen &amp; Misserfolgen &amp; Erkenntnissen (Screenshots, Videos, etc.)</a:t>
            </a:r>
          </a:p>
          <a:p>
            <a:pPr lvl="1"/>
            <a:r>
              <a:rPr lang="de-DE" dirty="0" smtClean="0"/>
              <a:t>Euren Empfehlungen für die anderen Team-Mitglieder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8ADA-3027-4B03-968A-38590BD3876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putacenter Presentation Template 150514">
  <a:themeElements>
    <a:clrScheme name="Custom 3">
      <a:dk1>
        <a:srgbClr val="58595B"/>
      </a:dk1>
      <a:lt1>
        <a:sysClr val="window" lastClr="FFFFFF"/>
      </a:lt1>
      <a:dk2>
        <a:srgbClr val="23387F"/>
      </a:dk2>
      <a:lt2>
        <a:srgbClr val="7F7F7F"/>
      </a:lt2>
      <a:accent1>
        <a:srgbClr val="009DDC"/>
      </a:accent1>
      <a:accent2>
        <a:srgbClr val="FBAD18"/>
      </a:accent2>
      <a:accent3>
        <a:srgbClr val="009055"/>
      </a:accent3>
      <a:accent4>
        <a:srgbClr val="A81A40"/>
      </a:accent4>
      <a:accent5>
        <a:srgbClr val="F58025"/>
      </a:accent5>
      <a:accent6>
        <a:srgbClr val="6E298D"/>
      </a:accent6>
      <a:hlink>
        <a:srgbClr val="009DDC"/>
      </a:hlink>
      <a:folHlink>
        <a:srgbClr val="7AC143"/>
      </a:folHlink>
    </a:clrScheme>
    <a:fontScheme name="Custom 1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mputacenter Presentation Template 150514" id="{FC5163E2-3AC4-4D9D-B0DF-AA8B5DF2DC55}" vid="{CEB26CC4-B1DA-4ABA-9EA1-51F4B58C5F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 Corporate Deck Presentation Template Final</Template>
  <TotalTime>0</TotalTime>
  <Words>154</Words>
  <Application>Microsoft Office PowerPoint</Application>
  <PresentationFormat>Bildschirmpräsentation (16:9)</PresentationFormat>
  <Paragraphs>48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Webdings</vt:lpstr>
      <vt:lpstr>Computacenter Presentation Template 150514</vt:lpstr>
      <vt:lpstr>PowerPoint-Präsentation</vt:lpstr>
      <vt:lpstr>Ziele</vt:lpstr>
      <vt:lpstr>Train your offensive Skills  Hackit / Challenges</vt:lpstr>
      <vt:lpstr>Train you analytical skills</vt:lpstr>
      <vt:lpstr>Mandatory – Bericht-Erstellung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Roecher, Dror-John</dc:creator>
  <cp:lastModifiedBy>Roecher, Dror-John</cp:lastModifiedBy>
  <cp:revision>9</cp:revision>
  <dcterms:created xsi:type="dcterms:W3CDTF">2016-01-13T22:09:01Z</dcterms:created>
  <dcterms:modified xsi:type="dcterms:W3CDTF">2016-01-14T13:27:27Z</dcterms:modified>
</cp:coreProperties>
</file>