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1pPr>
    <a:lvl2pPr marL="0" marR="0" indent="3429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2pPr>
    <a:lvl3pPr marL="0" marR="0" indent="6858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3pPr>
    <a:lvl4pPr marL="0" marR="0" indent="10287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4pPr>
    <a:lvl5pPr marL="0" marR="0" indent="13716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5pPr>
    <a:lvl6pPr marL="0" marR="0" indent="17145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6pPr>
    <a:lvl7pPr marL="0" marR="0" indent="20574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7pPr>
    <a:lvl8pPr marL="0" marR="0" indent="24003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8pPr>
    <a:lvl9pPr marL="0" marR="0" indent="27432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39362D"/>
        </a:solidFill>
        <a:effectLst/>
        <a:uFillTx/>
        <a:latin typeface="+mn-lt"/>
        <a:ea typeface="+mn-ea"/>
        <a:cs typeface="+mn-cs"/>
        <a:sym typeface="Brill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24242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1pPr>
    <a:lvl2pPr indent="2286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2pPr>
    <a:lvl3pPr indent="4572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3pPr>
    <a:lvl4pPr indent="6858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4pPr>
    <a:lvl5pPr indent="9144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5pPr>
    <a:lvl6pPr indent="11430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6pPr>
    <a:lvl7pPr indent="13716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7pPr>
    <a:lvl8pPr indent="16002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8pPr>
    <a:lvl9pPr indent="1828800" defTabSz="457200" latinLnBrk="0">
      <a:lnSpc>
        <a:spcPct val="117999"/>
      </a:lnSpc>
      <a:defRPr sz="2200">
        <a:latin typeface="Myriad Pro"/>
        <a:ea typeface="Myriad Pro"/>
        <a:cs typeface="Myriad Pro"/>
        <a:sym typeface="Myriad Pro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Must be representative. The Echo Nest was the predecessor to the Spotify API. CAL500 is a dataset of popular music from UCSD, designed for tagging research. What does this dataset represent?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Million Song Dataset. Does anybody know who The Echo Nest were? The predecessor to the Spotify API. CAL500 is a dataset of popular music from UCSD, designed for tagging research. What does this dataset represent?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McGill Billboard dataset. What does this dataset represent?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of these are very sensitive!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400"/>
            </a:lvl1pPr>
            <a:lvl2pPr marL="0" indent="228600" algn="ctr">
              <a:spcBef>
                <a:spcPts val="0"/>
              </a:spcBef>
              <a:buSzTx/>
              <a:buNone/>
              <a:defRPr sz="8400"/>
            </a:lvl2pPr>
            <a:lvl3pPr marL="0" indent="457200" algn="ctr">
              <a:spcBef>
                <a:spcPts val="0"/>
              </a:spcBef>
              <a:buSzTx/>
              <a:buNone/>
              <a:defRPr sz="8400"/>
            </a:lvl3pPr>
            <a:lvl4pPr marL="0" indent="685800" algn="ctr">
              <a:spcBef>
                <a:spcPts val="0"/>
              </a:spcBef>
              <a:buSzTx/>
              <a:buNone/>
              <a:defRPr sz="8400"/>
            </a:lvl4pPr>
            <a:lvl5pPr marL="0" indent="914400" algn="ctr">
              <a:spcBef>
                <a:spcPts val="0"/>
              </a:spcBef>
              <a:buSzTx/>
              <a:buNone/>
              <a:defRPr sz="8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&quot;Typ hier een citaat.&quot;"/>
          <p:cNvSpPr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"Typ hier een citaat." </a:t>
            </a:r>
          </a:p>
        </p:txBody>
      </p:sp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/>
          <p:nvPr>
            <p:ph type="pic" idx="21"/>
          </p:nvPr>
        </p:nvSpPr>
        <p:spPr>
          <a:xfrm>
            <a:off x="1905000" y="0"/>
            <a:ext cx="21420093" cy="1428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Titeltekst</a:t>
            </a:r>
          </a:p>
        </p:txBody>
      </p:sp>
      <p:sp>
        <p:nvSpPr>
          <p:cNvPr id="22" name="Hoofdtekst - niveau één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400"/>
            </a:lvl1pPr>
            <a:lvl2pPr marL="0" indent="228600" algn="ctr">
              <a:spcBef>
                <a:spcPts val="0"/>
              </a:spcBef>
              <a:buSzTx/>
              <a:buNone/>
              <a:defRPr sz="8400"/>
            </a:lvl2pPr>
            <a:lvl3pPr marL="0" indent="457200" algn="ctr">
              <a:spcBef>
                <a:spcPts val="0"/>
              </a:spcBef>
              <a:buSzTx/>
              <a:buNone/>
              <a:defRPr sz="8400"/>
            </a:lvl3pPr>
            <a:lvl4pPr marL="0" indent="685800" algn="ctr">
              <a:spcBef>
                <a:spcPts val="0"/>
              </a:spcBef>
              <a:buSzTx/>
              <a:buNone/>
              <a:defRPr sz="8400"/>
            </a:lvl4pPr>
            <a:lvl5pPr marL="0" indent="914400" algn="ctr">
              <a:spcBef>
                <a:spcPts val="0"/>
              </a:spcBef>
              <a:buSzTx/>
              <a:buNone/>
              <a:defRPr sz="8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Hoofdtekst - niveau één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400"/>
            </a:lvl1pPr>
            <a:lvl2pPr marL="0" indent="228600" algn="ctr">
              <a:spcBef>
                <a:spcPts val="0"/>
              </a:spcBef>
              <a:buSzTx/>
              <a:buNone/>
              <a:defRPr sz="8400"/>
            </a:lvl2pPr>
            <a:lvl3pPr marL="0" indent="457200" algn="ctr">
              <a:spcBef>
                <a:spcPts val="0"/>
              </a:spcBef>
              <a:buSzTx/>
              <a:buNone/>
              <a:defRPr sz="8400"/>
            </a:lvl3pPr>
            <a:lvl4pPr marL="0" indent="685800" algn="ctr">
              <a:spcBef>
                <a:spcPts val="0"/>
              </a:spcBef>
              <a:buSzTx/>
              <a:buNone/>
              <a:defRPr sz="8400"/>
            </a:lvl4pPr>
            <a:lvl5pPr marL="0" indent="914400" algn="ctr">
              <a:spcBef>
                <a:spcPts val="0"/>
              </a:spcBef>
              <a:buSzTx/>
              <a:buNone/>
              <a:defRPr sz="8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Hoofdtekst - niveau één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/>
          <p:nvPr>
            <p:ph type="body" idx="1"/>
          </p:nvPr>
        </p:nvSpPr>
        <p:spPr>
          <a:xfrm>
            <a:off x="4387453" y="1803796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/>
          <p:nvPr>
            <p:ph type="pic" sz="quarter" idx="21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Afbeelding"/>
          <p:cNvSpPr/>
          <p:nvPr>
            <p:ph type="pic" sz="quarter" idx="22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Afbeelding"/>
          <p:cNvSpPr/>
          <p:nvPr>
            <p:ph type="pic" idx="23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100000"/>
        <a:buFontTx/>
        <a:buChar char="☞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1pPr>
      <a:lvl2pPr marL="10618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100000"/>
        <a:buFontTx/>
        <a:buChar char="☞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2pPr>
      <a:lvl3pPr marL="15063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100000"/>
        <a:buFontTx/>
        <a:buChar char="☞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3pPr>
      <a:lvl4pPr marL="19508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100000"/>
        <a:buFontTx/>
        <a:buChar char="☞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4pPr>
      <a:lvl5pPr marL="2498254" marR="0" indent="-720254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100000"/>
        <a:buFontTx/>
        <a:buChar char="☞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5pPr>
      <a:lvl6pPr marL="28398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6pPr>
      <a:lvl7pPr marL="32843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7pPr>
      <a:lvl8pPr marL="37288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8pPr>
      <a:lvl9pPr marL="4173361" marR="0" indent="-617361" algn="l" defTabSz="821531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212121"/>
          </a:solidFill>
          <a:uFillTx/>
          <a:latin typeface="+mn-lt"/>
          <a:ea typeface="+mn-ea"/>
          <a:cs typeface="+mn-cs"/>
          <a:sym typeface="Brill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ebpower.psychstat.org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mturk.com" TargetMode="External"/><Relationship Id="rId3" Type="http://schemas.openxmlformats.org/officeDocument/2006/relationships/hyperlink" Target="https://www.prolific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trata to Consider and Bal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Strata to Consider and Balance</a:t>
            </a:r>
          </a:p>
        </p:txBody>
      </p:sp>
      <p:sp>
        <p:nvSpPr>
          <p:cNvPr id="164" name="Gen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780454"/>
          <a:lstStyle/>
          <a:p>
            <a:pPr/>
            <a:r>
              <a:t>Gender</a:t>
            </a:r>
          </a:p>
          <a:p>
            <a:pPr/>
            <a:r>
              <a:t>Age</a:t>
            </a:r>
          </a:p>
          <a:p>
            <a:pPr/>
            <a:r>
              <a:t>Education level</a:t>
            </a:r>
          </a:p>
          <a:p>
            <a:pPr/>
            <a:r>
              <a:t>Cultural background</a:t>
            </a:r>
          </a:p>
          <a:p>
            <a:pPr/>
            <a:r>
              <a:t>Linguistic background</a:t>
            </a:r>
            <a:br/>
          </a:p>
          <a:p>
            <a:pPr/>
            <a:r>
              <a:t>Geographic location</a:t>
            </a:r>
          </a:p>
          <a:p>
            <a:pPr/>
            <a:r>
              <a:t>Socio-economic status</a:t>
            </a:r>
          </a:p>
          <a:p>
            <a:pPr/>
            <a:r>
              <a:t>Musical sophistication</a:t>
            </a:r>
          </a:p>
          <a:p>
            <a:pPr/>
            <a:r>
              <a:t>Musical taste</a:t>
            </a:r>
          </a:p>
          <a:p>
            <a:pPr/>
            <a:r>
              <a:t>Instruments played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Sampling</a:t>
            </a:r>
          </a:p>
        </p:txBody>
      </p:sp>
      <p:sp>
        <p:nvSpPr>
          <p:cNvPr id="124" name="In academic environments (and even in industry), we rarely achieve ‘N = all’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academic environments (and even in industry), we rarely achieve ‘</a:t>
            </a:r>
            <a:r>
              <a:rPr>
                <a:latin typeface="Brill Italic"/>
                <a:ea typeface="Brill Italic"/>
                <a:cs typeface="Brill Italic"/>
                <a:sym typeface="Brill Italic"/>
              </a:rPr>
              <a:t>N</a:t>
            </a:r>
            <a:r>
              <a:t> = all’.</a:t>
            </a:r>
          </a:p>
          <a:p>
            <a:pPr/>
            <a:r>
              <a:t>In MIR, we are almost always generalising from a model trained on a just a subset of musical fragments of interest.</a:t>
            </a:r>
          </a:p>
          <a:p>
            <a:pPr>
              <a:defRPr>
                <a:latin typeface="Brill Bold"/>
                <a:ea typeface="Brill Bold"/>
                <a:cs typeface="Brill Bold"/>
                <a:sym typeface="Brill Bold"/>
              </a:defRPr>
            </a:pPr>
            <a:r>
              <a:t>Sampling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 is the way we choose that subset.</a:t>
            </a:r>
          </a:p>
          <a:p>
            <a:pPr/>
            <a:r>
              <a:t>When human participants are involved, we not only need to sample music, but also our participants!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et the most ‘familiar’ artists according to The Echo Nest, then download as many songs as possible from each of them.…"/>
          <p:cNvSpPr txBox="1"/>
          <p:nvPr>
            <p:ph type="body" idx="1"/>
          </p:nvPr>
        </p:nvSpPr>
        <p:spPr>
          <a:xfrm>
            <a:off x="7802578" y="1785937"/>
            <a:ext cx="15357206" cy="10144126"/>
          </a:xfrm>
          <a:prstGeom prst="rect">
            <a:avLst/>
          </a:prstGeom>
        </p:spPr>
        <p:txBody>
          <a:bodyPr/>
          <a:lstStyle/>
          <a:p>
            <a:pPr marL="784930" indent="-784930" defTabSz="731162">
              <a:spcBef>
                <a:spcPts val="4500"/>
              </a:spcBef>
              <a:buAutoNum type="arabicPeriod" startAt="1"/>
              <a:defRPr sz="4450"/>
            </a:pPr>
            <a:r>
              <a:t>Get the most ‘familiar’ artists according to The Echo Nest, then download as many songs as possible from each of them.</a:t>
            </a:r>
          </a:p>
          <a:p>
            <a:pPr marL="784930" indent="-784930" defTabSz="731162">
              <a:spcBef>
                <a:spcPts val="4500"/>
              </a:spcBef>
              <a:buAutoNum type="arabicPeriod" startAt="1"/>
              <a:defRPr sz="4450"/>
            </a:pPr>
            <a:r>
              <a:t>Get the 200 top terms from The Echo Nest, then using each term as a descriptor to find 100 artists, download as many of their songs as possible.</a:t>
            </a:r>
          </a:p>
          <a:p>
            <a:pPr marL="784930" indent="-784930" defTabSz="731162">
              <a:spcBef>
                <a:spcPts val="4500"/>
              </a:spcBef>
              <a:buAutoNum type="arabicPeriod" startAt="1"/>
              <a:defRPr sz="4450"/>
            </a:pPr>
            <a:r>
              <a:t>Get the songs and artists from the </a:t>
            </a:r>
            <a:r>
              <a:rPr spc="222"/>
              <a:t>CAL500</a:t>
            </a:r>
            <a:r>
              <a:t> dataset.</a:t>
            </a:r>
          </a:p>
          <a:p>
            <a:pPr marL="784930" indent="-784930" defTabSz="731162">
              <a:spcBef>
                <a:spcPts val="4500"/>
              </a:spcBef>
              <a:buAutoNum type="arabicPeriod" startAt="1"/>
              <a:defRPr sz="4450"/>
            </a:pPr>
            <a:r>
              <a:t>Get ‘extreme’ songs from The Echo Nest search parameters, e.g., songs with highest energy, lowest energy, tempo, song hotness, etc.</a:t>
            </a:r>
          </a:p>
          <a:p>
            <a:pPr marL="784930" indent="-784930" defTabSz="731162">
              <a:spcBef>
                <a:spcPts val="4500"/>
              </a:spcBef>
              <a:buAutoNum type="arabicPeriod" startAt="1"/>
              <a:defRPr sz="4450"/>
            </a:pPr>
            <a:r>
              <a:t>Take random walks along similar artist links, starting from the 100 most familiar artists.</a:t>
            </a:r>
          </a:p>
        </p:txBody>
      </p:sp>
      <p:sp>
        <p:nvSpPr>
          <p:cNvPr id="127" name="Rechthoek"/>
          <p:cNvSpPr/>
          <p:nvPr/>
        </p:nvSpPr>
        <p:spPr>
          <a:xfrm>
            <a:off x="7311725" y="2354277"/>
            <a:ext cx="114301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28" name="Rechthoek"/>
          <p:cNvSpPr/>
          <p:nvPr/>
        </p:nvSpPr>
        <p:spPr>
          <a:xfrm>
            <a:off x="7235525" y="5365617"/>
            <a:ext cx="190501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29" name="Rechthoek"/>
          <p:cNvSpPr/>
          <p:nvPr/>
        </p:nvSpPr>
        <p:spPr>
          <a:xfrm>
            <a:off x="1076025" y="8308477"/>
            <a:ext cx="6350001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30" name="Rechthoek"/>
          <p:cNvSpPr/>
          <p:nvPr/>
        </p:nvSpPr>
        <p:spPr>
          <a:xfrm>
            <a:off x="1380825" y="10282990"/>
            <a:ext cx="6045201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31" name="Bertin-Mahieux et al. · 2011 · The Million Song Dataset"/>
          <p:cNvSpPr txBox="1"/>
          <p:nvPr/>
        </p:nvSpPr>
        <p:spPr>
          <a:xfrm>
            <a:off x="15339702" y="12622340"/>
            <a:ext cx="8435570" cy="553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Bertin-Mahieux et al. · 2011 · The Million Song Dataset</a:t>
            </a:r>
          </a:p>
        </p:txBody>
      </p:sp>
      <p:sp>
        <p:nvSpPr>
          <p:cNvPr id="132" name="Lijn"/>
          <p:cNvSpPr/>
          <p:nvPr/>
        </p:nvSpPr>
        <p:spPr>
          <a:xfrm flipV="1">
            <a:off x="7432376" y="1922873"/>
            <a:ext cx="1" cy="98702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3" name="One Million Songs"/>
          <p:cNvSpPr txBox="1"/>
          <p:nvPr/>
        </p:nvSpPr>
        <p:spPr>
          <a:xfrm>
            <a:off x="1533766" y="1272732"/>
            <a:ext cx="3266608" cy="3931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8400">
                <a:solidFill>
                  <a:srgbClr val="797979"/>
                </a:solidFill>
              </a:defRPr>
            </a:lvl1pPr>
          </a:lstStyle>
          <a:p>
            <a:pPr/>
            <a:r>
              <a:t>One Million Songs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elect a random week between 4 August 1958 (the first week the Billboard Hot 100 was published) and 23 November 1991 (the last week the Hot 100 was compiled using surveys instead of Nielsen SoundScan).…"/>
          <p:cNvSpPr txBox="1"/>
          <p:nvPr>
            <p:ph type="body" idx="1"/>
          </p:nvPr>
        </p:nvSpPr>
        <p:spPr>
          <a:xfrm>
            <a:off x="7802578" y="1785937"/>
            <a:ext cx="15357206" cy="10144126"/>
          </a:xfrm>
          <a:prstGeom prst="rect">
            <a:avLst/>
          </a:prstGeom>
        </p:spPr>
        <p:txBody>
          <a:bodyPr/>
          <a:lstStyle/>
          <a:p>
            <a:pPr marL="652638" indent="-652638" defTabSz="607933">
              <a:spcBef>
                <a:spcPts val="3700"/>
              </a:spcBef>
              <a:buAutoNum type="arabicPeriod" startAt="1"/>
              <a:defRPr sz="3700"/>
            </a:pPr>
            <a:r>
              <a:t>Select a random week between 4 August 1958 (the first week the </a:t>
            </a:r>
            <a:r>
              <a:rPr>
                <a:latin typeface="Brill Italic"/>
                <a:ea typeface="Brill Italic"/>
                <a:cs typeface="Brill Italic"/>
                <a:sym typeface="Brill Italic"/>
              </a:rPr>
              <a:t>Billboard</a:t>
            </a:r>
            <a:r>
              <a:t> Hot 100 was published) and 23 November 1991 (the last week the Hot 100 was compiled using surveys instead of Nielsen SoundScan).</a:t>
            </a:r>
          </a:p>
          <a:p>
            <a:pPr marL="652638" indent="-652638" defTabSz="607933">
              <a:spcBef>
                <a:spcPts val="3700"/>
              </a:spcBef>
              <a:buAutoNum type="arabicPeriod" startAt="1"/>
              <a:defRPr sz="3700"/>
            </a:pPr>
            <a:r>
              <a:t>Select a random rank between 1 and 100.</a:t>
            </a:r>
          </a:p>
          <a:p>
            <a:pPr marL="652638" indent="-652638" defTabSz="607933">
              <a:spcBef>
                <a:spcPts val="3700"/>
              </a:spcBef>
              <a:buAutoNum type="arabicPeriod" startAt="1"/>
              <a:defRPr sz="3700"/>
            </a:pPr>
            <a:r>
              <a:t>If the track on the Hot 100 for the week selected in Step 1 and the rank selected in Step 2 is commercially available, download it. </a:t>
            </a:r>
          </a:p>
          <a:p>
            <a:pPr lvl="1" marL="785777" indent="-456847" defTabSz="607933">
              <a:spcBef>
                <a:spcPts val="3700"/>
              </a:spcBef>
              <a:defRPr sz="3700"/>
            </a:pPr>
            <a:r>
              <a:t>If not, try the tracks either one rank above and one rank below the desired rank, in random order. </a:t>
            </a:r>
          </a:p>
          <a:p>
            <a:pPr lvl="1" marL="785777" indent="-456847" defTabSz="607933">
              <a:spcBef>
                <a:spcPts val="3700"/>
              </a:spcBef>
              <a:defRPr sz="3700"/>
            </a:pPr>
            <a:r>
              <a:t>If neither of these are available, try the tracks two ranks above and two ranks below the desired rank, in random order.</a:t>
            </a:r>
          </a:p>
          <a:p>
            <a:pPr lvl="1" marL="785777" indent="-456847" defTabSz="607933">
              <a:spcBef>
                <a:spcPts val="3700"/>
              </a:spcBef>
              <a:defRPr sz="3700"/>
            </a:pPr>
            <a:r>
              <a:t>If none of these five tracks are available, download nothing.</a:t>
            </a:r>
          </a:p>
          <a:p>
            <a:pPr marL="652638" indent="-652638" defTabSz="607933">
              <a:spcBef>
                <a:spcPts val="3700"/>
              </a:spcBef>
              <a:buAutoNum type="arabicPeriod" startAt="1"/>
              <a:defRPr sz="3700"/>
            </a:pPr>
            <a:r>
              <a:t>Repeat Steps 1–3 until the desired number of tracks is reached.</a:t>
            </a:r>
          </a:p>
        </p:txBody>
      </p:sp>
      <p:sp>
        <p:nvSpPr>
          <p:cNvPr id="138" name="Rechthoek"/>
          <p:cNvSpPr/>
          <p:nvPr/>
        </p:nvSpPr>
        <p:spPr>
          <a:xfrm>
            <a:off x="3777735" y="5349621"/>
            <a:ext cx="3695701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39" name="Rechthoek"/>
          <p:cNvSpPr/>
          <p:nvPr/>
        </p:nvSpPr>
        <p:spPr>
          <a:xfrm>
            <a:off x="2501900" y="6915017"/>
            <a:ext cx="4927600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40" name="Rechthoek"/>
          <p:cNvSpPr/>
          <p:nvPr/>
        </p:nvSpPr>
        <p:spPr>
          <a:xfrm>
            <a:off x="4749800" y="8480413"/>
            <a:ext cx="2679700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41" name="Rechthoek"/>
          <p:cNvSpPr/>
          <p:nvPr/>
        </p:nvSpPr>
        <p:spPr>
          <a:xfrm>
            <a:off x="2222500" y="10045809"/>
            <a:ext cx="5207000" cy="1016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baseline="-12500" sz="4800">
                <a:solidFill>
                  <a:srgbClr val="FFFFFF"/>
                </a:solidFill>
              </a:defRPr>
            </a:pPr>
          </a:p>
        </p:txBody>
      </p:sp>
      <p:sp>
        <p:nvSpPr>
          <p:cNvPr id="142" name="Burgoyne, Wild, et al. · 2011 · An Expert Ground Truth Set"/>
          <p:cNvSpPr txBox="1"/>
          <p:nvPr/>
        </p:nvSpPr>
        <p:spPr>
          <a:xfrm>
            <a:off x="14880877" y="12622340"/>
            <a:ext cx="8894395" cy="553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Burgoyne, Wild, et al. · 2011 · An Expert Ground Truth Set</a:t>
            </a:r>
          </a:p>
        </p:txBody>
      </p:sp>
      <p:sp>
        <p:nvSpPr>
          <p:cNvPr id="143" name="Lijn"/>
          <p:cNvSpPr/>
          <p:nvPr/>
        </p:nvSpPr>
        <p:spPr>
          <a:xfrm flipV="1">
            <a:off x="7432376" y="1922873"/>
            <a:ext cx="1" cy="98702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4" name="One Thousand Songs"/>
          <p:cNvSpPr txBox="1"/>
          <p:nvPr/>
        </p:nvSpPr>
        <p:spPr>
          <a:xfrm>
            <a:off x="1533766" y="1272732"/>
            <a:ext cx="4487525" cy="3931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8400">
                <a:solidFill>
                  <a:srgbClr val="797979"/>
                </a:solidFill>
              </a:defRPr>
            </a:lvl1pPr>
          </a:lstStyle>
          <a:p>
            <a:pPr/>
            <a:r>
              <a:t>One Thousand Songs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ost-stra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Post-stratification</a:t>
            </a:r>
          </a:p>
        </p:txBody>
      </p:sp>
      <p:sp>
        <p:nvSpPr>
          <p:cNvPr id="149" name="Some songs in the McGill Billboard corpus are sampled more than once (e.g., songs that charted for multiple week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2666" indent="-592666" defTabSz="788669">
              <a:spcBef>
                <a:spcPts val="4800"/>
              </a:spcBef>
              <a:defRPr sz="4800"/>
            </a:pPr>
            <a:r>
              <a:t>Some songs in the McGill Billboard corpus are sampled more than once (e.g., songs that charted for multiple weeks).</a:t>
            </a:r>
          </a:p>
          <a:p>
            <a:pPr marL="592666" indent="-592666" defTabSz="788669">
              <a:spcBef>
                <a:spcPts val="4800"/>
              </a:spcBef>
              <a:defRPr sz="4800"/>
            </a:pPr>
            <a:r>
              <a:t>An average listener would have been expected to have more exposure to these songs than those sampled only once.</a:t>
            </a:r>
          </a:p>
          <a:p>
            <a:pPr marL="592666" indent="-592666" defTabSz="788669">
              <a:spcBef>
                <a:spcPts val="4800"/>
              </a:spcBef>
              <a:defRPr sz="4800"/>
            </a:pPr>
            <a:r>
              <a:t>If we want our models and predictions to be based on an average listener’s exposure, we need to weight these songs more heavily during training, testing, and validation.</a:t>
            </a:r>
          </a:p>
          <a:p>
            <a:pPr marL="592666" indent="-592666" defTabSz="788669">
              <a:spcBef>
                <a:spcPts val="4800"/>
              </a:spcBef>
              <a:defRPr sz="4800">
                <a:latin typeface="Brill Bold"/>
                <a:ea typeface="Brill Bold"/>
                <a:cs typeface="Brill Bold"/>
                <a:sym typeface="Brill Bold"/>
              </a:defRPr>
            </a:pPr>
            <a:r>
              <a:t>Post-stratification 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is the term used for re-weighting model during or after training to match population characteristics.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Questions to Ask Your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to Ask Yourself</a:t>
            </a:r>
          </a:p>
        </p:txBody>
      </p:sp>
      <p:sp>
        <p:nvSpPr>
          <p:cNvPr id="152" name="What kinds of music and people are relevant for my resear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spcBef>
                <a:spcPts val="4600"/>
              </a:spcBef>
              <a:defRPr sz="4550"/>
            </a:pPr>
            <a:r>
              <a:t>What kinds of music and people are relevant for my research?</a:t>
            </a:r>
          </a:p>
          <a:p>
            <a:pPr marL="561798" indent="-561798" defTabSz="747593">
              <a:spcBef>
                <a:spcPts val="4600"/>
              </a:spcBef>
              <a:defRPr sz="4550"/>
            </a:pPr>
            <a:r>
              <a:t>Are there subgroups (</a:t>
            </a:r>
            <a:r>
              <a:rPr>
                <a:latin typeface="Brill Bold"/>
                <a:ea typeface="Brill Bold"/>
                <a:cs typeface="Brill Bold"/>
                <a:sym typeface="Brill Bold"/>
              </a:rPr>
              <a:t>strata</a:t>
            </a:r>
            <a:r>
              <a:t>) of music or people that are relevant for my research?</a:t>
            </a:r>
          </a:p>
          <a:p>
            <a:pPr marL="561798" indent="-561798" defTabSz="747593">
              <a:spcBef>
                <a:spcPts val="4600"/>
              </a:spcBef>
              <a:defRPr sz="4550"/>
            </a:pPr>
            <a:r>
              <a:t>Should each stratum have equal weight in my corpus or participant pool, or should some be weighted more heavily than others?</a:t>
            </a:r>
          </a:p>
          <a:p>
            <a:pPr marL="561798" indent="-561798" defTabSz="747593">
              <a:spcBef>
                <a:spcPts val="4600"/>
              </a:spcBef>
              <a:defRPr sz="4550"/>
            </a:pPr>
            <a:r>
              <a:t>Within each stratum, do I have a random or near-random selection, or is there likely to be some sort of bias (e.g., toward more popular songs or highly-educated participants)? Is the bias a problem?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sing Data Can Cause B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Missing Data Can Cause Bias</a:t>
            </a:r>
          </a:p>
        </p:txBody>
      </p:sp>
      <p:sp>
        <p:nvSpPr>
          <p:cNvPr id="155" name="Data missing completely at random (MCAR) are missing for reasons that have nothing to do with parameters of interest (e.g., an unexpected Internet outage). These are OK…but ra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1187" indent="-611187" defTabSz="813315">
              <a:defRPr sz="4950"/>
            </a:pPr>
            <a:r>
              <a:t>Data </a:t>
            </a:r>
            <a:r>
              <a:rPr>
                <a:latin typeface="Brill Bold"/>
                <a:ea typeface="Brill Bold"/>
                <a:cs typeface="Brill Bold"/>
                <a:sym typeface="Brill Bold"/>
              </a:rPr>
              <a:t>missing completely at random </a:t>
            </a:r>
            <a:r>
              <a:t>(MCAR)</a:t>
            </a:r>
            <a:r>
              <a:rPr>
                <a:latin typeface="Brill Bold"/>
                <a:ea typeface="Brill Bold"/>
                <a:cs typeface="Brill Bold"/>
                <a:sym typeface="Brill Bold"/>
              </a:rPr>
              <a:t> </a:t>
            </a:r>
            <a:r>
              <a:t>are missing for reasons that have nothing to do with parameters of interest (e.g., an unexpected Internet outage). These are OK…but rare.</a:t>
            </a:r>
          </a:p>
          <a:p>
            <a:pPr marL="611187" indent="-611187" defTabSz="813315">
              <a:defRPr sz="4950"/>
            </a:pPr>
            <a:r>
              <a:t>Data </a:t>
            </a:r>
            <a:r>
              <a:rPr>
                <a:latin typeface="Brill Bold"/>
                <a:ea typeface="Brill Bold"/>
                <a:cs typeface="Brill Bold"/>
                <a:sym typeface="Brill Bold"/>
              </a:rPr>
              <a:t>missing at random </a:t>
            </a:r>
            <a:r>
              <a:t>(MAR) are missing for reasons that can be fully explained by observations (e.g., people who report that they do not like metal music are less likely to finish a study on metal music). These are often OK, but it can be difficult to prove that data are truly MAR.</a:t>
            </a:r>
          </a:p>
          <a:p>
            <a:pPr marL="611187" indent="-611187" defTabSz="813315">
              <a:defRPr sz="4950"/>
            </a:pPr>
            <a:r>
              <a:t>Data </a:t>
            </a:r>
            <a:r>
              <a:rPr>
                <a:latin typeface="Brill Bold"/>
                <a:ea typeface="Brill Bold"/>
                <a:cs typeface="Brill Bold"/>
                <a:sym typeface="Brill Bold"/>
              </a:rPr>
              <a:t>missing not at random </a:t>
            </a:r>
            <a:r>
              <a:t>(MNAR) will lead to bias.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How Many Participan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Many Participants?</a:t>
            </a:r>
          </a:p>
        </p:txBody>
      </p:sp>
      <p:sp>
        <p:nvSpPr>
          <p:cNvPr id="158" name="Power analysis uses formulas to ensure that traditional statistical tests will be unlikely to miss a true result (i.e., make a Type II error). The traditional threshold is a 20% chance that the test will reject a true result (80% power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91502">
              <a:spcBef>
                <a:spcPts val="3600"/>
              </a:spcBef>
              <a:defRPr sz="3600">
                <a:latin typeface="Brill Bold"/>
                <a:ea typeface="Brill Bold"/>
                <a:cs typeface="Brill Bold"/>
                <a:sym typeface="Brill Bold"/>
              </a:defRPr>
            </a:pPr>
            <a:r>
              <a:t>Power analysis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 uses formulas to ensure that traditional statistical tests will be unlikely to miss a true result (i.e., make a </a:t>
            </a:r>
            <a:r>
              <a:t>Type II error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). The traditional threshold is a 20% chance that the test will reject a true result (80% power).</a:t>
            </a:r>
            <a:endParaRPr>
              <a:latin typeface="+mn-lt"/>
              <a:ea typeface="+mn-ea"/>
              <a:cs typeface="+mn-cs"/>
              <a:sym typeface="Brill Roman"/>
            </a:endParaRPr>
          </a:p>
          <a:p>
            <a:pPr marL="444500" indent="-444500" defTabSz="591502">
              <a:spcBef>
                <a:spcPts val="3600"/>
              </a:spcBef>
              <a:defRPr sz="3600">
                <a:latin typeface="Brill Bold"/>
                <a:ea typeface="Brill Bold"/>
                <a:cs typeface="Brill Bold"/>
                <a:sym typeface="Brill Bold"/>
              </a:defRPr>
            </a:pPr>
            <a:r>
              <a:rPr>
                <a:latin typeface="+mn-lt"/>
                <a:ea typeface="+mn-ea"/>
                <a:cs typeface="+mn-cs"/>
                <a:sym typeface="Brill Roman"/>
              </a:rPr>
              <a:t>Traditional power analysis requires you to specify your expected </a:t>
            </a:r>
            <a:r>
              <a:t>effect size</a:t>
            </a:r>
            <a:r>
              <a:rPr>
                <a:latin typeface="Brill Bold Italic"/>
                <a:ea typeface="Brill Bold Italic"/>
                <a:cs typeface="Brill Bold Italic"/>
                <a:sym typeface="Brill Bold Italic"/>
              </a:rPr>
              <a:t> 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and population characteristics in advance. Online calculators like </a:t>
            </a:r>
            <a:r>
              <a:rPr u="sng">
                <a:hlinkClick r:id="rId2" invalidUrl="" action="" tgtFrame="" tooltip="" history="1" highlightClick="0" endSnd="0"/>
              </a:rPr>
              <a:t>WebPower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 can help.</a:t>
            </a:r>
            <a:endParaRPr>
              <a:latin typeface="+mn-lt"/>
              <a:ea typeface="+mn-ea"/>
              <a:cs typeface="+mn-cs"/>
              <a:sym typeface="Brill Roman"/>
            </a:endParaRPr>
          </a:p>
          <a:p>
            <a:pPr lvl="1" marL="764540" indent="-444500" defTabSz="591502">
              <a:spcBef>
                <a:spcPts val="3600"/>
              </a:spcBef>
              <a:defRPr sz="3600">
                <a:latin typeface="Brill Bold"/>
                <a:ea typeface="Brill Bold"/>
                <a:cs typeface="Brill Bold"/>
                <a:sym typeface="Brill Bold"/>
              </a:defRPr>
            </a:pPr>
            <a:r>
              <a:rPr>
                <a:latin typeface="+mn-lt"/>
                <a:ea typeface="+mn-ea"/>
                <a:cs typeface="+mn-cs"/>
                <a:sym typeface="Brill Roman"/>
              </a:rPr>
              <a:t>For example, when comparing the average ratings for two equally-sized groups, each of which have a standard deviation of σ across their ratings, traditional power analysis requires (5.6 σ / Δ)</a:t>
            </a:r>
            <a:r>
              <a:rPr baseline="31999">
                <a:latin typeface="+mn-lt"/>
                <a:ea typeface="+mn-ea"/>
                <a:cs typeface="+mn-cs"/>
                <a:sym typeface="Brill Roman"/>
              </a:rPr>
              <a:t>2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 participants. </a:t>
            </a:r>
            <a:endParaRPr>
              <a:latin typeface="+mn-lt"/>
              <a:ea typeface="+mn-ea"/>
              <a:cs typeface="+mn-cs"/>
              <a:sym typeface="Brill Roman"/>
            </a:endParaRPr>
          </a:p>
          <a:p>
            <a:pPr marL="444500" indent="-444500" defTabSz="591502">
              <a:spcBef>
                <a:spcPts val="3600"/>
              </a:spcBef>
              <a:defRPr sz="3600">
                <a:latin typeface="Brill Bold"/>
                <a:ea typeface="Brill Bold"/>
                <a:cs typeface="Brill Bold"/>
                <a:sym typeface="Brill Bold"/>
              </a:defRPr>
            </a:pPr>
            <a:r>
              <a:rPr>
                <a:latin typeface="+mn-lt"/>
                <a:ea typeface="+mn-ea"/>
                <a:cs typeface="+mn-cs"/>
                <a:sym typeface="Brill Roman"/>
              </a:rPr>
              <a:t>If you are optimistic in estimating effect size, actual power can easily drop to just 10%! </a:t>
            </a:r>
            <a:endParaRPr>
              <a:latin typeface="+mn-lt"/>
              <a:ea typeface="+mn-ea"/>
              <a:cs typeface="+mn-cs"/>
              <a:sym typeface="Brill Roman"/>
            </a:endParaRPr>
          </a:p>
          <a:p>
            <a:pPr marL="444500" indent="-444500" defTabSz="591502">
              <a:spcBef>
                <a:spcPts val="3600"/>
              </a:spcBef>
              <a:defRPr sz="3600">
                <a:latin typeface="Brill Bold"/>
                <a:ea typeface="Brill Bold"/>
                <a:cs typeface="Brill Bold"/>
                <a:sym typeface="Brill Bold"/>
              </a:defRPr>
            </a:pPr>
            <a:r>
              <a:rPr>
                <a:latin typeface="+mn-lt"/>
                <a:ea typeface="+mn-ea"/>
                <a:cs typeface="+mn-cs"/>
                <a:sym typeface="Brill Roman"/>
              </a:rPr>
              <a:t>A more modern approach is to use </a:t>
            </a:r>
            <a:r>
              <a:t>simulated data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 to assess how many participants are likely to be necessary.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To Recru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Recruit</a:t>
            </a:r>
          </a:p>
        </p:txBody>
      </p:sp>
      <p:sp>
        <p:nvSpPr>
          <p:cNvPr id="161" name="The best sampling strategies assume full access to your population of interest (e.g., choosing which users to A/B test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1187" indent="-611187" defTabSz="813315">
              <a:defRPr sz="4950"/>
            </a:pPr>
            <a:r>
              <a:t>The best sampling strategies assume full access to your population of interest (e.g., choosing which users to A/B test).</a:t>
            </a:r>
          </a:p>
          <a:p>
            <a:pPr marL="611187" indent="-611187" defTabSz="813315">
              <a:defRPr sz="4950"/>
            </a:pPr>
            <a:r>
              <a:t>More often, researchers have to rely on non-probabilistic </a:t>
            </a:r>
            <a:r>
              <a:rPr>
                <a:latin typeface="Brill Bold"/>
                <a:ea typeface="Brill Bold"/>
                <a:cs typeface="Brill Bold"/>
                <a:sym typeface="Brill Bold"/>
              </a:rPr>
              <a:t>convenience samples</a:t>
            </a:r>
            <a:r>
              <a:t> of whomever they can get.</a:t>
            </a:r>
          </a:p>
          <a:p>
            <a:pPr lvl="1" marL="1051242" indent="-611187" defTabSz="813315">
              <a:defRPr sz="4950">
                <a:latin typeface="Brill Bold"/>
                <a:ea typeface="Brill Bold"/>
                <a:cs typeface="Brill Bold"/>
                <a:sym typeface="Brill Bold"/>
              </a:defRPr>
            </a:pPr>
            <a:r>
              <a:rPr>
                <a:latin typeface="+mn-lt"/>
                <a:ea typeface="+mn-ea"/>
                <a:cs typeface="+mn-cs"/>
                <a:sym typeface="Brill Roman"/>
              </a:rPr>
              <a:t>Spamming the ISMIR list</a:t>
            </a:r>
            <a:endParaRPr>
              <a:latin typeface="+mn-lt"/>
              <a:ea typeface="+mn-ea"/>
              <a:cs typeface="+mn-cs"/>
              <a:sym typeface="Brill Roman"/>
            </a:endParaRPr>
          </a:p>
          <a:p>
            <a:pPr lvl="1" marL="1051242" indent="-611187" defTabSz="813315">
              <a:defRPr sz="4950">
                <a:latin typeface="Brill Bold"/>
                <a:ea typeface="Brill Bold"/>
                <a:cs typeface="Brill Bold"/>
                <a:sym typeface="Brill Bold"/>
              </a:defRPr>
            </a:pPr>
            <a:r>
              <a:rPr u="sng">
                <a:hlinkClick r:id="rId2" invalidUrl="" action="" tgtFrame="" tooltip="" history="1" highlightClick="0" endSnd="0"/>
              </a:rPr>
              <a:t>Mechanical Turk</a:t>
            </a:r>
            <a:r>
              <a:rPr>
                <a:latin typeface="+mn-lt"/>
                <a:ea typeface="+mn-ea"/>
                <a:cs typeface="+mn-cs"/>
                <a:sym typeface="Brill Roman"/>
              </a:rPr>
              <a:t> or </a:t>
            </a:r>
            <a:r>
              <a:rPr u="sng">
                <a:hlinkClick r:id="rId3" invalidUrl="" action="" tgtFrame="" tooltip="" history="1" highlightClick="0" endSnd="0"/>
              </a:rPr>
              <a:t>Prolific</a:t>
            </a:r>
          </a:p>
          <a:p>
            <a:pPr marL="611187" indent="-611187" defTabSz="813315">
              <a:defRPr sz="4950"/>
            </a:pPr>
            <a:r>
              <a:t>Convenience samples may not generalise well!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9362D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rill Roman"/>
        <a:ea typeface="Brill Roman"/>
        <a:cs typeface="Brill Roman"/>
      </a:majorFont>
      <a:minorFont>
        <a:latin typeface="Brill Roman"/>
        <a:ea typeface="Brill Roman"/>
        <a:cs typeface="Brill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-11999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rill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39362D"/>
            </a:solidFill>
            <a:effectLst/>
            <a:uFillTx/>
            <a:latin typeface="+mn-lt"/>
            <a:ea typeface="+mn-ea"/>
            <a:cs typeface="+mn-cs"/>
            <a:sym typeface="Brill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rill Roman"/>
        <a:ea typeface="Brill Roman"/>
        <a:cs typeface="Brill Roman"/>
      </a:majorFont>
      <a:minorFont>
        <a:latin typeface="Brill Roman"/>
        <a:ea typeface="Brill Roman"/>
        <a:cs typeface="Brill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-11999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rill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39362D"/>
            </a:solidFill>
            <a:effectLst/>
            <a:uFillTx/>
            <a:latin typeface="+mn-lt"/>
            <a:ea typeface="+mn-ea"/>
            <a:cs typeface="+mn-cs"/>
            <a:sym typeface="Brill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