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438912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A831478-8391-41D5-A234-EB557EB825D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Num" idx="4"/>
          </p:nvPr>
        </p:nvSpPr>
        <p:spPr>
          <a:xfrm>
            <a:off x="3971520" y="8830080"/>
            <a:ext cx="3036240" cy="463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A66AB-C41E-458A-9C27-0190538C37AE}" type="slidenum">
              <a:rPr b="0" lang="en-US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Img"/>
          </p:nvPr>
        </p:nvSpPr>
        <p:spPr>
          <a:xfrm>
            <a:off x="2197080" y="696960"/>
            <a:ext cx="2615040" cy="34851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360" cy="4182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240" rIns="93240" tIns="46440" bIns="4644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5"/>
          <p:cNvSpPr/>
          <p:nvPr/>
        </p:nvSpPr>
        <p:spPr>
          <a:xfrm>
            <a:off x="0" y="0"/>
            <a:ext cx="32917320" cy="43890120"/>
          </a:xfrm>
          <a:prstGeom prst="rect">
            <a:avLst/>
          </a:prstGeom>
          <a:solidFill>
            <a:srgbClr val="ffffe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36"/>
          <p:cNvSpPr/>
          <p:nvPr/>
        </p:nvSpPr>
        <p:spPr>
          <a:xfrm>
            <a:off x="0" y="0"/>
            <a:ext cx="32917320" cy="5425920"/>
          </a:xfrm>
          <a:prstGeom prst="rect">
            <a:avLst/>
          </a:prstGeom>
          <a:solidFill>
            <a:srgbClr val="e19c1e"/>
          </a:solidFill>
          <a:ln w="9360">
            <a:solidFill>
              <a:srgbClr val="00233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33"/>
          <p:cNvSpPr/>
          <p:nvPr/>
        </p:nvSpPr>
        <p:spPr>
          <a:xfrm>
            <a:off x="701280" y="6400800"/>
            <a:ext cx="10133640" cy="365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233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 Box 14"/>
          <p:cNvSpPr/>
          <p:nvPr/>
        </p:nvSpPr>
        <p:spPr>
          <a:xfrm>
            <a:off x="701280" y="43260480"/>
            <a:ext cx="2162160" cy="53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1680" rIns="121680" tIns="60840" bIns="60840" anchor="t">
            <a:spAutoFit/>
          </a:bodyPr>
          <a:p>
            <a:pPr>
              <a:lnSpc>
                <a:spcPct val="65000"/>
              </a:lnSpc>
              <a:spcBef>
                <a:spcPts val="332"/>
              </a:spcBef>
              <a:buNone/>
            </a:pPr>
            <a:r>
              <a:rPr b="1" lang="en-US" sz="670" spc="-1" strike="noStrike">
                <a:solidFill>
                  <a:srgbClr val="808080"/>
                </a:solidFill>
                <a:latin typeface="Arial"/>
                <a:ea typeface="DejaVu Sans"/>
              </a:rPr>
              <a:t>TEMPLATE DESIGN © 2008</a:t>
            </a:r>
            <a:endParaRPr b="0" lang="en-GB" sz="670" spc="-1" strike="noStrike">
              <a:latin typeface="Arial"/>
            </a:endParaRPr>
          </a:p>
          <a:p>
            <a:pPr>
              <a:lnSpc>
                <a:spcPct val="65000"/>
              </a:lnSpc>
              <a:spcBef>
                <a:spcPts val="666"/>
              </a:spcBef>
              <a:buNone/>
            </a:pPr>
            <a:r>
              <a:rPr b="1" lang="en-US" sz="1340" spc="-1" strike="noStrike">
                <a:solidFill>
                  <a:srgbClr val="808080"/>
                </a:solidFill>
                <a:latin typeface="Arial"/>
                <a:ea typeface="DejaVu Sans"/>
              </a:rPr>
              <a:t>www.PosterPresentations.com</a:t>
            </a:r>
            <a:endParaRPr b="0" lang="en-GB" sz="1340" spc="-1" strike="noStrike">
              <a:latin typeface="Arial"/>
            </a:endParaRPr>
          </a:p>
        </p:txBody>
      </p:sp>
      <p:sp>
        <p:nvSpPr>
          <p:cNvPr id="4" name="Rectangle 40"/>
          <p:cNvSpPr/>
          <p:nvPr/>
        </p:nvSpPr>
        <p:spPr>
          <a:xfrm>
            <a:off x="22029120" y="6400800"/>
            <a:ext cx="10133640" cy="365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233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41"/>
          <p:cNvSpPr/>
          <p:nvPr/>
        </p:nvSpPr>
        <p:spPr>
          <a:xfrm>
            <a:off x="11364480" y="6400800"/>
            <a:ext cx="10133640" cy="365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233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43"/>
          <p:cNvSpPr/>
          <p:nvPr/>
        </p:nvSpPr>
        <p:spPr>
          <a:xfrm>
            <a:off x="0" y="5550840"/>
            <a:ext cx="32918400" cy="360"/>
          </a:xfrm>
          <a:prstGeom prst="line">
            <a:avLst/>
          </a:prstGeom>
          <a:ln w="254160">
            <a:solidFill>
              <a:srgbClr val="001a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TextBox 4"/>
          <p:cNvSpPr/>
          <p:nvPr/>
        </p:nvSpPr>
        <p:spPr>
          <a:xfrm>
            <a:off x="9006840" y="5770800"/>
            <a:ext cx="183600" cy="6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Rectangle 1"/>
          <p:cNvSpPr/>
          <p:nvPr/>
        </p:nvSpPr>
        <p:spPr>
          <a:xfrm>
            <a:off x="0" y="4049640"/>
            <a:ext cx="32917320" cy="3984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2336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Rectangle 4"/>
          <p:cNvSpPr/>
          <p:nvPr/>
        </p:nvSpPr>
        <p:spPr>
          <a:xfrm>
            <a:off x="0" y="-2692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6"/>
          <p:cNvSpPr/>
          <p:nvPr/>
        </p:nvSpPr>
        <p:spPr>
          <a:xfrm>
            <a:off x="0" y="43920"/>
            <a:ext cx="183600" cy="36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Rectangle 10"/>
          <p:cNvSpPr/>
          <p:nvPr/>
        </p:nvSpPr>
        <p:spPr>
          <a:xfrm>
            <a:off x="0" y="-406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Rectangle 11"/>
          <p:cNvSpPr/>
          <p:nvPr/>
        </p:nvSpPr>
        <p:spPr>
          <a:xfrm>
            <a:off x="0" y="1282320"/>
            <a:ext cx="183600" cy="36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Rectangle 13"/>
          <p:cNvSpPr/>
          <p:nvPr/>
        </p:nvSpPr>
        <p:spPr>
          <a:xfrm>
            <a:off x="0" y="-2692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Rectangle 15"/>
          <p:cNvSpPr/>
          <p:nvPr/>
        </p:nvSpPr>
        <p:spPr>
          <a:xfrm>
            <a:off x="0" y="-269280"/>
            <a:ext cx="183600" cy="5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Rectangle 29"/>
          <p:cNvSpPr/>
          <p:nvPr/>
        </p:nvSpPr>
        <p:spPr>
          <a:xfrm>
            <a:off x="16626600" y="4441320"/>
            <a:ext cx="15966360" cy="39100320"/>
          </a:xfrm>
          <a:prstGeom prst="rect">
            <a:avLst/>
          </a:prstGeom>
          <a:solidFill>
            <a:srgbClr val="ffffff"/>
          </a:solidFill>
          <a:ln w="1015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Straight Connector 35"/>
          <p:cNvSpPr/>
          <p:nvPr/>
        </p:nvSpPr>
        <p:spPr>
          <a:xfrm>
            <a:off x="0" y="4005720"/>
            <a:ext cx="32918400" cy="43560"/>
          </a:xfrm>
          <a:prstGeom prst="line">
            <a:avLst/>
          </a:prstGeom>
          <a:ln w="254160">
            <a:solidFill>
              <a:srgbClr val="0023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Straight Connector 37"/>
          <p:cNvSpPr/>
          <p:nvPr/>
        </p:nvSpPr>
        <p:spPr>
          <a:xfrm>
            <a:off x="0" y="66600"/>
            <a:ext cx="32918400" cy="43560"/>
          </a:xfrm>
          <a:prstGeom prst="line">
            <a:avLst/>
          </a:prstGeom>
          <a:ln w="254160">
            <a:solidFill>
              <a:srgbClr val="0023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Rectangle 26"/>
          <p:cNvSpPr/>
          <p:nvPr/>
        </p:nvSpPr>
        <p:spPr>
          <a:xfrm>
            <a:off x="358920" y="4441320"/>
            <a:ext cx="15907680" cy="39100320"/>
          </a:xfrm>
          <a:prstGeom prst="rect">
            <a:avLst/>
          </a:prstGeom>
          <a:solidFill>
            <a:srgbClr val="ffffff"/>
          </a:solidFill>
          <a:ln w="1015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slideLayout" Target="../slideLayouts/slideLayout2.xml"/><Relationship Id="rId1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"/>
          <p:cNvSpPr/>
          <p:nvPr/>
        </p:nvSpPr>
        <p:spPr>
          <a:xfrm>
            <a:off x="0" y="799200"/>
            <a:ext cx="32917320" cy="91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2336"/>
                </a:solidFill>
                <a:latin typeface="Arial"/>
                <a:ea typeface="DejaVu Sans"/>
              </a:rPr>
              <a:t>Four Chords Go a Long Way: Measuring Chord Progression Similarity in Chinese Popular Music 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0" y="1839600"/>
            <a:ext cx="3291732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336"/>
                </a:solidFill>
                <a:latin typeface="Arial"/>
                <a:ea typeface="DejaVu Sans"/>
              </a:rPr>
              <a:t>Jiaying Li</a:t>
            </a:r>
            <a:r>
              <a:rPr b="1" lang="en-US" sz="4000" spc="-1" strike="noStrike" baseline="30000">
                <a:solidFill>
                  <a:srgbClr val="002336"/>
                </a:solidFill>
                <a:latin typeface="Arial"/>
                <a:ea typeface="DejaVu Sans"/>
              </a:rPr>
              <a:t>1 </a:t>
            </a:r>
            <a:r>
              <a:rPr b="1" lang="en-US" sz="4000" spc="-1" strike="noStrike">
                <a:solidFill>
                  <a:srgbClr val="002336"/>
                </a:solidFill>
                <a:latin typeface="Arial"/>
                <a:ea typeface="DejaVu Sans"/>
              </a:rPr>
              <a:t>and Nat Condit-Schultz</a:t>
            </a:r>
            <a:r>
              <a:rPr b="1" lang="en-US" sz="4000" spc="-1" strike="noStrike" baseline="30000">
                <a:solidFill>
                  <a:srgbClr val="002336"/>
                </a:solidFill>
                <a:latin typeface="Arial"/>
                <a:ea typeface="DejaVu Sans"/>
              </a:rPr>
              <a:t>1</a:t>
            </a:r>
            <a:r>
              <a:rPr b="1" lang="en-US" sz="4000" spc="-1" strike="noStrike">
                <a:solidFill>
                  <a:srgbClr val="002336"/>
                </a:solidFill>
                <a:latin typeface="Arial"/>
                <a:ea typeface="DejaVu Sans"/>
              </a:rPr>
              <a:t>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5" name="Rectangle 91"/>
          <p:cNvSpPr/>
          <p:nvPr/>
        </p:nvSpPr>
        <p:spPr>
          <a:xfrm>
            <a:off x="34920" y="2468880"/>
            <a:ext cx="3291732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 baseline="30000">
                <a:solidFill>
                  <a:srgbClr val="002336"/>
                </a:solidFill>
                <a:latin typeface="Arial"/>
                <a:ea typeface="DejaVu Sans"/>
              </a:rPr>
              <a:t>1</a:t>
            </a:r>
            <a:r>
              <a:rPr b="1" lang="en-US" sz="4000" spc="-1" strike="noStrike">
                <a:solidFill>
                  <a:srgbClr val="002336"/>
                </a:solidFill>
                <a:latin typeface="Arial"/>
                <a:ea typeface="DejaVu Sans"/>
              </a:rPr>
              <a:t>Georgia Institute of Technology, Atlanta, GA, USA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6" name="Rectangle 7"/>
          <p:cNvSpPr/>
          <p:nvPr/>
        </p:nvSpPr>
        <p:spPr>
          <a:xfrm>
            <a:off x="363960" y="4447800"/>
            <a:ext cx="1590048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7" name="Rectangle 99"/>
          <p:cNvSpPr/>
          <p:nvPr/>
        </p:nvSpPr>
        <p:spPr>
          <a:xfrm>
            <a:off x="16623720" y="4441320"/>
            <a:ext cx="1596420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CPSI EXAMPLES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8" name="Rectangle 105"/>
          <p:cNvSpPr/>
          <p:nvPr/>
        </p:nvSpPr>
        <p:spPr>
          <a:xfrm>
            <a:off x="381240" y="13570560"/>
            <a:ext cx="15890760" cy="72144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CHINESE POP MUSIC DATABASE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69" name="Rectangle 108"/>
          <p:cNvSpPr/>
          <p:nvPr/>
        </p:nvSpPr>
        <p:spPr>
          <a:xfrm>
            <a:off x="16623720" y="41264640"/>
            <a:ext cx="1596420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CONTACT INFORMATION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0" name="Rectangle 12"/>
          <p:cNvSpPr/>
          <p:nvPr/>
        </p:nvSpPr>
        <p:spPr>
          <a:xfrm>
            <a:off x="559080" y="5483880"/>
            <a:ext cx="15460920" cy="77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Popular music is often criticized for “resusing” chord progressions---as famously parodied by the “Axis of Awesome” band. Chinese popular music in particular has seen a raft of criticism and controversy in the last decade surrounding the reuse of chord progressions from previous hits (cite or quote article)? But has chinese pop </a:t>
            </a:r>
            <a:r>
              <a:rPr b="0" i="1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really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become more harmonically homegeneous?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	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We investigated the resuse of identical, and </a:t>
            </a:r>
            <a:r>
              <a:rPr b="1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similar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, chord progressions in chinese popular music from the last decade. Based on the controversy and criticism, we hypothesized that harmonic similarity would increase in the last five years.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To afford nuanced comparison of similarity, we propose a novel </a:t>
            </a:r>
            <a:r>
              <a:rPr b="1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Chord Progression Similarity Index (CPSI)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DejaVu Sans"/>
              </a:rPr>
              <a:t>based on a Markov Model of pitch content in consecutive chords. The CPSI model can be restricted/weighted to explore various musical interpetations.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1" name="Rectangle 111"/>
          <p:cNvSpPr/>
          <p:nvPr/>
        </p:nvSpPr>
        <p:spPr>
          <a:xfrm>
            <a:off x="16789320" y="42038280"/>
            <a:ext cx="1563732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Jiaying Li, Computational &amp; Cognitive Musicology Group, Georgia Tech Center for Music Technology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jli3269@gatech.edu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Dataset: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https://github.com/JiayingLi0803/harmonicSimilarityProject_2022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72" name="Text Box 472"/>
          <p:cNvSpPr/>
          <p:nvPr/>
        </p:nvSpPr>
        <p:spPr>
          <a:xfrm>
            <a:off x="562320" y="14760000"/>
            <a:ext cx="15637320" cy="568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Sampling Method: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The 20 most popular chinese pop songs from each year ∈ {2012, 2013, ..., 2021} were sampled based on a aggregate ratings from QQ Music, Kogou Music, and Kuwo music, which represent 72.8% of chinese streaming...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Chord Progression Notations: 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 accessed existing chord-transcriptions of 200 sampled songs from the Echangwang website:</a:t>
            </a:r>
            <a:endParaRPr b="0" lang="en-GB" sz="3600" spc="-1" strike="noStrike">
              <a:latin typeface="Arial"/>
            </a:endParaRPr>
          </a:p>
          <a:p>
            <a:pPr lvl="2" marL="14860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 encoded chords from the verses and choruses of each track;</a:t>
            </a:r>
            <a:endParaRPr b="0" lang="en-GB" sz="3600" spc="-1" strike="noStrike">
              <a:latin typeface="Arial"/>
            </a:endParaRPr>
          </a:p>
          <a:p>
            <a:pPr lvl="2" marL="14860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 transpose all major pieces to C major and minor pieces to A minor.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3" name="Rectangle 168"/>
          <p:cNvSpPr/>
          <p:nvPr/>
        </p:nvSpPr>
        <p:spPr>
          <a:xfrm>
            <a:off x="16630560" y="9838440"/>
            <a:ext cx="1596852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GB" sz="4000" spc="-1" strike="noStrike">
              <a:latin typeface="Arial"/>
            </a:endParaRPr>
          </a:p>
        </p:txBody>
      </p:sp>
      <p:grpSp>
        <p:nvGrpSpPr>
          <p:cNvPr id="74" name="Group 163"/>
          <p:cNvGrpSpPr/>
          <p:nvPr/>
        </p:nvGrpSpPr>
        <p:grpSpPr>
          <a:xfrm>
            <a:off x="488520" y="2405880"/>
            <a:ext cx="7029000" cy="1419120"/>
            <a:chOff x="488520" y="2405880"/>
            <a:chExt cx="7029000" cy="1419120"/>
          </a:xfrm>
        </p:grpSpPr>
        <p:pic>
          <p:nvPicPr>
            <p:cNvPr id="75" name="Picture 164" descr=""/>
            <p:cNvPicPr/>
            <p:nvPr/>
          </p:nvPicPr>
          <p:blipFill>
            <a:blip r:embed="rId1"/>
            <a:stretch/>
          </p:blipFill>
          <p:spPr>
            <a:xfrm>
              <a:off x="488520" y="2405880"/>
              <a:ext cx="7029000" cy="1406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6" name="Rectangle 165"/>
            <p:cNvSpPr/>
            <p:nvPr/>
          </p:nvSpPr>
          <p:spPr>
            <a:xfrm>
              <a:off x="3114720" y="3507480"/>
              <a:ext cx="1904400" cy="317520"/>
            </a:xfrm>
            <a:prstGeom prst="rect">
              <a:avLst/>
            </a:prstGeom>
            <a:solidFill>
              <a:srgbClr val="e19c1c"/>
            </a:solidFill>
            <a:ln w="19080">
              <a:noFill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" name="Text Box 472"/>
          <p:cNvSpPr/>
          <p:nvPr/>
        </p:nvSpPr>
        <p:spPr>
          <a:xfrm>
            <a:off x="490680" y="23791320"/>
            <a:ext cx="15637320" cy="2395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Each chord is represented as a set of equal tempered pitch classes (pc).</a:t>
            </a:r>
            <a:endParaRPr b="0" lang="en-GB" sz="36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Complex chords (such as 7ths) may or may not be simplified to triads.</a:t>
            </a: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A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1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12 × 12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transition matrix represents transitions from pcs in each (antecedent chord) to the next (consequent) chord.</a:t>
            </a: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In the </a:t>
            </a:r>
            <a:r>
              <a:rPr b="1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full model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0" i="1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every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pc in the antecedenet chord is tallied as a transition to </a:t>
            </a:r>
            <a:r>
              <a:rPr b="0" i="1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every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pc in the consequent chord.</a:t>
            </a:r>
            <a:endParaRPr b="0" lang="en-GB" sz="36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This approach effectively ignores voice-leading between chords.</a:t>
            </a: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In </a:t>
            </a:r>
            <a:r>
              <a:rPr b="1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weighted/restricted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versions of the model, transitions can be weighted (or removed based on various criteria; for example, prioritizing the chord roots or transitions that fall on stronger hypoermetric  positions.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Root-based Measuring Model: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For a chord progression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K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with chords 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{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C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}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, where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represents its location index in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K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, we simplify it as a directed Markov chain based on its roots 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{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R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}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. Denote the transition probability from root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R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to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R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j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as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P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ij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.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Construction of Chord Progression Transition Matrix: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For notes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N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ij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in chord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C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, their transition probabilities to the notes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N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i+1j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in the next chord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C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i+1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are the same;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The transition probability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p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ij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from note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N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ij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to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N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i+1j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is defined as: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CPSI: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For chord progression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K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1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and chord progression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K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2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, define their similarity index as the Euclidean distance of their note transition matrix 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Π</a:t>
            </a:r>
            <a:r>
              <a:rPr b="0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1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and 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Π</a:t>
            </a:r>
            <a:r>
              <a:rPr b="0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2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: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Metric Weighting: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Metric and hypermetric position are extremely important to musical organization and to music perception, especially the first note;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Assume that the practical human perception weights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w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for chord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C</a:t>
            </a:r>
            <a:r>
              <a:rPr b="0" i="1" lang="en-US" sz="3600" spc="-1" strike="noStrike" baseline="-25000">
                <a:solidFill>
                  <a:srgbClr val="002336"/>
                </a:solidFill>
                <a:latin typeface="Times New Roman"/>
                <a:ea typeface="Calibri"/>
              </a:rPr>
              <a:t>i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, the transition matrix </a:t>
            </a:r>
            <a:r>
              <a:rPr b="0" i="1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P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is</a:t>
            </a:r>
            <a:r>
              <a:rPr b="0" lang="en-US" sz="3600" spc="-1" strike="noStrike">
                <a:solidFill>
                  <a:srgbClr val="002336"/>
                </a:solidFill>
                <a:latin typeface="Times New Roman"/>
                <a:ea typeface="Calibri"/>
              </a:rPr>
              <a:t>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modified to: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8" name="Rectangle 240"/>
          <p:cNvSpPr/>
          <p:nvPr/>
        </p:nvSpPr>
        <p:spPr>
          <a:xfrm>
            <a:off x="335880" y="20384280"/>
            <a:ext cx="15900480" cy="72144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CPSI MEASURING ALGORITHM BASED ON MARKOV MODEL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9" name="Text Box 472"/>
          <p:cNvSpPr/>
          <p:nvPr/>
        </p:nvSpPr>
        <p:spPr>
          <a:xfrm>
            <a:off x="16942680" y="30873960"/>
            <a:ext cx="15637320" cy="638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 will  compare twelve versions, representing different weightings/restrictions of the transition matrices.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1.x.x: No weight for chords;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2.x.x: Add weight to leading chord;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x.1.x: Non-simplified chords;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x.2.x: Simplified chords into triads;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x.3.x: Root-based model;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x.x.1: Progression group as basic analysis unit;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Version x.x.2: Combining all chord progressions together as basic analysis unit.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0" name="Rectangle 347"/>
          <p:cNvSpPr/>
          <p:nvPr/>
        </p:nvSpPr>
        <p:spPr>
          <a:xfrm>
            <a:off x="16632000" y="25020000"/>
            <a:ext cx="15961680" cy="717480"/>
          </a:xfrm>
          <a:prstGeom prst="rect">
            <a:avLst/>
          </a:prstGeom>
          <a:solidFill>
            <a:srgbClr val="ffc000"/>
          </a:solidFill>
          <a:ln w="8892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PERCEPTUAL EXPERIMENT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1" name="Text Box 472"/>
          <p:cNvSpPr/>
          <p:nvPr/>
        </p:nvSpPr>
        <p:spPr>
          <a:xfrm>
            <a:off x="16858440" y="10552680"/>
            <a:ext cx="15865200" cy="1435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 first investigate how often any of year’s top-20 songs actually use identical chord progressions: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For a more nuanced analysis, we compare the mean full-model CPSI score in each year, for verses, choruses, and both sections together.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Mann-Kendall test for monotonic trend analysis shows that the decreasing CPSI is significant in the past five years.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Comparing to the verse, chorus part more likely appears the same chord progressions.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2" name="Text Box 472"/>
          <p:cNvSpPr/>
          <p:nvPr/>
        </p:nvSpPr>
        <p:spPr>
          <a:xfrm>
            <a:off x="16347960" y="8925120"/>
            <a:ext cx="15774840" cy="79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914400" algn="ctr">
              <a:lnSpc>
                <a:spcPct val="100000"/>
              </a:lnSpc>
              <a:spcAft>
                <a:spcPts val="1199"/>
              </a:spcAft>
              <a:buNone/>
            </a:pPr>
            <a:r>
              <a:rPr b="0" lang="en-US" sz="2800" spc="-1" strike="noStrike">
                <a:solidFill>
                  <a:srgbClr val="002336"/>
                </a:solidFill>
                <a:latin typeface="Calibri"/>
                <a:ea typeface="Calibri"/>
              </a:rPr>
              <a:t>Examples of chord progression pairs and corresponding CPSI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3" name="图片 11" descr=""/>
          <p:cNvPicPr/>
          <p:nvPr/>
        </p:nvPicPr>
        <p:blipFill>
          <a:blip r:embed="rId2"/>
          <a:stretch/>
        </p:blipFill>
        <p:spPr>
          <a:xfrm>
            <a:off x="13417560" y="34588440"/>
            <a:ext cx="2647080" cy="1221120"/>
          </a:xfrm>
          <a:prstGeom prst="rect">
            <a:avLst/>
          </a:prstGeom>
          <a:ln w="0">
            <a:noFill/>
          </a:ln>
        </p:spPr>
      </p:pic>
      <p:grpSp>
        <p:nvGrpSpPr>
          <p:cNvPr id="84" name="组合 19"/>
          <p:cNvGrpSpPr/>
          <p:nvPr/>
        </p:nvGrpSpPr>
        <p:grpSpPr>
          <a:xfrm>
            <a:off x="720000" y="33120000"/>
            <a:ext cx="14232600" cy="4181760"/>
            <a:chOff x="720000" y="33120000"/>
            <a:chExt cx="14232600" cy="4181760"/>
          </a:xfrm>
        </p:grpSpPr>
        <p:sp>
          <p:nvSpPr>
            <p:cNvPr id="85" name="Text Box 472"/>
            <p:cNvSpPr/>
            <p:nvPr/>
          </p:nvSpPr>
          <p:spPr>
            <a:xfrm>
              <a:off x="3083760" y="36509760"/>
              <a:ext cx="10371600" cy="792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t">
              <a:spAutoFit/>
            </a:bodyPr>
            <a:p>
              <a:pPr marL="914400">
                <a:lnSpc>
                  <a:spcPct val="100000"/>
                </a:lnSpc>
                <a:spcAft>
                  <a:spcPts val="1199"/>
                </a:spcAft>
                <a:buNone/>
              </a:pPr>
              <a:r>
                <a:rPr b="0" lang="en-US" sz="2800" spc="-1" strike="noStrike">
                  <a:solidFill>
                    <a:srgbClr val="002336"/>
                  </a:solidFill>
                  <a:latin typeface="Calibri"/>
                  <a:ea typeface="Calibri"/>
                </a:rPr>
                <a:t>Example of chord progression “F-&gt;G-&gt;Am-&gt;C”</a:t>
              </a:r>
              <a:endParaRPr b="0" lang="en-GB" sz="2800" spc="-1" strike="noStrike">
                <a:latin typeface="Arial"/>
              </a:endParaRPr>
            </a:p>
          </p:txBody>
        </p:sp>
        <p:pic>
          <p:nvPicPr>
            <p:cNvPr id="86" name="图片 6" descr=""/>
            <p:cNvPicPr/>
            <p:nvPr/>
          </p:nvPicPr>
          <p:blipFill>
            <a:blip r:embed="rId3"/>
            <a:srcRect l="0" t="8192" r="0" b="0"/>
            <a:stretch/>
          </p:blipFill>
          <p:spPr>
            <a:xfrm>
              <a:off x="1042560" y="34918200"/>
              <a:ext cx="7350120" cy="175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图片 13" descr=""/>
            <p:cNvPicPr/>
            <p:nvPr/>
          </p:nvPicPr>
          <p:blipFill>
            <a:blip r:embed="rId4"/>
            <a:stretch/>
          </p:blipFill>
          <p:spPr>
            <a:xfrm>
              <a:off x="10417320" y="33120000"/>
              <a:ext cx="4535280" cy="354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图片 18" descr=""/>
            <p:cNvPicPr/>
            <p:nvPr/>
          </p:nvPicPr>
          <p:blipFill>
            <a:blip r:embed="rId5"/>
            <a:stretch/>
          </p:blipFill>
          <p:spPr>
            <a:xfrm>
              <a:off x="930240" y="33152040"/>
              <a:ext cx="8618040" cy="120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9" name="Text Box 472"/>
            <p:cNvSpPr/>
            <p:nvPr/>
          </p:nvSpPr>
          <p:spPr>
            <a:xfrm>
              <a:off x="720000" y="34145640"/>
              <a:ext cx="10371600" cy="792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t">
              <a:spAutoFit/>
            </a:bodyPr>
            <a:p>
              <a:pPr marL="914400">
                <a:lnSpc>
                  <a:spcPct val="100000"/>
                </a:lnSpc>
                <a:spcAft>
                  <a:spcPts val="1199"/>
                </a:spcAft>
                <a:buNone/>
              </a:pPr>
              <a:r>
                <a:rPr b="0" lang="en-US" sz="2800" spc="-1" strike="noStrike">
                  <a:solidFill>
                    <a:srgbClr val="002336"/>
                  </a:solidFill>
                  <a:latin typeface="Calibri"/>
                  <a:ea typeface="Calibri"/>
                </a:rPr>
                <a:t>The relationship between notes and numbers</a:t>
              </a:r>
              <a:endParaRPr b="0" lang="en-GB" sz="2800" spc="-1" strike="noStrike">
                <a:latin typeface="Arial"/>
              </a:endParaRPr>
            </a:p>
          </p:txBody>
        </p:sp>
      </p:grpSp>
      <p:pic>
        <p:nvPicPr>
          <p:cNvPr id="90" name="图片 21" descr=""/>
          <p:cNvPicPr/>
          <p:nvPr/>
        </p:nvPicPr>
        <p:blipFill>
          <a:blip r:embed="rId6"/>
          <a:srcRect l="0" t="7460" r="0" b="0"/>
          <a:stretch/>
        </p:blipFill>
        <p:spPr>
          <a:xfrm>
            <a:off x="4934520" y="37762560"/>
            <a:ext cx="6589800" cy="1577160"/>
          </a:xfrm>
          <a:prstGeom prst="rect">
            <a:avLst/>
          </a:prstGeom>
          <a:ln w="0">
            <a:noFill/>
          </a:ln>
        </p:spPr>
      </p:pic>
      <p:pic>
        <p:nvPicPr>
          <p:cNvPr id="91" name="图片 23" descr=""/>
          <p:cNvPicPr/>
          <p:nvPr/>
        </p:nvPicPr>
        <p:blipFill>
          <a:blip r:embed="rId7"/>
          <a:srcRect l="0" t="3417" r="0" b="0"/>
          <a:stretch/>
        </p:blipFill>
        <p:spPr>
          <a:xfrm>
            <a:off x="5232600" y="42157440"/>
            <a:ext cx="5247360" cy="1253880"/>
          </a:xfrm>
          <a:prstGeom prst="rect">
            <a:avLst/>
          </a:prstGeom>
          <a:ln w="0">
            <a:noFill/>
          </a:ln>
        </p:spPr>
      </p:pic>
      <p:pic>
        <p:nvPicPr>
          <p:cNvPr id="92" name="图片 25" descr=""/>
          <p:cNvPicPr/>
          <p:nvPr/>
        </p:nvPicPr>
        <p:blipFill>
          <a:blip r:embed="rId8"/>
          <a:stretch/>
        </p:blipFill>
        <p:spPr>
          <a:xfrm>
            <a:off x="17083440" y="5468760"/>
            <a:ext cx="15060240" cy="3552120"/>
          </a:xfrm>
          <a:prstGeom prst="rect">
            <a:avLst/>
          </a:prstGeom>
          <a:ln w="0">
            <a:noFill/>
          </a:ln>
        </p:spPr>
      </p:pic>
      <p:grpSp>
        <p:nvGrpSpPr>
          <p:cNvPr id="93" name="组合 229"/>
          <p:cNvGrpSpPr/>
          <p:nvPr/>
        </p:nvGrpSpPr>
        <p:grpSpPr>
          <a:xfrm>
            <a:off x="17280000" y="12352680"/>
            <a:ext cx="15700680" cy="4027320"/>
            <a:chOff x="17280000" y="12352680"/>
            <a:chExt cx="15700680" cy="4027320"/>
          </a:xfrm>
        </p:grpSpPr>
        <p:grpSp>
          <p:nvGrpSpPr>
            <p:cNvPr id="94" name="组合 227"/>
            <p:cNvGrpSpPr/>
            <p:nvPr/>
          </p:nvGrpSpPr>
          <p:grpSpPr>
            <a:xfrm>
              <a:off x="17574120" y="12352680"/>
              <a:ext cx="15406560" cy="3378960"/>
              <a:chOff x="17574120" y="12352680"/>
              <a:chExt cx="15406560" cy="3378960"/>
            </a:xfrm>
          </p:grpSpPr>
          <p:pic>
            <p:nvPicPr>
              <p:cNvPr id="95" name="图片 28" descr=""/>
              <p:cNvPicPr/>
              <p:nvPr/>
            </p:nvPicPr>
            <p:blipFill>
              <a:blip r:embed="rId9"/>
              <a:srcRect l="1607" t="3223" r="0" b="0"/>
              <a:stretch/>
            </p:blipFill>
            <p:spPr>
              <a:xfrm>
                <a:off x="17574120" y="12365640"/>
                <a:ext cx="5575320" cy="3366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" name="图片 223" descr=""/>
              <p:cNvPicPr/>
              <p:nvPr/>
            </p:nvPicPr>
            <p:blipFill>
              <a:blip r:embed="rId10"/>
              <a:stretch/>
            </p:blipFill>
            <p:spPr>
              <a:xfrm>
                <a:off x="22509720" y="12352680"/>
                <a:ext cx="5575320" cy="3352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7" name="图片 226" descr=""/>
              <p:cNvPicPr/>
              <p:nvPr/>
            </p:nvPicPr>
            <p:blipFill>
              <a:blip r:embed="rId11"/>
              <a:stretch/>
            </p:blipFill>
            <p:spPr>
              <a:xfrm>
                <a:off x="27448200" y="12365640"/>
                <a:ext cx="5532480" cy="3352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8" name="组合 228"/>
            <p:cNvGrpSpPr/>
            <p:nvPr/>
          </p:nvGrpSpPr>
          <p:grpSpPr>
            <a:xfrm>
              <a:off x="17280000" y="15556680"/>
              <a:ext cx="15063120" cy="823320"/>
              <a:chOff x="17280000" y="15556680"/>
              <a:chExt cx="15063120" cy="823320"/>
            </a:xfrm>
          </p:grpSpPr>
          <p:sp>
            <p:nvSpPr>
              <p:cNvPr id="99" name="Text Box 472"/>
              <p:cNvSpPr/>
              <p:nvPr/>
            </p:nvSpPr>
            <p:spPr>
              <a:xfrm>
                <a:off x="17280000" y="15556680"/>
                <a:ext cx="60354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82880" rIns="182880" tIns="182880" bIns="182880" anchor="t">
                <a:spAutoFit/>
              </a:bodyPr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b="0" lang="en-US" sz="2800" spc="-1" strike="noStrike">
                    <a:solidFill>
                      <a:srgbClr val="002336"/>
                    </a:solidFill>
                    <a:latin typeface="Calibri"/>
                    <a:ea typeface="Calibri"/>
                  </a:rPr>
                  <a:t>Non-simplified version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100" name="Text Box 472"/>
              <p:cNvSpPr/>
              <p:nvPr/>
            </p:nvSpPr>
            <p:spPr>
              <a:xfrm>
                <a:off x="22984560" y="15588000"/>
                <a:ext cx="43488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82880" rIns="182880" tIns="182880" bIns="182880" anchor="t">
                <a:spAutoFit/>
              </a:bodyPr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b="0" lang="en-US" sz="2800" spc="-1" strike="noStrike">
                    <a:solidFill>
                      <a:srgbClr val="002336"/>
                    </a:solidFill>
                    <a:latin typeface="Calibri"/>
                    <a:ea typeface="Calibri"/>
                  </a:rPr>
                  <a:t>Simplified version</a:t>
                </a:r>
                <a:endParaRPr b="0" lang="en-GB" sz="2800" spc="-1" strike="noStrike">
                  <a:latin typeface="Arial"/>
                </a:endParaRPr>
              </a:p>
            </p:txBody>
          </p:sp>
          <p:sp>
            <p:nvSpPr>
              <p:cNvPr id="101" name="Text Box 472"/>
              <p:cNvSpPr/>
              <p:nvPr/>
            </p:nvSpPr>
            <p:spPr>
              <a:xfrm>
                <a:off x="27994320" y="15567480"/>
                <a:ext cx="4348800" cy="792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82880" rIns="182880" tIns="182880" bIns="182880" anchor="t">
                <a:spAutoFit/>
              </a:bodyPr>
              <a:p>
                <a:pPr marL="914400">
                  <a:lnSpc>
                    <a:spcPct val="100000"/>
                  </a:lnSpc>
                  <a:spcAft>
                    <a:spcPts val="1199"/>
                  </a:spcAft>
                  <a:buNone/>
                </a:pPr>
                <a:r>
                  <a:rPr b="0" lang="en-US" sz="2800" spc="-1" strike="noStrike">
                    <a:solidFill>
                      <a:srgbClr val="002336"/>
                    </a:solidFill>
                    <a:latin typeface="Calibri"/>
                    <a:ea typeface="Calibri"/>
                  </a:rPr>
                  <a:t>Root version</a:t>
                </a:r>
                <a:endParaRPr b="0" lang="en-GB" sz="2800" spc="-1" strike="noStrike">
                  <a:latin typeface="Arial"/>
                </a:endParaRPr>
              </a:p>
            </p:txBody>
          </p:sp>
        </p:grpSp>
      </p:grpSp>
      <p:grpSp>
        <p:nvGrpSpPr>
          <p:cNvPr id="102" name="组合 243"/>
          <p:cNvGrpSpPr/>
          <p:nvPr/>
        </p:nvGrpSpPr>
        <p:grpSpPr>
          <a:xfrm>
            <a:off x="17640000" y="17640000"/>
            <a:ext cx="13772520" cy="4683240"/>
            <a:chOff x="17640000" y="17640000"/>
            <a:chExt cx="13772520" cy="4683240"/>
          </a:xfrm>
        </p:grpSpPr>
        <p:grpSp>
          <p:nvGrpSpPr>
            <p:cNvPr id="103" name="组合 238"/>
            <p:cNvGrpSpPr/>
            <p:nvPr/>
          </p:nvGrpSpPr>
          <p:grpSpPr>
            <a:xfrm>
              <a:off x="17640000" y="17640000"/>
              <a:ext cx="13772520" cy="4138560"/>
              <a:chOff x="17640000" y="17640000"/>
              <a:chExt cx="13772520" cy="4138560"/>
            </a:xfrm>
          </p:grpSpPr>
          <p:pic>
            <p:nvPicPr>
              <p:cNvPr id="104" name="图片 233" descr=""/>
              <p:cNvPicPr/>
              <p:nvPr/>
            </p:nvPicPr>
            <p:blipFill>
              <a:blip r:embed="rId12"/>
              <a:stretch/>
            </p:blipFill>
            <p:spPr>
              <a:xfrm>
                <a:off x="17640000" y="17640000"/>
                <a:ext cx="6607800" cy="4138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5" name="图片 235" descr=""/>
              <p:cNvPicPr/>
              <p:nvPr/>
            </p:nvPicPr>
            <p:blipFill>
              <a:blip r:embed="rId13"/>
              <a:srcRect l="2299" t="1639" r="0" b="1666"/>
              <a:stretch/>
            </p:blipFill>
            <p:spPr>
              <a:xfrm>
                <a:off x="24730560" y="17653320"/>
                <a:ext cx="6681960" cy="4065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6" name="Text Box 472"/>
            <p:cNvSpPr/>
            <p:nvPr/>
          </p:nvSpPr>
          <p:spPr>
            <a:xfrm>
              <a:off x="18048960" y="21531240"/>
              <a:ext cx="6035400" cy="792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t">
              <a:spAutoFit/>
            </a:bodyPr>
            <a:p>
              <a:pPr marL="914400">
                <a:lnSpc>
                  <a:spcPct val="100000"/>
                </a:lnSpc>
                <a:spcAft>
                  <a:spcPts val="1199"/>
                </a:spcAft>
                <a:buNone/>
              </a:pPr>
              <a:r>
                <a:rPr b="0" lang="en-US" sz="2800" spc="-1" strike="noStrike">
                  <a:solidFill>
                    <a:srgbClr val="002336"/>
                  </a:solidFill>
                  <a:latin typeface="Calibri"/>
                  <a:ea typeface="Calibri"/>
                </a:rPr>
                <a:t> </a:t>
              </a:r>
              <a:r>
                <a:rPr b="0" lang="en-US" sz="2800" spc="-1" strike="noStrike">
                  <a:solidFill>
                    <a:srgbClr val="002336"/>
                  </a:solidFill>
                  <a:latin typeface="Calibri"/>
                  <a:ea typeface="Calibri"/>
                </a:rPr>
                <a:t>CPSI Data Analysis by Mean</a:t>
              </a:r>
              <a:endParaRPr b="0" lang="en-GB" sz="2800" spc="-1" strike="noStrike">
                <a:latin typeface="Arial"/>
              </a:endParaRPr>
            </a:p>
          </p:txBody>
        </p:sp>
        <p:sp>
          <p:nvSpPr>
            <p:cNvPr id="107" name="Text Box 472"/>
            <p:cNvSpPr/>
            <p:nvPr/>
          </p:nvSpPr>
          <p:spPr>
            <a:xfrm>
              <a:off x="25090920" y="21502080"/>
              <a:ext cx="6035400" cy="792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t">
              <a:spAutoFit/>
            </a:bodyPr>
            <a:p>
              <a:pPr marL="914400">
                <a:lnSpc>
                  <a:spcPct val="100000"/>
                </a:lnSpc>
                <a:spcAft>
                  <a:spcPts val="1199"/>
                </a:spcAft>
                <a:buNone/>
              </a:pPr>
              <a:r>
                <a:rPr b="0" lang="en-US" sz="2800" spc="-1" strike="noStrike">
                  <a:solidFill>
                    <a:srgbClr val="002336"/>
                  </a:solidFill>
                  <a:latin typeface="Calibri"/>
                  <a:ea typeface="Calibri"/>
                </a:rPr>
                <a:t> </a:t>
              </a:r>
              <a:r>
                <a:rPr b="0" lang="en-US" sz="2800" spc="-1" strike="noStrike">
                  <a:solidFill>
                    <a:srgbClr val="002336"/>
                  </a:solidFill>
                  <a:latin typeface="Calibri"/>
                  <a:ea typeface="Calibri"/>
                </a:rPr>
                <a:t>CPSI Data Analysis by Median</a:t>
              </a:r>
              <a:endParaRPr b="0" lang="en-GB" sz="2800" spc="-1" strike="noStrike">
                <a:latin typeface="Arial"/>
              </a:endParaRPr>
            </a:p>
          </p:txBody>
        </p:sp>
      </p:grpSp>
      <p:sp>
        <p:nvSpPr>
          <p:cNvPr id="108" name="Text Box 1"/>
          <p:cNvSpPr/>
          <p:nvPr/>
        </p:nvSpPr>
        <p:spPr>
          <a:xfrm>
            <a:off x="17280000" y="26171640"/>
            <a:ext cx="10080000" cy="118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2336"/>
                </a:solidFill>
                <a:latin typeface="Calibri"/>
                <a:ea typeface="Calibri"/>
              </a:rPr>
              <a:t>We are currently gathering perceptual judgements of chord progression similarity. Please participate in our study if you have 20-30 free minutes! Simply navigate to https://ccml.gtcmt.gatech.edu/ChordSimilarity/interface.html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9" name="Text Box 2"/>
          <p:cNvSpPr/>
          <p:nvPr/>
        </p:nvSpPr>
        <p:spPr>
          <a:xfrm>
            <a:off x="16858440" y="10552680"/>
            <a:ext cx="15865200" cy="1435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t">
            <a:spAutoFit/>
          </a:bodyPr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We first investigate how often any of year’s top-20 songs actually use identical chord progressions: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marL="5716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Courier New"/>
              <a:buChar char="o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For a more nuanced analysis, we compare the mean full-model CPSI score in each year, for verses, choruses, and both sections together.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 </a:t>
            </a: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endParaRPr b="0" lang="en-GB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Mann-Kendall test for monotonic trend analysis shows that the decreasing CPSI is significant in the past five years.</a:t>
            </a:r>
            <a:endParaRPr b="0" lang="en-GB" sz="3600" spc="-1" strike="noStrike">
              <a:latin typeface="Arial"/>
            </a:endParaRPr>
          </a:p>
          <a:p>
            <a:pPr lvl="1" marL="1028880" indent="-571680" algn="just">
              <a:lnSpc>
                <a:spcPct val="100000"/>
              </a:lnSpc>
              <a:spcAft>
                <a:spcPts val="601"/>
              </a:spcAft>
              <a:buClr>
                <a:srgbClr val="002336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2336"/>
                </a:solidFill>
                <a:latin typeface="Calibri"/>
                <a:ea typeface="Calibri"/>
              </a:rPr>
              <a:t>Comparing to the verse, chorus part more likely appears the same chord progressions.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8540000" y="29160000"/>
            <a:ext cx="619596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Our plan is to compare participants’ perceptual judgements to different versions of the CPSI metric, to determine which model assumptions best match perception, and to what degree: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23493</TotalTime>
  <Application>LibreOffice/7.3.5.2$Linux_X86_64 LibreOffice_project/392c644e8a6d1ea0765aa2d613a91bcef808d6ea</Application>
  <HyperlinkBase>http://www.posterpresentations.com</HyperlinkBase>
  <AppVersion>15.0000</AppVersion>
  <Company>www.PosterPresentations.com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Powerpoint poster templates</cp:category>
  <dcterms:created xsi:type="dcterms:W3CDTF">2005-05-18T01:24:28Z</dcterms:created>
  <dc:creator>Fernando Garcia Menendez</dc:creator>
  <dc:description>Non-authorized printing of this poster template by any commercial printing service other than PosterPresentations.com is strictly prohibited._x005F_x000d_
Non-profit educational printing centers are exempt._x005F_x000d_
To obtain printing authorization call:_x005F_x000d_
1.866.649.3004_x005F_x000d_
_x005F_x000d_
© 2007 Canterbury Media Services, Inc</dc:description>
  <cp:keywords>poster presentation poster design poster template</cp:keywords>
  <dc:language>en-GB</dc:language>
  <cp:lastModifiedBy/>
  <cp:lastPrinted>2016-06-29T21:06:28Z</cp:lastPrinted>
  <dcterms:modified xsi:type="dcterms:W3CDTF">2022-07-26T17:11:21Z</dcterms:modified>
  <cp:revision>1023</cp:revision>
  <dc:subject>Free PowerPoint poster templates</dc:subject>
  <dc:title>48x48 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0x0101004FEEDC8AEDCB2F489E133CFF2A1D11B6</vt:lpwstr>
  </property>
  <property fmtid="{D5CDD505-2E9C-101B-9397-08002B2CF9AE}" pid="3" name="Notes">
    <vt:r8>1</vt:r8>
  </property>
  <property fmtid="{D5CDD505-2E9C-101B-9397-08002B2CF9AE}" pid="4" name="PresentationFormat">
    <vt:lpwstr>自定义</vt:lpwstr>
  </property>
  <property fmtid="{D5CDD505-2E9C-101B-9397-08002B2CF9AE}" pid="5" name="Slides">
    <vt:r8>1</vt:r8>
  </property>
</Properties>
</file>