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7010400" cy="9296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19" autoAdjust="0"/>
  </p:normalViewPr>
  <p:slideViewPr>
    <p:cSldViewPr snapToGrid="0">
      <p:cViewPr>
        <p:scale>
          <a:sx n="66" d="100"/>
          <a:sy n="66" d="100"/>
        </p:scale>
        <p:origin x="62" y="-4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嘉盈" userId="18c286c20f4c9bd6" providerId="LiveId" clId="{318EADB1-8C42-4C09-B1B7-73B431B84E23}"/>
    <pc:docChg chg="undo custSel modSld">
      <pc:chgData name="李 嘉盈" userId="18c286c20f4c9bd6" providerId="LiveId" clId="{318EADB1-8C42-4C09-B1B7-73B431B84E23}" dt="2022-07-26T23:46:21.032" v="343" actId="20577"/>
      <pc:docMkLst>
        <pc:docMk/>
      </pc:docMkLst>
      <pc:sldChg chg="addSp delSp modSp mod">
        <pc:chgData name="李 嘉盈" userId="18c286c20f4c9bd6" providerId="LiveId" clId="{318EADB1-8C42-4C09-B1B7-73B431B84E23}" dt="2022-07-26T23:46:21.032" v="343" actId="20577"/>
        <pc:sldMkLst>
          <pc:docMk/>
          <pc:sldMk cId="0" sldId="256"/>
        </pc:sldMkLst>
        <pc:spChg chg="add mod">
          <ac:chgData name="李 嘉盈" userId="18c286c20f4c9bd6" providerId="LiveId" clId="{318EADB1-8C42-4C09-B1B7-73B431B84E23}" dt="2022-07-26T22:54:48.690" v="316" actId="947"/>
          <ac:spMkLst>
            <pc:docMk/>
            <pc:sldMk cId="0" sldId="256"/>
            <ac:spMk id="54" creationId="{B940EECA-E75C-B9EB-C1DA-60F8A1CCF1BF}"/>
          </ac:spMkLst>
        </pc:spChg>
        <pc:spChg chg="mod">
          <ac:chgData name="李 嘉盈" userId="18c286c20f4c9bd6" providerId="LiveId" clId="{318EADB1-8C42-4C09-B1B7-73B431B84E23}" dt="2022-07-26T22:51:47.092" v="296" actId="1076"/>
          <ac:spMkLst>
            <pc:docMk/>
            <pc:sldMk cId="0" sldId="256"/>
            <ac:spMk id="67" creationId="{00000000-0000-0000-0000-000000000000}"/>
          </ac:spMkLst>
        </pc:spChg>
        <pc:spChg chg="mod">
          <ac:chgData name="李 嘉盈" userId="18c286c20f4c9bd6" providerId="LiveId" clId="{318EADB1-8C42-4C09-B1B7-73B431B84E23}" dt="2022-07-26T22:58:32.382" v="336" actId="1076"/>
          <ac:spMkLst>
            <pc:docMk/>
            <pc:sldMk cId="0" sldId="256"/>
            <ac:spMk id="68" creationId="{00000000-0000-0000-0000-000000000000}"/>
          </ac:spMkLst>
        </pc:spChg>
        <pc:spChg chg="mod">
          <ac:chgData name="李 嘉盈" userId="18c286c20f4c9bd6" providerId="LiveId" clId="{318EADB1-8C42-4C09-B1B7-73B431B84E23}" dt="2022-07-26T22:56:17.608" v="323" actId="1076"/>
          <ac:spMkLst>
            <pc:docMk/>
            <pc:sldMk cId="0" sldId="256"/>
            <ac:spMk id="70" creationId="{00000000-0000-0000-0000-000000000000}"/>
          </ac:spMkLst>
        </pc:spChg>
        <pc:spChg chg="mod">
          <ac:chgData name="李 嘉盈" userId="18c286c20f4c9bd6" providerId="LiveId" clId="{318EADB1-8C42-4C09-B1B7-73B431B84E23}" dt="2022-07-26T23:46:21.032" v="343" actId="20577"/>
          <ac:spMkLst>
            <pc:docMk/>
            <pc:sldMk cId="0" sldId="256"/>
            <ac:spMk id="72" creationId="{00000000-0000-0000-0000-000000000000}"/>
          </ac:spMkLst>
        </pc:spChg>
        <pc:spChg chg="mod">
          <ac:chgData name="李 嘉盈" userId="18c286c20f4c9bd6" providerId="LiveId" clId="{318EADB1-8C42-4C09-B1B7-73B431B84E23}" dt="2022-07-26T22:16:56.395" v="244" actId="1076"/>
          <ac:spMkLst>
            <pc:docMk/>
            <pc:sldMk cId="0" sldId="256"/>
            <ac:spMk id="73" creationId="{00000000-0000-0000-0000-000000000000}"/>
          </ac:spMkLst>
        </pc:spChg>
        <pc:spChg chg="mod">
          <ac:chgData name="李 嘉盈" userId="18c286c20f4c9bd6" providerId="LiveId" clId="{318EADB1-8C42-4C09-B1B7-73B431B84E23}" dt="2022-07-26T22:58:03.832" v="334" actId="164"/>
          <ac:spMkLst>
            <pc:docMk/>
            <pc:sldMk cId="0" sldId="256"/>
            <ac:spMk id="77" creationId="{00000000-0000-0000-0000-000000000000}"/>
          </ac:spMkLst>
        </pc:spChg>
        <pc:spChg chg="mod">
          <ac:chgData name="李 嘉盈" userId="18c286c20f4c9bd6" providerId="LiveId" clId="{318EADB1-8C42-4C09-B1B7-73B431B84E23}" dt="2022-07-26T22:58:19.214" v="335" actId="1076"/>
          <ac:spMkLst>
            <pc:docMk/>
            <pc:sldMk cId="0" sldId="256"/>
            <ac:spMk id="78" creationId="{00000000-0000-0000-0000-000000000000}"/>
          </ac:spMkLst>
        </pc:spChg>
        <pc:spChg chg="del mod">
          <ac:chgData name="李 嘉盈" userId="18c286c20f4c9bd6" providerId="LiveId" clId="{318EADB1-8C42-4C09-B1B7-73B431B84E23}" dt="2022-07-26T22:15:27.703" v="226"/>
          <ac:spMkLst>
            <pc:docMk/>
            <pc:sldMk cId="0" sldId="256"/>
            <ac:spMk id="79" creationId="{00000000-0000-0000-0000-000000000000}"/>
          </ac:spMkLst>
        </pc:spChg>
        <pc:spChg chg="mod">
          <ac:chgData name="李 嘉盈" userId="18c286c20f4c9bd6" providerId="LiveId" clId="{318EADB1-8C42-4C09-B1B7-73B431B84E23}" dt="2022-07-26T22:58:53.256" v="337" actId="1076"/>
          <ac:spMkLst>
            <pc:docMk/>
            <pc:sldMk cId="0" sldId="256"/>
            <ac:spMk id="80" creationId="{00000000-0000-0000-0000-000000000000}"/>
          </ac:spMkLst>
        </pc:spChg>
        <pc:spChg chg="mod topLvl">
          <ac:chgData name="李 嘉盈" userId="18c286c20f4c9bd6" providerId="LiveId" clId="{318EADB1-8C42-4C09-B1B7-73B431B84E23}" dt="2022-07-26T22:55:27.368" v="321" actId="1076"/>
          <ac:spMkLst>
            <pc:docMk/>
            <pc:sldMk cId="0" sldId="256"/>
            <ac:spMk id="81" creationId="{00000000-0000-0000-0000-000000000000}"/>
          </ac:spMkLst>
        </pc:spChg>
        <pc:spChg chg="mod">
          <ac:chgData name="李 嘉盈" userId="18c286c20f4c9bd6" providerId="LiveId" clId="{318EADB1-8C42-4C09-B1B7-73B431B84E23}" dt="2022-07-26T22:54:58.686" v="317" actId="1076"/>
          <ac:spMkLst>
            <pc:docMk/>
            <pc:sldMk cId="0" sldId="256"/>
            <ac:spMk id="82" creationId="{00000000-0000-0000-0000-000000000000}"/>
          </ac:spMkLst>
        </pc:spChg>
        <pc:spChg chg="mod">
          <ac:chgData name="李 嘉盈" userId="18c286c20f4c9bd6" providerId="LiveId" clId="{318EADB1-8C42-4C09-B1B7-73B431B84E23}" dt="2022-07-26T22:59:36.160" v="340" actId="1076"/>
          <ac:spMkLst>
            <pc:docMk/>
            <pc:sldMk cId="0" sldId="256"/>
            <ac:spMk id="85" creationId="{00000000-0000-0000-0000-000000000000}"/>
          </ac:spMkLst>
        </pc:spChg>
        <pc:spChg chg="mod">
          <ac:chgData name="李 嘉盈" userId="18c286c20f4c9bd6" providerId="LiveId" clId="{318EADB1-8C42-4C09-B1B7-73B431B84E23}" dt="2022-07-26T22:20:11.255" v="264" actId="165"/>
          <ac:spMkLst>
            <pc:docMk/>
            <pc:sldMk cId="0" sldId="256"/>
            <ac:spMk id="99" creationId="{00000000-0000-0000-0000-000000000000}"/>
          </ac:spMkLst>
        </pc:spChg>
        <pc:spChg chg="mod">
          <ac:chgData name="李 嘉盈" userId="18c286c20f4c9bd6" providerId="LiveId" clId="{318EADB1-8C42-4C09-B1B7-73B431B84E23}" dt="2022-07-26T22:20:11.255" v="264" actId="165"/>
          <ac:spMkLst>
            <pc:docMk/>
            <pc:sldMk cId="0" sldId="256"/>
            <ac:spMk id="100" creationId="{00000000-0000-0000-0000-000000000000}"/>
          </ac:spMkLst>
        </pc:spChg>
        <pc:spChg chg="mod">
          <ac:chgData name="李 嘉盈" userId="18c286c20f4c9bd6" providerId="LiveId" clId="{318EADB1-8C42-4C09-B1B7-73B431B84E23}" dt="2022-07-26T22:20:11.255" v="264" actId="165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李 嘉盈" userId="18c286c20f4c9bd6" providerId="LiveId" clId="{318EADB1-8C42-4C09-B1B7-73B431B84E23}" dt="2022-07-26T22:20:11.255" v="264" actId="165"/>
          <ac:spMkLst>
            <pc:docMk/>
            <pc:sldMk cId="0" sldId="256"/>
            <ac:spMk id="106" creationId="{00000000-0000-0000-0000-000000000000}"/>
          </ac:spMkLst>
        </pc:spChg>
        <pc:spChg chg="mod">
          <ac:chgData name="李 嘉盈" userId="18c286c20f4c9bd6" providerId="LiveId" clId="{318EADB1-8C42-4C09-B1B7-73B431B84E23}" dt="2022-07-26T22:20:11.255" v="264" actId="165"/>
          <ac:spMkLst>
            <pc:docMk/>
            <pc:sldMk cId="0" sldId="256"/>
            <ac:spMk id="107" creationId="{00000000-0000-0000-0000-000000000000}"/>
          </ac:spMkLst>
        </pc:spChg>
        <pc:spChg chg="mod">
          <ac:chgData name="李 嘉盈" userId="18c286c20f4c9bd6" providerId="LiveId" clId="{318EADB1-8C42-4C09-B1B7-73B431B84E23}" dt="2022-07-26T22:15:57.673" v="236" actId="1076"/>
          <ac:spMkLst>
            <pc:docMk/>
            <pc:sldMk cId="0" sldId="256"/>
            <ac:spMk id="108" creationId="{00000000-0000-0000-0000-000000000000}"/>
          </ac:spMkLst>
        </pc:spChg>
        <pc:spChg chg="del mod">
          <ac:chgData name="李 嘉盈" userId="18c286c20f4c9bd6" providerId="LiveId" clId="{318EADB1-8C42-4C09-B1B7-73B431B84E23}" dt="2022-07-26T22:12:34.282" v="174" actId="478"/>
          <ac:spMkLst>
            <pc:docMk/>
            <pc:sldMk cId="0" sldId="256"/>
            <ac:spMk id="109" creationId="{00000000-0000-0000-0000-000000000000}"/>
          </ac:spMkLst>
        </pc:spChg>
        <pc:spChg chg="del mod">
          <ac:chgData name="李 嘉盈" userId="18c286c20f4c9bd6" providerId="LiveId" clId="{318EADB1-8C42-4C09-B1B7-73B431B84E23}" dt="2022-07-26T22:10:40.919" v="154" actId="478"/>
          <ac:spMkLst>
            <pc:docMk/>
            <pc:sldMk cId="0" sldId="256"/>
            <ac:spMk id="110" creationId="{00000000-0000-0000-0000-000000000000}"/>
          </ac:spMkLst>
        </pc:spChg>
        <pc:grpChg chg="add del mod">
          <ac:chgData name="李 嘉盈" userId="18c286c20f4c9bd6" providerId="LiveId" clId="{318EADB1-8C42-4C09-B1B7-73B431B84E23}" dt="2022-07-26T22:20:11.255" v="264" actId="165"/>
          <ac:grpSpMkLst>
            <pc:docMk/>
            <pc:sldMk cId="0" sldId="256"/>
            <ac:grpSpMk id="2" creationId="{CE276BDD-CDBA-AC66-FCF2-579192DD9B22}"/>
          </ac:grpSpMkLst>
        </pc:grpChg>
        <pc:grpChg chg="add mod">
          <ac:chgData name="李 嘉盈" userId="18c286c20f4c9bd6" providerId="LiveId" clId="{318EADB1-8C42-4C09-B1B7-73B431B84E23}" dt="2022-07-26T22:58:03.832" v="334" actId="164"/>
          <ac:grpSpMkLst>
            <pc:docMk/>
            <pc:sldMk cId="0" sldId="256"/>
            <ac:grpSpMk id="6" creationId="{C68FD9E2-5EE9-C670-C1D1-6250D59E4FE1}"/>
          </ac:grpSpMkLst>
        </pc:grpChg>
        <pc:grpChg chg="mod">
          <ac:chgData name="李 嘉盈" userId="18c286c20f4c9bd6" providerId="LiveId" clId="{318EADB1-8C42-4C09-B1B7-73B431B84E23}" dt="2022-07-26T22:59:17.432" v="339" actId="1076"/>
          <ac:grpSpMkLst>
            <pc:docMk/>
            <pc:sldMk cId="0" sldId="256"/>
            <ac:grpSpMk id="74" creationId="{00000000-0000-0000-0000-000000000000}"/>
          </ac:grpSpMkLst>
        </pc:grpChg>
        <pc:grpChg chg="mod">
          <ac:chgData name="李 嘉盈" userId="18c286c20f4c9bd6" providerId="LiveId" clId="{318EADB1-8C42-4C09-B1B7-73B431B84E23}" dt="2022-07-26T22:58:03.832" v="334" actId="164"/>
          <ac:grpSpMkLst>
            <pc:docMk/>
            <pc:sldMk cId="0" sldId="256"/>
            <ac:grpSpMk id="84" creationId="{00000000-0000-0000-0000-000000000000}"/>
          </ac:grpSpMkLst>
        </pc:grpChg>
        <pc:grpChg chg="mod topLvl">
          <ac:chgData name="李 嘉盈" userId="18c286c20f4c9bd6" providerId="LiveId" clId="{318EADB1-8C42-4C09-B1B7-73B431B84E23}" dt="2022-07-26T22:20:19.969" v="265" actId="1076"/>
          <ac:grpSpMkLst>
            <pc:docMk/>
            <pc:sldMk cId="0" sldId="256"/>
            <ac:grpSpMk id="93" creationId="{00000000-0000-0000-0000-000000000000}"/>
          </ac:grpSpMkLst>
        </pc:grpChg>
        <pc:grpChg chg="mod">
          <ac:chgData name="李 嘉盈" userId="18c286c20f4c9bd6" providerId="LiveId" clId="{318EADB1-8C42-4C09-B1B7-73B431B84E23}" dt="2022-07-26T22:20:11.255" v="264" actId="165"/>
          <ac:grpSpMkLst>
            <pc:docMk/>
            <pc:sldMk cId="0" sldId="256"/>
            <ac:grpSpMk id="94" creationId="{00000000-0000-0000-0000-000000000000}"/>
          </ac:grpSpMkLst>
        </pc:grpChg>
        <pc:grpChg chg="mod">
          <ac:chgData name="李 嘉盈" userId="18c286c20f4c9bd6" providerId="LiveId" clId="{318EADB1-8C42-4C09-B1B7-73B431B84E23}" dt="2022-07-26T22:20:11.255" v="264" actId="165"/>
          <ac:grpSpMkLst>
            <pc:docMk/>
            <pc:sldMk cId="0" sldId="256"/>
            <ac:grpSpMk id="98" creationId="{00000000-0000-0000-0000-000000000000}"/>
          </ac:grpSpMkLst>
        </pc:grpChg>
        <pc:grpChg chg="mod topLvl">
          <ac:chgData name="李 嘉盈" userId="18c286c20f4c9bd6" providerId="LiveId" clId="{318EADB1-8C42-4C09-B1B7-73B431B84E23}" dt="2022-07-26T22:20:11.255" v="264" actId="165"/>
          <ac:grpSpMkLst>
            <pc:docMk/>
            <pc:sldMk cId="0" sldId="256"/>
            <ac:grpSpMk id="102" creationId="{00000000-0000-0000-0000-000000000000}"/>
          </ac:grpSpMkLst>
        </pc:grpChg>
        <pc:grpChg chg="mod">
          <ac:chgData name="李 嘉盈" userId="18c286c20f4c9bd6" providerId="LiveId" clId="{318EADB1-8C42-4C09-B1B7-73B431B84E23}" dt="2022-07-26T22:20:11.255" v="264" actId="165"/>
          <ac:grpSpMkLst>
            <pc:docMk/>
            <pc:sldMk cId="0" sldId="256"/>
            <ac:grpSpMk id="103" creationId="{00000000-0000-0000-0000-000000000000}"/>
          </ac:grpSpMkLst>
        </pc:grpChg>
        <pc:picChg chg="add mod">
          <ac:chgData name="李 嘉盈" userId="18c286c20f4c9bd6" providerId="LiveId" clId="{318EADB1-8C42-4C09-B1B7-73B431B84E23}" dt="2022-07-26T22:55:08.695" v="320" actId="1076"/>
          <ac:picMkLst>
            <pc:docMk/>
            <pc:sldMk cId="0" sldId="256"/>
            <ac:picMk id="4" creationId="{455673E9-CDA7-7A13-5853-F00721122374}"/>
          </ac:picMkLst>
        </pc:picChg>
        <pc:picChg chg="mod ord">
          <ac:chgData name="李 嘉盈" userId="18c286c20f4c9bd6" providerId="LiveId" clId="{318EADB1-8C42-4C09-B1B7-73B431B84E23}" dt="2022-07-26T22:58:03.832" v="334" actId="164"/>
          <ac:picMkLst>
            <pc:docMk/>
            <pc:sldMk cId="0" sldId="256"/>
            <ac:picMk id="83" creationId="{00000000-0000-0000-0000-000000000000}"/>
          </ac:picMkLst>
        </pc:picChg>
        <pc:picChg chg="mod ord">
          <ac:chgData name="李 嘉盈" userId="18c286c20f4c9bd6" providerId="LiveId" clId="{318EADB1-8C42-4C09-B1B7-73B431B84E23}" dt="2022-07-26T22:58:03.832" v="334" actId="164"/>
          <ac:picMkLst>
            <pc:docMk/>
            <pc:sldMk cId="0" sldId="256"/>
            <ac:picMk id="90" creationId="{00000000-0000-0000-0000-000000000000}"/>
          </ac:picMkLst>
        </pc:picChg>
        <pc:picChg chg="mod">
          <ac:chgData name="李 嘉盈" userId="18c286c20f4c9bd6" providerId="LiveId" clId="{318EADB1-8C42-4C09-B1B7-73B431B84E23}" dt="2022-07-26T22:53:22.178" v="307" actId="1076"/>
          <ac:picMkLst>
            <pc:docMk/>
            <pc:sldMk cId="0" sldId="256"/>
            <ac:picMk id="91" creationId="{00000000-0000-0000-0000-000000000000}"/>
          </ac:picMkLst>
        </pc:picChg>
        <pc:picChg chg="del">
          <ac:chgData name="李 嘉盈" userId="18c286c20f4c9bd6" providerId="LiveId" clId="{318EADB1-8C42-4C09-B1B7-73B431B84E23}" dt="2022-07-26T22:49:51.363" v="266" actId="478"/>
          <ac:picMkLst>
            <pc:docMk/>
            <pc:sldMk cId="0" sldId="256"/>
            <ac:picMk id="92" creationId="{00000000-0000-0000-0000-000000000000}"/>
          </ac:picMkLst>
        </pc:picChg>
        <pc:picChg chg="mod">
          <ac:chgData name="李 嘉盈" userId="18c286c20f4c9bd6" providerId="LiveId" clId="{318EADB1-8C42-4C09-B1B7-73B431B84E23}" dt="2022-07-26T22:20:11.255" v="264" actId="165"/>
          <ac:picMkLst>
            <pc:docMk/>
            <pc:sldMk cId="0" sldId="256"/>
            <ac:picMk id="95" creationId="{00000000-0000-0000-0000-000000000000}"/>
          </ac:picMkLst>
        </pc:picChg>
        <pc:picChg chg="mod">
          <ac:chgData name="李 嘉盈" userId="18c286c20f4c9bd6" providerId="LiveId" clId="{318EADB1-8C42-4C09-B1B7-73B431B84E23}" dt="2022-07-26T22:20:11.255" v="264" actId="165"/>
          <ac:picMkLst>
            <pc:docMk/>
            <pc:sldMk cId="0" sldId="256"/>
            <ac:picMk id="96" creationId="{00000000-0000-0000-0000-000000000000}"/>
          </ac:picMkLst>
        </pc:picChg>
        <pc:picChg chg="mod">
          <ac:chgData name="李 嘉盈" userId="18c286c20f4c9bd6" providerId="LiveId" clId="{318EADB1-8C42-4C09-B1B7-73B431B84E23}" dt="2022-07-26T22:20:11.255" v="264" actId="165"/>
          <ac:picMkLst>
            <pc:docMk/>
            <pc:sldMk cId="0" sldId="256"/>
            <ac:picMk id="97" creationId="{00000000-0000-0000-0000-000000000000}"/>
          </ac:picMkLst>
        </pc:picChg>
        <pc:picChg chg="mod">
          <ac:chgData name="李 嘉盈" userId="18c286c20f4c9bd6" providerId="LiveId" clId="{318EADB1-8C42-4C09-B1B7-73B431B84E23}" dt="2022-07-26T22:20:11.255" v="264" actId="165"/>
          <ac:picMkLst>
            <pc:docMk/>
            <pc:sldMk cId="0" sldId="256"/>
            <ac:picMk id="104" creationId="{00000000-0000-0000-0000-000000000000}"/>
          </ac:picMkLst>
        </pc:picChg>
        <pc:picChg chg="mod">
          <ac:chgData name="李 嘉盈" userId="18c286c20f4c9bd6" providerId="LiveId" clId="{318EADB1-8C42-4C09-B1B7-73B431B84E23}" dt="2022-07-26T22:20:11.255" v="264" actId="165"/>
          <ac:picMkLst>
            <pc:docMk/>
            <pc:sldMk cId="0" sldId="256"/>
            <ac:picMk id="10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7A831478-8391-41D5-A234-EB557EB825DA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Num" idx="4"/>
          </p:nvPr>
        </p:nvSpPr>
        <p:spPr>
          <a:xfrm>
            <a:off x="3971520" y="8830080"/>
            <a:ext cx="3036240" cy="4636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300" b="0" strike="noStrike" spc="-1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AA66AB-C41E-458A-9C27-0190538C37AE}" type="slidenum">
              <a:rPr lang="en-US" sz="1300" b="0" strike="noStrike" spc="-1">
                <a:latin typeface="Arial"/>
              </a:rPr>
              <a:t>1</a:t>
            </a:fld>
            <a:endParaRPr lang="en-GB" sz="1300" b="0" strike="noStrike" spc="-1">
              <a:latin typeface="Times New Roman"/>
            </a:endParaRPr>
          </a:p>
        </p:txBody>
      </p:sp>
      <p:sp>
        <p:nvSpPr>
          <p:cNvPr id="11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97100" y="696913"/>
            <a:ext cx="2614613" cy="3484562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7360" cy="4182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numCol="1" spcCol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29626200" cy="1214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1645920" y="23566680"/>
            <a:ext cx="29626200" cy="1214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11662560" y="1027044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21679200" y="1027044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/>
          </p:nvPr>
        </p:nvSpPr>
        <p:spPr>
          <a:xfrm>
            <a:off x="1645920" y="2356668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/>
          </p:nvPr>
        </p:nvSpPr>
        <p:spPr>
          <a:xfrm>
            <a:off x="11662560" y="2356668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/>
          </p:nvPr>
        </p:nvSpPr>
        <p:spPr>
          <a:xfrm>
            <a:off x="21679200" y="2356668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254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254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1645920" y="1751040"/>
            <a:ext cx="29626200" cy="3397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254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254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1645920" y="23566680"/>
            <a:ext cx="29626200" cy="1214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0" y="0"/>
            <a:ext cx="32917320" cy="43890120"/>
          </a:xfrm>
          <a:prstGeom prst="rect">
            <a:avLst/>
          </a:prstGeom>
          <a:solidFill>
            <a:srgbClr val="FFFFE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Rectangle 36"/>
          <p:cNvSpPr/>
          <p:nvPr/>
        </p:nvSpPr>
        <p:spPr>
          <a:xfrm>
            <a:off x="0" y="0"/>
            <a:ext cx="32917320" cy="5425920"/>
          </a:xfrm>
          <a:prstGeom prst="rect">
            <a:avLst/>
          </a:prstGeom>
          <a:solidFill>
            <a:srgbClr val="E19C1E"/>
          </a:solidFill>
          <a:ln w="9360">
            <a:solidFill>
              <a:srgbClr val="00233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33"/>
          <p:cNvSpPr/>
          <p:nvPr/>
        </p:nvSpPr>
        <p:spPr>
          <a:xfrm>
            <a:off x="701280" y="6400800"/>
            <a:ext cx="10133640" cy="36528480"/>
          </a:xfrm>
          <a:prstGeom prst="rect">
            <a:avLst/>
          </a:prstGeom>
          <a:solidFill>
            <a:srgbClr val="FFFFFF"/>
          </a:solidFill>
          <a:ln w="9360">
            <a:solidFill>
              <a:srgbClr val="00233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 Box 14"/>
          <p:cNvSpPr/>
          <p:nvPr/>
        </p:nvSpPr>
        <p:spPr>
          <a:xfrm>
            <a:off x="701280" y="43260480"/>
            <a:ext cx="2162160" cy="536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 anchor="t">
            <a:spAutoFit/>
          </a:bodyPr>
          <a:lstStyle/>
          <a:p>
            <a:pPr>
              <a:lnSpc>
                <a:spcPct val="65000"/>
              </a:lnSpc>
              <a:spcBef>
                <a:spcPts val="332"/>
              </a:spcBef>
              <a:buNone/>
            </a:pPr>
            <a:r>
              <a:rPr lang="en-US" sz="670" b="1" strike="noStrike" spc="-1">
                <a:solidFill>
                  <a:srgbClr val="808080"/>
                </a:solidFill>
                <a:latin typeface="Arial"/>
                <a:ea typeface="DejaVu Sans"/>
              </a:rPr>
              <a:t>TEMPLATE DESIGN © 2008</a:t>
            </a:r>
            <a:endParaRPr lang="en-GB" sz="670" b="0" strike="noStrike" spc="-1">
              <a:latin typeface="Arial"/>
            </a:endParaRPr>
          </a:p>
          <a:p>
            <a:pPr>
              <a:lnSpc>
                <a:spcPct val="65000"/>
              </a:lnSpc>
              <a:spcBef>
                <a:spcPts val="666"/>
              </a:spcBef>
              <a:buNone/>
            </a:pPr>
            <a:r>
              <a:rPr lang="en-US" sz="1340" b="1" strike="noStrike" spc="-1">
                <a:solidFill>
                  <a:srgbClr val="808080"/>
                </a:solidFill>
                <a:latin typeface="Arial"/>
                <a:ea typeface="DejaVu Sans"/>
              </a:rPr>
              <a:t>www.PosterPresentations.com</a:t>
            </a:r>
            <a:endParaRPr lang="en-GB" sz="1340" b="0" strike="noStrike" spc="-1">
              <a:latin typeface="Arial"/>
            </a:endParaRPr>
          </a:p>
        </p:txBody>
      </p:sp>
      <p:sp>
        <p:nvSpPr>
          <p:cNvPr id="4" name="Rectangle 40"/>
          <p:cNvSpPr/>
          <p:nvPr/>
        </p:nvSpPr>
        <p:spPr>
          <a:xfrm>
            <a:off x="22029120" y="6400800"/>
            <a:ext cx="10133640" cy="36528480"/>
          </a:xfrm>
          <a:prstGeom prst="rect">
            <a:avLst/>
          </a:prstGeom>
          <a:solidFill>
            <a:srgbClr val="FFFFFF"/>
          </a:solidFill>
          <a:ln w="9360">
            <a:solidFill>
              <a:srgbClr val="00233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41"/>
          <p:cNvSpPr/>
          <p:nvPr/>
        </p:nvSpPr>
        <p:spPr>
          <a:xfrm>
            <a:off x="11364480" y="6400800"/>
            <a:ext cx="10133640" cy="36528480"/>
          </a:xfrm>
          <a:prstGeom prst="rect">
            <a:avLst/>
          </a:prstGeom>
          <a:solidFill>
            <a:srgbClr val="FFFFFF"/>
          </a:solidFill>
          <a:ln w="9360">
            <a:solidFill>
              <a:srgbClr val="00233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43"/>
          <p:cNvSpPr/>
          <p:nvPr/>
        </p:nvSpPr>
        <p:spPr>
          <a:xfrm>
            <a:off x="0" y="5550840"/>
            <a:ext cx="32918400" cy="360"/>
          </a:xfrm>
          <a:prstGeom prst="line">
            <a:avLst/>
          </a:prstGeom>
          <a:ln w="254160">
            <a:solidFill>
              <a:srgbClr val="001A3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Box 4"/>
          <p:cNvSpPr/>
          <p:nvPr/>
        </p:nvSpPr>
        <p:spPr>
          <a:xfrm>
            <a:off x="9006840" y="5770800"/>
            <a:ext cx="183600" cy="68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tangle 1"/>
          <p:cNvSpPr/>
          <p:nvPr/>
        </p:nvSpPr>
        <p:spPr>
          <a:xfrm>
            <a:off x="0" y="4049640"/>
            <a:ext cx="32917320" cy="398404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2336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4"/>
          <p:cNvSpPr/>
          <p:nvPr/>
        </p:nvSpPr>
        <p:spPr>
          <a:xfrm>
            <a:off x="0" y="-269280"/>
            <a:ext cx="183600" cy="537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tangle 6"/>
          <p:cNvSpPr/>
          <p:nvPr/>
        </p:nvSpPr>
        <p:spPr>
          <a:xfrm>
            <a:off x="0" y="43920"/>
            <a:ext cx="183600" cy="368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/>
          <p:cNvSpPr/>
          <p:nvPr/>
        </p:nvSpPr>
        <p:spPr>
          <a:xfrm>
            <a:off x="0" y="-40680"/>
            <a:ext cx="183600" cy="537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Rectangle 11"/>
          <p:cNvSpPr/>
          <p:nvPr/>
        </p:nvSpPr>
        <p:spPr>
          <a:xfrm>
            <a:off x="0" y="1282320"/>
            <a:ext cx="183600" cy="368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Rectangle 13"/>
          <p:cNvSpPr/>
          <p:nvPr/>
        </p:nvSpPr>
        <p:spPr>
          <a:xfrm>
            <a:off x="0" y="-269280"/>
            <a:ext cx="183600" cy="537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Rectangle 15"/>
          <p:cNvSpPr/>
          <p:nvPr/>
        </p:nvSpPr>
        <p:spPr>
          <a:xfrm>
            <a:off x="0" y="-269280"/>
            <a:ext cx="183600" cy="537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Rectangle 29"/>
          <p:cNvSpPr/>
          <p:nvPr/>
        </p:nvSpPr>
        <p:spPr>
          <a:xfrm>
            <a:off x="16626600" y="4441320"/>
            <a:ext cx="15966360" cy="39100320"/>
          </a:xfrm>
          <a:prstGeom prst="rect">
            <a:avLst/>
          </a:prstGeom>
          <a:solidFill>
            <a:srgbClr val="FFFFFF"/>
          </a:solidFill>
          <a:ln w="101520">
            <a:solidFill>
              <a:srgbClr val="00000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Straight Connector 35"/>
          <p:cNvSpPr/>
          <p:nvPr/>
        </p:nvSpPr>
        <p:spPr>
          <a:xfrm>
            <a:off x="0" y="4005720"/>
            <a:ext cx="32918400" cy="43560"/>
          </a:xfrm>
          <a:prstGeom prst="line">
            <a:avLst/>
          </a:prstGeom>
          <a:ln w="254160">
            <a:solidFill>
              <a:srgbClr val="00233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Straight Connector 37"/>
          <p:cNvSpPr/>
          <p:nvPr/>
        </p:nvSpPr>
        <p:spPr>
          <a:xfrm>
            <a:off x="0" y="66600"/>
            <a:ext cx="32918400" cy="43560"/>
          </a:xfrm>
          <a:prstGeom prst="line">
            <a:avLst/>
          </a:prstGeom>
          <a:ln w="254160">
            <a:solidFill>
              <a:srgbClr val="00233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Rectangle 26"/>
          <p:cNvSpPr/>
          <p:nvPr/>
        </p:nvSpPr>
        <p:spPr>
          <a:xfrm>
            <a:off x="358920" y="4441320"/>
            <a:ext cx="15907680" cy="39100320"/>
          </a:xfrm>
          <a:prstGeom prst="rect">
            <a:avLst/>
          </a:prstGeom>
          <a:solidFill>
            <a:srgbClr val="FFFFFF"/>
          </a:solidFill>
          <a:ln w="101520">
            <a:solidFill>
              <a:srgbClr val="00000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5"/>
          <p:cNvSpPr/>
          <p:nvPr/>
        </p:nvSpPr>
        <p:spPr>
          <a:xfrm>
            <a:off x="0" y="799200"/>
            <a:ext cx="32917320" cy="912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080" tIns="45000" rIns="9108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2336"/>
                </a:solidFill>
                <a:latin typeface="Arial"/>
                <a:ea typeface="DejaVu Sans"/>
              </a:rPr>
              <a:t>Four Chords Go a Long Way: Measuring Chord Progression Similarity in Chinese Popular Music 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64" name="Rectangle 5"/>
          <p:cNvSpPr/>
          <p:nvPr/>
        </p:nvSpPr>
        <p:spPr>
          <a:xfrm>
            <a:off x="0" y="1839600"/>
            <a:ext cx="32917320" cy="699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080" tIns="45000" rIns="9108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002336"/>
                </a:solidFill>
                <a:latin typeface="Arial"/>
                <a:ea typeface="DejaVu Sans"/>
              </a:rPr>
              <a:t>Jiaying Li</a:t>
            </a:r>
            <a:r>
              <a:rPr lang="en-US" sz="4000" b="1" strike="noStrike" spc="-1" baseline="30000">
                <a:solidFill>
                  <a:srgbClr val="002336"/>
                </a:solidFill>
                <a:latin typeface="Arial"/>
                <a:ea typeface="DejaVu Sans"/>
              </a:rPr>
              <a:t>1 </a:t>
            </a:r>
            <a:r>
              <a:rPr lang="en-US" sz="4000" b="1" strike="noStrike" spc="-1">
                <a:solidFill>
                  <a:srgbClr val="002336"/>
                </a:solidFill>
                <a:latin typeface="Arial"/>
                <a:ea typeface="DejaVu Sans"/>
              </a:rPr>
              <a:t>and Nat Condit-Schultz</a:t>
            </a:r>
            <a:r>
              <a:rPr lang="en-US" sz="4000" b="1" strike="noStrike" spc="-1" baseline="30000">
                <a:solidFill>
                  <a:srgbClr val="002336"/>
                </a:solidFill>
                <a:latin typeface="Arial"/>
                <a:ea typeface="DejaVu Sans"/>
              </a:rPr>
              <a:t>1</a:t>
            </a:r>
            <a:r>
              <a:rPr lang="en-US" sz="4000" b="1" strike="noStrike" spc="-1">
                <a:solidFill>
                  <a:srgbClr val="002336"/>
                </a:solidFill>
                <a:latin typeface="Arial"/>
                <a:ea typeface="DejaVu Sans"/>
              </a:rPr>
              <a:t> 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65" name="Rectangle 91"/>
          <p:cNvSpPr/>
          <p:nvPr/>
        </p:nvSpPr>
        <p:spPr>
          <a:xfrm>
            <a:off x="34920" y="2468880"/>
            <a:ext cx="32917320" cy="699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080" tIns="45000" rIns="9108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 baseline="30000">
                <a:solidFill>
                  <a:srgbClr val="002336"/>
                </a:solidFill>
                <a:latin typeface="Arial"/>
                <a:ea typeface="DejaVu Sans"/>
              </a:rPr>
              <a:t>1</a:t>
            </a:r>
            <a:r>
              <a:rPr lang="en-US" sz="4000" b="1" strike="noStrike" spc="-1">
                <a:solidFill>
                  <a:srgbClr val="002336"/>
                </a:solidFill>
                <a:latin typeface="Arial"/>
                <a:ea typeface="DejaVu Sans"/>
              </a:rPr>
              <a:t>Georgia Institute of Technology, Atlanta, GA, USA 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66" name="Rectangle 7"/>
          <p:cNvSpPr/>
          <p:nvPr/>
        </p:nvSpPr>
        <p:spPr>
          <a:xfrm>
            <a:off x="363960" y="4447800"/>
            <a:ext cx="15900480" cy="717480"/>
          </a:xfrm>
          <a:prstGeom prst="rect">
            <a:avLst/>
          </a:prstGeom>
          <a:solidFill>
            <a:srgbClr val="FFC000"/>
          </a:solidFill>
          <a:ln w="88920">
            <a:solidFill>
              <a:srgbClr val="00000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67" name="Rectangle 99"/>
          <p:cNvSpPr/>
          <p:nvPr/>
        </p:nvSpPr>
        <p:spPr>
          <a:xfrm>
            <a:off x="16623720" y="6838813"/>
            <a:ext cx="15964200" cy="717480"/>
          </a:xfrm>
          <a:prstGeom prst="rect">
            <a:avLst/>
          </a:prstGeom>
          <a:solidFill>
            <a:srgbClr val="FFC000"/>
          </a:solidFill>
          <a:ln w="88920">
            <a:solidFill>
              <a:srgbClr val="00000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CPSI EXAMPLES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68" name="Rectangle 105"/>
          <p:cNvSpPr/>
          <p:nvPr/>
        </p:nvSpPr>
        <p:spPr>
          <a:xfrm>
            <a:off x="356400" y="13637303"/>
            <a:ext cx="15890760" cy="721440"/>
          </a:xfrm>
          <a:prstGeom prst="rect">
            <a:avLst/>
          </a:prstGeom>
          <a:solidFill>
            <a:srgbClr val="FFC000"/>
          </a:solidFill>
          <a:ln w="88920">
            <a:solidFill>
              <a:srgbClr val="00000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CHINESE POP MUSIC DATABASE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69" name="Rectangle 108"/>
          <p:cNvSpPr/>
          <p:nvPr/>
        </p:nvSpPr>
        <p:spPr>
          <a:xfrm>
            <a:off x="16623720" y="41264640"/>
            <a:ext cx="15964200" cy="717480"/>
          </a:xfrm>
          <a:prstGeom prst="rect">
            <a:avLst/>
          </a:prstGeom>
          <a:solidFill>
            <a:srgbClr val="FFC000"/>
          </a:solidFill>
          <a:ln w="88920">
            <a:solidFill>
              <a:srgbClr val="00000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CONTACT INFORMATION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70" name="Rectangle 12"/>
          <p:cNvSpPr/>
          <p:nvPr/>
        </p:nvSpPr>
        <p:spPr>
          <a:xfrm>
            <a:off x="536758" y="5526771"/>
            <a:ext cx="15460920" cy="78468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3600" b="0" strike="noStrike" spc="-1" dirty="0">
                <a:solidFill>
                  <a:srgbClr val="002336"/>
                </a:solidFill>
                <a:latin typeface="Calibri"/>
                <a:ea typeface="DejaVu Sans"/>
              </a:rPr>
              <a:t>Popular music is often criticized for “reusing” chord progressions---as famously parodied by the “Axis of Awesome” band. Chinese popular music in particular has seen a raft of criticism and controversy in the last decade surrounding the reuse of chord progressions from previous hits (cite or quote article)? But has Chinese pop </a:t>
            </a:r>
            <a:r>
              <a:rPr lang="en-US" sz="3600" b="0" i="1" strike="noStrike" spc="-1" dirty="0">
                <a:solidFill>
                  <a:srgbClr val="002336"/>
                </a:solidFill>
                <a:latin typeface="Calibri"/>
                <a:ea typeface="DejaVu Sans"/>
              </a:rPr>
              <a:t>really </a:t>
            </a:r>
            <a:r>
              <a:rPr lang="en-US" sz="3600" b="0" strike="noStrike" spc="-1" dirty="0">
                <a:solidFill>
                  <a:srgbClr val="002336"/>
                </a:solidFill>
                <a:latin typeface="Calibri"/>
                <a:ea typeface="DejaVu Sans"/>
              </a:rPr>
              <a:t>become more harmonically homogeneous? </a:t>
            </a:r>
            <a:endParaRPr lang="en-GB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3600" b="0" strike="noStrike" spc="-1" dirty="0">
                <a:solidFill>
                  <a:srgbClr val="002336"/>
                </a:solidFill>
                <a:latin typeface="Calibri"/>
                <a:ea typeface="DejaVu Sans"/>
              </a:rPr>
              <a:t>	</a:t>
            </a:r>
            <a:endParaRPr lang="en-GB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3600" b="0" strike="noStrike" spc="-1" dirty="0">
                <a:solidFill>
                  <a:srgbClr val="002336"/>
                </a:solidFill>
                <a:latin typeface="Calibri"/>
                <a:ea typeface="DejaVu Sans"/>
              </a:rPr>
              <a:t>We investigated the reuse of identical, and </a:t>
            </a:r>
            <a:r>
              <a:rPr lang="en-US" sz="3600" b="1" strike="noStrike" spc="-1" dirty="0">
                <a:solidFill>
                  <a:srgbClr val="002336"/>
                </a:solidFill>
                <a:latin typeface="Calibri"/>
                <a:ea typeface="DejaVu Sans"/>
              </a:rPr>
              <a:t>similar</a:t>
            </a:r>
            <a:r>
              <a:rPr lang="en-US" sz="3600" b="0" strike="noStrike" spc="-1" dirty="0">
                <a:solidFill>
                  <a:srgbClr val="002336"/>
                </a:solidFill>
                <a:latin typeface="Calibri"/>
                <a:ea typeface="DejaVu Sans"/>
              </a:rPr>
              <a:t>, chord progressions in Chinese popular music from the last decade. Based on the controversy and criticism, we hypothesized that harmonic similarity would increase in the last five years. </a:t>
            </a:r>
            <a:endParaRPr lang="en-GB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GB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3600" b="0" strike="noStrike" spc="-1" dirty="0">
                <a:solidFill>
                  <a:srgbClr val="002336"/>
                </a:solidFill>
                <a:latin typeface="Calibri"/>
                <a:ea typeface="DejaVu Sans"/>
              </a:rPr>
              <a:t>To afford nuanced comparison of similarity, we propose a novel </a:t>
            </a:r>
            <a:r>
              <a:rPr lang="en-US" sz="3600" b="1" strike="noStrike" spc="-1" dirty="0">
                <a:solidFill>
                  <a:srgbClr val="002336"/>
                </a:solidFill>
                <a:latin typeface="Calibri"/>
                <a:ea typeface="DejaVu Sans"/>
              </a:rPr>
              <a:t>Chord Progression Similarity Index (CPSI) </a:t>
            </a:r>
            <a:r>
              <a:rPr lang="en-US" sz="3600" b="0" strike="noStrike" spc="-1" dirty="0">
                <a:solidFill>
                  <a:srgbClr val="002336"/>
                </a:solidFill>
                <a:latin typeface="Calibri"/>
                <a:ea typeface="DejaVu Sans"/>
              </a:rPr>
              <a:t>based on a Markov Model of pitch content in consecutive chords. The CPSI model can be restricted/weighted to explore various musical interpretations. </a:t>
            </a:r>
            <a:endParaRPr lang="en-GB" sz="3600" b="0" strike="noStrike" spc="-1" dirty="0">
              <a:latin typeface="Arial"/>
            </a:endParaRPr>
          </a:p>
        </p:txBody>
      </p:sp>
      <p:sp>
        <p:nvSpPr>
          <p:cNvPr id="71" name="Rectangle 111"/>
          <p:cNvSpPr/>
          <p:nvPr/>
        </p:nvSpPr>
        <p:spPr>
          <a:xfrm>
            <a:off x="16789320" y="42038280"/>
            <a:ext cx="15637320" cy="146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DejaVu Sans"/>
              </a:rPr>
              <a:t>Jiaying Li, Computational &amp; Cognitive Musicology Group, Georgia Tech Center for Music Technology</a:t>
            </a:r>
            <a:endParaRPr lang="en-GB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0000"/>
                </a:solidFill>
                <a:latin typeface="Calibri"/>
                <a:ea typeface="DejaVu Sans"/>
              </a:rPr>
              <a:t>jli3269@gatech.edu</a:t>
            </a:r>
            <a:endParaRPr lang="en-GB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Dataset: </a:t>
            </a: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https://github.com/JiayingLi0803/harmonicSimilarityProject_2022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72" name="Text Box 472"/>
          <p:cNvSpPr/>
          <p:nvPr/>
        </p:nvSpPr>
        <p:spPr>
          <a:xfrm>
            <a:off x="536758" y="14448756"/>
            <a:ext cx="15637320" cy="574003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 anchor="t">
            <a:spAutoFit/>
          </a:bodyPr>
          <a:lstStyle/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r>
              <a:rPr lang="en-US" sz="36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Sampling Method:</a:t>
            </a:r>
            <a:endParaRPr lang="en-GB" sz="3600" b="0" strike="noStrike" spc="-1" dirty="0">
              <a:latin typeface="Arial"/>
            </a:endParaRPr>
          </a:p>
          <a:p>
            <a:pPr marL="1028880" lvl="1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lang="en-US" sz="36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The 20 most popular Chinese pop songs from each year ∈ {2012, 2013, ..., 2021} were sampled based on a aggregate ratings from </a:t>
            </a:r>
            <a:r>
              <a:rPr lang="en-US" sz="3600" b="0" i="1" strike="noStrike" spc="-1" dirty="0">
                <a:solidFill>
                  <a:srgbClr val="002336"/>
                </a:solidFill>
                <a:latin typeface="Calibri"/>
                <a:ea typeface="Calibri"/>
              </a:rPr>
              <a:t>QQ Music</a:t>
            </a:r>
            <a:r>
              <a:rPr lang="en-US" sz="36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, </a:t>
            </a:r>
            <a:r>
              <a:rPr lang="en-US" sz="3600" b="0" i="1" strike="noStrike" spc="-1" dirty="0" err="1">
                <a:solidFill>
                  <a:srgbClr val="002336"/>
                </a:solidFill>
                <a:latin typeface="Calibri"/>
                <a:ea typeface="Calibri"/>
              </a:rPr>
              <a:t>K</a:t>
            </a:r>
            <a:r>
              <a:rPr lang="en-US" altLang="zh-CN" sz="3600" b="0" i="1" strike="noStrike" spc="-1" dirty="0" err="1">
                <a:solidFill>
                  <a:srgbClr val="002336"/>
                </a:solidFill>
                <a:latin typeface="Calibri"/>
                <a:ea typeface="Calibri"/>
              </a:rPr>
              <a:t>u</a:t>
            </a:r>
            <a:r>
              <a:rPr lang="en-US" sz="3600" b="0" i="1" strike="noStrike" spc="-1" dirty="0" err="1">
                <a:solidFill>
                  <a:srgbClr val="002336"/>
                </a:solidFill>
                <a:latin typeface="Calibri"/>
                <a:ea typeface="Calibri"/>
              </a:rPr>
              <a:t>gou</a:t>
            </a:r>
            <a:r>
              <a:rPr lang="en-US" sz="3600" b="0" i="1" strike="noStrike" spc="-1" dirty="0">
                <a:solidFill>
                  <a:srgbClr val="002336"/>
                </a:solidFill>
                <a:latin typeface="Calibri"/>
                <a:ea typeface="Calibri"/>
              </a:rPr>
              <a:t> Music</a:t>
            </a:r>
            <a:r>
              <a:rPr lang="en-US" sz="36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, and </a:t>
            </a:r>
            <a:r>
              <a:rPr lang="en-US" sz="3600" b="0" i="1" strike="noStrike" spc="-1" dirty="0" err="1">
                <a:solidFill>
                  <a:srgbClr val="002336"/>
                </a:solidFill>
                <a:latin typeface="Calibri"/>
                <a:ea typeface="Calibri"/>
              </a:rPr>
              <a:t>Kuwo</a:t>
            </a:r>
            <a:r>
              <a:rPr lang="en-US" sz="3600" b="0" i="1" strike="noStrike" spc="-1" dirty="0">
                <a:solidFill>
                  <a:srgbClr val="002336"/>
                </a:solidFill>
                <a:latin typeface="Calibri"/>
                <a:ea typeface="Calibri"/>
              </a:rPr>
              <a:t> Music</a:t>
            </a:r>
            <a:r>
              <a:rPr lang="en-US" sz="36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, which represent 72.8% of Chinese streaming.</a:t>
            </a:r>
          </a:p>
          <a:p>
            <a:pPr marL="571680" marR="0" lvl="0" indent="-57168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Clr>
                <a:srgbClr val="002336"/>
              </a:buClr>
              <a:buSzTx/>
              <a:buFont typeface="Courier New"/>
              <a:buChar char="o"/>
              <a:tabLst/>
              <a:defRPr/>
            </a:pPr>
            <a:r>
              <a:rPr lang="en-US" sz="36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Chord Progression Notations: </a:t>
            </a:r>
            <a:endParaRPr lang="en-GB" sz="3600" b="0" strike="noStrike" spc="-1" dirty="0">
              <a:latin typeface="Arial"/>
            </a:endParaRPr>
          </a:p>
          <a:p>
            <a:pPr marL="1028880" lvl="1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lang="en-US" sz="36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We accessed existing chord-transcriptions of 200 sampled songs from the </a:t>
            </a:r>
            <a:r>
              <a:rPr lang="en-US" sz="3600" b="0" i="1" strike="noStrike" spc="-1" dirty="0" err="1">
                <a:solidFill>
                  <a:srgbClr val="002336"/>
                </a:solidFill>
                <a:latin typeface="Calibri"/>
                <a:ea typeface="Calibri"/>
              </a:rPr>
              <a:t>Echangwang</a:t>
            </a:r>
            <a:r>
              <a:rPr lang="en-US" sz="36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 website:</a:t>
            </a:r>
            <a:endParaRPr lang="en-GB" sz="3600" b="0" strike="noStrike" spc="-1" dirty="0">
              <a:latin typeface="Arial"/>
            </a:endParaRPr>
          </a:p>
          <a:p>
            <a:pPr marL="1486080" lvl="2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We encoded chords from the verses and choruses of each track;</a:t>
            </a:r>
            <a:endParaRPr lang="en-GB" sz="3600" b="0" strike="noStrike" spc="-1" dirty="0">
              <a:latin typeface="Arial"/>
            </a:endParaRPr>
          </a:p>
          <a:p>
            <a:pPr marL="1486080" lvl="2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We transpose all major pieces to C major and minor pieces to A minor.</a:t>
            </a:r>
            <a:endParaRPr lang="en-GB" sz="3600" b="0" strike="noStrike" spc="-1" dirty="0">
              <a:latin typeface="Arial"/>
            </a:endParaRPr>
          </a:p>
        </p:txBody>
      </p:sp>
      <p:sp>
        <p:nvSpPr>
          <p:cNvPr id="73" name="Rectangle 168"/>
          <p:cNvSpPr/>
          <p:nvPr/>
        </p:nvSpPr>
        <p:spPr>
          <a:xfrm>
            <a:off x="16619400" y="13633925"/>
            <a:ext cx="15968520" cy="717480"/>
          </a:xfrm>
          <a:prstGeom prst="rect">
            <a:avLst/>
          </a:prstGeom>
          <a:solidFill>
            <a:srgbClr val="FFC000"/>
          </a:solidFill>
          <a:ln w="88920">
            <a:solidFill>
              <a:srgbClr val="00000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RESULTS</a:t>
            </a:r>
            <a:endParaRPr lang="en-GB" sz="4000" b="0" strike="noStrike" spc="-1">
              <a:latin typeface="Arial"/>
            </a:endParaRPr>
          </a:p>
        </p:txBody>
      </p:sp>
      <p:grpSp>
        <p:nvGrpSpPr>
          <p:cNvPr id="74" name="Group 163"/>
          <p:cNvGrpSpPr/>
          <p:nvPr/>
        </p:nvGrpSpPr>
        <p:grpSpPr>
          <a:xfrm>
            <a:off x="488520" y="2405880"/>
            <a:ext cx="7029000" cy="1419120"/>
            <a:chOff x="488520" y="2405880"/>
            <a:chExt cx="7029000" cy="1419120"/>
          </a:xfrm>
        </p:grpSpPr>
        <p:pic>
          <p:nvPicPr>
            <p:cNvPr id="75" name="Picture 164"/>
            <p:cNvPicPr/>
            <p:nvPr/>
          </p:nvPicPr>
          <p:blipFill>
            <a:blip r:embed="rId3"/>
            <a:stretch/>
          </p:blipFill>
          <p:spPr>
            <a:xfrm>
              <a:off x="488520" y="2405880"/>
              <a:ext cx="7029000" cy="1406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6" name="Rectangle 165"/>
            <p:cNvSpPr/>
            <p:nvPr/>
          </p:nvSpPr>
          <p:spPr>
            <a:xfrm>
              <a:off x="3114720" y="3507480"/>
              <a:ext cx="1904400" cy="317520"/>
            </a:xfrm>
            <a:prstGeom prst="rect">
              <a:avLst/>
            </a:prstGeom>
            <a:solidFill>
              <a:srgbClr val="E19C1C"/>
            </a:solidFill>
            <a:ln w="19080">
              <a:noFill/>
            </a:ln>
            <a:effectLst>
              <a:outerShdw blurRad="3996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8" name="Rectangle 240"/>
          <p:cNvSpPr/>
          <p:nvPr/>
        </p:nvSpPr>
        <p:spPr>
          <a:xfrm>
            <a:off x="351540" y="20238855"/>
            <a:ext cx="15900480" cy="721440"/>
          </a:xfrm>
          <a:prstGeom prst="rect">
            <a:avLst/>
          </a:prstGeom>
          <a:solidFill>
            <a:srgbClr val="FFC000"/>
          </a:solidFill>
          <a:ln w="88920">
            <a:solidFill>
              <a:srgbClr val="00000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CPSI MEASURING ALGORITHM BASED ON MARKOV MODEL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80" name="Rectangle 347"/>
          <p:cNvSpPr/>
          <p:nvPr/>
        </p:nvSpPr>
        <p:spPr>
          <a:xfrm>
            <a:off x="16626240" y="28946943"/>
            <a:ext cx="15961680" cy="717480"/>
          </a:xfrm>
          <a:prstGeom prst="rect">
            <a:avLst/>
          </a:prstGeom>
          <a:solidFill>
            <a:srgbClr val="FFC000"/>
          </a:solidFill>
          <a:ln w="88920">
            <a:solidFill>
              <a:srgbClr val="00000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PERCEPTUAL EXPERIMENT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82" name="Text Box 472"/>
          <p:cNvSpPr/>
          <p:nvPr/>
        </p:nvSpPr>
        <p:spPr>
          <a:xfrm>
            <a:off x="18727439" y="12858181"/>
            <a:ext cx="11781602" cy="80021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82880" tIns="182880" rIns="182880" bIns="182880" anchor="t">
            <a:spAutoFit/>
          </a:bodyPr>
          <a:lstStyle/>
          <a:p>
            <a:pPr marL="914400" algn="ctr">
              <a:lnSpc>
                <a:spcPct val="100000"/>
              </a:lnSpc>
              <a:spcAft>
                <a:spcPts val="1199"/>
              </a:spcAft>
              <a:buNone/>
            </a:pPr>
            <a:r>
              <a:rPr lang="en-US" sz="28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Examples of chord progression pairs and corresponding CPSI</a:t>
            </a:r>
            <a:endParaRPr lang="en-GB" sz="2800" b="0" strike="noStrike" spc="-1" dirty="0">
              <a:latin typeface="Arial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68FD9E2-5EE9-C670-C1D1-6250D59E4FE1}"/>
              </a:ext>
            </a:extLst>
          </p:cNvPr>
          <p:cNvGrpSpPr/>
          <p:nvPr/>
        </p:nvGrpSpPr>
        <p:grpSpPr>
          <a:xfrm>
            <a:off x="483120" y="21385635"/>
            <a:ext cx="15690958" cy="22944743"/>
            <a:chOff x="483120" y="21385635"/>
            <a:chExt cx="15690958" cy="22944743"/>
          </a:xfrm>
        </p:grpSpPr>
        <p:sp>
          <p:nvSpPr>
            <p:cNvPr id="77" name="Text Box 472"/>
            <p:cNvSpPr/>
            <p:nvPr/>
          </p:nvSpPr>
          <p:spPr>
            <a:xfrm>
              <a:off x="483120" y="21385635"/>
              <a:ext cx="15637320" cy="22944743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182880" rIns="182880" bIns="182880" anchor="t">
              <a:spAutoFit/>
            </a:bodyPr>
            <a:lstStyle/>
            <a:p>
              <a:pPr marL="571680" indent="-571680" algn="just">
                <a:lnSpc>
                  <a:spcPct val="100000"/>
                </a:lnSpc>
                <a:spcAft>
                  <a:spcPts val="601"/>
                </a:spcAft>
                <a:buClr>
                  <a:srgbClr val="002336"/>
                </a:buClr>
                <a:buFont typeface="Courier New"/>
                <a:buChar char="o"/>
              </a:pP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Each chord is represented as a set of equal tempered pitch classes (pc).</a:t>
              </a:r>
            </a:p>
            <a:p>
              <a:pPr marL="1486080" marR="0" lvl="2" indent="-57168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1"/>
                </a:spcAft>
                <a:buClr>
                  <a:srgbClr val="002336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altLang="zh-CN" sz="3600" b="0" i="0" u="none" strike="noStrike" kern="1200" cap="none" spc="-1" normalizeH="0" baseline="0" noProof="0" dirty="0">
                  <a:ln>
                    <a:noFill/>
                  </a:ln>
                  <a:solidFill>
                    <a:srgbClr val="002336"/>
                  </a:solidFill>
                  <a:effectLst/>
                  <a:uLnTx/>
                  <a:uFillTx/>
                  <a:latin typeface="Calibri"/>
                  <a:ea typeface="Calibri"/>
                </a:rPr>
                <a:t>Complex chords (such as 7ths) may or may not be simplified to triads.</a:t>
              </a:r>
              <a:endParaRPr lang="en-GB" sz="3600" b="0" strike="noStrike" spc="-1" dirty="0">
                <a:latin typeface="Arial"/>
              </a:endParaRPr>
            </a:p>
            <a:p>
              <a:pPr marL="571680" indent="-571680" algn="just">
                <a:lnSpc>
                  <a:spcPct val="100000"/>
                </a:lnSpc>
                <a:spcAft>
                  <a:spcPts val="601"/>
                </a:spcAft>
                <a:buClr>
                  <a:srgbClr val="002336"/>
                </a:buClr>
                <a:buFont typeface="Courier New"/>
                <a:buChar char="o"/>
              </a:pP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A </a:t>
              </a:r>
              <a:r>
                <a:rPr lang="en-US" sz="3600" b="1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12 × 12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 transition matrix represents transitions from pcs in each (antecedent chord) to the next (consequent) chord.</a:t>
              </a:r>
              <a:endParaRPr lang="en-GB" sz="3600" b="0" strike="noStrike" spc="-1" dirty="0">
                <a:latin typeface="Arial"/>
              </a:endParaRPr>
            </a:p>
            <a:p>
              <a:pPr marL="571680" indent="-571680" algn="just">
                <a:lnSpc>
                  <a:spcPct val="100000"/>
                </a:lnSpc>
                <a:spcAft>
                  <a:spcPts val="601"/>
                </a:spcAft>
                <a:buClr>
                  <a:srgbClr val="002336"/>
                </a:buClr>
                <a:buFont typeface="Courier New"/>
                <a:buChar char="o"/>
              </a:pP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In the </a:t>
              </a:r>
              <a:r>
                <a:rPr lang="en-US" sz="3600" b="1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full model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 </a:t>
              </a:r>
              <a:r>
                <a:rPr lang="en-US" sz="3600" b="0" i="1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every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 pc in the antecedent chord is tallied as a transition to </a:t>
              </a:r>
              <a:r>
                <a:rPr lang="en-US" sz="3600" b="0" i="1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every 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pc in the consequent chord.</a:t>
              </a:r>
            </a:p>
            <a:p>
              <a:pPr marL="1486080" marR="0" lvl="2" indent="-57168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1"/>
                </a:spcAft>
                <a:buClr>
                  <a:srgbClr val="002336"/>
                </a:buClr>
                <a:buSzTx/>
                <a:buFont typeface="Arial"/>
                <a:buChar char="•"/>
                <a:tabLst/>
                <a:defRPr/>
              </a:pP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This approach effectively ignores voice-leading between chords.</a:t>
              </a:r>
              <a:endParaRPr lang="en-GB" sz="3600" b="0" strike="noStrike" spc="-1" dirty="0">
                <a:latin typeface="Arial"/>
              </a:endParaRPr>
            </a:p>
            <a:p>
              <a:pPr marL="571680" indent="-571680" algn="just">
                <a:lnSpc>
                  <a:spcPct val="100000"/>
                </a:lnSpc>
                <a:spcAft>
                  <a:spcPts val="601"/>
                </a:spcAft>
                <a:buClr>
                  <a:srgbClr val="002336"/>
                </a:buClr>
                <a:buFont typeface="Courier New"/>
                <a:buChar char="o"/>
              </a:pP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In </a:t>
              </a:r>
              <a:r>
                <a:rPr lang="en-US" sz="3600" b="1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weighted/restricted 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versions of the model, transitions can be weighted (or removed based on various criteria; for example, prioritizing the chord roots or transitions that fall on stronger hypermetric  positions.</a:t>
              </a:r>
              <a:endParaRPr lang="en-GB" sz="3600" b="0" strike="noStrike" spc="-1" dirty="0">
                <a:latin typeface="Arial"/>
              </a:endParaRPr>
            </a:p>
            <a:p>
              <a:pPr algn="just">
                <a:lnSpc>
                  <a:spcPct val="100000"/>
                </a:lnSpc>
                <a:spcAft>
                  <a:spcPts val="601"/>
                </a:spcAft>
                <a:buNone/>
              </a:pPr>
              <a:endParaRPr lang="en-GB" sz="3600" b="0" strike="noStrike" spc="-1" dirty="0">
                <a:latin typeface="Arial"/>
              </a:endParaRPr>
            </a:p>
            <a:p>
              <a:pPr marL="571680" indent="-571680" algn="just">
                <a:lnSpc>
                  <a:spcPct val="100000"/>
                </a:lnSpc>
                <a:spcAft>
                  <a:spcPts val="601"/>
                </a:spcAft>
                <a:buClr>
                  <a:srgbClr val="002336"/>
                </a:buClr>
                <a:buFont typeface="Courier New"/>
                <a:buChar char="o"/>
              </a:pP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Root-based Measuring Model:</a:t>
              </a:r>
              <a:endParaRPr lang="en-GB" sz="3600" b="0" strike="noStrike" spc="-1" dirty="0">
                <a:latin typeface="Arial"/>
              </a:endParaRPr>
            </a:p>
            <a:p>
              <a:pPr marL="1028880" lvl="1" indent="-571680" algn="just">
                <a:lnSpc>
                  <a:spcPct val="100000"/>
                </a:lnSpc>
                <a:spcAft>
                  <a:spcPts val="601"/>
                </a:spcAft>
                <a:buClr>
                  <a:srgbClr val="002336"/>
                </a:buClr>
                <a:buFont typeface="Wingdings" charset="2"/>
                <a:buChar char=""/>
              </a:pP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For a chord progression </a:t>
              </a:r>
              <a:r>
                <a:rPr lang="en-US" sz="3600" b="0" i="1" strike="noStrike" spc="-1" dirty="0">
                  <a:solidFill>
                    <a:srgbClr val="002336"/>
                  </a:solidFill>
                  <a:latin typeface="Times New Roman"/>
                  <a:ea typeface="Calibri"/>
                </a:rPr>
                <a:t>K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 with chords 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Times New Roman"/>
                  <a:ea typeface="Calibri"/>
                </a:rPr>
                <a:t>{</a:t>
              </a:r>
              <a:r>
                <a:rPr lang="en-US" sz="3600" b="0" i="1" strike="noStrike" spc="-1" dirty="0">
                  <a:solidFill>
                    <a:srgbClr val="002336"/>
                  </a:solidFill>
                  <a:latin typeface="Times New Roman"/>
                  <a:ea typeface="Calibri"/>
                </a:rPr>
                <a:t>C</a:t>
              </a:r>
              <a:r>
                <a:rPr lang="en-US" sz="3600" b="0" i="1" strike="noStrike" spc="-1" baseline="-25000" dirty="0">
                  <a:solidFill>
                    <a:srgbClr val="002336"/>
                  </a:solidFill>
                  <a:latin typeface="Times New Roman"/>
                  <a:ea typeface="Calibri"/>
                </a:rPr>
                <a:t>i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Times New Roman"/>
                  <a:ea typeface="Calibri"/>
                </a:rPr>
                <a:t>}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, where </a:t>
              </a:r>
              <a:r>
                <a:rPr lang="en-US" sz="3600" b="0" i="1" strike="noStrike" spc="-1" dirty="0" err="1">
                  <a:solidFill>
                    <a:srgbClr val="002336"/>
                  </a:solidFill>
                  <a:latin typeface="Times New Roman"/>
                  <a:ea typeface="Calibri"/>
                </a:rPr>
                <a:t>i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 represents its location index in </a:t>
              </a:r>
              <a:r>
                <a:rPr lang="en-US" sz="3600" b="0" i="1" strike="noStrike" spc="-1" dirty="0">
                  <a:solidFill>
                    <a:srgbClr val="002336"/>
                  </a:solidFill>
                  <a:latin typeface="Times New Roman"/>
                  <a:ea typeface="Calibri"/>
                </a:rPr>
                <a:t>K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, we simplify it as a directed Markov chain based on its roots 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Times New Roman"/>
                  <a:ea typeface="Calibri"/>
                </a:rPr>
                <a:t>{</a:t>
              </a:r>
              <a:r>
                <a:rPr lang="en-US" sz="3600" b="0" i="1" strike="noStrike" spc="-1" dirty="0">
                  <a:solidFill>
                    <a:srgbClr val="002336"/>
                  </a:solidFill>
                  <a:latin typeface="Times New Roman"/>
                  <a:ea typeface="Calibri"/>
                </a:rPr>
                <a:t>R</a:t>
              </a:r>
              <a:r>
                <a:rPr lang="en-US" sz="3600" b="0" i="1" strike="noStrike" spc="-1" baseline="-25000" dirty="0">
                  <a:solidFill>
                    <a:srgbClr val="002336"/>
                  </a:solidFill>
                  <a:latin typeface="Times New Roman"/>
                  <a:ea typeface="Calibri"/>
                </a:rPr>
                <a:t>i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Times New Roman"/>
                  <a:ea typeface="Calibri"/>
                </a:rPr>
                <a:t>}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. Denote the transition probability from root </a:t>
              </a:r>
              <a:r>
                <a:rPr lang="en-US" sz="3600" b="0" i="1" strike="noStrike" spc="-1" dirty="0">
                  <a:solidFill>
                    <a:srgbClr val="002336"/>
                  </a:solidFill>
                  <a:latin typeface="Times New Roman"/>
                  <a:ea typeface="Calibri"/>
                </a:rPr>
                <a:t>R</a:t>
              </a:r>
              <a:r>
                <a:rPr lang="en-US" sz="3600" b="0" i="1" strike="noStrike" spc="-1" baseline="-25000" dirty="0">
                  <a:solidFill>
                    <a:srgbClr val="002336"/>
                  </a:solidFill>
                  <a:latin typeface="Times New Roman"/>
                  <a:ea typeface="Calibri"/>
                </a:rPr>
                <a:t>i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 to </a:t>
              </a:r>
              <a:r>
                <a:rPr lang="en-US" sz="3600" b="0" i="1" strike="noStrike" spc="-1" dirty="0" err="1">
                  <a:solidFill>
                    <a:srgbClr val="002336"/>
                  </a:solidFill>
                  <a:latin typeface="Times New Roman"/>
                  <a:ea typeface="Calibri"/>
                </a:rPr>
                <a:t>R</a:t>
              </a:r>
              <a:r>
                <a:rPr lang="en-US" sz="3600" b="0" i="1" strike="noStrike" spc="-1" baseline="-25000" dirty="0" err="1">
                  <a:solidFill>
                    <a:srgbClr val="002336"/>
                  </a:solidFill>
                  <a:latin typeface="Times New Roman"/>
                  <a:ea typeface="Calibri"/>
                </a:rPr>
                <a:t>j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 as </a:t>
              </a:r>
              <a:r>
                <a:rPr lang="en-US" sz="3600" b="0" i="1" strike="noStrike" spc="-1" dirty="0" err="1">
                  <a:solidFill>
                    <a:srgbClr val="002336"/>
                  </a:solidFill>
                  <a:latin typeface="Times New Roman"/>
                  <a:ea typeface="Calibri"/>
                </a:rPr>
                <a:t>P</a:t>
              </a:r>
              <a:r>
                <a:rPr lang="en-US" sz="3600" b="0" i="1" strike="noStrike" spc="-1" baseline="-25000" dirty="0" err="1">
                  <a:solidFill>
                    <a:srgbClr val="002336"/>
                  </a:solidFill>
                  <a:latin typeface="Times New Roman"/>
                  <a:ea typeface="Calibri"/>
                </a:rPr>
                <a:t>ij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.</a:t>
              </a:r>
              <a:endParaRPr lang="en-GB" sz="3600" b="0" strike="noStrike" spc="-1" dirty="0">
                <a:latin typeface="Arial"/>
              </a:endParaRPr>
            </a:p>
            <a:p>
              <a:pPr algn="just">
                <a:lnSpc>
                  <a:spcPct val="100000"/>
                </a:lnSpc>
                <a:spcAft>
                  <a:spcPts val="601"/>
                </a:spcAft>
                <a:buNone/>
              </a:pPr>
              <a:endParaRPr lang="en-GB" sz="3600" b="0" strike="noStrike" spc="-1" dirty="0">
                <a:latin typeface="Arial"/>
              </a:endParaRPr>
            </a:p>
            <a:p>
              <a:pPr algn="just">
                <a:lnSpc>
                  <a:spcPct val="100000"/>
                </a:lnSpc>
                <a:spcAft>
                  <a:spcPts val="601"/>
                </a:spcAft>
                <a:buNone/>
              </a:pPr>
              <a:endParaRPr lang="en-GB" sz="3600" b="0" strike="noStrike" spc="-1" dirty="0">
                <a:latin typeface="Arial"/>
              </a:endParaRPr>
            </a:p>
            <a:p>
              <a:pPr algn="just">
                <a:lnSpc>
                  <a:spcPct val="100000"/>
                </a:lnSpc>
                <a:spcAft>
                  <a:spcPts val="601"/>
                </a:spcAft>
                <a:buNone/>
              </a:pPr>
              <a:endParaRPr lang="en-GB" sz="3600" b="0" strike="noStrike" spc="-1" dirty="0">
                <a:latin typeface="Arial"/>
              </a:endParaRPr>
            </a:p>
            <a:p>
              <a:pPr algn="just">
                <a:lnSpc>
                  <a:spcPct val="100000"/>
                </a:lnSpc>
                <a:spcAft>
                  <a:spcPts val="601"/>
                </a:spcAft>
                <a:buNone/>
              </a:pPr>
              <a:endParaRPr lang="en-GB" sz="3600" b="0" strike="noStrike" spc="-1" dirty="0">
                <a:latin typeface="Arial"/>
              </a:endParaRPr>
            </a:p>
            <a:p>
              <a:pPr algn="just">
                <a:lnSpc>
                  <a:spcPct val="100000"/>
                </a:lnSpc>
                <a:spcAft>
                  <a:spcPts val="601"/>
                </a:spcAft>
                <a:buNone/>
              </a:pPr>
              <a:endParaRPr lang="en-GB" sz="3600" b="0" strike="noStrike" spc="-1" dirty="0">
                <a:latin typeface="Arial"/>
              </a:endParaRPr>
            </a:p>
            <a:p>
              <a:pPr algn="just">
                <a:lnSpc>
                  <a:spcPct val="100000"/>
                </a:lnSpc>
                <a:spcAft>
                  <a:spcPts val="601"/>
                </a:spcAft>
                <a:buNone/>
              </a:pPr>
              <a:endParaRPr lang="en-GB" sz="3600" b="0" strike="noStrike" spc="-1" dirty="0">
                <a:latin typeface="Arial"/>
              </a:endParaRPr>
            </a:p>
            <a:p>
              <a:pPr algn="just">
                <a:lnSpc>
                  <a:spcPct val="100000"/>
                </a:lnSpc>
                <a:spcAft>
                  <a:spcPts val="601"/>
                </a:spcAft>
                <a:buNone/>
              </a:pPr>
              <a:endParaRPr lang="en-GB" sz="3600" b="0" strike="noStrike" spc="-1" dirty="0">
                <a:latin typeface="Arial"/>
              </a:endParaRPr>
            </a:p>
            <a:p>
              <a:pPr algn="just">
                <a:lnSpc>
                  <a:spcPct val="100000"/>
                </a:lnSpc>
                <a:spcAft>
                  <a:spcPts val="601"/>
                </a:spcAft>
                <a:buNone/>
              </a:pPr>
              <a:endParaRPr lang="en-GB" sz="3600" b="0" strike="noStrike" spc="-1" dirty="0">
                <a:latin typeface="Arial"/>
              </a:endParaRPr>
            </a:p>
            <a:p>
              <a:pPr marL="571680" indent="-571680" algn="just">
                <a:lnSpc>
                  <a:spcPct val="100000"/>
                </a:lnSpc>
                <a:spcAft>
                  <a:spcPts val="601"/>
                </a:spcAft>
                <a:buClr>
                  <a:srgbClr val="002336"/>
                </a:buClr>
                <a:buFont typeface="Courier New"/>
                <a:buChar char="o"/>
              </a:pP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Construction of Chord Progression Transition Matrix:</a:t>
              </a:r>
              <a:endParaRPr lang="en-GB" sz="3600" b="0" strike="noStrike" spc="-1" dirty="0">
                <a:latin typeface="Arial"/>
              </a:endParaRPr>
            </a:p>
            <a:p>
              <a:pPr marL="1028880" lvl="1" indent="-571680" algn="just">
                <a:lnSpc>
                  <a:spcPct val="100000"/>
                </a:lnSpc>
                <a:spcAft>
                  <a:spcPts val="601"/>
                </a:spcAft>
                <a:buClr>
                  <a:srgbClr val="002336"/>
                </a:buClr>
                <a:buFont typeface="Wingdings" charset="2"/>
                <a:buChar char=""/>
              </a:pP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For notes </a:t>
              </a:r>
              <a:r>
                <a:rPr lang="en-US" sz="3600" b="0" i="1" strike="noStrike" spc="-1" dirty="0" err="1">
                  <a:solidFill>
                    <a:srgbClr val="002336"/>
                  </a:solidFill>
                  <a:latin typeface="Times New Roman"/>
                  <a:ea typeface="Calibri"/>
                </a:rPr>
                <a:t>N</a:t>
              </a:r>
              <a:r>
                <a:rPr lang="en-US" sz="3600" b="0" i="1" strike="noStrike" spc="-1" baseline="-25000" dirty="0" err="1">
                  <a:solidFill>
                    <a:srgbClr val="002336"/>
                  </a:solidFill>
                  <a:latin typeface="Times New Roman"/>
                  <a:ea typeface="Calibri"/>
                </a:rPr>
                <a:t>ij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 in chord </a:t>
              </a:r>
              <a:r>
                <a:rPr lang="en-US" sz="3600" b="0" i="1" strike="noStrike" spc="-1" dirty="0">
                  <a:solidFill>
                    <a:srgbClr val="002336"/>
                  </a:solidFill>
                  <a:latin typeface="Times New Roman"/>
                  <a:ea typeface="Calibri"/>
                </a:rPr>
                <a:t>C</a:t>
              </a:r>
              <a:r>
                <a:rPr lang="en-US" sz="3600" b="0" i="1" strike="noStrike" spc="-1" baseline="-25000" dirty="0">
                  <a:solidFill>
                    <a:srgbClr val="002336"/>
                  </a:solidFill>
                  <a:latin typeface="Times New Roman"/>
                  <a:ea typeface="Calibri"/>
                </a:rPr>
                <a:t>i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, their transition probabilities to the notes </a:t>
              </a:r>
              <a:r>
                <a:rPr lang="en-US" sz="3600" b="0" i="1" strike="noStrike" spc="-1" dirty="0">
                  <a:solidFill>
                    <a:srgbClr val="002336"/>
                  </a:solidFill>
                  <a:latin typeface="Times New Roman"/>
                  <a:ea typeface="Calibri"/>
                </a:rPr>
                <a:t>N</a:t>
              </a:r>
              <a:r>
                <a:rPr lang="en-US" sz="3600" b="0" i="1" strike="noStrike" spc="-1" baseline="-25000" dirty="0">
                  <a:solidFill>
                    <a:srgbClr val="002336"/>
                  </a:solidFill>
                  <a:latin typeface="Times New Roman"/>
                  <a:ea typeface="Calibri"/>
                </a:rPr>
                <a:t>i+1j</a:t>
              </a:r>
              <a:r>
                <a:rPr lang="en-US" sz="3600" b="0" i="1" strike="noStrike" spc="-1" baseline="-25000" dirty="0">
                  <a:solidFill>
                    <a:srgbClr val="002336"/>
                  </a:solidFill>
                  <a:latin typeface="Calibri"/>
                  <a:ea typeface="Calibri"/>
                </a:rPr>
                <a:t> 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in the next chord </a:t>
              </a:r>
              <a:r>
                <a:rPr lang="en-US" sz="3600" b="0" i="1" strike="noStrike" spc="-1" dirty="0">
                  <a:solidFill>
                    <a:srgbClr val="002336"/>
                  </a:solidFill>
                  <a:latin typeface="Times New Roman"/>
                  <a:ea typeface="Calibri"/>
                </a:rPr>
                <a:t>C</a:t>
              </a:r>
              <a:r>
                <a:rPr lang="en-US" sz="3600" b="0" i="1" strike="noStrike" spc="-1" baseline="-25000" dirty="0">
                  <a:solidFill>
                    <a:srgbClr val="002336"/>
                  </a:solidFill>
                  <a:latin typeface="Times New Roman"/>
                  <a:ea typeface="Calibri"/>
                </a:rPr>
                <a:t>i+1</a:t>
              </a:r>
              <a:r>
                <a:rPr lang="en-US" sz="3600" b="0" i="1" strike="noStrike" spc="-1" baseline="-25000" dirty="0">
                  <a:solidFill>
                    <a:srgbClr val="002336"/>
                  </a:solidFill>
                  <a:latin typeface="Calibri"/>
                  <a:ea typeface="Calibri"/>
                </a:rPr>
                <a:t> 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are the same;</a:t>
              </a:r>
              <a:endParaRPr lang="en-GB" sz="3600" b="0" strike="noStrike" spc="-1" dirty="0">
                <a:latin typeface="Arial"/>
              </a:endParaRPr>
            </a:p>
            <a:p>
              <a:pPr marL="1028880" lvl="1" indent="-571680" algn="just">
                <a:lnSpc>
                  <a:spcPct val="100000"/>
                </a:lnSpc>
                <a:spcAft>
                  <a:spcPts val="601"/>
                </a:spcAft>
                <a:buClr>
                  <a:srgbClr val="002336"/>
                </a:buClr>
                <a:buFont typeface="Wingdings" charset="2"/>
                <a:buChar char=""/>
              </a:pP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The transition probability </a:t>
              </a:r>
              <a:r>
                <a:rPr lang="en-US" sz="3600" b="0" i="1" strike="noStrike" spc="-1" dirty="0" err="1">
                  <a:solidFill>
                    <a:srgbClr val="002336"/>
                  </a:solidFill>
                  <a:latin typeface="Times New Roman"/>
                  <a:ea typeface="Calibri"/>
                </a:rPr>
                <a:t>p</a:t>
              </a:r>
              <a:r>
                <a:rPr lang="en-US" sz="3600" b="0" i="1" strike="noStrike" spc="-1" baseline="-25000" dirty="0" err="1">
                  <a:solidFill>
                    <a:srgbClr val="002336"/>
                  </a:solidFill>
                  <a:latin typeface="Times New Roman"/>
                  <a:ea typeface="Calibri"/>
                </a:rPr>
                <a:t>ij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 from note </a:t>
              </a:r>
              <a:r>
                <a:rPr lang="en-US" sz="3600" b="0" i="1" strike="noStrike" spc="-1" dirty="0" err="1">
                  <a:solidFill>
                    <a:srgbClr val="002336"/>
                  </a:solidFill>
                  <a:latin typeface="Times New Roman"/>
                  <a:ea typeface="Calibri"/>
                </a:rPr>
                <a:t>N</a:t>
              </a:r>
              <a:r>
                <a:rPr lang="en-US" sz="3600" b="0" i="1" strike="noStrike" spc="-1" baseline="-25000" dirty="0" err="1">
                  <a:solidFill>
                    <a:srgbClr val="002336"/>
                  </a:solidFill>
                  <a:latin typeface="Times New Roman"/>
                  <a:ea typeface="Calibri"/>
                </a:rPr>
                <a:t>ij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 to </a:t>
              </a:r>
              <a:r>
                <a:rPr lang="en-US" sz="3600" b="0" i="1" strike="noStrike" spc="-1" dirty="0">
                  <a:solidFill>
                    <a:srgbClr val="002336"/>
                  </a:solidFill>
                  <a:latin typeface="Times New Roman"/>
                  <a:ea typeface="Calibri"/>
                </a:rPr>
                <a:t>N</a:t>
              </a:r>
              <a:r>
                <a:rPr lang="en-US" sz="3600" b="0" i="1" strike="noStrike" spc="-1" baseline="-25000" dirty="0">
                  <a:solidFill>
                    <a:srgbClr val="002336"/>
                  </a:solidFill>
                  <a:latin typeface="Times New Roman"/>
                  <a:ea typeface="Calibri"/>
                </a:rPr>
                <a:t>i+1j</a:t>
              </a:r>
              <a:r>
                <a:rPr lang="en-US" sz="3600" b="0" i="1" strike="noStrike" spc="-1" baseline="-25000" dirty="0">
                  <a:solidFill>
                    <a:srgbClr val="002336"/>
                  </a:solidFill>
                  <a:latin typeface="Calibri"/>
                  <a:ea typeface="Calibri"/>
                </a:rPr>
                <a:t> 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is defined as:</a:t>
              </a:r>
              <a:endParaRPr lang="en-GB" sz="3600" b="0" strike="noStrike" spc="-1" dirty="0">
                <a:latin typeface="Arial"/>
              </a:endParaRPr>
            </a:p>
            <a:p>
              <a:pPr marL="571680" indent="-571680" algn="just">
                <a:lnSpc>
                  <a:spcPct val="100000"/>
                </a:lnSpc>
                <a:spcAft>
                  <a:spcPts val="601"/>
                </a:spcAft>
                <a:buClr>
                  <a:srgbClr val="002336"/>
                </a:buClr>
                <a:buFont typeface="Courier New"/>
                <a:buChar char="o"/>
              </a:pPr>
              <a:endParaRPr lang="en-US" sz="3600" b="0" strike="noStrike" spc="-1" dirty="0">
                <a:solidFill>
                  <a:srgbClr val="002336"/>
                </a:solidFill>
                <a:latin typeface="Calibri"/>
                <a:ea typeface="Calibri"/>
              </a:endParaRPr>
            </a:p>
            <a:p>
              <a:pPr marL="571680" indent="-571680" algn="just">
                <a:lnSpc>
                  <a:spcPct val="100000"/>
                </a:lnSpc>
                <a:spcAft>
                  <a:spcPts val="601"/>
                </a:spcAft>
                <a:buClr>
                  <a:srgbClr val="002336"/>
                </a:buClr>
                <a:buFont typeface="Courier New"/>
                <a:buChar char="o"/>
              </a:pP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CPSI:</a:t>
              </a:r>
              <a:endParaRPr lang="en-GB" sz="3600" b="0" strike="noStrike" spc="-1" dirty="0">
                <a:latin typeface="Arial"/>
              </a:endParaRPr>
            </a:p>
            <a:p>
              <a:pPr marL="1028880" lvl="1" indent="-571680" algn="just">
                <a:lnSpc>
                  <a:spcPct val="100000"/>
                </a:lnSpc>
                <a:spcAft>
                  <a:spcPts val="601"/>
                </a:spcAft>
                <a:buClr>
                  <a:srgbClr val="002336"/>
                </a:buClr>
                <a:buFont typeface="Wingdings" charset="2"/>
                <a:buChar char=""/>
              </a:pP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For chord progression </a:t>
              </a:r>
              <a:r>
                <a:rPr lang="en-US" sz="3600" b="0" i="1" strike="noStrike" spc="-1" dirty="0">
                  <a:solidFill>
                    <a:srgbClr val="002336"/>
                  </a:solidFill>
                  <a:latin typeface="Times New Roman"/>
                  <a:ea typeface="Calibri"/>
                </a:rPr>
                <a:t>K</a:t>
              </a:r>
              <a:r>
                <a:rPr lang="en-US" sz="3600" b="0" i="1" strike="noStrike" spc="-1" baseline="-25000" dirty="0">
                  <a:solidFill>
                    <a:srgbClr val="002336"/>
                  </a:solidFill>
                  <a:latin typeface="Times New Roman"/>
                  <a:ea typeface="Calibri"/>
                </a:rPr>
                <a:t>1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 and chord progression </a:t>
              </a:r>
              <a:r>
                <a:rPr lang="en-US" sz="3600" b="0" i="1" strike="noStrike" spc="-1" dirty="0">
                  <a:solidFill>
                    <a:srgbClr val="002336"/>
                  </a:solidFill>
                  <a:latin typeface="Times New Roman"/>
                  <a:ea typeface="Calibri"/>
                </a:rPr>
                <a:t>K</a:t>
              </a:r>
              <a:r>
                <a:rPr lang="en-US" sz="3600" b="0" i="1" strike="noStrike" spc="-1" baseline="-25000" dirty="0">
                  <a:solidFill>
                    <a:srgbClr val="002336"/>
                  </a:solidFill>
                  <a:latin typeface="Times New Roman"/>
                  <a:ea typeface="Calibri"/>
                </a:rPr>
                <a:t>2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, define their similarity index as the Euclidean distance of their note transition matrix 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Times New Roman"/>
                  <a:ea typeface="Calibri"/>
                </a:rPr>
                <a:t>Π</a:t>
              </a:r>
              <a:r>
                <a:rPr lang="en-US" sz="3600" b="0" strike="noStrike" spc="-1" baseline="-25000" dirty="0">
                  <a:solidFill>
                    <a:srgbClr val="002336"/>
                  </a:solidFill>
                  <a:latin typeface="Times New Roman"/>
                  <a:ea typeface="Calibri"/>
                </a:rPr>
                <a:t>1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 and 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Times New Roman"/>
                  <a:ea typeface="Calibri"/>
                </a:rPr>
                <a:t>Π</a:t>
              </a:r>
              <a:r>
                <a:rPr lang="en-US" sz="3600" b="0" strike="noStrike" spc="-1" baseline="-25000" dirty="0">
                  <a:solidFill>
                    <a:srgbClr val="002336"/>
                  </a:solidFill>
                  <a:latin typeface="Times New Roman"/>
                  <a:ea typeface="Calibri"/>
                </a:rPr>
                <a:t>2</a:t>
              </a: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:</a:t>
              </a:r>
              <a:endParaRPr lang="en-GB" sz="3600" b="0" strike="noStrike" spc="-1" dirty="0">
                <a:latin typeface="Arial"/>
              </a:endParaRPr>
            </a:p>
            <a:p>
              <a:pPr algn="just">
                <a:lnSpc>
                  <a:spcPct val="100000"/>
                </a:lnSpc>
                <a:spcAft>
                  <a:spcPts val="601"/>
                </a:spcAft>
                <a:buNone/>
              </a:pPr>
              <a:endParaRPr lang="en-GB" sz="3600" b="0" strike="noStrike" spc="-1" dirty="0">
                <a:latin typeface="Arial"/>
              </a:endParaRPr>
            </a:p>
            <a:p>
              <a:pPr algn="just">
                <a:lnSpc>
                  <a:spcPct val="100000"/>
                </a:lnSpc>
                <a:spcAft>
                  <a:spcPts val="601"/>
                </a:spcAft>
                <a:buClr>
                  <a:srgbClr val="002336"/>
                </a:buClr>
              </a:pPr>
              <a:endParaRPr lang="en-US" sz="3600" b="0" strike="noStrike" spc="-1" dirty="0">
                <a:solidFill>
                  <a:srgbClr val="002336"/>
                </a:solidFill>
                <a:latin typeface="Calibri"/>
                <a:ea typeface="Calibri"/>
              </a:endParaRPr>
            </a:p>
            <a:p>
              <a:pPr marL="571680" indent="-571680" algn="just">
                <a:lnSpc>
                  <a:spcPct val="100000"/>
                </a:lnSpc>
                <a:spcAft>
                  <a:spcPts val="601"/>
                </a:spcAft>
                <a:buClr>
                  <a:srgbClr val="002336"/>
                </a:buClr>
                <a:buFont typeface="Courier New"/>
                <a:buChar char="o"/>
              </a:pP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Metric Weighting:</a:t>
              </a:r>
              <a:endParaRPr lang="en-GB" sz="3600" b="0" strike="noStrike" spc="-1" dirty="0">
                <a:latin typeface="Arial"/>
              </a:endParaRPr>
            </a:p>
            <a:p>
              <a:pPr marL="1028880" lvl="1" indent="-571680" algn="just">
                <a:lnSpc>
                  <a:spcPct val="100000"/>
                </a:lnSpc>
                <a:spcAft>
                  <a:spcPts val="601"/>
                </a:spcAft>
                <a:buClr>
                  <a:srgbClr val="002336"/>
                </a:buClr>
                <a:buFont typeface="Wingdings" charset="2"/>
                <a:buChar char=""/>
              </a:pPr>
              <a:r>
                <a:rPr lang="en-US" sz="3600" b="0" strike="noStrike" spc="-1" dirty="0">
                  <a:solidFill>
                    <a:srgbClr val="002336"/>
                  </a:solidFill>
                  <a:latin typeface="Calibri"/>
                  <a:ea typeface="Calibri"/>
                </a:rPr>
                <a:t>Metric and hypermetric position are extremely important to musical organization and to music perception, especially the first note;</a:t>
              </a:r>
              <a:endParaRPr lang="en-GB" sz="3600" b="0" strike="noStrike" spc="-1" dirty="0">
                <a:latin typeface="Arial"/>
              </a:endParaRPr>
            </a:p>
          </p:txBody>
        </p:sp>
        <p:pic>
          <p:nvPicPr>
            <p:cNvPr id="83" name="图片 11"/>
            <p:cNvPicPr/>
            <p:nvPr/>
          </p:nvPicPr>
          <p:blipFill>
            <a:blip r:embed="rId4"/>
            <a:stretch/>
          </p:blipFill>
          <p:spPr>
            <a:xfrm>
              <a:off x="13526998" y="36984069"/>
              <a:ext cx="2647080" cy="1153558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84" name="组合 19"/>
            <p:cNvGrpSpPr/>
            <p:nvPr/>
          </p:nvGrpSpPr>
          <p:grpSpPr>
            <a:xfrm>
              <a:off x="1239118" y="30794107"/>
              <a:ext cx="14232600" cy="4340880"/>
              <a:chOff x="720000" y="33120000"/>
              <a:chExt cx="14232600" cy="4340880"/>
            </a:xfrm>
          </p:grpSpPr>
          <p:sp>
            <p:nvSpPr>
              <p:cNvPr id="85" name="Text Box 472"/>
              <p:cNvSpPr/>
              <p:nvPr/>
            </p:nvSpPr>
            <p:spPr>
              <a:xfrm>
                <a:off x="3206880" y="36668880"/>
                <a:ext cx="10371600" cy="792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82880" tIns="182880" rIns="182880" bIns="182880" anchor="t">
                <a:spAutoFit/>
              </a:bodyPr>
              <a:lstStyle/>
              <a:p>
                <a:pPr marL="914400">
                  <a:lnSpc>
                    <a:spcPct val="100000"/>
                  </a:lnSpc>
                  <a:spcAft>
                    <a:spcPts val="1199"/>
                  </a:spcAft>
                  <a:buNone/>
                </a:pPr>
                <a:r>
                  <a:rPr lang="en-US" sz="2800" b="0" strike="noStrike" spc="-1" dirty="0">
                    <a:solidFill>
                      <a:srgbClr val="002336"/>
                    </a:solidFill>
                    <a:latin typeface="Calibri"/>
                    <a:ea typeface="Calibri"/>
                  </a:rPr>
                  <a:t>Example of chord progression “F-&gt;G-&gt;Am-&gt;C”</a:t>
                </a:r>
                <a:endParaRPr lang="en-GB" sz="2800" b="0" strike="noStrike" spc="-1" dirty="0">
                  <a:latin typeface="Arial"/>
                </a:endParaRPr>
              </a:p>
            </p:txBody>
          </p:sp>
          <p:pic>
            <p:nvPicPr>
              <p:cNvPr id="86" name="图片 6"/>
              <p:cNvPicPr/>
              <p:nvPr/>
            </p:nvPicPr>
            <p:blipFill>
              <a:blip r:embed="rId5"/>
              <a:srcRect t="8192"/>
              <a:stretch/>
            </p:blipFill>
            <p:spPr>
              <a:xfrm>
                <a:off x="1042560" y="34918200"/>
                <a:ext cx="7350120" cy="1750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7" name="图片 13"/>
              <p:cNvPicPr/>
              <p:nvPr/>
            </p:nvPicPr>
            <p:blipFill>
              <a:blip r:embed="rId6"/>
              <a:stretch/>
            </p:blipFill>
            <p:spPr>
              <a:xfrm>
                <a:off x="10417320" y="33120000"/>
                <a:ext cx="4535280" cy="3548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8" name="图片 18"/>
              <p:cNvPicPr/>
              <p:nvPr/>
            </p:nvPicPr>
            <p:blipFill>
              <a:blip r:embed="rId7"/>
              <a:stretch/>
            </p:blipFill>
            <p:spPr>
              <a:xfrm>
                <a:off x="930240" y="33152040"/>
                <a:ext cx="8618040" cy="12031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89" name="Text Box 472"/>
              <p:cNvSpPr/>
              <p:nvPr/>
            </p:nvSpPr>
            <p:spPr>
              <a:xfrm>
                <a:off x="720000" y="34145640"/>
                <a:ext cx="10371600" cy="792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82880" tIns="182880" rIns="182880" bIns="182880" anchor="t">
                <a:spAutoFit/>
              </a:bodyPr>
              <a:lstStyle/>
              <a:p>
                <a:pPr marL="914400">
                  <a:lnSpc>
                    <a:spcPct val="100000"/>
                  </a:lnSpc>
                  <a:spcAft>
                    <a:spcPts val="1199"/>
                  </a:spcAft>
                  <a:buNone/>
                </a:pPr>
                <a:r>
                  <a:rPr lang="en-US" sz="2800" b="0" strike="noStrike" spc="-1" dirty="0">
                    <a:solidFill>
                      <a:srgbClr val="002336"/>
                    </a:solidFill>
                    <a:latin typeface="Calibri"/>
                    <a:ea typeface="Calibri"/>
                  </a:rPr>
                  <a:t>The relationship between notes and numbers</a:t>
                </a:r>
                <a:endParaRPr lang="en-GB" sz="2800" b="0" strike="noStrike" spc="-1" dirty="0">
                  <a:latin typeface="Arial"/>
                </a:endParaRPr>
              </a:p>
            </p:txBody>
          </p:sp>
        </p:grpSp>
        <p:pic>
          <p:nvPicPr>
            <p:cNvPr id="90" name="图片 21"/>
            <p:cNvPicPr/>
            <p:nvPr/>
          </p:nvPicPr>
          <p:blipFill>
            <a:blip r:embed="rId8"/>
            <a:srcRect t="7460"/>
            <a:stretch/>
          </p:blipFill>
          <p:spPr>
            <a:xfrm>
              <a:off x="5274356" y="40254524"/>
              <a:ext cx="6589800" cy="15771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1" name="图片 23"/>
          <p:cNvPicPr/>
          <p:nvPr/>
        </p:nvPicPr>
        <p:blipFill>
          <a:blip r:embed="rId9"/>
          <a:srcRect t="3417"/>
          <a:stretch/>
        </p:blipFill>
        <p:spPr>
          <a:xfrm>
            <a:off x="22147922" y="5398590"/>
            <a:ext cx="5247360" cy="1253880"/>
          </a:xfrm>
          <a:prstGeom prst="rect">
            <a:avLst/>
          </a:prstGeom>
          <a:ln w="0">
            <a:noFill/>
          </a:ln>
        </p:spPr>
      </p:pic>
      <p:sp>
        <p:nvSpPr>
          <p:cNvPr id="81" name="Text Box 472"/>
          <p:cNvSpPr/>
          <p:nvPr/>
        </p:nvSpPr>
        <p:spPr>
          <a:xfrm>
            <a:off x="16778882" y="14275874"/>
            <a:ext cx="15602760" cy="1449627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82880" tIns="182880" rIns="182880" bIns="182880" anchor="t">
            <a:spAutoFit/>
          </a:bodyPr>
          <a:lstStyle/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r>
              <a:rPr lang="en-US" sz="36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 We first investigate how often any of year’s top-20 songs actually use identical chord progressions: </a:t>
            </a:r>
            <a:endParaRPr lang="en-GB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lang="en-GB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lang="en-GB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lang="en-GB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lang="en-GB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lang="en-GB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lang="en-GB" sz="3600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lang="en-GB" sz="3600" b="0" strike="noStrike" spc="-1" dirty="0">
              <a:latin typeface="Arial"/>
            </a:endParaRPr>
          </a:p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r>
              <a:rPr lang="en-US" sz="36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For a more nuanced analysis, we compare the mean full-model CPSI score in each year, for verses, choruses, and both sections together.</a:t>
            </a:r>
          </a:p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endParaRPr lang="en-US" sz="3600" b="0" strike="noStrike" spc="-1" dirty="0">
              <a:solidFill>
                <a:srgbClr val="002336"/>
              </a:solidFill>
              <a:latin typeface="Calibri"/>
              <a:ea typeface="Calibri"/>
            </a:endParaRPr>
          </a:p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endParaRPr lang="en-US" sz="3600" spc="-1" dirty="0">
              <a:solidFill>
                <a:srgbClr val="002336"/>
              </a:solidFill>
              <a:latin typeface="Calibri"/>
              <a:ea typeface="Calibri"/>
            </a:endParaRPr>
          </a:p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endParaRPr lang="en-US" sz="3600" b="0" strike="noStrike" spc="-1" dirty="0">
              <a:solidFill>
                <a:srgbClr val="002336"/>
              </a:solidFill>
              <a:latin typeface="Calibri"/>
              <a:ea typeface="Calibri"/>
            </a:endParaRPr>
          </a:p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endParaRPr lang="en-US" sz="3600" spc="-1" dirty="0">
              <a:solidFill>
                <a:srgbClr val="002336"/>
              </a:solidFill>
              <a:latin typeface="Calibri"/>
              <a:ea typeface="Calibri"/>
            </a:endParaRPr>
          </a:p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endParaRPr lang="en-US" sz="3600" b="0" strike="noStrike" spc="-1" dirty="0">
              <a:solidFill>
                <a:srgbClr val="002336"/>
              </a:solidFill>
              <a:latin typeface="Calibri"/>
              <a:ea typeface="Calibri"/>
            </a:endParaRPr>
          </a:p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endParaRPr lang="en-US" sz="3600" spc="-1" dirty="0">
              <a:solidFill>
                <a:srgbClr val="002336"/>
              </a:solidFill>
              <a:latin typeface="Calibri"/>
              <a:ea typeface="Calibri"/>
            </a:endParaRPr>
          </a:p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endParaRPr lang="en-US" sz="3600" b="0" strike="noStrike" spc="-1" dirty="0">
              <a:solidFill>
                <a:srgbClr val="002336"/>
              </a:solidFill>
              <a:latin typeface="Calibri"/>
              <a:ea typeface="Calibri"/>
            </a:endParaRPr>
          </a:p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endParaRPr lang="en-US" sz="3600" b="0" strike="noStrike" spc="-1" dirty="0">
              <a:solidFill>
                <a:srgbClr val="002336"/>
              </a:solidFill>
              <a:latin typeface="Calibri"/>
              <a:ea typeface="Calibri"/>
            </a:endParaRPr>
          </a:p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r>
              <a:rPr lang="en-US" sz="36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Mann-Kendall test for monotonic trend analysis shows that the decreasing CPSI is significant in the past five years.</a:t>
            </a:r>
            <a:endParaRPr lang="en-GB" sz="3600" b="0" strike="noStrike" spc="-1" dirty="0">
              <a:latin typeface="Arial"/>
            </a:endParaRPr>
          </a:p>
          <a:p>
            <a:pPr marL="1028880" lvl="1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lang="en-US" sz="36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Comparing to the verse, chorus part more likely appears the same chord progressions.</a:t>
            </a:r>
            <a:endParaRPr lang="en-GB" sz="3600" b="0" strike="noStrike" spc="-1" dirty="0">
              <a:latin typeface="Arial"/>
            </a:endParaRPr>
          </a:p>
        </p:txBody>
      </p:sp>
      <p:grpSp>
        <p:nvGrpSpPr>
          <p:cNvPr id="93" name="组合 229"/>
          <p:cNvGrpSpPr/>
          <p:nvPr/>
        </p:nvGrpSpPr>
        <p:grpSpPr>
          <a:xfrm>
            <a:off x="16680962" y="15862863"/>
            <a:ext cx="15700680" cy="4027320"/>
            <a:chOff x="17280000" y="12352680"/>
            <a:chExt cx="15700680" cy="4027320"/>
          </a:xfrm>
        </p:grpSpPr>
        <p:grpSp>
          <p:nvGrpSpPr>
            <p:cNvPr id="94" name="组合 227"/>
            <p:cNvGrpSpPr/>
            <p:nvPr/>
          </p:nvGrpSpPr>
          <p:grpSpPr>
            <a:xfrm>
              <a:off x="17574120" y="12352680"/>
              <a:ext cx="15406560" cy="3378960"/>
              <a:chOff x="17574120" y="12352680"/>
              <a:chExt cx="15406560" cy="3378960"/>
            </a:xfrm>
          </p:grpSpPr>
          <p:pic>
            <p:nvPicPr>
              <p:cNvPr id="95" name="图片 28"/>
              <p:cNvPicPr/>
              <p:nvPr/>
            </p:nvPicPr>
            <p:blipFill>
              <a:blip r:embed="rId10"/>
              <a:srcRect l="1607" t="3223"/>
              <a:stretch/>
            </p:blipFill>
            <p:spPr>
              <a:xfrm>
                <a:off x="17574120" y="12365640"/>
                <a:ext cx="5575320" cy="3366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6" name="图片 223"/>
              <p:cNvPicPr/>
              <p:nvPr/>
            </p:nvPicPr>
            <p:blipFill>
              <a:blip r:embed="rId11"/>
              <a:stretch/>
            </p:blipFill>
            <p:spPr>
              <a:xfrm>
                <a:off x="22509720" y="12352680"/>
                <a:ext cx="5575320" cy="33523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7" name="图片 226"/>
              <p:cNvPicPr/>
              <p:nvPr/>
            </p:nvPicPr>
            <p:blipFill>
              <a:blip r:embed="rId12"/>
              <a:stretch/>
            </p:blipFill>
            <p:spPr>
              <a:xfrm>
                <a:off x="27448200" y="12365640"/>
                <a:ext cx="5532480" cy="33523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98" name="组合 228"/>
            <p:cNvGrpSpPr/>
            <p:nvPr/>
          </p:nvGrpSpPr>
          <p:grpSpPr>
            <a:xfrm>
              <a:off x="17280000" y="15556680"/>
              <a:ext cx="15063120" cy="823320"/>
              <a:chOff x="17280000" y="15556680"/>
              <a:chExt cx="15063120" cy="823320"/>
            </a:xfrm>
          </p:grpSpPr>
          <p:sp>
            <p:nvSpPr>
              <p:cNvPr id="99" name="Text Box 472"/>
              <p:cNvSpPr/>
              <p:nvPr/>
            </p:nvSpPr>
            <p:spPr>
              <a:xfrm>
                <a:off x="17280000" y="15556680"/>
                <a:ext cx="6035400" cy="792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82880" tIns="182880" rIns="182880" bIns="182880" anchor="t">
                <a:spAutoFit/>
              </a:bodyPr>
              <a:lstStyle/>
              <a:p>
                <a:pPr marL="914400">
                  <a:lnSpc>
                    <a:spcPct val="100000"/>
                  </a:lnSpc>
                  <a:spcAft>
                    <a:spcPts val="1199"/>
                  </a:spcAft>
                  <a:buNone/>
                </a:pPr>
                <a:r>
                  <a:rPr lang="en-US" sz="2800" b="0" strike="noStrike" spc="-1">
                    <a:solidFill>
                      <a:srgbClr val="002336"/>
                    </a:solidFill>
                    <a:latin typeface="Calibri"/>
                    <a:ea typeface="Calibri"/>
                  </a:rPr>
                  <a:t>Non-simplified version</a:t>
                </a:r>
                <a:endParaRPr lang="en-GB" sz="2800" b="0" strike="noStrike" spc="-1">
                  <a:latin typeface="Arial"/>
                </a:endParaRPr>
              </a:p>
            </p:txBody>
          </p:sp>
          <p:sp>
            <p:nvSpPr>
              <p:cNvPr id="100" name="Text Box 472"/>
              <p:cNvSpPr/>
              <p:nvPr/>
            </p:nvSpPr>
            <p:spPr>
              <a:xfrm>
                <a:off x="22984560" y="15588000"/>
                <a:ext cx="4348800" cy="792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82880" tIns="182880" rIns="182880" bIns="182880" anchor="t">
                <a:spAutoFit/>
              </a:bodyPr>
              <a:lstStyle/>
              <a:p>
                <a:pPr marL="914400">
                  <a:lnSpc>
                    <a:spcPct val="100000"/>
                  </a:lnSpc>
                  <a:spcAft>
                    <a:spcPts val="1199"/>
                  </a:spcAft>
                  <a:buNone/>
                </a:pPr>
                <a:r>
                  <a:rPr lang="en-US" sz="2800" b="0" strike="noStrike" spc="-1">
                    <a:solidFill>
                      <a:srgbClr val="002336"/>
                    </a:solidFill>
                    <a:latin typeface="Calibri"/>
                    <a:ea typeface="Calibri"/>
                  </a:rPr>
                  <a:t>Simplified version</a:t>
                </a:r>
                <a:endParaRPr lang="en-GB" sz="2800" b="0" strike="noStrike" spc="-1">
                  <a:latin typeface="Arial"/>
                </a:endParaRPr>
              </a:p>
            </p:txBody>
          </p:sp>
          <p:sp>
            <p:nvSpPr>
              <p:cNvPr id="101" name="Text Box 472"/>
              <p:cNvSpPr/>
              <p:nvPr/>
            </p:nvSpPr>
            <p:spPr>
              <a:xfrm>
                <a:off x="27994320" y="15567480"/>
                <a:ext cx="4348800" cy="792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82880" tIns="182880" rIns="182880" bIns="182880" anchor="t">
                <a:spAutoFit/>
              </a:bodyPr>
              <a:lstStyle/>
              <a:p>
                <a:pPr marL="914400">
                  <a:lnSpc>
                    <a:spcPct val="100000"/>
                  </a:lnSpc>
                  <a:spcAft>
                    <a:spcPts val="1199"/>
                  </a:spcAft>
                  <a:buNone/>
                </a:pPr>
                <a:r>
                  <a:rPr lang="en-US" sz="2800" b="0" strike="noStrike" spc="-1">
                    <a:solidFill>
                      <a:srgbClr val="002336"/>
                    </a:solidFill>
                    <a:latin typeface="Calibri"/>
                    <a:ea typeface="Calibri"/>
                  </a:rPr>
                  <a:t>Root version</a:t>
                </a:r>
                <a:endParaRPr lang="en-GB" sz="2800" b="0" strike="noStrike" spc="-1">
                  <a:latin typeface="Arial"/>
                </a:endParaRPr>
              </a:p>
            </p:txBody>
          </p:sp>
        </p:grpSp>
      </p:grpSp>
      <p:grpSp>
        <p:nvGrpSpPr>
          <p:cNvPr id="102" name="组合 243"/>
          <p:cNvGrpSpPr/>
          <p:nvPr/>
        </p:nvGrpSpPr>
        <p:grpSpPr>
          <a:xfrm>
            <a:off x="17640002" y="21414960"/>
            <a:ext cx="13772520" cy="4683240"/>
            <a:chOff x="17640000" y="17640000"/>
            <a:chExt cx="13772520" cy="4683240"/>
          </a:xfrm>
        </p:grpSpPr>
        <p:grpSp>
          <p:nvGrpSpPr>
            <p:cNvPr id="103" name="组合 238"/>
            <p:cNvGrpSpPr/>
            <p:nvPr/>
          </p:nvGrpSpPr>
          <p:grpSpPr>
            <a:xfrm>
              <a:off x="17640000" y="17640000"/>
              <a:ext cx="13772520" cy="4138560"/>
              <a:chOff x="17640000" y="17640000"/>
              <a:chExt cx="13772520" cy="4138560"/>
            </a:xfrm>
          </p:grpSpPr>
          <p:pic>
            <p:nvPicPr>
              <p:cNvPr id="104" name="图片 233"/>
              <p:cNvPicPr/>
              <p:nvPr/>
            </p:nvPicPr>
            <p:blipFill>
              <a:blip r:embed="rId13"/>
              <a:stretch/>
            </p:blipFill>
            <p:spPr>
              <a:xfrm>
                <a:off x="17640000" y="17640000"/>
                <a:ext cx="6607800" cy="4138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5" name="图片 235"/>
              <p:cNvPicPr/>
              <p:nvPr/>
            </p:nvPicPr>
            <p:blipFill>
              <a:blip r:embed="rId14"/>
              <a:srcRect l="2299" t="1639" b="1666"/>
              <a:stretch/>
            </p:blipFill>
            <p:spPr>
              <a:xfrm>
                <a:off x="24730560" y="17653320"/>
                <a:ext cx="6681960" cy="40658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06" name="Text Box 472"/>
            <p:cNvSpPr/>
            <p:nvPr/>
          </p:nvSpPr>
          <p:spPr>
            <a:xfrm>
              <a:off x="18048960" y="21531240"/>
              <a:ext cx="6035400" cy="7920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182880" rIns="182880" bIns="182880" anchor="t">
              <a:spAutoFit/>
            </a:bodyPr>
            <a:lstStyle/>
            <a:p>
              <a:pPr marL="914400">
                <a:lnSpc>
                  <a:spcPct val="100000"/>
                </a:lnSpc>
                <a:spcAft>
                  <a:spcPts val="1199"/>
                </a:spcAft>
                <a:buNone/>
              </a:pPr>
              <a:r>
                <a:rPr lang="en-US" sz="2800" b="0" strike="noStrike" spc="-1">
                  <a:solidFill>
                    <a:srgbClr val="002336"/>
                  </a:solidFill>
                  <a:latin typeface="Calibri"/>
                  <a:ea typeface="Calibri"/>
                </a:rPr>
                <a:t> CPSI Data Analysis by Mean</a:t>
              </a:r>
              <a:endParaRPr lang="en-GB" sz="2800" b="0" strike="noStrike" spc="-1">
                <a:latin typeface="Arial"/>
              </a:endParaRPr>
            </a:p>
          </p:txBody>
        </p:sp>
        <p:sp>
          <p:nvSpPr>
            <p:cNvPr id="107" name="Text Box 472"/>
            <p:cNvSpPr/>
            <p:nvPr/>
          </p:nvSpPr>
          <p:spPr>
            <a:xfrm>
              <a:off x="25090920" y="21502080"/>
              <a:ext cx="6035400" cy="7920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2880" tIns="182880" rIns="182880" bIns="182880" anchor="t">
              <a:spAutoFit/>
            </a:bodyPr>
            <a:lstStyle/>
            <a:p>
              <a:pPr marL="914400">
                <a:lnSpc>
                  <a:spcPct val="100000"/>
                </a:lnSpc>
                <a:spcAft>
                  <a:spcPts val="1199"/>
                </a:spcAft>
                <a:buNone/>
              </a:pPr>
              <a:r>
                <a:rPr lang="en-US" sz="2800" b="0" strike="noStrike" spc="-1">
                  <a:solidFill>
                    <a:srgbClr val="002336"/>
                  </a:solidFill>
                  <a:latin typeface="Calibri"/>
                  <a:ea typeface="Calibri"/>
                </a:rPr>
                <a:t> CPSI Data Analysis by Median</a:t>
              </a:r>
              <a:endParaRPr lang="en-GB" sz="2800" b="0" strike="noStrike" spc="-1">
                <a:latin typeface="Arial"/>
              </a:endParaRPr>
            </a:p>
          </p:txBody>
        </p:sp>
      </p:grpSp>
      <p:sp>
        <p:nvSpPr>
          <p:cNvPr id="108" name="Text Box 1"/>
          <p:cNvSpPr/>
          <p:nvPr/>
        </p:nvSpPr>
        <p:spPr>
          <a:xfrm>
            <a:off x="16829520" y="29555408"/>
            <a:ext cx="15483960" cy="118186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82880" tIns="182880" rIns="182880" bIns="182880" anchor="t">
            <a:spAutoFit/>
          </a:bodyPr>
          <a:lstStyle/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r>
              <a:rPr lang="en-US" sz="3600" spc="-1" dirty="0">
                <a:solidFill>
                  <a:srgbClr val="002336"/>
                </a:solidFill>
                <a:latin typeface="Calibri"/>
              </a:rPr>
              <a:t>We are currently gathering perceptual judgements of chord progression similarity. Please participate in our study if you have 20-30 free minutes! Simply navigate to:</a:t>
            </a:r>
          </a:p>
          <a:p>
            <a:pPr marL="1028880" marR="0" lvl="1" indent="-57168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Clr>
                <a:srgbClr val="002336"/>
              </a:buClr>
              <a:buSzTx/>
              <a:buFont typeface="Wingdings" charset="2"/>
              <a:buChar char=""/>
              <a:tabLst/>
              <a:defRPr/>
            </a:pPr>
            <a:r>
              <a:rPr lang="en-US" sz="3600" spc="-1" dirty="0">
                <a:solidFill>
                  <a:srgbClr val="002336"/>
                </a:solidFill>
                <a:latin typeface="Calibri"/>
              </a:rPr>
              <a:t>https://ccml.gtcmt.gatech.edu/ChordSimilarity/interface.html </a:t>
            </a:r>
          </a:p>
          <a:p>
            <a:pPr marR="0" lvl="1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Clr>
                <a:srgbClr val="002336"/>
              </a:buClr>
              <a:buSzTx/>
              <a:tabLst/>
              <a:defRPr/>
            </a:pPr>
            <a:endParaRPr lang="en-US" sz="3600" spc="-1" dirty="0">
              <a:solidFill>
                <a:srgbClr val="002336"/>
              </a:solidFill>
              <a:latin typeface="Calibri"/>
            </a:endParaRPr>
          </a:p>
          <a:p>
            <a:pPr marL="571680" marR="0" lvl="0" indent="-57168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Clr>
                <a:srgbClr val="002336"/>
              </a:buClr>
              <a:buSzTx/>
              <a:buFont typeface="Courier New"/>
              <a:buChar char="o"/>
              <a:tabLst/>
              <a:defRPr/>
            </a:pPr>
            <a:r>
              <a:rPr kumimoji="0" lang="en-GB" altLang="zh-CN" sz="3600" b="0" i="0" u="none" strike="noStrike" kern="1200" cap="none" spc="-1" normalizeH="0" baseline="0" noProof="0" dirty="0">
                <a:ln>
                  <a:noFill/>
                </a:ln>
                <a:solidFill>
                  <a:srgbClr val="002336"/>
                </a:solidFill>
                <a:effectLst/>
                <a:uLnTx/>
                <a:uFillTx/>
                <a:latin typeface="Calibri"/>
              </a:rPr>
              <a:t>Our plan is to compare participants’ perceptual judgements to different versions of the CPSI metric, to determine which model assumptions best match perception, and to what degree.</a:t>
            </a:r>
          </a:p>
          <a:p>
            <a:pPr marL="571680" marR="0" lvl="0" indent="-57168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Clr>
                <a:srgbClr val="002336"/>
              </a:buClr>
              <a:buSzTx/>
              <a:buFont typeface="Courier New"/>
              <a:buChar char="o"/>
              <a:tabLst/>
              <a:defRPr/>
            </a:pPr>
            <a:endParaRPr kumimoji="0" lang="en-GB" altLang="zh-CN" sz="3600" b="0" i="0" u="none" strike="noStrike" kern="1200" cap="none" spc="-1" normalizeH="0" baseline="0" noProof="0" dirty="0">
              <a:ln>
                <a:noFill/>
              </a:ln>
              <a:solidFill>
                <a:srgbClr val="002336"/>
              </a:solidFill>
              <a:effectLst/>
              <a:uLnTx/>
              <a:uFillTx/>
              <a:latin typeface="Calibri"/>
            </a:endParaRPr>
          </a:p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r>
              <a:rPr lang="en-US" altLang="zh-CN" sz="36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We will compare twelve versions, representing different weightings (or restrictions) of the transition matrices.</a:t>
            </a:r>
            <a:endParaRPr lang="en-GB" altLang="zh-CN" sz="3600" b="0" strike="noStrike" spc="-1" dirty="0">
              <a:latin typeface="Arial"/>
            </a:endParaRPr>
          </a:p>
          <a:p>
            <a:pPr marL="1028880" lvl="1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lang="en-US" altLang="zh-CN" sz="36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Version 1.x.x: No weight for chords;</a:t>
            </a:r>
            <a:endParaRPr lang="en-GB" altLang="zh-CN" sz="3600" b="0" strike="noStrike" spc="-1" dirty="0">
              <a:latin typeface="Arial"/>
            </a:endParaRPr>
          </a:p>
          <a:p>
            <a:pPr marL="1028880" lvl="1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lang="en-US" altLang="zh-CN" sz="36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Version 2.x.x: Add weight to leading chord;</a:t>
            </a:r>
            <a:endParaRPr lang="en-GB" altLang="zh-CN" sz="3600" b="0" strike="noStrike" spc="-1" dirty="0">
              <a:latin typeface="Arial"/>
            </a:endParaRPr>
          </a:p>
          <a:p>
            <a:pPr marL="1028880" lvl="1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lang="en-US" altLang="zh-CN" sz="36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Version x.1.x: Non-simplified chords;</a:t>
            </a:r>
            <a:endParaRPr lang="en-GB" altLang="zh-CN" sz="3600" b="0" strike="noStrike" spc="-1" dirty="0">
              <a:latin typeface="Arial"/>
            </a:endParaRPr>
          </a:p>
          <a:p>
            <a:pPr marL="1028880" lvl="1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lang="en-US" altLang="zh-CN" sz="36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Version x.2.x: Simplified chords into triads;</a:t>
            </a:r>
            <a:endParaRPr lang="en-GB" altLang="zh-CN" sz="3600" b="0" strike="noStrike" spc="-1" dirty="0">
              <a:latin typeface="Arial"/>
            </a:endParaRPr>
          </a:p>
          <a:p>
            <a:pPr marL="1028880" lvl="1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lang="en-US" altLang="zh-CN" sz="36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Version x.3.x: Root-based model;</a:t>
            </a:r>
            <a:endParaRPr lang="en-GB" altLang="zh-CN" sz="3600" b="0" strike="noStrike" spc="-1" dirty="0">
              <a:latin typeface="Arial"/>
            </a:endParaRPr>
          </a:p>
          <a:p>
            <a:pPr marL="1028880" lvl="1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lang="en-US" altLang="zh-CN" sz="36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Version x.x.1: Progression group as basic analysis unit;</a:t>
            </a:r>
            <a:endParaRPr lang="en-GB" altLang="zh-CN" sz="3600" b="0" strike="noStrike" spc="-1" dirty="0">
              <a:latin typeface="Arial"/>
            </a:endParaRPr>
          </a:p>
          <a:p>
            <a:pPr marL="1028880" lvl="1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lang="en-US" altLang="zh-CN" sz="3600" b="0" strike="noStrike" spc="-1" dirty="0">
                <a:solidFill>
                  <a:srgbClr val="002336"/>
                </a:solidFill>
                <a:latin typeface="Calibri"/>
                <a:ea typeface="Calibri"/>
              </a:rPr>
              <a:t>Version x.x.2: Combining all chord progressions together as basic analysis unit.</a:t>
            </a:r>
            <a:endParaRPr lang="en-US" sz="3600" spc="-1" dirty="0">
              <a:solidFill>
                <a:srgbClr val="002336"/>
              </a:solidFill>
              <a:latin typeface="Calibr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5673E9-CDA7-7A13-5853-F007211223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217497" y="7657866"/>
            <a:ext cx="10684849" cy="5440579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B940EECA-E75C-B9EB-C1DA-60F8A1CCF1BF}"/>
              </a:ext>
            </a:extLst>
          </p:cNvPr>
          <p:cNvSpPr txBox="1"/>
          <p:nvPr/>
        </p:nvSpPr>
        <p:spPr>
          <a:xfrm>
            <a:off x="16493580" y="4683093"/>
            <a:ext cx="159330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880" lvl="1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panose="05000000000000000000" pitchFamily="2" charset="2"/>
              <a:buChar char=""/>
            </a:pPr>
            <a:r>
              <a:rPr lang="en-US" altLang="zh-CN" sz="3600" spc="-1" dirty="0">
                <a:solidFill>
                  <a:srgbClr val="002336"/>
                </a:solidFill>
                <a:latin typeface="Calibri"/>
              </a:rPr>
              <a:t>Assume that the practical human perception weights </a:t>
            </a:r>
            <a:r>
              <a:rPr lang="en-US" altLang="zh-CN" sz="3600" i="1" spc="-1" dirty="0" err="1">
                <a:solidFill>
                  <a:srgbClr val="0023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3600" i="1" spc="-1" baseline="-25000" dirty="0" err="1">
                <a:solidFill>
                  <a:srgbClr val="0023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spc="-1" dirty="0">
                <a:solidFill>
                  <a:srgbClr val="002336"/>
                </a:solidFill>
                <a:latin typeface="Calibri"/>
              </a:rPr>
              <a:t> for chord </a:t>
            </a:r>
            <a:r>
              <a:rPr lang="en-US" altLang="zh-CN" sz="3600" i="1" spc="-1" dirty="0">
                <a:solidFill>
                  <a:srgbClr val="0023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i="1" spc="-1" baseline="-25000" dirty="0">
                <a:solidFill>
                  <a:srgbClr val="0023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spc="-1" dirty="0">
                <a:solidFill>
                  <a:srgbClr val="002336"/>
                </a:solidFill>
                <a:latin typeface="Calibri"/>
              </a:rPr>
              <a:t>, the transition matrix P is modified to:</a:t>
            </a:r>
            <a:endParaRPr lang="en-GB" altLang="zh-CN" sz="3600" spc="-1" dirty="0">
              <a:solidFill>
                <a:srgbClr val="002336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23552</TotalTime>
  <Words>922</Words>
  <Application>Microsoft Office PowerPoint</Application>
  <PresentationFormat>自定义</PresentationFormat>
  <Paragraphs>93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PowerPoint 演示文稿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48x48 Poster Template</dc:title>
  <dc:subject>Free PowerPoint poster templates</dc:subject>
  <dc:creator>Fernando Garcia Menendez</dc:creator>
  <cp:keywords>poster presentation poster design poster template</cp:keywords>
  <dc:description>Non-authorized printing of this poster template by any commercial printing service other than PosterPresentations.com is strictly prohibited._x005f_x000d_
Non-profit educational printing centers are exempt._x005f_x000d_
To obtain printing authorization call:_x005f_x000d_
1.866.649.3004_x005f_x000d_
_x005f_x000d_
© 2007 Canterbury Media Services, Inc</dc:description>
  <cp:lastModifiedBy>李 嘉盈</cp:lastModifiedBy>
  <cp:revision>1025</cp:revision>
  <cp:lastPrinted>2016-06-29T21:06:28Z</cp:lastPrinted>
  <dcterms:created xsi:type="dcterms:W3CDTF">2005-05-18T01:24:28Z</dcterms:created>
  <dcterms:modified xsi:type="dcterms:W3CDTF">2022-07-26T23:46:23Z</dcterms:modified>
  <cp:category>Powerpoint poster templates</cp:category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0x0101004FEEDC8AEDCB2F489E133CFF2A1D11B6</vt:lpwstr>
  </property>
  <property fmtid="{D5CDD505-2E9C-101B-9397-08002B2CF9AE}" pid="3" name="Notes">
    <vt:r8>1</vt:r8>
  </property>
  <property fmtid="{D5CDD505-2E9C-101B-9397-08002B2CF9AE}" pid="4" name="PresentationFormat">
    <vt:lpwstr>自定义</vt:lpwstr>
  </property>
  <property fmtid="{D5CDD505-2E9C-101B-9397-08002B2CF9AE}" pid="5" name="Slides">
    <vt:r8>1</vt:r8>
  </property>
</Properties>
</file>