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69" r:id="rId7"/>
    <p:sldId id="275" r:id="rId8"/>
    <p:sldId id="259" r:id="rId9"/>
    <p:sldId id="260" r:id="rId10"/>
    <p:sldId id="262" r:id="rId11"/>
    <p:sldId id="283" r:id="rId12"/>
    <p:sldId id="266" r:id="rId13"/>
    <p:sldId id="263" r:id="rId14"/>
    <p:sldId id="258" r:id="rId15"/>
    <p:sldId id="276" r:id="rId16"/>
    <p:sldId id="268" r:id="rId17"/>
    <p:sldId id="277" r:id="rId18"/>
    <p:sldId id="267" r:id="rId19"/>
    <p:sldId id="282" r:id="rId20"/>
    <p:sldId id="270" r:id="rId21"/>
    <p:sldId id="272" r:id="rId22"/>
    <p:sldId id="278" r:id="rId23"/>
    <p:sldId id="279" r:id="rId24"/>
    <p:sldId id="274" r:id="rId25"/>
    <p:sldId id="271" r:id="rId26"/>
    <p:sldId id="273"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9" autoAdjust="0"/>
    <p:restoredTop sz="94660"/>
  </p:normalViewPr>
  <p:slideViewPr>
    <p:cSldViewPr snapToGrid="0">
      <p:cViewPr varScale="1">
        <p:scale>
          <a:sx n="95" d="100"/>
          <a:sy n="95" d="100"/>
        </p:scale>
        <p:origin x="20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8128ECF4-A156-403A-A84E-95D8602B7F98}" type="datetimeFigureOut">
              <a:rPr lang="en-US" smtClean="0"/>
              <a:t>6/19/2024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06E1101F-53EE-41E9-BF07-C85CDFD71040}"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0011845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28ECF4-A156-403A-A84E-95D8602B7F98}" type="datetimeFigureOut">
              <a:rPr lang="en-US" smtClean="0"/>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1101F-53EE-41E9-BF07-C85CDFD71040}" type="slidenum">
              <a:rPr lang="en-US" smtClean="0"/>
              <a:t>‹#›</a:t>
            </a:fld>
            <a:endParaRPr lang="en-US"/>
          </a:p>
        </p:txBody>
      </p:sp>
    </p:spTree>
    <p:extLst>
      <p:ext uri="{BB962C8B-B14F-4D97-AF65-F5344CB8AC3E}">
        <p14:creationId xmlns:p14="http://schemas.microsoft.com/office/powerpoint/2010/main" val="1806716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28ECF4-A156-403A-A84E-95D8602B7F98}" type="datetimeFigureOut">
              <a:rPr lang="en-US" smtClean="0"/>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1101F-53EE-41E9-BF07-C85CDFD71040}" type="slidenum">
              <a:rPr lang="en-US" smtClean="0"/>
              <a:t>‹#›</a:t>
            </a:fld>
            <a:endParaRPr lang="en-US"/>
          </a:p>
        </p:txBody>
      </p:sp>
    </p:spTree>
    <p:extLst>
      <p:ext uri="{BB962C8B-B14F-4D97-AF65-F5344CB8AC3E}">
        <p14:creationId xmlns:p14="http://schemas.microsoft.com/office/powerpoint/2010/main" val="1469158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28ECF4-A156-403A-A84E-95D8602B7F98}" type="datetimeFigureOut">
              <a:rPr lang="en-US" smtClean="0"/>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1101F-53EE-41E9-BF07-C85CDFD71040}" type="slidenum">
              <a:rPr lang="en-US" smtClean="0"/>
              <a:t>‹#›</a:t>
            </a:fld>
            <a:endParaRPr lang="en-US"/>
          </a:p>
        </p:txBody>
      </p:sp>
    </p:spTree>
    <p:extLst>
      <p:ext uri="{BB962C8B-B14F-4D97-AF65-F5344CB8AC3E}">
        <p14:creationId xmlns:p14="http://schemas.microsoft.com/office/powerpoint/2010/main" val="3014765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28ECF4-A156-403A-A84E-95D8602B7F98}" type="datetimeFigureOut">
              <a:rPr lang="en-US" smtClean="0"/>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1101F-53EE-41E9-BF07-C85CDFD71040}"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0074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28ECF4-A156-403A-A84E-95D8602B7F98}" type="datetimeFigureOut">
              <a:rPr lang="en-US" smtClean="0"/>
              <a:t>6/19/2024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E1101F-53EE-41E9-BF07-C85CDFD71040}" type="slidenum">
              <a:rPr lang="en-US" smtClean="0"/>
              <a:t>‹#›</a:t>
            </a:fld>
            <a:endParaRPr lang="en-US"/>
          </a:p>
        </p:txBody>
      </p:sp>
    </p:spTree>
    <p:extLst>
      <p:ext uri="{BB962C8B-B14F-4D97-AF65-F5344CB8AC3E}">
        <p14:creationId xmlns:p14="http://schemas.microsoft.com/office/powerpoint/2010/main" val="313603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28ECF4-A156-403A-A84E-95D8602B7F98}" type="datetimeFigureOut">
              <a:rPr lang="en-US" smtClean="0"/>
              <a:t>6/19/2024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E1101F-53EE-41E9-BF07-C85CDFD71040}" type="slidenum">
              <a:rPr lang="en-US" smtClean="0"/>
              <a:t>‹#›</a:t>
            </a:fld>
            <a:endParaRPr lang="en-US"/>
          </a:p>
        </p:txBody>
      </p:sp>
    </p:spTree>
    <p:extLst>
      <p:ext uri="{BB962C8B-B14F-4D97-AF65-F5344CB8AC3E}">
        <p14:creationId xmlns:p14="http://schemas.microsoft.com/office/powerpoint/2010/main" val="1346088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28ECF4-A156-403A-A84E-95D8602B7F98}" type="datetimeFigureOut">
              <a:rPr lang="en-US" smtClean="0"/>
              <a:t>6/19/2024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E1101F-53EE-41E9-BF07-C85CDFD71040}" type="slidenum">
              <a:rPr lang="en-US" smtClean="0"/>
              <a:t>‹#›</a:t>
            </a:fld>
            <a:endParaRPr lang="en-US"/>
          </a:p>
        </p:txBody>
      </p:sp>
    </p:spTree>
    <p:extLst>
      <p:ext uri="{BB962C8B-B14F-4D97-AF65-F5344CB8AC3E}">
        <p14:creationId xmlns:p14="http://schemas.microsoft.com/office/powerpoint/2010/main" val="1121876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28ECF4-A156-403A-A84E-95D8602B7F98}" type="datetimeFigureOut">
              <a:rPr lang="en-US" smtClean="0"/>
              <a:t>6/19/2024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E1101F-53EE-41E9-BF07-C85CDFD71040}" type="slidenum">
              <a:rPr lang="en-US" smtClean="0"/>
              <a:t>‹#›</a:t>
            </a:fld>
            <a:endParaRPr lang="en-US"/>
          </a:p>
        </p:txBody>
      </p:sp>
    </p:spTree>
    <p:extLst>
      <p:ext uri="{BB962C8B-B14F-4D97-AF65-F5344CB8AC3E}">
        <p14:creationId xmlns:p14="http://schemas.microsoft.com/office/powerpoint/2010/main" val="3551736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28ECF4-A156-403A-A84E-95D8602B7F98}" type="datetimeFigureOut">
              <a:rPr lang="en-US" smtClean="0"/>
              <a:t>6/19/2024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E1101F-53EE-41E9-BF07-C85CDFD71040}" type="slidenum">
              <a:rPr lang="en-US" smtClean="0"/>
              <a:t>‹#›</a:t>
            </a:fld>
            <a:endParaRPr lang="en-US"/>
          </a:p>
        </p:txBody>
      </p:sp>
    </p:spTree>
    <p:extLst>
      <p:ext uri="{BB962C8B-B14F-4D97-AF65-F5344CB8AC3E}">
        <p14:creationId xmlns:p14="http://schemas.microsoft.com/office/powerpoint/2010/main" val="2914533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28ECF4-A156-403A-A84E-95D8602B7F98}" type="datetimeFigureOut">
              <a:rPr lang="en-US" smtClean="0"/>
              <a:t>6/19/2024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E1101F-53EE-41E9-BF07-C85CDFD71040}" type="slidenum">
              <a:rPr lang="en-US" smtClean="0"/>
              <a:t>‹#›</a:t>
            </a:fld>
            <a:endParaRPr lang="en-US"/>
          </a:p>
        </p:txBody>
      </p:sp>
    </p:spTree>
    <p:extLst>
      <p:ext uri="{BB962C8B-B14F-4D97-AF65-F5344CB8AC3E}">
        <p14:creationId xmlns:p14="http://schemas.microsoft.com/office/powerpoint/2010/main" val="1126114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8128ECF4-A156-403A-A84E-95D8602B7F98}" type="datetimeFigureOut">
              <a:rPr lang="en-US" smtClean="0"/>
              <a:t>6/19/2024</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06E1101F-53EE-41E9-BF07-C85CDFD71040}" type="slidenum">
              <a:rPr lang="en-US" smtClean="0"/>
              <a:t>‹#›</a:t>
            </a:fld>
            <a:endParaRPr lang="en-US"/>
          </a:p>
        </p:txBody>
      </p:sp>
    </p:spTree>
    <p:extLst>
      <p:ext uri="{BB962C8B-B14F-4D97-AF65-F5344CB8AC3E}">
        <p14:creationId xmlns:p14="http://schemas.microsoft.com/office/powerpoint/2010/main" val="41310177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scikit-learn.org/stable/tutorial/basic/tutorial.html" TargetMode="External"/><Relationship Id="rId2" Type="http://schemas.openxmlformats.org/officeDocument/2006/relationships/hyperlink" Target="https://datagy.io/python-scikit-learn-introduction/" TargetMode="External"/><Relationship Id="rId1" Type="http://schemas.openxmlformats.org/officeDocument/2006/relationships/slideLayout" Target="../slideLayouts/slideLayout2.xml"/><Relationship Id="rId5" Type="http://schemas.openxmlformats.org/officeDocument/2006/relationships/hyperlink" Target="https://www.datacamp.com/blog/machine-learning-models-explained" TargetMode="External"/><Relationship Id="rId4" Type="http://schemas.openxmlformats.org/officeDocument/2006/relationships/hyperlink" Target="https://scikit-learn.org/stable/modules/neural_networks_supervised.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1C0A6-9F9F-825A-9D4E-4D463BAA154E}"/>
              </a:ext>
            </a:extLst>
          </p:cNvPr>
          <p:cNvSpPr>
            <a:spLocks noGrp="1"/>
          </p:cNvSpPr>
          <p:nvPr>
            <p:ph type="ctrTitle"/>
          </p:nvPr>
        </p:nvSpPr>
        <p:spPr/>
        <p:txBody>
          <a:bodyPr/>
          <a:lstStyle/>
          <a:p>
            <a:r>
              <a:rPr lang="en-US" dirty="0"/>
              <a:t>Computational Materials Review</a:t>
            </a:r>
          </a:p>
        </p:txBody>
      </p:sp>
      <p:sp>
        <p:nvSpPr>
          <p:cNvPr id="3" name="Subtitle 2">
            <a:extLst>
              <a:ext uri="{FF2B5EF4-FFF2-40B4-BE49-F238E27FC236}">
                <a16:creationId xmlns:a16="http://schemas.microsoft.com/office/drawing/2014/main" id="{7A66DBED-AFF1-0BB7-59D3-EF86CC0D9C8D}"/>
              </a:ext>
            </a:extLst>
          </p:cNvPr>
          <p:cNvSpPr>
            <a:spLocks noGrp="1"/>
          </p:cNvSpPr>
          <p:nvPr>
            <p:ph type="subTitle" idx="1"/>
          </p:nvPr>
        </p:nvSpPr>
        <p:spPr/>
        <p:txBody>
          <a:bodyPr/>
          <a:lstStyle/>
          <a:p>
            <a:r>
              <a:rPr lang="en-US" dirty="0"/>
              <a:t>Guilherme Ryuji Weber Nakamura</a:t>
            </a:r>
          </a:p>
        </p:txBody>
      </p:sp>
    </p:spTree>
    <p:extLst>
      <p:ext uri="{BB962C8B-B14F-4D97-AF65-F5344CB8AC3E}">
        <p14:creationId xmlns:p14="http://schemas.microsoft.com/office/powerpoint/2010/main" val="3194972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18293-AAB5-253C-B7B8-0843AE665966}"/>
              </a:ext>
            </a:extLst>
          </p:cNvPr>
          <p:cNvSpPr>
            <a:spLocks noGrp="1"/>
          </p:cNvSpPr>
          <p:nvPr>
            <p:ph type="title"/>
          </p:nvPr>
        </p:nvSpPr>
        <p:spPr>
          <a:xfrm>
            <a:off x="363940" y="705747"/>
            <a:ext cx="4120618" cy="1465055"/>
          </a:xfrm>
        </p:spPr>
        <p:txBody>
          <a:bodyPr anchor="t">
            <a:normAutofit/>
          </a:bodyPr>
          <a:lstStyle/>
          <a:p>
            <a:r>
              <a:rPr lang="en-US" dirty="0"/>
              <a:t>Mesoscale - Corse Grained</a:t>
            </a:r>
          </a:p>
        </p:txBody>
      </p:sp>
      <p:sp>
        <p:nvSpPr>
          <p:cNvPr id="3" name="Content Placeholder 2">
            <a:extLst>
              <a:ext uri="{FF2B5EF4-FFF2-40B4-BE49-F238E27FC236}">
                <a16:creationId xmlns:a16="http://schemas.microsoft.com/office/drawing/2014/main" id="{0CCD660B-83D7-726B-1340-B773D368F730}"/>
              </a:ext>
            </a:extLst>
          </p:cNvPr>
          <p:cNvSpPr>
            <a:spLocks noGrp="1"/>
          </p:cNvSpPr>
          <p:nvPr>
            <p:ph idx="1"/>
          </p:nvPr>
        </p:nvSpPr>
        <p:spPr>
          <a:xfrm>
            <a:off x="4705894" y="355600"/>
            <a:ext cx="6546306" cy="2165350"/>
          </a:xfrm>
        </p:spPr>
        <p:txBody>
          <a:bodyPr>
            <a:normAutofit fontScale="92500" lnSpcReduction="10000"/>
          </a:bodyPr>
          <a:lstStyle/>
          <a:p>
            <a:r>
              <a:rPr lang="en-US" sz="2400" dirty="0"/>
              <a:t>Pseudo-atoms</a:t>
            </a:r>
          </a:p>
          <a:p>
            <a:r>
              <a:rPr lang="en-US" sz="2400" dirty="0"/>
              <a:t>Less degrees of freedom =&gt; Longer simulation times</a:t>
            </a:r>
          </a:p>
          <a:p>
            <a:r>
              <a:rPr lang="en-US" sz="2400" dirty="0"/>
              <a:t>Each model for specific types of simulations</a:t>
            </a:r>
          </a:p>
          <a:p>
            <a:r>
              <a:rPr lang="en-US" sz="2400" dirty="0"/>
              <a:t>Biological systems</a:t>
            </a:r>
          </a:p>
        </p:txBody>
      </p:sp>
      <p:pic>
        <p:nvPicPr>
          <p:cNvPr id="1026" name="Picture 2" descr="Image result for Coursa grained model">
            <a:extLst>
              <a:ext uri="{FF2B5EF4-FFF2-40B4-BE49-F238E27FC236}">
                <a16:creationId xmlns:a16="http://schemas.microsoft.com/office/drawing/2014/main" id="{5301FA90-3657-15CD-7859-17F80F91FB0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19070" y="2844800"/>
            <a:ext cx="8126946" cy="3494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7640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AC064-7CEF-2BB5-3145-2F58D96C69C4}"/>
              </a:ext>
            </a:extLst>
          </p:cNvPr>
          <p:cNvSpPr>
            <a:spLocks noGrp="1"/>
          </p:cNvSpPr>
          <p:nvPr>
            <p:ph type="title"/>
          </p:nvPr>
        </p:nvSpPr>
        <p:spPr>
          <a:xfrm>
            <a:off x="6420464" y="645106"/>
            <a:ext cx="4534047" cy="1422530"/>
          </a:xfrm>
        </p:spPr>
        <p:txBody>
          <a:bodyPr>
            <a:normAutofit/>
          </a:bodyPr>
          <a:lstStyle/>
          <a:p>
            <a:r>
              <a:rPr lang="en-US" dirty="0"/>
              <a:t>Continuum - Finite Elements</a:t>
            </a:r>
          </a:p>
        </p:txBody>
      </p:sp>
      <p:pic>
        <p:nvPicPr>
          <p:cNvPr id="2050" name="Picture 2">
            <a:extLst>
              <a:ext uri="{FF2B5EF4-FFF2-40B4-BE49-F238E27FC236}">
                <a16:creationId xmlns:a16="http://schemas.microsoft.com/office/drawing/2014/main" id="{EE4708FC-F292-77D4-267A-8358D6214C6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0" r="25577"/>
          <a:stretch/>
        </p:blipFill>
        <p:spPr bwMode="auto">
          <a:xfrm>
            <a:off x="643192" y="645106"/>
            <a:ext cx="5451627" cy="553503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F475EE2B-0D71-E298-46BB-83A77D54E288}"/>
              </a:ext>
            </a:extLst>
          </p:cNvPr>
          <p:cNvSpPr>
            <a:spLocks noGrp="1"/>
          </p:cNvSpPr>
          <p:nvPr>
            <p:ph idx="1"/>
          </p:nvPr>
        </p:nvSpPr>
        <p:spPr>
          <a:xfrm>
            <a:off x="6420463" y="2455332"/>
            <a:ext cx="4572002" cy="3724805"/>
          </a:xfrm>
        </p:spPr>
        <p:txBody>
          <a:bodyPr>
            <a:normAutofit/>
          </a:bodyPr>
          <a:lstStyle/>
          <a:p>
            <a:r>
              <a:rPr lang="en-US" dirty="0"/>
              <a:t>Continuum Hypothesis (Physics)</a:t>
            </a:r>
          </a:p>
          <a:p>
            <a:r>
              <a:rPr lang="en-US" dirty="0"/>
              <a:t>Discretization</a:t>
            </a:r>
          </a:p>
          <a:p>
            <a:r>
              <a:rPr lang="en-US" dirty="0"/>
              <a:t>Variational Calculus</a:t>
            </a:r>
          </a:p>
          <a:p>
            <a:r>
              <a:rPr lang="en-US" dirty="0"/>
              <a:t>Solving partial numerical equation numerically</a:t>
            </a:r>
          </a:p>
          <a:p>
            <a:pPr lvl="1"/>
            <a:r>
              <a:rPr lang="en-US" dirty="0"/>
              <a:t>Boundary Value Problems</a:t>
            </a:r>
          </a:p>
          <a:p>
            <a:r>
              <a:rPr lang="en-US" dirty="0"/>
              <a:t>Commercial Software</a:t>
            </a:r>
          </a:p>
          <a:p>
            <a:pPr lvl="1"/>
            <a:r>
              <a:rPr lang="en-US" dirty="0"/>
              <a:t>Ansys, Simulink, Solid Works</a:t>
            </a:r>
          </a:p>
        </p:txBody>
      </p:sp>
    </p:spTree>
    <p:extLst>
      <p:ext uri="{BB962C8B-B14F-4D97-AF65-F5344CB8AC3E}">
        <p14:creationId xmlns:p14="http://schemas.microsoft.com/office/powerpoint/2010/main" val="2176069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C6F86-3B1C-D1B8-5C70-E64FA9137AFD}"/>
              </a:ext>
            </a:extLst>
          </p:cNvPr>
          <p:cNvSpPr>
            <a:spLocks noGrp="1"/>
          </p:cNvSpPr>
          <p:nvPr>
            <p:ph type="title"/>
          </p:nvPr>
        </p:nvSpPr>
        <p:spPr>
          <a:xfrm>
            <a:off x="734821" y="-516890"/>
            <a:ext cx="4835635" cy="1805940"/>
          </a:xfrm>
        </p:spPr>
        <p:txBody>
          <a:bodyPr>
            <a:normAutofit/>
          </a:bodyPr>
          <a:lstStyle/>
          <a:p>
            <a:r>
              <a:rPr lang="en-US" sz="4000" dirty="0"/>
              <a:t>Other Simulations</a:t>
            </a:r>
          </a:p>
        </p:txBody>
      </p:sp>
      <p:sp>
        <p:nvSpPr>
          <p:cNvPr id="3" name="Content Placeholder 2">
            <a:extLst>
              <a:ext uri="{FF2B5EF4-FFF2-40B4-BE49-F238E27FC236}">
                <a16:creationId xmlns:a16="http://schemas.microsoft.com/office/drawing/2014/main" id="{C45D16DE-A9E7-3152-E465-A6857E972282}"/>
              </a:ext>
            </a:extLst>
          </p:cNvPr>
          <p:cNvSpPr>
            <a:spLocks noGrp="1"/>
          </p:cNvSpPr>
          <p:nvPr>
            <p:ph idx="1"/>
          </p:nvPr>
        </p:nvSpPr>
        <p:spPr>
          <a:xfrm>
            <a:off x="849121" y="1543844"/>
            <a:ext cx="5367529" cy="4831556"/>
          </a:xfrm>
        </p:spPr>
        <p:txBody>
          <a:bodyPr>
            <a:normAutofit/>
          </a:bodyPr>
          <a:lstStyle/>
          <a:p>
            <a:r>
              <a:rPr lang="en-US" sz="2000" dirty="0"/>
              <a:t>Computational Fluid Dynamics</a:t>
            </a:r>
          </a:p>
          <a:p>
            <a:pPr lvl="1"/>
            <a:r>
              <a:rPr lang="en-US" dirty="0"/>
              <a:t>Navier-Stokes Numerically</a:t>
            </a:r>
          </a:p>
          <a:p>
            <a:r>
              <a:rPr lang="en-US" sz="2000" dirty="0"/>
              <a:t>Semi-Empirical Models</a:t>
            </a:r>
          </a:p>
          <a:p>
            <a:pPr lvl="1"/>
            <a:r>
              <a:rPr lang="en-US" dirty="0"/>
              <a:t>Tight Binding</a:t>
            </a:r>
          </a:p>
          <a:p>
            <a:pPr lvl="1"/>
            <a:r>
              <a:rPr lang="en-US" dirty="0"/>
              <a:t>MNDO</a:t>
            </a:r>
          </a:p>
          <a:p>
            <a:pPr lvl="1"/>
            <a:r>
              <a:rPr lang="en-US" dirty="0"/>
              <a:t>INDOIS</a:t>
            </a:r>
          </a:p>
          <a:p>
            <a:pPr lvl="1"/>
            <a:r>
              <a:rPr lang="en-US" dirty="0"/>
              <a:t>PM3&amp;AM1</a:t>
            </a:r>
            <a:endParaRPr lang="en-US" sz="1800" dirty="0"/>
          </a:p>
          <a:p>
            <a:r>
              <a:rPr lang="en-US" sz="2000" dirty="0"/>
              <a:t>(Extended) Discrete Element Analysis</a:t>
            </a:r>
          </a:p>
          <a:p>
            <a:r>
              <a:rPr lang="en-US" sz="2000" dirty="0"/>
              <a:t>(Multi Scale) Green Functions</a:t>
            </a:r>
          </a:p>
          <a:p>
            <a:r>
              <a:rPr lang="en-US" sz="2000" dirty="0" err="1"/>
              <a:t>Etc</a:t>
            </a:r>
            <a:r>
              <a:rPr lang="en-US" sz="2000" dirty="0"/>
              <a:t>…</a:t>
            </a:r>
          </a:p>
        </p:txBody>
      </p:sp>
      <p:pic>
        <p:nvPicPr>
          <p:cNvPr id="2054" name="Picture 6" descr="A green and yellow tube&#10;&#10;Description automatically generated with medium confidence">
            <a:extLst>
              <a:ext uri="{FF2B5EF4-FFF2-40B4-BE49-F238E27FC236}">
                <a16:creationId xmlns:a16="http://schemas.microsoft.com/office/drawing/2014/main" id="{461BD4C3-80BF-B3E3-14CB-745356DC57E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9262" b="1"/>
          <a:stretch/>
        </p:blipFill>
        <p:spPr bwMode="auto">
          <a:xfrm>
            <a:off x="6095999" y="10"/>
            <a:ext cx="5075239" cy="335593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aerodynamics of a cow">
            <a:extLst>
              <a:ext uri="{FF2B5EF4-FFF2-40B4-BE49-F238E27FC236}">
                <a16:creationId xmlns:a16="http://schemas.microsoft.com/office/drawing/2014/main" id="{09B86360-A515-9EF9-FF34-41DF5CCEEC6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471" r="-1" b="2190"/>
          <a:stretch/>
        </p:blipFill>
        <p:spPr bwMode="auto">
          <a:xfrm>
            <a:off x="6095999" y="3476625"/>
            <a:ext cx="5075238" cy="3381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339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FE3DC-06EA-8053-E690-ACF10B43A065}"/>
              </a:ext>
            </a:extLst>
          </p:cNvPr>
          <p:cNvSpPr>
            <a:spLocks noGrp="1"/>
          </p:cNvSpPr>
          <p:nvPr>
            <p:ph type="title"/>
          </p:nvPr>
        </p:nvSpPr>
        <p:spPr>
          <a:xfrm>
            <a:off x="6420464" y="677863"/>
            <a:ext cx="4534047" cy="1325562"/>
          </a:xfrm>
        </p:spPr>
        <p:txBody>
          <a:bodyPr>
            <a:normAutofit/>
          </a:bodyPr>
          <a:lstStyle/>
          <a:p>
            <a:r>
              <a:rPr lang="en-US"/>
              <a:t>Materials Informatics</a:t>
            </a:r>
            <a:endParaRPr lang="en-US" dirty="0"/>
          </a:p>
        </p:txBody>
      </p:sp>
      <p:pic>
        <p:nvPicPr>
          <p:cNvPr id="5124" name="Picture 4" descr="Data Science Overview - Ant's Site">
            <a:extLst>
              <a:ext uri="{FF2B5EF4-FFF2-40B4-BE49-F238E27FC236}">
                <a16:creationId xmlns:a16="http://schemas.microsoft.com/office/drawing/2014/main" id="{D02B90EB-7FB6-500F-DC37-F12BFFAA2A7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192" y="945761"/>
            <a:ext cx="5451627" cy="493372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EDE8FDE7-8FD1-CC07-D653-379B957D5278}"/>
              </a:ext>
            </a:extLst>
          </p:cNvPr>
          <p:cNvSpPr>
            <a:spLocks noGrp="1"/>
          </p:cNvSpPr>
          <p:nvPr>
            <p:ph idx="1"/>
          </p:nvPr>
        </p:nvSpPr>
        <p:spPr>
          <a:xfrm>
            <a:off x="6420463" y="2325158"/>
            <a:ext cx="4572002" cy="3854979"/>
          </a:xfrm>
        </p:spPr>
        <p:txBody>
          <a:bodyPr>
            <a:normAutofit/>
          </a:bodyPr>
          <a:lstStyle/>
          <a:p>
            <a:r>
              <a:rPr lang="en-US" sz="2000" dirty="0"/>
              <a:t>Data Science </a:t>
            </a:r>
          </a:p>
          <a:p>
            <a:r>
              <a:rPr lang="en-US" sz="2000" dirty="0"/>
              <a:t>Understanding, Use, Selection, </a:t>
            </a:r>
            <a:r>
              <a:rPr lang="en-US" sz="2000" b="1" dirty="0"/>
              <a:t>Development</a:t>
            </a:r>
            <a:r>
              <a:rPr lang="en-US" sz="2000" dirty="0"/>
              <a:t>, and</a:t>
            </a:r>
            <a:r>
              <a:rPr lang="en-US" sz="2000" b="1" dirty="0"/>
              <a:t> </a:t>
            </a:r>
            <a:r>
              <a:rPr lang="en-US" sz="2000" dirty="0"/>
              <a:t>Discovery </a:t>
            </a:r>
          </a:p>
          <a:p>
            <a:r>
              <a:rPr lang="en-US" sz="2000" dirty="0"/>
              <a:t>Big Data</a:t>
            </a:r>
          </a:p>
          <a:p>
            <a:r>
              <a:rPr lang="en-US" sz="2000" dirty="0"/>
              <a:t>Efficiency</a:t>
            </a:r>
          </a:p>
        </p:txBody>
      </p:sp>
    </p:spTree>
    <p:extLst>
      <p:ext uri="{BB962C8B-B14F-4D97-AF65-F5344CB8AC3E}">
        <p14:creationId xmlns:p14="http://schemas.microsoft.com/office/powerpoint/2010/main" val="2959720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etails are in the caption following the image">
            <a:extLst>
              <a:ext uri="{FF2B5EF4-FFF2-40B4-BE49-F238E27FC236}">
                <a16:creationId xmlns:a16="http://schemas.microsoft.com/office/drawing/2014/main" id="{A22E9735-23F4-DB11-76C3-F911F92FD79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10" b="5731"/>
          <a:stretch/>
        </p:blipFill>
        <p:spPr bwMode="auto">
          <a:xfrm>
            <a:off x="20" y="10"/>
            <a:ext cx="1220722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423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DD21A-6D8A-8DE6-A30A-4CF1CCAC8AD3}"/>
              </a:ext>
            </a:extLst>
          </p:cNvPr>
          <p:cNvSpPr>
            <a:spLocks noGrp="1"/>
          </p:cNvSpPr>
          <p:nvPr>
            <p:ph type="title"/>
          </p:nvPr>
        </p:nvSpPr>
        <p:spPr>
          <a:xfrm>
            <a:off x="668740" y="641063"/>
            <a:ext cx="3525938" cy="1435387"/>
          </a:xfrm>
        </p:spPr>
        <p:txBody>
          <a:bodyPr anchor="t">
            <a:normAutofit/>
          </a:bodyPr>
          <a:lstStyle/>
          <a:p>
            <a:r>
              <a:rPr lang="en-US" dirty="0"/>
              <a:t>Machine Learning</a:t>
            </a:r>
          </a:p>
        </p:txBody>
      </p:sp>
      <p:sp>
        <p:nvSpPr>
          <p:cNvPr id="3" name="Content Placeholder 2">
            <a:extLst>
              <a:ext uri="{FF2B5EF4-FFF2-40B4-BE49-F238E27FC236}">
                <a16:creationId xmlns:a16="http://schemas.microsoft.com/office/drawing/2014/main" id="{10E01D31-2814-14C8-B070-32606E0E6A4B}"/>
              </a:ext>
            </a:extLst>
          </p:cNvPr>
          <p:cNvSpPr>
            <a:spLocks noGrp="1"/>
          </p:cNvSpPr>
          <p:nvPr>
            <p:ph idx="1"/>
          </p:nvPr>
        </p:nvSpPr>
        <p:spPr>
          <a:xfrm>
            <a:off x="4459060" y="-165244"/>
            <a:ext cx="5429865" cy="3048000"/>
          </a:xfrm>
        </p:spPr>
        <p:txBody>
          <a:bodyPr>
            <a:normAutofit/>
          </a:bodyPr>
          <a:lstStyle/>
          <a:p>
            <a:pPr marL="0" indent="0">
              <a:buNone/>
            </a:pPr>
            <a:endParaRPr lang="en-US" dirty="0"/>
          </a:p>
          <a:p>
            <a:r>
              <a:rPr lang="en-US" dirty="0"/>
              <a:t>Supervised, Unsupervised and Reinforcement</a:t>
            </a:r>
          </a:p>
          <a:p>
            <a:endParaRPr lang="en-US" dirty="0"/>
          </a:p>
          <a:p>
            <a:r>
              <a:rPr lang="en-US" dirty="0"/>
              <a:t>Tool. GIGO.</a:t>
            </a:r>
          </a:p>
          <a:p>
            <a:endParaRPr lang="en-US" dirty="0"/>
          </a:p>
          <a:p>
            <a:r>
              <a:rPr lang="en-US" dirty="0"/>
              <a:t>Ask the right questions.</a:t>
            </a:r>
          </a:p>
        </p:txBody>
      </p:sp>
      <p:pic>
        <p:nvPicPr>
          <p:cNvPr id="4" name="Picture 2" descr="Types of Machine Learning Algorithms">
            <a:extLst>
              <a:ext uri="{FF2B5EF4-FFF2-40B4-BE49-F238E27FC236}">
                <a16:creationId xmlns:a16="http://schemas.microsoft.com/office/drawing/2014/main" id="{04A9D0CF-ADFE-2E72-C325-A90207711D8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6420" y="2628900"/>
            <a:ext cx="10607713" cy="3527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8639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xamples of machine learning algorithms. Classification algorithms include support vector machines, discriminant analysis, naive Bayes, nearest neighbor, and neural networks. Regression algorithms include linear regression, GLM, SVR, GPR, ensemble methods, decision trees, and neural networks. Clustering algorithms include k-means, k-medoids, fuzzy c-means, hierarchical, Gaussian mixture, hidden Markov model, and neural networks.">
            <a:extLst>
              <a:ext uri="{FF2B5EF4-FFF2-40B4-BE49-F238E27FC236}">
                <a16:creationId xmlns:a16="http://schemas.microsoft.com/office/drawing/2014/main" id="{0EFBBF88-28B8-2BB5-5C28-40ABE4E2EA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9937" y="80000"/>
            <a:ext cx="5452126" cy="669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0925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D2BB3-0D87-3178-381B-09888175655A}"/>
              </a:ext>
            </a:extLst>
          </p:cNvPr>
          <p:cNvSpPr>
            <a:spLocks noGrp="1"/>
          </p:cNvSpPr>
          <p:nvPr>
            <p:ph type="title"/>
          </p:nvPr>
        </p:nvSpPr>
        <p:spPr/>
        <p:txBody>
          <a:bodyPr/>
          <a:lstStyle/>
          <a:p>
            <a:r>
              <a:rPr lang="en-US" dirty="0"/>
              <a:t>Detailed Models</a:t>
            </a:r>
          </a:p>
        </p:txBody>
      </p:sp>
      <p:sp>
        <p:nvSpPr>
          <p:cNvPr id="3" name="Content Placeholder 2">
            <a:extLst>
              <a:ext uri="{FF2B5EF4-FFF2-40B4-BE49-F238E27FC236}">
                <a16:creationId xmlns:a16="http://schemas.microsoft.com/office/drawing/2014/main" id="{DF67F2D1-F6DA-ED5A-1489-BE69A2E45E2E}"/>
              </a:ext>
            </a:extLst>
          </p:cNvPr>
          <p:cNvSpPr>
            <a:spLocks noGrp="1"/>
          </p:cNvSpPr>
          <p:nvPr>
            <p:ph idx="1"/>
          </p:nvPr>
        </p:nvSpPr>
        <p:spPr>
          <a:xfrm>
            <a:off x="1261871" y="1866900"/>
            <a:ext cx="4518909" cy="4527550"/>
          </a:xfrm>
        </p:spPr>
        <p:txBody>
          <a:bodyPr>
            <a:normAutofit fontScale="70000" lnSpcReduction="20000"/>
          </a:bodyPr>
          <a:lstStyle/>
          <a:p>
            <a:r>
              <a:rPr lang="en-US" sz="2900" dirty="0"/>
              <a:t>Regression</a:t>
            </a:r>
          </a:p>
          <a:p>
            <a:pPr lvl="1"/>
            <a:r>
              <a:rPr lang="en-US" sz="2600" dirty="0"/>
              <a:t>Linear</a:t>
            </a:r>
          </a:p>
          <a:p>
            <a:pPr lvl="1"/>
            <a:r>
              <a:rPr lang="en-US" sz="2600" dirty="0"/>
              <a:t>Polynomial</a:t>
            </a:r>
          </a:p>
          <a:p>
            <a:pPr lvl="1"/>
            <a:r>
              <a:rPr lang="en-US" sz="2600" dirty="0"/>
              <a:t>Ridge/Lasso</a:t>
            </a:r>
          </a:p>
          <a:p>
            <a:pPr lvl="1"/>
            <a:r>
              <a:rPr lang="en-US" sz="2600" dirty="0"/>
              <a:t>Support Vector Regression (SVR)</a:t>
            </a:r>
          </a:p>
          <a:p>
            <a:r>
              <a:rPr lang="en-US" sz="2900" dirty="0"/>
              <a:t>Classification</a:t>
            </a:r>
          </a:p>
          <a:p>
            <a:pPr lvl="1"/>
            <a:r>
              <a:rPr lang="en-US" sz="2600" dirty="0"/>
              <a:t>Logistic Regression</a:t>
            </a:r>
          </a:p>
          <a:p>
            <a:pPr lvl="1"/>
            <a:r>
              <a:rPr lang="en-US" sz="2600" dirty="0"/>
              <a:t>Naïve Bayes</a:t>
            </a:r>
          </a:p>
          <a:p>
            <a:pPr lvl="1"/>
            <a:r>
              <a:rPr lang="en-US" sz="2600" dirty="0"/>
              <a:t>K Nearest Neighbor (KNN)</a:t>
            </a:r>
          </a:p>
          <a:p>
            <a:pPr lvl="1"/>
            <a:r>
              <a:rPr lang="en-US" sz="2600" dirty="0"/>
              <a:t>Support Vector Machines (SVM)</a:t>
            </a:r>
          </a:p>
          <a:p>
            <a:r>
              <a:rPr lang="en-US" sz="2900" dirty="0"/>
              <a:t>Decision Trees</a:t>
            </a:r>
          </a:p>
          <a:p>
            <a:pPr lvl="1"/>
            <a:r>
              <a:rPr lang="en-US" sz="2600" dirty="0"/>
              <a:t>Random Forest</a:t>
            </a:r>
          </a:p>
          <a:p>
            <a:r>
              <a:rPr lang="en-US" sz="2900" dirty="0"/>
              <a:t>K-Means Clustering</a:t>
            </a:r>
            <a:endParaRPr lang="en-US" dirty="0"/>
          </a:p>
          <a:p>
            <a:pPr marL="274320" lvl="1" indent="0">
              <a:buNone/>
            </a:pPr>
            <a:endParaRPr lang="en-US" dirty="0"/>
          </a:p>
        </p:txBody>
      </p:sp>
      <p:pic>
        <p:nvPicPr>
          <p:cNvPr id="10242" name="Picture 2">
            <a:extLst>
              <a:ext uri="{FF2B5EF4-FFF2-40B4-BE49-F238E27FC236}">
                <a16:creationId xmlns:a16="http://schemas.microsoft.com/office/drawing/2014/main" id="{C6071C1E-8482-7A99-810E-2F67369174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2749" y="546100"/>
            <a:ext cx="3209795" cy="3124200"/>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Top 10 Machine Learning Algorithms for ML Beginners [Updated]">
            <a:extLst>
              <a:ext uri="{FF2B5EF4-FFF2-40B4-BE49-F238E27FC236}">
                <a16:creationId xmlns:a16="http://schemas.microsoft.com/office/drawing/2014/main" id="{3DDBBAAA-52AA-0B8E-0A40-E604C990F4C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461" t="14982" r="2937" b="16845"/>
          <a:stretch/>
        </p:blipFill>
        <p:spPr bwMode="auto">
          <a:xfrm>
            <a:off x="6026150" y="3841750"/>
            <a:ext cx="4905120" cy="2599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5379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2D139-CB47-1E8B-D41B-41C9705CB451}"/>
              </a:ext>
            </a:extLst>
          </p:cNvPr>
          <p:cNvSpPr>
            <a:spLocks noGrp="1"/>
          </p:cNvSpPr>
          <p:nvPr>
            <p:ph type="title"/>
          </p:nvPr>
        </p:nvSpPr>
        <p:spPr/>
        <p:txBody>
          <a:bodyPr/>
          <a:lstStyle/>
          <a:p>
            <a:r>
              <a:rPr lang="en-US" dirty="0"/>
              <a:t>Deep Learning and Neural Networks</a:t>
            </a:r>
          </a:p>
        </p:txBody>
      </p:sp>
      <p:sp>
        <p:nvSpPr>
          <p:cNvPr id="3" name="Content Placeholder 2">
            <a:extLst>
              <a:ext uri="{FF2B5EF4-FFF2-40B4-BE49-F238E27FC236}">
                <a16:creationId xmlns:a16="http://schemas.microsoft.com/office/drawing/2014/main" id="{28E38383-97A6-73D8-970C-45AD409D2BFE}"/>
              </a:ext>
            </a:extLst>
          </p:cNvPr>
          <p:cNvSpPr>
            <a:spLocks noGrp="1"/>
          </p:cNvSpPr>
          <p:nvPr>
            <p:ph idx="1"/>
          </p:nvPr>
        </p:nvSpPr>
        <p:spPr>
          <a:xfrm>
            <a:off x="1261872" y="1828800"/>
            <a:ext cx="8595360" cy="4114799"/>
          </a:xfrm>
        </p:spPr>
        <p:txBody>
          <a:bodyPr>
            <a:normAutofit/>
          </a:bodyPr>
          <a:lstStyle/>
          <a:p>
            <a:r>
              <a:rPr lang="en-US" sz="2000" spc="10" dirty="0">
                <a:solidFill>
                  <a:schemeClr val="tx1"/>
                </a:solidFill>
              </a:rPr>
              <a:t>Networks of mathematical equations. </a:t>
            </a:r>
            <a:endParaRPr lang="en-US" sz="2000" dirty="0"/>
          </a:p>
          <a:p>
            <a:pPr lvl="2"/>
            <a:r>
              <a:rPr lang="en-US" sz="1800" spc="10" dirty="0">
                <a:solidFill>
                  <a:schemeClr val="tx1"/>
                </a:solidFill>
              </a:rPr>
              <a:t>Autoencoders</a:t>
            </a:r>
          </a:p>
          <a:p>
            <a:pPr lvl="2"/>
            <a:r>
              <a:rPr lang="en-US" sz="1800" spc="10" dirty="0">
                <a:solidFill>
                  <a:schemeClr val="tx1"/>
                </a:solidFill>
              </a:rPr>
              <a:t>Boltzmann Machine</a:t>
            </a:r>
          </a:p>
          <a:p>
            <a:pPr lvl="2"/>
            <a:r>
              <a:rPr lang="en-US" sz="1800" spc="10" dirty="0">
                <a:solidFill>
                  <a:schemeClr val="tx1"/>
                </a:solidFill>
              </a:rPr>
              <a:t>Convolution Neural Networks</a:t>
            </a:r>
          </a:p>
          <a:p>
            <a:pPr lvl="2"/>
            <a:r>
              <a:rPr lang="en-US" sz="1800" spc="10" dirty="0">
                <a:solidFill>
                  <a:schemeClr val="tx1"/>
                </a:solidFill>
              </a:rPr>
              <a:t>Multi-layer perceptron</a:t>
            </a:r>
          </a:p>
          <a:p>
            <a:pPr lvl="2"/>
            <a:r>
              <a:rPr lang="en-US" sz="1800" spc="10" dirty="0">
                <a:solidFill>
                  <a:schemeClr val="tx1"/>
                </a:solidFill>
              </a:rPr>
              <a:t>Recurrent Neural Networks</a:t>
            </a:r>
          </a:p>
          <a:p>
            <a:pPr marL="0" indent="0">
              <a:buNone/>
            </a:pPr>
            <a:endParaRPr lang="en-US" sz="2000" dirty="0"/>
          </a:p>
          <a:p>
            <a:r>
              <a:rPr lang="en-US" sz="2000" dirty="0"/>
              <a:t>Dimensionality Reduction</a:t>
            </a:r>
          </a:p>
          <a:p>
            <a:endParaRPr lang="en-US" dirty="0"/>
          </a:p>
          <a:p>
            <a:r>
              <a:rPr lang="en-US" dirty="0"/>
              <a:t>Much more…</a:t>
            </a:r>
          </a:p>
        </p:txBody>
      </p:sp>
      <p:pic>
        <p:nvPicPr>
          <p:cNvPr id="7170" name="Picture 2">
            <a:extLst>
              <a:ext uri="{FF2B5EF4-FFF2-40B4-BE49-F238E27FC236}">
                <a16:creationId xmlns:a16="http://schemas.microsoft.com/office/drawing/2014/main" id="{047544D6-7885-18DA-F4D3-2C67B5A3D4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9125" y="2051052"/>
            <a:ext cx="3569238" cy="4297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7453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34BB8-DF88-5C07-AD3A-A026AAA72CE5}"/>
              </a:ext>
            </a:extLst>
          </p:cNvPr>
          <p:cNvSpPr>
            <a:spLocks noGrp="1"/>
          </p:cNvSpPr>
          <p:nvPr>
            <p:ph type="title"/>
          </p:nvPr>
        </p:nvSpPr>
        <p:spPr>
          <a:xfrm>
            <a:off x="2406650" y="294074"/>
            <a:ext cx="2425700" cy="779838"/>
          </a:xfrm>
        </p:spPr>
        <p:txBody>
          <a:bodyPr>
            <a:normAutofit fontScale="90000"/>
          </a:bodyPr>
          <a:lstStyle/>
          <a:p>
            <a:r>
              <a:rPr lang="en-US" dirty="0"/>
              <a:t>Hands-on</a:t>
            </a:r>
          </a:p>
        </p:txBody>
      </p:sp>
      <p:sp>
        <p:nvSpPr>
          <p:cNvPr id="4" name="Content Placeholder 3">
            <a:extLst>
              <a:ext uri="{FF2B5EF4-FFF2-40B4-BE49-F238E27FC236}">
                <a16:creationId xmlns:a16="http://schemas.microsoft.com/office/drawing/2014/main" id="{DCC3FE59-EF05-F828-D72A-3D668746D127}"/>
              </a:ext>
            </a:extLst>
          </p:cNvPr>
          <p:cNvSpPr txBox="1">
            <a:spLocks noGrp="1"/>
          </p:cNvSpPr>
          <p:nvPr>
            <p:ph idx="1"/>
          </p:nvPr>
        </p:nvSpPr>
        <p:spPr>
          <a:xfrm>
            <a:off x="1227572" y="1233383"/>
            <a:ext cx="4783856" cy="5624617"/>
          </a:xfrm>
          <a:prstGeom prst="rect">
            <a:avLst/>
          </a:prstGeom>
          <a:noFill/>
        </p:spPr>
        <p:txBody>
          <a:bodyPr wrap="square" rtlCol="0">
            <a:spAutoFit/>
          </a:bodyPr>
          <a:lstStyle/>
          <a:p>
            <a:r>
              <a:rPr lang="en-US" sz="2000" dirty="0"/>
              <a:t>Features and Labels</a:t>
            </a:r>
          </a:p>
          <a:p>
            <a:pPr lvl="1"/>
            <a:r>
              <a:rPr lang="en-US" sz="1800" dirty="0"/>
              <a:t>#C, E =&gt; </a:t>
            </a:r>
            <a:r>
              <a:rPr lang="en-US" sz="1800" dirty="0" err="1"/>
              <a:t>Tf</a:t>
            </a:r>
            <a:endParaRPr lang="en-US" sz="1800" dirty="0"/>
          </a:p>
          <a:p>
            <a:r>
              <a:rPr lang="en-US" sz="2000" dirty="0"/>
              <a:t>Parameters</a:t>
            </a:r>
          </a:p>
          <a:p>
            <a:pPr lvl="1"/>
            <a:r>
              <a:rPr lang="en-US" sz="1800" dirty="0"/>
              <a:t>Lambda, alpha, poly, …</a:t>
            </a:r>
          </a:p>
          <a:p>
            <a:r>
              <a:rPr lang="en-US" sz="2000" dirty="0"/>
              <a:t>Metrics</a:t>
            </a:r>
          </a:p>
          <a:p>
            <a:pPr lvl="1"/>
            <a:r>
              <a:rPr lang="en-US" sz="1800" dirty="0"/>
              <a:t>MAE, MSE, and RMSE </a:t>
            </a:r>
          </a:p>
          <a:p>
            <a:pPr lvl="1"/>
            <a:r>
              <a:rPr lang="en-US" sz="1800" dirty="0"/>
              <a:t>Accuracy, Precision, Recall and F1</a:t>
            </a:r>
          </a:p>
          <a:p>
            <a:r>
              <a:rPr lang="en-US" sz="2000" dirty="0"/>
              <a:t>Python</a:t>
            </a:r>
          </a:p>
          <a:p>
            <a:pPr lvl="1"/>
            <a:r>
              <a:rPr lang="en-US" sz="1800" dirty="0"/>
              <a:t>Scikit-learn</a:t>
            </a:r>
          </a:p>
          <a:p>
            <a:pPr lvl="1"/>
            <a:r>
              <a:rPr lang="en-US" sz="1800" dirty="0" err="1"/>
              <a:t>Keras</a:t>
            </a:r>
            <a:endParaRPr lang="en-US" sz="1800" dirty="0"/>
          </a:p>
          <a:p>
            <a:pPr lvl="1"/>
            <a:r>
              <a:rPr lang="en-US" sz="1800" dirty="0" err="1"/>
              <a:t>PyTorch</a:t>
            </a:r>
            <a:endParaRPr lang="en-US" sz="1800" dirty="0"/>
          </a:p>
          <a:p>
            <a:pPr lvl="1"/>
            <a:r>
              <a:rPr lang="en-US" sz="1800" dirty="0" err="1"/>
              <a:t>TensorFLow</a:t>
            </a:r>
            <a:endParaRPr lang="en-US" sz="1800" dirty="0"/>
          </a:p>
          <a:p>
            <a:r>
              <a:rPr lang="en-US" sz="2000" dirty="0"/>
              <a:t>MATLAB </a:t>
            </a:r>
          </a:p>
          <a:p>
            <a:pPr lvl="1"/>
            <a:r>
              <a:rPr lang="en-US" sz="1800" dirty="0"/>
              <a:t>ML and Deep Learning Toolboxes</a:t>
            </a:r>
          </a:p>
          <a:p>
            <a:pPr marL="274320" lvl="1" indent="0">
              <a:buNone/>
            </a:pPr>
            <a:endParaRPr lang="en-US" sz="1800" dirty="0"/>
          </a:p>
        </p:txBody>
      </p:sp>
      <p:pic>
        <p:nvPicPr>
          <p:cNvPr id="9" name="Picture 8">
            <a:extLst>
              <a:ext uri="{FF2B5EF4-FFF2-40B4-BE49-F238E27FC236}">
                <a16:creationId xmlns:a16="http://schemas.microsoft.com/office/drawing/2014/main" id="{1E6ABC46-2674-F521-7F72-9444F32513AD}"/>
              </a:ext>
            </a:extLst>
          </p:cNvPr>
          <p:cNvPicPr>
            <a:picLocks noChangeAspect="1"/>
          </p:cNvPicPr>
          <p:nvPr/>
        </p:nvPicPr>
        <p:blipFill>
          <a:blip r:embed="rId2"/>
          <a:stretch>
            <a:fillRect/>
          </a:stretch>
        </p:blipFill>
        <p:spPr>
          <a:xfrm>
            <a:off x="5845538" y="294074"/>
            <a:ext cx="5118890" cy="6269852"/>
          </a:xfrm>
          <a:prstGeom prst="rect">
            <a:avLst/>
          </a:prstGeom>
        </p:spPr>
      </p:pic>
    </p:spTree>
    <p:extLst>
      <p:ext uri="{BB962C8B-B14F-4D97-AF65-F5344CB8AC3E}">
        <p14:creationId xmlns:p14="http://schemas.microsoft.com/office/powerpoint/2010/main" val="975419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3A441-B8B2-A8F5-9506-74C064308D7C}"/>
              </a:ext>
            </a:extLst>
          </p:cNvPr>
          <p:cNvSpPr>
            <a:spLocks noGrp="1"/>
          </p:cNvSpPr>
          <p:nvPr>
            <p:ph type="title"/>
          </p:nvPr>
        </p:nvSpPr>
        <p:spPr>
          <a:xfrm>
            <a:off x="1249679" y="198438"/>
            <a:ext cx="9692640" cy="1325562"/>
          </a:xfrm>
        </p:spPr>
        <p:txBody>
          <a:bodyPr/>
          <a:lstStyle/>
          <a:p>
            <a:r>
              <a:rPr lang="en-US" dirty="0"/>
              <a:t>Paradigm</a:t>
            </a:r>
          </a:p>
        </p:txBody>
      </p:sp>
      <p:pic>
        <p:nvPicPr>
          <p:cNvPr id="1028" name="Picture 4" descr="Materials Science Tetrahedron showing the role of characterization in ...">
            <a:extLst>
              <a:ext uri="{FF2B5EF4-FFF2-40B4-BE49-F238E27FC236}">
                <a16:creationId xmlns:a16="http://schemas.microsoft.com/office/drawing/2014/main" id="{0B09EDC3-3100-EF9E-71B9-F86CE9AC05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4840" y="1524000"/>
            <a:ext cx="7902319" cy="4798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360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6229A1F-1E4C-F8DC-287D-B2991E55A8DA}"/>
              </a:ext>
            </a:extLst>
          </p:cNvPr>
          <p:cNvPicPr>
            <a:picLocks noChangeAspect="1"/>
          </p:cNvPicPr>
          <p:nvPr/>
        </p:nvPicPr>
        <p:blipFill>
          <a:blip r:embed="rId2"/>
          <a:stretch>
            <a:fillRect/>
          </a:stretch>
        </p:blipFill>
        <p:spPr>
          <a:xfrm>
            <a:off x="269851" y="472267"/>
            <a:ext cx="9959999" cy="5574955"/>
          </a:xfrm>
          <a:prstGeom prst="rect">
            <a:avLst/>
          </a:prstGeom>
        </p:spPr>
      </p:pic>
    </p:spTree>
    <p:extLst>
      <p:ext uri="{BB962C8B-B14F-4D97-AF65-F5344CB8AC3E}">
        <p14:creationId xmlns:p14="http://schemas.microsoft.com/office/powerpoint/2010/main" val="19696913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6949D-EAE5-F1AF-9529-CF261BE958DC}"/>
              </a:ext>
            </a:extLst>
          </p:cNvPr>
          <p:cNvSpPr>
            <a:spLocks noGrp="1"/>
          </p:cNvSpPr>
          <p:nvPr>
            <p:ph type="title"/>
          </p:nvPr>
        </p:nvSpPr>
        <p:spPr/>
        <p:txBody>
          <a:bodyPr/>
          <a:lstStyle/>
          <a:p>
            <a:r>
              <a:rPr lang="en-US" dirty="0"/>
              <a:t>Georgia Tech examples</a:t>
            </a:r>
          </a:p>
        </p:txBody>
      </p:sp>
      <p:sp>
        <p:nvSpPr>
          <p:cNvPr id="3" name="Content Placeholder 2">
            <a:extLst>
              <a:ext uri="{FF2B5EF4-FFF2-40B4-BE49-F238E27FC236}">
                <a16:creationId xmlns:a16="http://schemas.microsoft.com/office/drawing/2014/main" id="{AA0C0014-D335-6EAB-A865-9E500D429552}"/>
              </a:ext>
            </a:extLst>
          </p:cNvPr>
          <p:cNvSpPr>
            <a:spLocks noGrp="1"/>
          </p:cNvSpPr>
          <p:nvPr>
            <p:ph idx="1"/>
          </p:nvPr>
        </p:nvSpPr>
        <p:spPr/>
        <p:txBody>
          <a:bodyPr/>
          <a:lstStyle/>
          <a:p>
            <a:r>
              <a:rPr lang="en-US" sz="2000" dirty="0"/>
              <a:t>Polymerize</a:t>
            </a:r>
          </a:p>
          <a:p>
            <a:r>
              <a:rPr lang="en-US" sz="2000" dirty="0"/>
              <a:t>CO</a:t>
            </a:r>
            <a:r>
              <a:rPr lang="en-US" sz="2000" baseline="-25000" dirty="0"/>
              <a:t>2</a:t>
            </a:r>
            <a:r>
              <a:rPr lang="en-US" sz="2000" dirty="0"/>
              <a:t> capture membranes</a:t>
            </a:r>
          </a:p>
          <a:p>
            <a:r>
              <a:rPr lang="en-US" sz="2000" dirty="0"/>
              <a:t>Fuel cell technology </a:t>
            </a:r>
          </a:p>
          <a:p>
            <a:r>
              <a:rPr lang="en-US" sz="2000" dirty="0"/>
              <a:t>Semiconducting Polymers</a:t>
            </a:r>
          </a:p>
          <a:p>
            <a:r>
              <a:rPr lang="en-US" sz="2000" dirty="0"/>
              <a:t>Protein Unfolding</a:t>
            </a:r>
          </a:p>
          <a:p>
            <a:r>
              <a:rPr lang="en-US" sz="2000" dirty="0"/>
              <a:t>Structural Analysis</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6234545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AF24F-6856-9926-4D50-EEF854ACAFDD}"/>
              </a:ext>
            </a:extLst>
          </p:cNvPr>
          <p:cNvSpPr>
            <a:spLocks noGrp="1"/>
          </p:cNvSpPr>
          <p:nvPr>
            <p:ph type="title"/>
          </p:nvPr>
        </p:nvSpPr>
        <p:spPr>
          <a:xfrm>
            <a:off x="1249680" y="2103438"/>
            <a:ext cx="9692640" cy="1325562"/>
          </a:xfrm>
        </p:spPr>
        <p:txBody>
          <a:bodyPr/>
          <a:lstStyle/>
          <a:p>
            <a:r>
              <a:rPr lang="en-US" dirty="0"/>
              <a:t>Possible ideas for next semesters…</a:t>
            </a:r>
          </a:p>
        </p:txBody>
      </p:sp>
    </p:spTree>
    <p:extLst>
      <p:ext uri="{BB962C8B-B14F-4D97-AF65-F5344CB8AC3E}">
        <p14:creationId xmlns:p14="http://schemas.microsoft.com/office/powerpoint/2010/main" val="15213595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591EB-08D3-344A-526E-812A6A0625A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AA03A38-DEE0-3DB5-8D96-B0BB0483C821}"/>
              </a:ext>
            </a:extLst>
          </p:cNvPr>
          <p:cNvSpPr>
            <a:spLocks noGrp="1"/>
          </p:cNvSpPr>
          <p:nvPr>
            <p:ph idx="1"/>
          </p:nvPr>
        </p:nvSpPr>
        <p:spPr/>
        <p:txBody>
          <a:bodyPr/>
          <a:lstStyle/>
          <a:p>
            <a:r>
              <a:rPr lang="en-US" dirty="0">
                <a:hlinkClick r:id="rId2"/>
              </a:rPr>
              <a:t>Introduction to Scikit-Learn (</a:t>
            </a:r>
            <a:r>
              <a:rPr lang="en-US" dirty="0" err="1">
                <a:hlinkClick r:id="rId2"/>
              </a:rPr>
              <a:t>sklearn</a:t>
            </a:r>
            <a:r>
              <a:rPr lang="en-US" dirty="0">
                <a:hlinkClick r:id="rId2"/>
              </a:rPr>
              <a:t>) in Python • </a:t>
            </a:r>
            <a:r>
              <a:rPr lang="en-US" dirty="0" err="1">
                <a:hlinkClick r:id="rId2"/>
              </a:rPr>
              <a:t>datagy</a:t>
            </a:r>
            <a:endParaRPr lang="en-US" dirty="0"/>
          </a:p>
          <a:p>
            <a:r>
              <a:rPr lang="en-US" dirty="0">
                <a:hlinkClick r:id="rId3"/>
              </a:rPr>
              <a:t>An introduction to machine learning with scikit-learn — scikit-learn 1.3.2 documentation</a:t>
            </a:r>
            <a:endParaRPr lang="en-US" dirty="0"/>
          </a:p>
          <a:p>
            <a:r>
              <a:rPr lang="en-US" dirty="0">
                <a:hlinkClick r:id="rId4"/>
              </a:rPr>
              <a:t>1.17. Neural network models (supervised) — scikit-learn 1.3.2 documentation</a:t>
            </a:r>
            <a:endParaRPr lang="en-US" dirty="0"/>
          </a:p>
          <a:p>
            <a:r>
              <a:rPr lang="en-US" dirty="0">
                <a:hlinkClick r:id="rId5"/>
              </a:rPr>
              <a:t>8 Machine Learning Models Explained in 20 Minutes | </a:t>
            </a:r>
            <a:r>
              <a:rPr lang="en-US" dirty="0" err="1">
                <a:hlinkClick r:id="rId5"/>
              </a:rPr>
              <a:t>DataCamp</a:t>
            </a:r>
            <a:endParaRPr lang="en-US" dirty="0"/>
          </a:p>
        </p:txBody>
      </p:sp>
    </p:spTree>
    <p:extLst>
      <p:ext uri="{BB962C8B-B14F-4D97-AF65-F5344CB8AC3E}">
        <p14:creationId xmlns:p14="http://schemas.microsoft.com/office/powerpoint/2010/main" val="2716244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977A2-483F-FB96-09EF-34616E1B52E0}"/>
              </a:ext>
            </a:extLst>
          </p:cNvPr>
          <p:cNvSpPr>
            <a:spLocks noGrp="1"/>
          </p:cNvSpPr>
          <p:nvPr>
            <p:ph type="title"/>
          </p:nvPr>
        </p:nvSpPr>
        <p:spPr>
          <a:xfrm>
            <a:off x="3017837" y="2143918"/>
            <a:ext cx="4995863" cy="2570163"/>
          </a:xfrm>
        </p:spPr>
        <p:txBody>
          <a:bodyPr>
            <a:normAutofit/>
          </a:bodyPr>
          <a:lstStyle/>
          <a:p>
            <a:pPr algn="ctr"/>
            <a:r>
              <a:rPr lang="en-US" sz="6000" dirty="0"/>
              <a:t>Simulations </a:t>
            </a:r>
            <a:br>
              <a:rPr lang="en-US" sz="6000" dirty="0"/>
            </a:br>
            <a:r>
              <a:rPr lang="en-US" sz="6000" dirty="0"/>
              <a:t>vs </a:t>
            </a:r>
            <a:br>
              <a:rPr lang="en-US" sz="6000" dirty="0"/>
            </a:br>
            <a:r>
              <a:rPr lang="en-US" sz="6000" dirty="0"/>
              <a:t>Informatics</a:t>
            </a:r>
          </a:p>
        </p:txBody>
      </p:sp>
    </p:spTree>
    <p:extLst>
      <p:ext uri="{BB962C8B-B14F-4D97-AF65-F5344CB8AC3E}">
        <p14:creationId xmlns:p14="http://schemas.microsoft.com/office/powerpoint/2010/main" val="934749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DA56384-533D-9C2A-C40E-26CFA3FB15AB}"/>
              </a:ext>
            </a:extLst>
          </p:cNvPr>
          <p:cNvPicPr>
            <a:picLocks noChangeAspect="1"/>
          </p:cNvPicPr>
          <p:nvPr/>
        </p:nvPicPr>
        <p:blipFill>
          <a:blip r:embed="rId2"/>
          <a:stretch>
            <a:fillRect/>
          </a:stretch>
        </p:blipFill>
        <p:spPr>
          <a:xfrm>
            <a:off x="1013188" y="101091"/>
            <a:ext cx="9263924" cy="6864859"/>
          </a:xfrm>
          <a:prstGeom prst="rect">
            <a:avLst/>
          </a:prstGeom>
        </p:spPr>
      </p:pic>
    </p:spTree>
    <p:extLst>
      <p:ext uri="{BB962C8B-B14F-4D97-AF65-F5344CB8AC3E}">
        <p14:creationId xmlns:p14="http://schemas.microsoft.com/office/powerpoint/2010/main" val="2710804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FFFC4-257F-633E-26C4-E8DF7492EA3A}"/>
              </a:ext>
            </a:extLst>
          </p:cNvPr>
          <p:cNvSpPr>
            <a:spLocks noGrp="1"/>
          </p:cNvSpPr>
          <p:nvPr>
            <p:ph type="title"/>
          </p:nvPr>
        </p:nvSpPr>
        <p:spPr/>
        <p:txBody>
          <a:bodyPr/>
          <a:lstStyle/>
          <a:p>
            <a:r>
              <a:rPr lang="en-US" i="1" dirty="0"/>
              <a:t>Ab Initio </a:t>
            </a:r>
            <a:r>
              <a:rPr lang="en-US" dirty="0"/>
              <a:t>and Quantum Mechanics</a:t>
            </a:r>
          </a:p>
        </p:txBody>
      </p:sp>
      <p:sp>
        <p:nvSpPr>
          <p:cNvPr id="3" name="Content Placeholder 2">
            <a:extLst>
              <a:ext uri="{FF2B5EF4-FFF2-40B4-BE49-F238E27FC236}">
                <a16:creationId xmlns:a16="http://schemas.microsoft.com/office/drawing/2014/main" id="{14B94430-7C53-CF40-98DF-F4995F4B51D1}"/>
              </a:ext>
            </a:extLst>
          </p:cNvPr>
          <p:cNvSpPr>
            <a:spLocks noGrp="1"/>
          </p:cNvSpPr>
          <p:nvPr>
            <p:ph idx="1"/>
          </p:nvPr>
        </p:nvSpPr>
        <p:spPr>
          <a:xfrm>
            <a:off x="968210" y="2200988"/>
            <a:ext cx="8595360" cy="4351337"/>
          </a:xfrm>
        </p:spPr>
        <p:txBody>
          <a:bodyPr>
            <a:normAutofit/>
          </a:bodyPr>
          <a:lstStyle/>
          <a:p>
            <a:r>
              <a:rPr lang="en-US" sz="2000" dirty="0"/>
              <a:t>Schrödinger Equation</a:t>
            </a:r>
          </a:p>
          <a:p>
            <a:pPr lvl="1"/>
            <a:r>
              <a:rPr lang="en-US" sz="1800" dirty="0"/>
              <a:t>Multi-body system</a:t>
            </a:r>
          </a:p>
          <a:p>
            <a:pPr lvl="1"/>
            <a:r>
              <a:rPr lang="en-US" sz="1800" dirty="0"/>
              <a:t>&gt; O(n</a:t>
            </a:r>
            <a:r>
              <a:rPr lang="en-US" sz="1800" baseline="30000" dirty="0"/>
              <a:t>2</a:t>
            </a:r>
            <a:r>
              <a:rPr lang="en-US" sz="1800" dirty="0"/>
              <a:t>)</a:t>
            </a:r>
          </a:p>
          <a:p>
            <a:r>
              <a:rPr lang="en-US" sz="2000" dirty="0"/>
              <a:t>Approximations and Constraints</a:t>
            </a:r>
          </a:p>
          <a:p>
            <a:pPr lvl="1"/>
            <a:r>
              <a:rPr lang="en-US" sz="1800" dirty="0"/>
              <a:t>Born-Oppenheimer</a:t>
            </a:r>
          </a:p>
          <a:p>
            <a:pPr lvl="1"/>
            <a:r>
              <a:rPr lang="en-US" sz="1800" dirty="0"/>
              <a:t>Hartree-</a:t>
            </a:r>
            <a:r>
              <a:rPr lang="en-US" sz="1800" dirty="0" err="1"/>
              <a:t>Fock</a:t>
            </a:r>
            <a:endParaRPr lang="en-US" sz="1800" dirty="0"/>
          </a:p>
          <a:p>
            <a:r>
              <a:rPr lang="en-US" sz="2000" dirty="0"/>
              <a:t>ENERGY</a:t>
            </a:r>
          </a:p>
          <a:p>
            <a:pPr lvl="1"/>
            <a:r>
              <a:rPr lang="en-US" sz="1800" dirty="0"/>
              <a:t>Second Quantization</a:t>
            </a:r>
          </a:p>
          <a:p>
            <a:pPr lvl="1"/>
            <a:r>
              <a:rPr lang="en-US" sz="1800" dirty="0"/>
              <a:t>Perturbation Theory</a:t>
            </a:r>
          </a:p>
          <a:p>
            <a:pPr lvl="1"/>
            <a:r>
              <a:rPr lang="en-US" sz="1800" dirty="0"/>
              <a:t>Relativistic vs Non-Relativistic</a:t>
            </a:r>
          </a:p>
          <a:p>
            <a:endParaRPr lang="en-US" dirty="0"/>
          </a:p>
        </p:txBody>
      </p:sp>
      <p:pic>
        <p:nvPicPr>
          <p:cNvPr id="3076" name="Picture 4" descr="Image result for schroedinger equation">
            <a:extLst>
              <a:ext uri="{FF2B5EF4-FFF2-40B4-BE49-F238E27FC236}">
                <a16:creationId xmlns:a16="http://schemas.microsoft.com/office/drawing/2014/main" id="{E89D9F8C-0173-51B6-6773-DBCC0C460A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8323" y="2200988"/>
            <a:ext cx="4533900" cy="100012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result for Orbitals on the hyderogen atom">
            <a:extLst>
              <a:ext uri="{FF2B5EF4-FFF2-40B4-BE49-F238E27FC236}">
                <a16:creationId xmlns:a16="http://schemas.microsoft.com/office/drawing/2014/main" id="{9E8478DB-90C3-861A-A9EF-0975E440E4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8323" y="3429000"/>
            <a:ext cx="4476750" cy="3248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7795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95331-DF49-4610-ED3B-B314ED2FB683}"/>
              </a:ext>
            </a:extLst>
          </p:cNvPr>
          <p:cNvSpPr>
            <a:spLocks noGrp="1"/>
          </p:cNvSpPr>
          <p:nvPr>
            <p:ph type="title"/>
          </p:nvPr>
        </p:nvSpPr>
        <p:spPr>
          <a:xfrm>
            <a:off x="1261872" y="365760"/>
            <a:ext cx="9692640" cy="1325562"/>
          </a:xfrm>
        </p:spPr>
        <p:txBody>
          <a:bodyPr>
            <a:normAutofit/>
          </a:bodyPr>
          <a:lstStyle/>
          <a:p>
            <a:r>
              <a:rPr lang="en-US"/>
              <a:t>Density-Functional Theory (DFT)</a:t>
            </a:r>
            <a:endParaRPr lang="en-US" dirty="0"/>
          </a:p>
        </p:txBody>
      </p:sp>
      <p:sp>
        <p:nvSpPr>
          <p:cNvPr id="3" name="Content Placeholder 2">
            <a:extLst>
              <a:ext uri="{FF2B5EF4-FFF2-40B4-BE49-F238E27FC236}">
                <a16:creationId xmlns:a16="http://schemas.microsoft.com/office/drawing/2014/main" id="{ED5E3F82-8226-4797-9C97-C31408E2691C}"/>
              </a:ext>
            </a:extLst>
          </p:cNvPr>
          <p:cNvSpPr>
            <a:spLocks noGrp="1"/>
          </p:cNvSpPr>
          <p:nvPr>
            <p:ph idx="1"/>
          </p:nvPr>
        </p:nvSpPr>
        <p:spPr>
          <a:xfrm>
            <a:off x="1261872" y="1933575"/>
            <a:ext cx="4401509" cy="4246562"/>
          </a:xfrm>
        </p:spPr>
        <p:txBody>
          <a:bodyPr>
            <a:normAutofit/>
          </a:bodyPr>
          <a:lstStyle/>
          <a:p>
            <a:r>
              <a:rPr lang="en-US" sz="2000" dirty="0"/>
              <a:t>Function, Functional and Functor</a:t>
            </a:r>
          </a:p>
          <a:p>
            <a:r>
              <a:rPr lang="en-US" sz="2000" dirty="0" err="1"/>
              <a:t>Hohehnberg</a:t>
            </a:r>
            <a:r>
              <a:rPr lang="en-US" sz="2000" dirty="0"/>
              <a:t> – Kohn</a:t>
            </a:r>
          </a:p>
          <a:p>
            <a:pPr lvl="1"/>
            <a:r>
              <a:rPr lang="en-US" sz="1800" dirty="0"/>
              <a:t>Unique v(r) = F(n(r))</a:t>
            </a:r>
          </a:p>
          <a:p>
            <a:pPr lvl="1"/>
            <a:r>
              <a:rPr lang="en-US" sz="1800" dirty="0"/>
              <a:t>E is min for n(r) exact</a:t>
            </a:r>
          </a:p>
          <a:p>
            <a:r>
              <a:rPr lang="en-US" sz="2000" dirty="0"/>
              <a:t>Kohn – Sham Equations</a:t>
            </a:r>
          </a:p>
          <a:p>
            <a:r>
              <a:rPr lang="en-US" sz="2000" dirty="0"/>
              <a:t>Ground State</a:t>
            </a:r>
          </a:p>
          <a:p>
            <a:r>
              <a:rPr lang="en-US" sz="2000" dirty="0"/>
              <a:t>Materials Project, CMR, OQMD…</a:t>
            </a:r>
          </a:p>
          <a:p>
            <a:r>
              <a:rPr lang="en-US" sz="2000" dirty="0"/>
              <a:t>ORCA, Gaussian, Jaguar…</a:t>
            </a:r>
          </a:p>
        </p:txBody>
      </p:sp>
      <p:pic>
        <p:nvPicPr>
          <p:cNvPr id="4100" name="Picture 4" descr="PPT - Fundamentals of Density Functional Theory PowerPoint Presentation ...">
            <a:extLst>
              <a:ext uri="{FF2B5EF4-FFF2-40B4-BE49-F238E27FC236}">
                <a16:creationId xmlns:a16="http://schemas.microsoft.com/office/drawing/2014/main" id="{3EA40A0C-93EC-0E7E-5148-2C68AD59733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69186" y="2099468"/>
            <a:ext cx="5095802" cy="3914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59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B3406-E964-B3B5-9851-57034F7AC84D}"/>
              </a:ext>
            </a:extLst>
          </p:cNvPr>
          <p:cNvSpPr>
            <a:spLocks noGrp="1"/>
          </p:cNvSpPr>
          <p:nvPr>
            <p:ph type="title"/>
          </p:nvPr>
        </p:nvSpPr>
        <p:spPr>
          <a:xfrm>
            <a:off x="1551378" y="633813"/>
            <a:ext cx="5096727" cy="1475574"/>
          </a:xfrm>
        </p:spPr>
        <p:txBody>
          <a:bodyPr>
            <a:normAutofit/>
          </a:bodyPr>
          <a:lstStyle/>
          <a:p>
            <a:r>
              <a:rPr lang="en-US" dirty="0"/>
              <a:t>Molecular Dynamics</a:t>
            </a:r>
          </a:p>
        </p:txBody>
      </p:sp>
      <p:sp>
        <p:nvSpPr>
          <p:cNvPr id="3" name="Content Placeholder 2">
            <a:extLst>
              <a:ext uri="{FF2B5EF4-FFF2-40B4-BE49-F238E27FC236}">
                <a16:creationId xmlns:a16="http://schemas.microsoft.com/office/drawing/2014/main" id="{B586E307-05CF-060E-3AB1-78B972685F77}"/>
              </a:ext>
            </a:extLst>
          </p:cNvPr>
          <p:cNvSpPr>
            <a:spLocks noGrp="1"/>
          </p:cNvSpPr>
          <p:nvPr>
            <p:ph idx="1"/>
          </p:nvPr>
        </p:nvSpPr>
        <p:spPr>
          <a:xfrm>
            <a:off x="1141080" y="2373442"/>
            <a:ext cx="4954920" cy="3724805"/>
          </a:xfrm>
        </p:spPr>
        <p:txBody>
          <a:bodyPr>
            <a:normAutofit/>
          </a:bodyPr>
          <a:lstStyle/>
          <a:p>
            <a:r>
              <a:rPr lang="en-US" sz="2000" dirty="0"/>
              <a:t>Statistical Mechanics</a:t>
            </a:r>
          </a:p>
          <a:p>
            <a:pPr lvl="1"/>
            <a:r>
              <a:rPr lang="en-US" sz="1800" dirty="0"/>
              <a:t>Microstates of equal energy are equally likely </a:t>
            </a:r>
          </a:p>
          <a:p>
            <a:pPr lvl="1"/>
            <a:r>
              <a:rPr lang="en-US" sz="1800" dirty="0"/>
              <a:t>Time average is equivalent to ensemble average</a:t>
            </a:r>
          </a:p>
          <a:p>
            <a:pPr lvl="1"/>
            <a:r>
              <a:rPr lang="en-US" sz="1800" dirty="0"/>
              <a:t>NVE, NVT, NPT, </a:t>
            </a:r>
            <a:r>
              <a:rPr lang="en-US" sz="1800" dirty="0" err="1"/>
              <a:t>μVT</a:t>
            </a:r>
            <a:endParaRPr lang="en-US" sz="1800" dirty="0"/>
          </a:p>
          <a:p>
            <a:r>
              <a:rPr lang="en-US" sz="2000" dirty="0"/>
              <a:t>Bead and Spring, Classical</a:t>
            </a:r>
          </a:p>
          <a:p>
            <a:r>
              <a:rPr lang="en-US" sz="2000" dirty="0"/>
              <a:t>Force Fields</a:t>
            </a:r>
          </a:p>
          <a:p>
            <a:pPr lvl="1"/>
            <a:r>
              <a:rPr lang="en-US" sz="1800" dirty="0"/>
              <a:t>Morse</a:t>
            </a:r>
          </a:p>
          <a:p>
            <a:pPr lvl="1"/>
            <a:r>
              <a:rPr lang="en-US" sz="1800" dirty="0"/>
              <a:t>Lennard-Jones</a:t>
            </a:r>
          </a:p>
          <a:p>
            <a:pPr marL="274320" lvl="1" indent="0">
              <a:buNone/>
            </a:pPr>
            <a:endParaRPr lang="en-US" dirty="0"/>
          </a:p>
        </p:txBody>
      </p:sp>
      <p:pic>
        <p:nvPicPr>
          <p:cNvPr id="14" name="Picture 13">
            <a:extLst>
              <a:ext uri="{FF2B5EF4-FFF2-40B4-BE49-F238E27FC236}">
                <a16:creationId xmlns:a16="http://schemas.microsoft.com/office/drawing/2014/main" id="{CF7DAB3F-5BED-C779-AC69-1E8A9CE02A90}"/>
              </a:ext>
            </a:extLst>
          </p:cNvPr>
          <p:cNvPicPr>
            <a:picLocks noChangeAspect="1"/>
          </p:cNvPicPr>
          <p:nvPr/>
        </p:nvPicPr>
        <p:blipFill>
          <a:blip r:embed="rId2"/>
          <a:stretch>
            <a:fillRect/>
          </a:stretch>
        </p:blipFill>
        <p:spPr>
          <a:xfrm>
            <a:off x="6185579" y="1371600"/>
            <a:ext cx="4938355" cy="2864245"/>
          </a:xfrm>
          <a:prstGeom prst="rect">
            <a:avLst/>
          </a:prstGeom>
        </p:spPr>
      </p:pic>
      <p:pic>
        <p:nvPicPr>
          <p:cNvPr id="9" name="Picture 8">
            <a:extLst>
              <a:ext uri="{FF2B5EF4-FFF2-40B4-BE49-F238E27FC236}">
                <a16:creationId xmlns:a16="http://schemas.microsoft.com/office/drawing/2014/main" id="{E873A4F5-4CED-7BDE-5A56-695CE1C78E8E}"/>
              </a:ext>
            </a:extLst>
          </p:cNvPr>
          <p:cNvPicPr>
            <a:picLocks noChangeAspect="1"/>
          </p:cNvPicPr>
          <p:nvPr/>
        </p:nvPicPr>
        <p:blipFill>
          <a:blip r:embed="rId3"/>
          <a:stretch>
            <a:fillRect/>
          </a:stretch>
        </p:blipFill>
        <p:spPr>
          <a:xfrm>
            <a:off x="5675030" y="4823894"/>
            <a:ext cx="5417691" cy="1069993"/>
          </a:xfrm>
          <a:prstGeom prst="rect">
            <a:avLst/>
          </a:prstGeom>
        </p:spPr>
      </p:pic>
    </p:spTree>
    <p:extLst>
      <p:ext uri="{BB962C8B-B14F-4D97-AF65-F5344CB8AC3E}">
        <p14:creationId xmlns:p14="http://schemas.microsoft.com/office/powerpoint/2010/main" val="854063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2D9F70-080B-12E2-D6FB-18BB6CE8168B}"/>
              </a:ext>
            </a:extLst>
          </p:cNvPr>
          <p:cNvPicPr>
            <a:picLocks noChangeAspect="1"/>
          </p:cNvPicPr>
          <p:nvPr/>
        </p:nvPicPr>
        <p:blipFill>
          <a:blip r:embed="rId2"/>
          <a:stretch>
            <a:fillRect/>
          </a:stretch>
        </p:blipFill>
        <p:spPr>
          <a:xfrm>
            <a:off x="4980106" y="894080"/>
            <a:ext cx="6145064" cy="5069840"/>
          </a:xfrm>
          <a:prstGeom prst="rect">
            <a:avLst/>
          </a:prstGeom>
        </p:spPr>
      </p:pic>
      <p:sp>
        <p:nvSpPr>
          <p:cNvPr id="6" name="TextBox 5">
            <a:extLst>
              <a:ext uri="{FF2B5EF4-FFF2-40B4-BE49-F238E27FC236}">
                <a16:creationId xmlns:a16="http://schemas.microsoft.com/office/drawing/2014/main" id="{775EC37E-AC58-223F-5E18-6920C225042F}"/>
              </a:ext>
            </a:extLst>
          </p:cNvPr>
          <p:cNvSpPr txBox="1"/>
          <p:nvPr/>
        </p:nvSpPr>
        <p:spPr>
          <a:xfrm>
            <a:off x="939800" y="398263"/>
            <a:ext cx="3473450" cy="2123658"/>
          </a:xfrm>
          <a:prstGeom prst="rect">
            <a:avLst/>
          </a:prstGeom>
          <a:noFill/>
        </p:spPr>
        <p:txBody>
          <a:bodyPr wrap="square" rtlCol="0">
            <a:spAutoFit/>
          </a:bodyPr>
          <a:lstStyle/>
          <a:p>
            <a:pPr marL="342900" indent="-342900">
              <a:buFont typeface="Arial" panose="020B0604020202020204" pitchFamily="34" charset="0"/>
              <a:buChar char="•"/>
            </a:pPr>
            <a:r>
              <a:rPr lang="en-US" sz="2000" dirty="0"/>
              <a:t>No Electrons </a:t>
            </a:r>
          </a:p>
          <a:p>
            <a:pPr marL="800100" lvl="1" indent="-342900">
              <a:buFont typeface="Arial" panose="020B0604020202020204" pitchFamily="34" charset="0"/>
              <a:buChar char="•"/>
            </a:pPr>
            <a:r>
              <a:rPr lang="en-US" dirty="0"/>
              <a:t>Tricks</a:t>
            </a:r>
          </a:p>
          <a:p>
            <a:pPr marL="342900" indent="-342900">
              <a:buFont typeface="Arial" panose="020B0604020202020204" pitchFamily="34" charset="0"/>
              <a:buChar char="•"/>
            </a:pPr>
            <a:endParaRPr lang="en-US" dirty="0"/>
          </a:p>
          <a:p>
            <a:pPr marL="285750" indent="-285750">
              <a:buFont typeface="Arial" panose="020B0604020202020204" pitchFamily="34" charset="0"/>
              <a:buChar char="•"/>
            </a:pPr>
            <a:r>
              <a:rPr lang="en-US" sz="2000" dirty="0"/>
              <a:t>Geometric Optimizations</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2000" dirty="0"/>
              <a:t>LAMMPS…</a:t>
            </a:r>
          </a:p>
          <a:p>
            <a:endParaRPr lang="en-US" dirty="0"/>
          </a:p>
        </p:txBody>
      </p:sp>
      <p:pic>
        <p:nvPicPr>
          <p:cNvPr id="7" name="Picture 6">
            <a:extLst>
              <a:ext uri="{FF2B5EF4-FFF2-40B4-BE49-F238E27FC236}">
                <a16:creationId xmlns:a16="http://schemas.microsoft.com/office/drawing/2014/main" id="{EB931A0D-2839-B8F2-4A2A-C58481B96D3D}"/>
              </a:ext>
            </a:extLst>
          </p:cNvPr>
          <p:cNvPicPr>
            <a:picLocks noChangeAspect="1"/>
          </p:cNvPicPr>
          <p:nvPr/>
        </p:nvPicPr>
        <p:blipFill>
          <a:blip r:embed="rId3"/>
          <a:stretch>
            <a:fillRect/>
          </a:stretch>
        </p:blipFill>
        <p:spPr>
          <a:xfrm>
            <a:off x="219885" y="2849653"/>
            <a:ext cx="4695859" cy="3495701"/>
          </a:xfrm>
          <a:prstGeom prst="rect">
            <a:avLst/>
          </a:prstGeom>
        </p:spPr>
      </p:pic>
    </p:spTree>
    <p:extLst>
      <p:ext uri="{BB962C8B-B14F-4D97-AF65-F5344CB8AC3E}">
        <p14:creationId xmlns:p14="http://schemas.microsoft.com/office/powerpoint/2010/main" val="896864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4AAE9-FC62-4C2A-9A82-FEB29449861D}"/>
              </a:ext>
            </a:extLst>
          </p:cNvPr>
          <p:cNvSpPr>
            <a:spLocks noGrp="1"/>
          </p:cNvSpPr>
          <p:nvPr>
            <p:ph type="title"/>
          </p:nvPr>
        </p:nvSpPr>
        <p:spPr>
          <a:xfrm>
            <a:off x="6420464" y="677863"/>
            <a:ext cx="4534047" cy="1325562"/>
          </a:xfrm>
        </p:spPr>
        <p:txBody>
          <a:bodyPr>
            <a:normAutofit/>
          </a:bodyPr>
          <a:lstStyle/>
          <a:p>
            <a:r>
              <a:rPr lang="en-US" dirty="0"/>
              <a:t>Monte Carlo</a:t>
            </a:r>
          </a:p>
        </p:txBody>
      </p:sp>
      <p:pic>
        <p:nvPicPr>
          <p:cNvPr id="1026" name="Picture 2" descr="A graph of a function&#10;&#10;Description automatically generated">
            <a:extLst>
              <a:ext uri="{FF2B5EF4-FFF2-40B4-BE49-F238E27FC236}">
                <a16:creationId xmlns:a16="http://schemas.microsoft.com/office/drawing/2014/main" id="{CFF9D608-EC64-AFCA-DEEF-DAA984C4C2F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192" y="686808"/>
            <a:ext cx="5451627" cy="545162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035E91B9-2024-4875-085E-70122EDD7D3D}"/>
              </a:ext>
            </a:extLst>
          </p:cNvPr>
          <p:cNvSpPr>
            <a:spLocks noGrp="1"/>
          </p:cNvSpPr>
          <p:nvPr>
            <p:ph idx="1"/>
          </p:nvPr>
        </p:nvSpPr>
        <p:spPr>
          <a:xfrm>
            <a:off x="6420463" y="2325158"/>
            <a:ext cx="4572002" cy="3854979"/>
          </a:xfrm>
        </p:spPr>
        <p:txBody>
          <a:bodyPr>
            <a:normAutofit/>
          </a:bodyPr>
          <a:lstStyle/>
          <a:p>
            <a:r>
              <a:rPr lang="en-US" sz="2000" dirty="0"/>
              <a:t>Randomness</a:t>
            </a:r>
          </a:p>
          <a:p>
            <a:r>
              <a:rPr lang="en-US" sz="2000" dirty="0"/>
              <a:t>Brute force statistics</a:t>
            </a:r>
          </a:p>
          <a:p>
            <a:r>
              <a:rPr lang="en-US" sz="2000" dirty="0"/>
              <a:t>Coupled degrees of freedom</a:t>
            </a:r>
          </a:p>
          <a:p>
            <a:r>
              <a:rPr lang="en-US" sz="2000" dirty="0"/>
              <a:t>Fluids, disordered materials, strongly coupled solids, and cellular structures</a:t>
            </a:r>
          </a:p>
          <a:p>
            <a:r>
              <a:rPr lang="en-US" sz="2000" dirty="0"/>
              <a:t>No time evolution</a:t>
            </a:r>
          </a:p>
        </p:txBody>
      </p:sp>
    </p:spTree>
    <p:extLst>
      <p:ext uri="{BB962C8B-B14F-4D97-AF65-F5344CB8AC3E}">
        <p14:creationId xmlns:p14="http://schemas.microsoft.com/office/powerpoint/2010/main" val="477240951"/>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3F56C68149613488135E44BE3A2C911" ma:contentTypeVersion="13" ma:contentTypeDescription="Create a new document." ma:contentTypeScope="" ma:versionID="7b22c4140de9e801b8efe619fa85f358">
  <xsd:schema xmlns:xsd="http://www.w3.org/2001/XMLSchema" xmlns:xs="http://www.w3.org/2001/XMLSchema" xmlns:p="http://schemas.microsoft.com/office/2006/metadata/properties" xmlns:ns3="619bbff0-e5b2-4966-8d14-5ba9e385bd88" xmlns:ns4="c3b0918d-17f8-4391-bedd-61e4bf000261" targetNamespace="http://schemas.microsoft.com/office/2006/metadata/properties" ma:root="true" ma:fieldsID="e6cf975cf6388d1d7147e3d54a1cc722" ns3:_="" ns4:_="">
    <xsd:import namespace="619bbff0-e5b2-4966-8d14-5ba9e385bd88"/>
    <xsd:import namespace="c3b0918d-17f8-4391-bedd-61e4bf000261"/>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GenerationTime" minOccurs="0"/>
                <xsd:element ref="ns3:MediaServiceEventHashCode" minOccurs="0"/>
                <xsd:element ref="ns3:MediaServiceSearchProperties" minOccurs="0"/>
                <xsd:element ref="ns3:MediaServiceDateTaken" minOccurs="0"/>
                <xsd:element ref="ns3:MediaServiceSystemTags" minOccurs="0"/>
                <xsd:element ref="ns3:MediaServiceOCR" minOccurs="0"/>
                <xsd:element ref="ns3:_activity"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9bbff0-e5b2-4966-8d14-5ba9e385bd8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SystemTags" ma:index="15" nillable="true" ma:displayName="MediaServiceSystemTags" ma:hidden="true" ma:internalName="MediaServiceSystemTags" ma:readOnly="true">
      <xsd:simpleType>
        <xsd:restriction base="dms:Note"/>
      </xsd:simpleType>
    </xsd:element>
    <xsd:element name="MediaServiceOCR" ma:index="16" nillable="true" ma:displayName="Extracted Text" ma:internalName="MediaServiceOCR" ma:readOnly="true">
      <xsd:simpleType>
        <xsd:restriction base="dms:Note">
          <xsd:maxLength value="255"/>
        </xsd:restriction>
      </xsd:simpleType>
    </xsd:element>
    <xsd:element name="_activity" ma:index="17"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3b0918d-17f8-4391-bedd-61e4bf000261"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619bbff0-e5b2-4966-8d14-5ba9e385bd88" xsi:nil="true"/>
  </documentManagement>
</p:properties>
</file>

<file path=customXml/itemProps1.xml><?xml version="1.0" encoding="utf-8"?>
<ds:datastoreItem xmlns:ds="http://schemas.openxmlformats.org/officeDocument/2006/customXml" ds:itemID="{B547EB35-C43D-4940-BBF0-AD81C24C98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19bbff0-e5b2-4966-8d14-5ba9e385bd88"/>
    <ds:schemaRef ds:uri="c3b0918d-17f8-4391-bedd-61e4bf00026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C4912B8-5970-48C8-A62F-3D2B331E9158}">
  <ds:schemaRefs>
    <ds:schemaRef ds:uri="http://schemas.microsoft.com/sharepoint/v3/contenttype/forms"/>
  </ds:schemaRefs>
</ds:datastoreItem>
</file>

<file path=customXml/itemProps3.xml><?xml version="1.0" encoding="utf-8"?>
<ds:datastoreItem xmlns:ds="http://schemas.openxmlformats.org/officeDocument/2006/customXml" ds:itemID="{FD07FB23-A650-44FF-8FED-1DF01CD3BAE4}">
  <ds:schemaRefs>
    <ds:schemaRef ds:uri="619bbff0-e5b2-4966-8d14-5ba9e385bd88"/>
    <ds:schemaRef ds:uri="http://schemas.microsoft.com/office/infopath/2007/PartnerControls"/>
    <ds:schemaRef ds:uri="http://schemas.microsoft.com/office/2006/documentManagement/types"/>
    <ds:schemaRef ds:uri="http://purl.org/dc/elements/1.1/"/>
    <ds:schemaRef ds:uri="c3b0918d-17f8-4391-bedd-61e4bf000261"/>
    <ds:schemaRef ds:uri="http://purl.org/dc/dcmitype/"/>
    <ds:schemaRef ds:uri="http://schemas.openxmlformats.org/package/2006/metadata/core-properties"/>
    <ds:schemaRef ds:uri="http://schemas.microsoft.com/office/2006/metadata/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TM03457515[[fn=View]]</Template>
  <TotalTime>810</TotalTime>
  <Words>443</Words>
  <Application>Microsoft Office PowerPoint</Application>
  <PresentationFormat>Widescreen</PresentationFormat>
  <Paragraphs>137</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Century Schoolbook</vt:lpstr>
      <vt:lpstr>Wingdings 2</vt:lpstr>
      <vt:lpstr>View</vt:lpstr>
      <vt:lpstr>Computational Materials Review</vt:lpstr>
      <vt:lpstr>Paradigm</vt:lpstr>
      <vt:lpstr>Simulations  vs  Informatics</vt:lpstr>
      <vt:lpstr>PowerPoint Presentation</vt:lpstr>
      <vt:lpstr>Ab Initio and Quantum Mechanics</vt:lpstr>
      <vt:lpstr>Density-Functional Theory (DFT)</vt:lpstr>
      <vt:lpstr>Molecular Dynamics</vt:lpstr>
      <vt:lpstr>PowerPoint Presentation</vt:lpstr>
      <vt:lpstr>Monte Carlo</vt:lpstr>
      <vt:lpstr>Mesoscale - Corse Grained</vt:lpstr>
      <vt:lpstr>Continuum - Finite Elements</vt:lpstr>
      <vt:lpstr>Other Simulations</vt:lpstr>
      <vt:lpstr>Materials Informatics</vt:lpstr>
      <vt:lpstr>PowerPoint Presentation</vt:lpstr>
      <vt:lpstr>Machine Learning</vt:lpstr>
      <vt:lpstr>PowerPoint Presentation</vt:lpstr>
      <vt:lpstr>Detailed Models</vt:lpstr>
      <vt:lpstr>Deep Learning and Neural Networks</vt:lpstr>
      <vt:lpstr>Hands-on</vt:lpstr>
      <vt:lpstr>PowerPoint Presentation</vt:lpstr>
      <vt:lpstr>Georgia Tech examples</vt:lpstr>
      <vt:lpstr>Possible ideas for next semesters…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Materials Review</dc:title>
  <dc:creator>Guilherme Nakamura</dc:creator>
  <cp:lastModifiedBy>Weber Nakamura, Guilherme Ryuji</cp:lastModifiedBy>
  <cp:revision>3</cp:revision>
  <dcterms:created xsi:type="dcterms:W3CDTF">2023-10-26T22:03:03Z</dcterms:created>
  <dcterms:modified xsi:type="dcterms:W3CDTF">2024-06-19T15:04:42Z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0x010100B3F56C68149613488135E44BE3A2C911</vt:lpwstr>
  </property>
</Properties>
</file>