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356" r:id="rId4"/>
    <p:sldId id="376" r:id="rId5"/>
    <p:sldId id="402" r:id="rId6"/>
    <p:sldId id="400" r:id="rId7"/>
    <p:sldId id="347" r:id="rId8"/>
    <p:sldId id="408" r:id="rId9"/>
    <p:sldId id="401" r:id="rId10"/>
    <p:sldId id="407" r:id="rId11"/>
    <p:sldId id="403" r:id="rId12"/>
    <p:sldId id="372" r:id="rId13"/>
    <p:sldId id="379" r:id="rId14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mart City infrastructure and ideas" id="{27A674CB-2DD7-8648-A68C-70D7EE4DCA73}">
          <p14:sldIdLst>
            <p14:sldId id="256"/>
            <p14:sldId id="360"/>
            <p14:sldId id="356"/>
            <p14:sldId id="376"/>
            <p14:sldId id="402"/>
            <p14:sldId id="400"/>
            <p14:sldId id="347"/>
            <p14:sldId id="408"/>
            <p14:sldId id="401"/>
            <p14:sldId id="407"/>
            <p14:sldId id="403"/>
            <p14:sldId id="372"/>
            <p14:sldId id="3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1533C"/>
    <a:srgbClr val="D35300"/>
    <a:srgbClr val="CA5100"/>
    <a:srgbClr val="0F6714"/>
    <a:srgbClr val="2B3A63"/>
    <a:srgbClr val="46BE49"/>
    <a:srgbClr val="000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4" autoAdjust="0"/>
    <p:restoredTop sz="99850" autoAdjust="0"/>
  </p:normalViewPr>
  <p:slideViewPr>
    <p:cSldViewPr>
      <p:cViewPr>
        <p:scale>
          <a:sx n="106" d="100"/>
          <a:sy n="106" d="100"/>
        </p:scale>
        <p:origin x="-544" y="-13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B6E9-170C-EA44-8C15-5B90027773EC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6B19-A9A5-AD4A-8E2B-18065EBF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C176-DAE7-42A1-B41A-D6BEEFC2EDEB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15E9E-2F56-4082-A243-7A628ACB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3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554481"/>
            <a:ext cx="8633460" cy="2184188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972560"/>
            <a:ext cx="7040880" cy="198628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8A27-B8D1-DB4F-9E5B-854744A6516E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4380" y="3851656"/>
            <a:ext cx="8633460" cy="18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8E5C-93D6-3840-B309-DFA87C1A68BA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90880"/>
            <a:ext cx="2263140" cy="664972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90880"/>
            <a:ext cx="6621780" cy="664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659-14E2-B747-BDDC-72D0729C9849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080-2AF1-4C4D-BA60-EABE61BCA6C0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2677161"/>
            <a:ext cx="8549640" cy="2493645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5243780"/>
            <a:ext cx="8549640" cy="1700212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AB2-11B7-2641-A223-D3353E7F7F4E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4672" y="5212689"/>
            <a:ext cx="8633460" cy="18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96466"/>
            <a:ext cx="4442460" cy="53474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96466"/>
            <a:ext cx="4442460" cy="53474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E341-3F57-6F4F-B210-F628026D517E}" type="datetime1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99920"/>
            <a:ext cx="4325112" cy="72506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763520"/>
            <a:ext cx="4325112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0368" y="1899920"/>
            <a:ext cx="4325112" cy="72506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0368" y="2763520"/>
            <a:ext cx="4325112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947A-4699-F14E-956E-1109D0C43580}" type="datetime1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61113" y="4585280"/>
            <a:ext cx="5337048" cy="87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FE0-623A-3840-B575-7FEAFDBC26CF}" type="datetime1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FB0-56DA-7E44-A9C7-53A1BFE1CD51}" type="datetime1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97690"/>
            <a:ext cx="2353666" cy="1430122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8980" y="897691"/>
            <a:ext cx="6286500" cy="632155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2414626"/>
            <a:ext cx="2353666" cy="4809430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429F-57B8-6648-8368-DA335AFA0AFE}" type="datetime1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07392" y="4057593"/>
            <a:ext cx="6321552" cy="174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98144"/>
            <a:ext cx="2356948" cy="143357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44471" y="949961"/>
            <a:ext cx="6494829" cy="623385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2418080"/>
            <a:ext cx="2353666" cy="4808525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E46-7096-5B47-AE3A-87C3933DE85A}" type="datetime1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0224"/>
            <a:ext cx="10058400" cy="259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04520"/>
            <a:ext cx="9052560" cy="112268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52704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58400" cy="414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0727"/>
            <a:ext cx="3185160" cy="37307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fld id="{8F56B594-8217-6B42-848D-873B8F6C59B4}" type="datetime1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1900" y="20727"/>
            <a:ext cx="4526280" cy="37307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20727"/>
            <a:ext cx="1173480" cy="37307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600" b="1">
                <a:solidFill>
                  <a:srgbClr val="FFFFFF"/>
                </a:solidFill>
              </a:defRPr>
            </a:lvl1pPr>
          </a:lstStyle>
          <a:p>
            <a:fld id="{4BA958B4-C448-4678-9693-17FAB27EB5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018824" rtl="0" eaLnBrk="1" latinLnBrk="0" hangingPunct="1">
        <a:spcBef>
          <a:spcPct val="0"/>
        </a:spcBef>
        <a:buNone/>
        <a:defRPr sz="4500" kern="1200" spc="-111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3765" indent="-203765" algn="l" defTabSz="101882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indent="-203765" algn="l" defTabSz="101882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15060" indent="-203765" algn="l" defTabSz="1018824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707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4472" indent="-152824" algn="l" defTabSz="1018824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28237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32002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35767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531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ddy@post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resource.org/8_principl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Civic</a:t>
            </a:r>
            <a:r>
              <a:rPr lang="en-US" dirty="0" smtClean="0"/>
              <a:t> Data 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972560"/>
            <a:ext cx="8389620" cy="341884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government use of Data VR make open, public data more accessible, useful, and impactful?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Jan 23, 2017</a:t>
            </a:r>
          </a:p>
          <a:p>
            <a:r>
              <a:rPr lang="en-US" sz="1800" dirty="0"/>
              <a:t>MIT Media </a:t>
            </a:r>
            <a:r>
              <a:rPr lang="en-US" sz="1800" dirty="0" smtClean="0"/>
              <a:t>Lab</a:t>
            </a:r>
            <a:endParaRPr lang="en-US" sz="1800" dirty="0" smtClean="0"/>
          </a:p>
          <a:p>
            <a:r>
              <a:rPr lang="en-US" sz="1800" dirty="0" smtClean="0"/>
              <a:t>Patrick McCormick</a:t>
            </a:r>
          </a:p>
          <a:p>
            <a:r>
              <a:rPr lang="en-US" sz="1200" dirty="0" smtClean="0">
                <a:hlinkClick r:id="rId2"/>
              </a:rPr>
              <a:t>paddy@post.harvard.edu</a:t>
            </a:r>
            <a:endParaRPr lang="en-US" sz="1200" dirty="0" smtClean="0"/>
          </a:p>
          <a:p>
            <a:r>
              <a:rPr lang="en-US" sz="1200" dirty="0" smtClean="0"/>
              <a:t>@solutist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nyc vr mapbox jan1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9922715" cy="5572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4328" y="7368055"/>
            <a:ext cx="299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www.mapbox.com</a:t>
            </a:r>
            <a:r>
              <a:rPr lang="en-US" sz="1200" dirty="0"/>
              <a:t>/blog/3d-hexbin/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9296400" cy="7620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Pattern recognition </a:t>
            </a:r>
            <a:r>
              <a:rPr lang="en-US" sz="4200" dirty="0" smtClean="0"/>
              <a:t>through Data </a:t>
            </a:r>
            <a:r>
              <a:rPr lang="en-US" sz="4200" dirty="0"/>
              <a:t>VR</a:t>
            </a:r>
            <a:endParaRPr lang="en-US" sz="4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6934200"/>
            <a:ext cx="8891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311 incident and restaurant is geocoded to the nearest street centerline</a:t>
            </a:r>
          </a:p>
        </p:txBody>
      </p:sp>
    </p:spTree>
    <p:extLst>
      <p:ext uri="{BB962C8B-B14F-4D97-AF65-F5344CB8AC3E}">
        <p14:creationId xmlns:p14="http://schemas.microsoft.com/office/powerpoint/2010/main" val="34589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9296400" cy="7620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Pattern recognition </a:t>
            </a:r>
            <a:r>
              <a:rPr lang="en-US" sz="4200" dirty="0" smtClean="0"/>
              <a:t>through Data </a:t>
            </a:r>
            <a:r>
              <a:rPr lang="en-US" sz="4200" dirty="0"/>
              <a:t>VR</a:t>
            </a:r>
            <a:endParaRPr lang="en-US" sz="4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fix my streets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426" y="4572000"/>
            <a:ext cx="5252427" cy="3048000"/>
          </a:xfrm>
          <a:prstGeom prst="rect">
            <a:avLst/>
          </a:prstGeom>
          <a:ln w="190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 descr="nyc 311 data wave.tif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4575908"/>
            <a:ext cx="4410827" cy="3044092"/>
          </a:xfrm>
          <a:prstGeom prst="rect">
            <a:avLst/>
          </a:prstGeom>
          <a:ln w="1905">
            <a:solidFill>
              <a:schemeClr val="bg1">
                <a:lumMod val="65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9372600" cy="3124200"/>
          </a:xfrm>
          <a:solidFill>
            <a:schemeClr val="bg1">
              <a:alpha val="8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Engaged community contributes to open data and smart services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P</a:t>
            </a:r>
            <a:r>
              <a:rPr lang="en-US" sz="2200" dirty="0" smtClean="0"/>
              <a:t>roximity to universities, knowledge economy resources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Real-time </a:t>
            </a:r>
            <a:r>
              <a:rPr lang="en-US" sz="2200" dirty="0" smtClean="0"/>
              <a:t>monitoring to address water leaks, sewer and drainage issues</a:t>
            </a:r>
            <a:endParaRPr lang="en-US" sz="22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Transport </a:t>
            </a:r>
            <a:r>
              <a:rPr lang="en-US" sz="2200" dirty="0" smtClean="0"/>
              <a:t>apps </a:t>
            </a:r>
            <a:r>
              <a:rPr lang="en-US" sz="2200" dirty="0" smtClean="0"/>
              <a:t>ease </a:t>
            </a:r>
            <a:r>
              <a:rPr lang="en-US" sz="2200" dirty="0" smtClean="0"/>
              <a:t>multi-modal mobility</a:t>
            </a:r>
            <a:endParaRPr lang="en-US" sz="22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Responsive trash </a:t>
            </a:r>
            <a:r>
              <a:rPr lang="en-US" sz="2200" dirty="0" smtClean="0"/>
              <a:t>collection, maintenance </a:t>
            </a:r>
            <a:r>
              <a:rPr lang="en-US" sz="2200" dirty="0" smtClean="0"/>
              <a:t>save time and money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Street parking availability apps, dynamic pricing, smart </a:t>
            </a:r>
            <a:r>
              <a:rPr lang="en-US" sz="2200" dirty="0"/>
              <a:t>parking </a:t>
            </a:r>
            <a:r>
              <a:rPr lang="en-US" sz="2200" dirty="0" smtClean="0"/>
              <a:t>garages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Smart lighting improves safety, efficiency, quality of life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177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9220200" cy="84328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Pattern recognition </a:t>
            </a:r>
            <a:r>
              <a:rPr lang="en-US" sz="4200" dirty="0" smtClean="0"/>
              <a:t>through Data </a:t>
            </a:r>
            <a:r>
              <a:rPr lang="en-US" sz="4200" dirty="0"/>
              <a:t>VR</a:t>
            </a:r>
            <a:endParaRPr lang="en-US" sz="4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ctv banksy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1546577"/>
            <a:ext cx="7315200" cy="5463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2613" y="655096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</a:rPr>
              <a:t>Banksy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76400" y="5105400"/>
            <a:ext cx="6629400" cy="1981200"/>
          </a:xfrm>
          <a:solidFill>
            <a:schemeClr val="bg1">
              <a:alpha val="68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Public policy and service delivery</a:t>
            </a:r>
          </a:p>
          <a:p>
            <a:r>
              <a:rPr lang="en-US" sz="3200" dirty="0"/>
              <a:t>Government accountability</a:t>
            </a:r>
          </a:p>
          <a:p>
            <a:r>
              <a:rPr lang="en-US" sz="3200" dirty="0"/>
              <a:t>Citizen engagement</a:t>
            </a:r>
          </a:p>
        </p:txBody>
      </p:sp>
    </p:spTree>
    <p:extLst>
      <p:ext uri="{BB962C8B-B14F-4D97-AF65-F5344CB8AC3E}">
        <p14:creationId xmlns:p14="http://schemas.microsoft.com/office/powerpoint/2010/main" val="356041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6194"/>
            <a:ext cx="9372600" cy="827406"/>
          </a:xfrm>
          <a:solidFill>
            <a:srgbClr val="D1533C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962400"/>
            <a:ext cx="7620000" cy="2895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AU" sz="1400" dirty="0" smtClean="0"/>
              <a:t>Parts of this presentation not under copyright or licensed to others (as indicated) have been made available under the Creative Commons Licence 3.0</a:t>
            </a:r>
          </a:p>
          <a:p>
            <a:pPr eaLnBrk="1" hangingPunct="1">
              <a:spcBef>
                <a:spcPct val="40000"/>
              </a:spcBef>
            </a:pPr>
            <a:r>
              <a:rPr lang="en-AU" sz="1400" dirty="0" smtClean="0"/>
              <a:t>Put simply, this means:</a:t>
            </a:r>
          </a:p>
          <a:p>
            <a:pPr lvl="1" eaLnBrk="1" hangingPunct="1"/>
            <a:r>
              <a:rPr lang="en-AU" sz="1200" dirty="0" smtClean="0">
                <a:ea typeface="ＭＳ Ｐゴシック"/>
              </a:rPr>
              <a:t>you are free to share, copy and distribute this work</a:t>
            </a:r>
          </a:p>
          <a:p>
            <a:pPr lvl="1" eaLnBrk="1" hangingPunct="1"/>
            <a:r>
              <a:rPr lang="en-AU" sz="1200" dirty="0" smtClean="0">
                <a:ea typeface="ＭＳ Ｐゴシック"/>
              </a:rPr>
              <a:t>you can remix and adapt this work</a:t>
            </a:r>
            <a:endParaRPr lang="en-AU" sz="1400" dirty="0" smtClean="0">
              <a:ea typeface="ＭＳ Ｐゴシック"/>
            </a:endParaRPr>
          </a:p>
          <a:p>
            <a:pPr eaLnBrk="1" hangingPunct="1">
              <a:spcBef>
                <a:spcPct val="40000"/>
              </a:spcBef>
            </a:pPr>
            <a:r>
              <a:rPr lang="en-AU" sz="1400" dirty="0" smtClean="0"/>
              <a:t>Under the following conditions</a:t>
            </a:r>
          </a:p>
          <a:p>
            <a:pPr lvl="1" eaLnBrk="1" hangingPunct="1"/>
            <a:r>
              <a:rPr lang="en-AU" sz="1200" dirty="0" smtClean="0">
                <a:ea typeface="ＭＳ Ｐゴシック"/>
              </a:rPr>
              <a:t>you must attribute the work to the author:</a:t>
            </a:r>
          </a:p>
          <a:p>
            <a:pPr lvl="2" eaLnBrk="1" hangingPunct="1">
              <a:buFontTx/>
              <a:buNone/>
            </a:pPr>
            <a:r>
              <a:rPr lang="en-AU" sz="1200" dirty="0" smtClean="0">
                <a:ea typeface="ＭＳ Ｐゴシック"/>
              </a:rPr>
              <a:t>Patrick McCormick</a:t>
            </a:r>
            <a:r>
              <a:rPr lang="en-AU" sz="1200" dirty="0" smtClean="0">
                <a:solidFill>
                  <a:schemeClr val="tx1"/>
                </a:solidFill>
                <a:ea typeface="ＭＳ Ｐゴシック"/>
              </a:rPr>
              <a:t> </a:t>
            </a:r>
            <a:r>
              <a:rPr lang="en-AU" sz="1200" dirty="0" smtClean="0">
                <a:ea typeface="ＭＳ Ｐゴシック"/>
              </a:rPr>
              <a:t>(</a:t>
            </a:r>
            <a:r>
              <a:rPr lang="en-US" sz="1200" dirty="0" err="1" smtClean="0">
                <a:ea typeface="ＭＳ Ｐゴシック"/>
              </a:rPr>
              <a:t>paddy@post.harvard.edu</a:t>
            </a:r>
            <a:r>
              <a:rPr lang="en-AU" sz="1200" dirty="0" smtClean="0">
                <a:ea typeface="ＭＳ Ｐゴシック"/>
              </a:rPr>
              <a:t>)</a:t>
            </a:r>
            <a:endParaRPr lang="en-AU" sz="1200" dirty="0" smtClean="0">
              <a:solidFill>
                <a:schemeClr val="tx1"/>
              </a:solidFill>
              <a:ea typeface="ＭＳ Ｐゴシック"/>
            </a:endParaRPr>
          </a:p>
          <a:p>
            <a:pPr lvl="1" eaLnBrk="1" hangingPunct="1"/>
            <a:r>
              <a:rPr lang="en-AU" sz="1200" dirty="0" smtClean="0">
                <a:ea typeface="ＭＳ Ｐゴシック"/>
              </a:rPr>
              <a:t>you must share alike – so if you alter or build upon this work you have to keep these same conditions</a:t>
            </a:r>
          </a:p>
          <a:p>
            <a:pPr eaLnBrk="1" hangingPunct="1">
              <a:spcBef>
                <a:spcPct val="40000"/>
              </a:spcBef>
            </a:pPr>
            <a:r>
              <a:rPr lang="en-AU" sz="1400" dirty="0" smtClean="0"/>
              <a:t>Unless stated otherwise, the information in this presentation is the personal </a:t>
            </a:r>
            <a:br>
              <a:rPr lang="en-AU" sz="1400" dirty="0" smtClean="0"/>
            </a:br>
            <a:r>
              <a:rPr lang="en-AU" sz="1400" dirty="0" smtClean="0"/>
              <a:t>view of the author and does not represent official policy or position of his employer</a:t>
            </a:r>
          </a:p>
        </p:txBody>
      </p:sp>
      <p:pic>
        <p:nvPicPr>
          <p:cNvPr id="3" name="Picture 2" descr="cc.tiff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617"/>
          <a:stretch/>
        </p:blipFill>
        <p:spPr>
          <a:xfrm>
            <a:off x="2133600" y="1810176"/>
            <a:ext cx="5410200" cy="1899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5000" y="1078252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re-using this presentation?  the fine print…</a:t>
            </a:r>
          </a:p>
        </p:txBody>
      </p:sp>
    </p:spTree>
    <p:extLst>
      <p:ext uri="{BB962C8B-B14F-4D97-AF65-F5344CB8AC3E}">
        <p14:creationId xmlns:p14="http://schemas.microsoft.com/office/powerpoint/2010/main" val="25642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56920"/>
            <a:ext cx="9052560" cy="995680"/>
          </a:xfrm>
        </p:spPr>
        <p:txBody>
          <a:bodyPr>
            <a:normAutofit/>
          </a:bodyPr>
          <a:lstStyle/>
          <a:p>
            <a:r>
              <a:rPr lang="en-US" sz="4200" b="1" dirty="0"/>
              <a:t>Civic </a:t>
            </a:r>
            <a:r>
              <a:rPr lang="en-US" sz="4200" dirty="0"/>
              <a:t>Data </a:t>
            </a:r>
            <a:r>
              <a:rPr lang="en-US" sz="4200" dirty="0" smtClean="0"/>
              <a:t>VR 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70760"/>
            <a:ext cx="7726680" cy="458724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 smtClean="0"/>
              <a:t>Great expectations for public data</a:t>
            </a:r>
            <a:endParaRPr lang="en-US" sz="2800" dirty="0" smtClean="0"/>
          </a:p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 smtClean="0"/>
              <a:t>Mainstream but not game changing</a:t>
            </a:r>
            <a:endParaRPr lang="en-US" sz="2800" dirty="0" smtClean="0"/>
          </a:p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 smtClean="0"/>
              <a:t>Open data growth</a:t>
            </a:r>
            <a:endParaRPr lang="en-US" sz="2800" dirty="0"/>
          </a:p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 smtClean="0"/>
              <a:t>Pattern recognition through Data VR</a:t>
            </a:r>
            <a:endParaRPr lang="en-US" sz="2800" dirty="0" smtClean="0"/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/>
              <a:t>Public policy and service delivery</a:t>
            </a:r>
            <a:endParaRPr lang="en-US" sz="2800" dirty="0" smtClean="0"/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/>
              <a:t>Government accountability</a:t>
            </a:r>
            <a:endParaRPr lang="en-US" sz="2800" dirty="0" smtClean="0"/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/>
              <a:t>Citizen engagement</a:t>
            </a:r>
            <a:endParaRPr lang="en-US" sz="2800" dirty="0" smtClean="0"/>
          </a:p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8800"/>
            <a:ext cx="9067800" cy="889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Great expectations for </a:t>
            </a:r>
            <a:r>
              <a:rPr lang="en-US" sz="4000" b="1" dirty="0"/>
              <a:t>public data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915400" cy="54102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spc="-100" dirty="0" smtClean="0"/>
              <a:t>Establish </a:t>
            </a:r>
            <a:r>
              <a:rPr lang="en-US" sz="2400" b="1" spc="-100" dirty="0" smtClean="0"/>
              <a:t>Identity, Privacy, and Security policies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spc="-100" dirty="0" smtClean="0"/>
              <a:t>Develop, publish </a:t>
            </a:r>
            <a:r>
              <a:rPr lang="en-US" sz="2400" b="1" spc="-100" dirty="0" smtClean="0"/>
              <a:t>Open </a:t>
            </a:r>
            <a:r>
              <a:rPr lang="en-US" sz="2400" b="1" spc="-100" dirty="0" smtClean="0"/>
              <a:t>Data policy</a:t>
            </a:r>
            <a:endParaRPr lang="en-US" sz="2400" b="1" spc="-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spc="-100" dirty="0" smtClean="0"/>
              <a:t>Align to </a:t>
            </a:r>
            <a:r>
              <a:rPr lang="en-US" sz="2400" b="1" spc="-100" dirty="0" smtClean="0"/>
              <a:t>Government </a:t>
            </a:r>
            <a:r>
              <a:rPr lang="en-US" sz="2400" b="1" spc="-100" dirty="0"/>
              <a:t>Open Data </a:t>
            </a:r>
            <a:r>
              <a:rPr lang="en-US" sz="2400" b="1" spc="-100" dirty="0" smtClean="0"/>
              <a:t>principles</a:t>
            </a:r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Complete</a:t>
            </a:r>
            <a:r>
              <a:rPr lang="en-US" sz="1800" spc="-100" dirty="0"/>
              <a:t>: a</a:t>
            </a:r>
            <a:r>
              <a:rPr lang="en-US" sz="1800" spc="-100" dirty="0" smtClean="0"/>
              <a:t>ll </a:t>
            </a:r>
            <a:r>
              <a:rPr lang="en-US" sz="1800" spc="-100" dirty="0"/>
              <a:t>public data </a:t>
            </a:r>
            <a:r>
              <a:rPr lang="en-US" sz="1800" spc="-100" dirty="0" smtClean="0"/>
              <a:t>not </a:t>
            </a:r>
            <a:r>
              <a:rPr lang="en-US" sz="1800" spc="-100" dirty="0"/>
              <a:t>subject to </a:t>
            </a:r>
            <a:r>
              <a:rPr lang="en-US" sz="1800" spc="-100" dirty="0" smtClean="0"/>
              <a:t>privacy</a:t>
            </a:r>
            <a:r>
              <a:rPr lang="en-US" sz="1800" spc="-100" dirty="0"/>
              <a:t>, </a:t>
            </a:r>
            <a:r>
              <a:rPr lang="en-US" sz="1800" spc="-100" dirty="0" smtClean="0"/>
              <a:t>security, privilege limits, is made available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Primary</a:t>
            </a:r>
            <a:r>
              <a:rPr lang="en-US" sz="1800" spc="-100" dirty="0"/>
              <a:t>: </a:t>
            </a:r>
            <a:r>
              <a:rPr lang="en-US" sz="1800" spc="-100" dirty="0" smtClean="0"/>
              <a:t>Data is as </a:t>
            </a:r>
            <a:r>
              <a:rPr lang="en-US" sz="1800" spc="-100" dirty="0"/>
              <a:t>collected at the source, with </a:t>
            </a:r>
            <a:r>
              <a:rPr lang="en-US" sz="1800" spc="-100" dirty="0" smtClean="0"/>
              <a:t>highest </a:t>
            </a:r>
            <a:r>
              <a:rPr lang="en-US" sz="1800" spc="-100" dirty="0"/>
              <a:t>possible level of granularity, not in aggregate or modified </a:t>
            </a:r>
            <a:r>
              <a:rPr lang="en-US" sz="1800" spc="-100" dirty="0" smtClean="0"/>
              <a:t>forms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Timely</a:t>
            </a:r>
            <a:r>
              <a:rPr lang="en-US" sz="1800" spc="-100" dirty="0"/>
              <a:t>: </a:t>
            </a:r>
            <a:r>
              <a:rPr lang="en-US" sz="1800" spc="-100" dirty="0" smtClean="0"/>
              <a:t>Data is made </a:t>
            </a:r>
            <a:r>
              <a:rPr lang="en-US" sz="1800" spc="-100" dirty="0"/>
              <a:t>available as quickly as necessary to preserve </a:t>
            </a:r>
            <a:r>
              <a:rPr lang="en-US" sz="1800" spc="-100" dirty="0" smtClean="0"/>
              <a:t>value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Accessible</a:t>
            </a:r>
            <a:r>
              <a:rPr lang="en-US" sz="1800" spc="-100" dirty="0"/>
              <a:t>: Data is available to </a:t>
            </a:r>
            <a:r>
              <a:rPr lang="en-US" sz="1800" spc="-100" dirty="0" smtClean="0"/>
              <a:t>widest </a:t>
            </a:r>
            <a:r>
              <a:rPr lang="en-US" sz="1800" spc="-100" dirty="0"/>
              <a:t>range of users for </a:t>
            </a:r>
            <a:r>
              <a:rPr lang="en-US" sz="1800" spc="-100" dirty="0" smtClean="0"/>
              <a:t>widest </a:t>
            </a:r>
            <a:r>
              <a:rPr lang="en-US" sz="1800" spc="-100" dirty="0"/>
              <a:t>range of </a:t>
            </a:r>
            <a:r>
              <a:rPr lang="en-US" sz="1800" spc="-100" dirty="0" smtClean="0"/>
              <a:t>purposes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Machine </a:t>
            </a:r>
            <a:r>
              <a:rPr lang="en-US" sz="1800" b="1" spc="-100" dirty="0" err="1">
                <a:solidFill>
                  <a:srgbClr val="008000"/>
                </a:solidFill>
              </a:rPr>
              <a:t>processable</a:t>
            </a:r>
            <a:r>
              <a:rPr lang="en-US" sz="1800" spc="-100" dirty="0">
                <a:solidFill>
                  <a:srgbClr val="008000"/>
                </a:solidFill>
              </a:rPr>
              <a:t>:</a:t>
            </a:r>
            <a:r>
              <a:rPr lang="en-US" sz="1800" spc="-100" dirty="0"/>
              <a:t> Data is reasonably structured to allow automated </a:t>
            </a:r>
            <a:r>
              <a:rPr lang="en-US" sz="1800" spc="-100" dirty="0" smtClean="0"/>
              <a:t>processing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Non</a:t>
            </a:r>
            <a:r>
              <a:rPr lang="en-US" sz="1800" b="1" spc="-100" dirty="0">
                <a:solidFill>
                  <a:srgbClr val="008000"/>
                </a:solidFill>
              </a:rPr>
              <a:t>-discriminatory</a:t>
            </a:r>
            <a:r>
              <a:rPr lang="en-US" sz="1800" spc="-100" dirty="0">
                <a:solidFill>
                  <a:srgbClr val="008000"/>
                </a:solidFill>
              </a:rPr>
              <a:t>: </a:t>
            </a:r>
            <a:r>
              <a:rPr lang="en-US" sz="1800" spc="-100" dirty="0"/>
              <a:t>Data is available to anyone, with no requirement of </a:t>
            </a:r>
            <a:r>
              <a:rPr lang="en-US" sz="1800" spc="-100" dirty="0" smtClean="0"/>
              <a:t>registration</a:t>
            </a:r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>
                <a:solidFill>
                  <a:srgbClr val="008000"/>
                </a:solidFill>
              </a:rPr>
              <a:t>Non-proprietary</a:t>
            </a:r>
            <a:r>
              <a:rPr lang="en-US" sz="1800" spc="-100" dirty="0">
                <a:solidFill>
                  <a:srgbClr val="008000"/>
                </a:solidFill>
              </a:rPr>
              <a:t>: </a:t>
            </a:r>
            <a:r>
              <a:rPr lang="en-US" sz="1800" spc="-100" dirty="0"/>
              <a:t>Data is available </a:t>
            </a:r>
            <a:r>
              <a:rPr lang="en-US" sz="1800" spc="-100" dirty="0" smtClean="0"/>
              <a:t>in </a:t>
            </a:r>
            <a:r>
              <a:rPr lang="en-US" sz="1800" spc="-100" dirty="0"/>
              <a:t>format over which no entity has exclusive </a:t>
            </a:r>
            <a:r>
              <a:rPr lang="en-US" sz="1800" spc="-100" dirty="0" smtClean="0"/>
              <a:t>control</a:t>
            </a:r>
            <a:endParaRPr lang="en-US" sz="1800" spc="-100" dirty="0"/>
          </a:p>
          <a:p>
            <a:pPr marL="64854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spc="-100" dirty="0" smtClean="0">
                <a:solidFill>
                  <a:srgbClr val="008000"/>
                </a:solidFill>
              </a:rPr>
              <a:t>License</a:t>
            </a:r>
            <a:r>
              <a:rPr lang="en-US" sz="1800" b="1" spc="-100" dirty="0">
                <a:solidFill>
                  <a:srgbClr val="008000"/>
                </a:solidFill>
              </a:rPr>
              <a:t>-free</a:t>
            </a:r>
            <a:r>
              <a:rPr lang="en-US" sz="1800" spc="-100" dirty="0">
                <a:solidFill>
                  <a:srgbClr val="008000"/>
                </a:solidFill>
              </a:rPr>
              <a:t>: </a:t>
            </a:r>
            <a:r>
              <a:rPr lang="en-US" sz="1800" spc="-100" dirty="0"/>
              <a:t>Data is not subject to any copyright, patent, trademark or trade secret </a:t>
            </a:r>
            <a:r>
              <a:rPr lang="en-US" sz="1800" spc="-100" dirty="0" smtClean="0"/>
              <a:t>regulation (reasonable </a:t>
            </a:r>
            <a:r>
              <a:rPr lang="en-US" sz="1800" spc="-100" dirty="0"/>
              <a:t>privacy, security and privilege restrictions may be </a:t>
            </a:r>
            <a:r>
              <a:rPr lang="en-US" sz="1800" spc="-100" dirty="0" smtClean="0"/>
              <a:t>allowed)</a:t>
            </a:r>
            <a:endParaRPr lang="en-US" sz="1800" spc="-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4468" y="7162800"/>
            <a:ext cx="564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principles of open government </a:t>
            </a:r>
            <a:r>
              <a:rPr lang="en-US" sz="1200" i="1" dirty="0" smtClean="0"/>
              <a:t>data: </a:t>
            </a:r>
            <a:r>
              <a:rPr lang="en-US" sz="1200" i="1" dirty="0">
                <a:hlinkClick r:id="rId2"/>
              </a:rPr>
              <a:t>https://public.resource.org/</a:t>
            </a:r>
            <a:r>
              <a:rPr lang="en-US" sz="1200" i="1" dirty="0" smtClean="0">
                <a:hlinkClick r:id="rId2"/>
              </a:rPr>
              <a:t>8_principles.html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5036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8800"/>
            <a:ext cx="9448800" cy="889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Mainstream but </a:t>
            </a:r>
            <a:r>
              <a:rPr lang="en-US" sz="4000" b="1" dirty="0"/>
              <a:t>not game changing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MG_228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962400"/>
            <a:ext cx="3886200" cy="2914650"/>
          </a:xfrm>
          <a:prstGeom prst="rect">
            <a:avLst/>
          </a:prstGeom>
        </p:spPr>
      </p:pic>
      <p:pic>
        <p:nvPicPr>
          <p:cNvPr id="12" name="Picture 11" descr="cows on the comm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287" y="3505200"/>
            <a:ext cx="4296713" cy="3898614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990600" y="1524000"/>
            <a:ext cx="8229600" cy="25146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101882" tIns="50941" rIns="101882" bIns="50941" rtlCol="0">
            <a:normAutofit lnSpcReduction="10000"/>
          </a:bodyPr>
          <a:lstStyle>
            <a:lvl1pPr marL="203765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060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070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4472" indent="-152824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823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32002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576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9531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b="1" dirty="0" smtClean="0"/>
              <a:t>Tim Berners-Lee’s 5 star framework for open data: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dirty="0" smtClean="0"/>
              <a:t>    * Data available with open license but not machine readable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dirty="0" smtClean="0"/>
              <a:t>   ** Data available, machine readable in proprietary formats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dirty="0" smtClean="0"/>
              <a:t>  *** Data available, machine readable in non-proprietary formats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dirty="0" smtClean="0"/>
              <a:t> **** Data available using open linked formats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sz="2200" dirty="0" smtClean="0"/>
              <a:t>***** Data available, linked with other relevant data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0" y="7145179"/>
            <a:ext cx="712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517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320"/>
            <a:ext cx="9144000" cy="767080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Open data </a:t>
            </a:r>
            <a:r>
              <a:rPr lang="en-US" sz="4200" b="1" dirty="0" smtClean="0"/>
              <a:t>growth</a:t>
            </a:r>
            <a:endParaRPr lang="en-US" sz="4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00200"/>
            <a:ext cx="8153400" cy="4267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01882" tIns="50941" rIns="101882" bIns="50941" rtlCol="0">
            <a:normAutofit/>
          </a:bodyPr>
          <a:lstStyle>
            <a:lvl1pPr marL="203765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060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070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4472" indent="-152824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823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32002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5767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9531" indent="-203765" algn="l" defTabSz="101882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Tapping </a:t>
            </a:r>
            <a:r>
              <a:rPr lang="en-US" sz="2400" dirty="0"/>
              <a:t>into the knowledge of </a:t>
            </a:r>
            <a:r>
              <a:rPr lang="en-US" sz="2400" dirty="0" smtClean="0"/>
              <a:t>citizens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Open connectivity, shared data, APIs, sensors, </a:t>
            </a:r>
            <a:r>
              <a:rPr lang="en-US" sz="2400" dirty="0" err="1" smtClean="0"/>
              <a:t>IoT</a:t>
            </a:r>
            <a:r>
              <a:rPr lang="en-US" sz="2400" dirty="0" smtClean="0"/>
              <a:t>, apps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Opening up decision making, planning processes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Providing responsive municipal 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Improving </a:t>
            </a:r>
            <a:r>
              <a:rPr lang="en-US" sz="2400" dirty="0"/>
              <a:t>traffic and crisis </a:t>
            </a:r>
            <a:r>
              <a:rPr lang="en-US" sz="2400" dirty="0" smtClean="0"/>
              <a:t>management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Mapping urban flooding and air </a:t>
            </a:r>
            <a:r>
              <a:rPr lang="en-US" sz="2400" dirty="0" smtClean="0"/>
              <a:t>pollution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Enabling </a:t>
            </a:r>
            <a:r>
              <a:rPr lang="en-US" sz="2400" dirty="0"/>
              <a:t>collaborative smart energy and </a:t>
            </a:r>
            <a:r>
              <a:rPr lang="en-US" sz="2400" dirty="0" smtClean="0"/>
              <a:t>sustainability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Informing continuous urban design, embedded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5836384"/>
            <a:ext cx="6858000" cy="16312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Terms: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PII: Personally Identifiable Information - sensitive info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P2P: Peer to Peer production – collaboration, crowdsourcing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IoT</a:t>
            </a:r>
            <a:r>
              <a:rPr lang="en-US" sz="1600" dirty="0" smtClean="0">
                <a:solidFill>
                  <a:schemeClr val="bg1"/>
                </a:solidFill>
              </a:rPr>
              <a:t>: Internet of things – device to device communication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ig </a:t>
            </a:r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ata</a:t>
            </a:r>
            <a:r>
              <a:rPr lang="en-US" sz="1600" dirty="0" smtClean="0">
                <a:solidFill>
                  <a:schemeClr val="bg1"/>
                </a:solidFill>
              </a:rPr>
              <a:t>: high volume, often unstructured, use of pattern recognition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6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mart city data i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0058400" cy="67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3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05400"/>
            <a:ext cx="7848600" cy="1981200"/>
          </a:xfrm>
        </p:spPr>
        <p:txBody>
          <a:bodyPr>
            <a:normAutofit/>
          </a:bodyPr>
          <a:lstStyle/>
          <a:p>
            <a:r>
              <a:rPr lang="en-US" sz="3200" dirty="0"/>
              <a:t>Public policy and service delivery</a:t>
            </a:r>
          </a:p>
          <a:p>
            <a:r>
              <a:rPr lang="en-US" sz="3200" dirty="0"/>
              <a:t>Government accountability</a:t>
            </a:r>
          </a:p>
          <a:p>
            <a:r>
              <a:rPr lang="en-US" sz="3200" dirty="0"/>
              <a:t>Citizen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482600"/>
            <a:ext cx="9067800" cy="8890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Pattern recognition </a:t>
            </a:r>
            <a:r>
              <a:rPr lang="en-US" sz="4200" dirty="0" smtClean="0"/>
              <a:t>through Data </a:t>
            </a:r>
            <a:r>
              <a:rPr lang="en-US" sz="4200" dirty="0"/>
              <a:t>VR</a:t>
            </a:r>
            <a:endParaRPr lang="en-US" sz="4200" b="1" dirty="0"/>
          </a:p>
        </p:txBody>
      </p:sp>
      <p:pic>
        <p:nvPicPr>
          <p:cNvPr id="11" name="Picture 10" descr="IMG_426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463" y="1753432"/>
            <a:ext cx="3861937" cy="2896453"/>
          </a:xfrm>
          <a:prstGeom prst="rect">
            <a:avLst/>
          </a:prstGeom>
        </p:spPr>
      </p:pic>
      <p:pic>
        <p:nvPicPr>
          <p:cNvPr id="12" name="Picture 5" descr="hk innovation stor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65" y="1752600"/>
            <a:ext cx="3862057" cy="28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105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05400"/>
            <a:ext cx="7848600" cy="1981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Public policy and service delivery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Government accountability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Citizen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482600"/>
            <a:ext cx="9067800" cy="8890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Pattern recognition </a:t>
            </a:r>
            <a:r>
              <a:rPr lang="en-US" sz="4200" dirty="0" smtClean="0"/>
              <a:t>through Data </a:t>
            </a:r>
            <a:r>
              <a:rPr lang="en-US" sz="4200" dirty="0"/>
              <a:t>VR</a:t>
            </a:r>
            <a:endParaRPr lang="en-US" sz="4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4736" y="1940854"/>
            <a:ext cx="42906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esources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egacy IT systems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egacy business processes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ata custodianship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easurable outcomes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PII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8136" y="1935301"/>
            <a:ext cx="41382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Opportunities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vidence based policy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perational efficiency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cross-sector collaboration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ew revenue sources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mproved data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8B4-C448-4678-9693-17FAB27EB58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nyt 3d econ dat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0058400" cy="6714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7368055"/>
            <a:ext cx="908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www.nytimes.com</a:t>
            </a:r>
            <a:r>
              <a:rPr lang="en-US" sz="1200" dirty="0"/>
              <a:t>/interactive/2015/03/19/upshot/3d-yield-curve-economic-growth.html?smid=</a:t>
            </a:r>
            <a:r>
              <a:rPr lang="en-US" sz="1200" dirty="0" err="1"/>
              <a:t>fb-nytupshot&amp;smtyp</a:t>
            </a:r>
            <a:r>
              <a:rPr lang="en-US" sz="1200" dirty="0"/>
              <a:t>=</a:t>
            </a:r>
            <a:r>
              <a:rPr lang="en-US" sz="1200" dirty="0" err="1"/>
              <a:t>cur&amp;_r</a:t>
            </a:r>
            <a:r>
              <a:rPr lang="en-US" sz="12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18303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48915</TotalTime>
  <Words>758</Words>
  <Application>Microsoft Macintosh PowerPoint</Application>
  <PresentationFormat>Custom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Civic Data VR</vt:lpstr>
      <vt:lpstr>Civic Data VR </vt:lpstr>
      <vt:lpstr>Great expectations for public data</vt:lpstr>
      <vt:lpstr>Mainstream but not game changing</vt:lpstr>
      <vt:lpstr>Open data growth</vt:lpstr>
      <vt:lpstr>PowerPoint Presentation</vt:lpstr>
      <vt:lpstr>Pattern recognition through Data VR</vt:lpstr>
      <vt:lpstr>Pattern recognition through Data VR</vt:lpstr>
      <vt:lpstr>PowerPoint Presentation</vt:lpstr>
      <vt:lpstr>Pattern recognition through Data VR</vt:lpstr>
      <vt:lpstr>Pattern recognition through Data VR</vt:lpstr>
      <vt:lpstr>Pattern recognition through Data VR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Data VR</dc:title>
  <dc:subject/>
  <dc:creator>Pat McCormick</dc:creator>
  <cp:keywords/>
  <dc:description/>
  <cp:lastModifiedBy>Patrick McCormick</cp:lastModifiedBy>
  <cp:revision>284</cp:revision>
  <cp:lastPrinted>2015-07-16T00:26:59Z</cp:lastPrinted>
  <dcterms:created xsi:type="dcterms:W3CDTF">2015-03-30T20:19:27Z</dcterms:created>
  <dcterms:modified xsi:type="dcterms:W3CDTF">2017-01-23T20:15:15Z</dcterms:modified>
  <cp:category/>
</cp:coreProperties>
</file>