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6">
  <p:sldMasterIdLst>
    <p:sldMasterId id="2147483648" r:id="rId1"/>
  </p:sldMasterIdLst>
  <p:notesMasterIdLst>
    <p:notesMasterId r:id="rId20"/>
  </p:notesMasterIdLst>
  <p:sldIdLst>
    <p:sldId id="256" r:id="rId2"/>
    <p:sldId id="258" r:id="rId3"/>
    <p:sldId id="259" r:id="rId4"/>
    <p:sldId id="305" r:id="rId5"/>
    <p:sldId id="306" r:id="rId6"/>
    <p:sldId id="314" r:id="rId7"/>
    <p:sldId id="257" r:id="rId8"/>
    <p:sldId id="307" r:id="rId9"/>
    <p:sldId id="308" r:id="rId10"/>
    <p:sldId id="309" r:id="rId11"/>
    <p:sldId id="315" r:id="rId12"/>
    <p:sldId id="317" r:id="rId13"/>
    <p:sldId id="310" r:id="rId14"/>
    <p:sldId id="311" r:id="rId15"/>
    <p:sldId id="312" r:id="rId16"/>
    <p:sldId id="316" r:id="rId17"/>
    <p:sldId id="313" r:id="rId18"/>
    <p:sldId id="283" r:id="rId19"/>
  </p:sldIdLst>
  <p:sldSz cx="12192000" cy="6858000"/>
  <p:notesSz cx="6858000" cy="9144000"/>
  <p:defaultTextStyle>
    <a:defPPr>
      <a:defRPr lang="zh-CN"/>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8800" algn="l" defTabSz="914400" rtl="0" eaLnBrk="1" latinLnBrk="0" hangingPunct="1">
      <a:defRPr sz="1900" kern="1200">
        <a:solidFill>
          <a:schemeClr val="tx1"/>
        </a:solidFill>
        <a:latin typeface="+mn-lt"/>
        <a:ea typeface="+mn-ea"/>
        <a:cs typeface="+mn-cs"/>
      </a:defRPr>
    </a:lvl5pPr>
    <a:lvl6pPr marL="2286000" algn="l" defTabSz="914400" rtl="0" eaLnBrk="1" latinLnBrk="0" hangingPunct="1">
      <a:defRPr sz="1900" kern="1200">
        <a:solidFill>
          <a:schemeClr val="tx1"/>
        </a:solidFill>
        <a:latin typeface="+mn-lt"/>
        <a:ea typeface="+mn-ea"/>
        <a:cs typeface="+mn-cs"/>
      </a:defRPr>
    </a:lvl6pPr>
    <a:lvl7pPr marL="2743200" algn="l" defTabSz="914400" rtl="0" eaLnBrk="1" latinLnBrk="0" hangingPunct="1">
      <a:defRPr sz="1900" kern="1200">
        <a:solidFill>
          <a:schemeClr val="tx1"/>
        </a:solidFill>
        <a:latin typeface="+mn-lt"/>
        <a:ea typeface="+mn-ea"/>
        <a:cs typeface="+mn-cs"/>
      </a:defRPr>
    </a:lvl7pPr>
    <a:lvl8pPr marL="3200400" algn="l" defTabSz="914400" rtl="0" eaLnBrk="1" latinLnBrk="0" hangingPunct="1">
      <a:defRPr sz="1900" kern="1200">
        <a:solidFill>
          <a:schemeClr val="tx1"/>
        </a:solidFill>
        <a:latin typeface="+mn-lt"/>
        <a:ea typeface="+mn-ea"/>
        <a:cs typeface="+mn-cs"/>
      </a:defRPr>
    </a:lvl8pPr>
    <a:lvl9pPr marL="3657600" algn="l" defTabSz="91440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A2A2A2"/>
    <a:srgbClr val="EBE9DC"/>
    <a:srgbClr val="540000"/>
    <a:srgbClr val="AD1C21"/>
    <a:srgbClr val="7B1216"/>
    <a:srgbClr val="BAB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1912" autoAdjust="0"/>
    <p:restoredTop sz="94660"/>
  </p:normalViewPr>
  <p:slideViewPr>
    <p:cSldViewPr snapToGrid="0">
      <p:cViewPr varScale="1">
        <p:scale>
          <a:sx n="112" d="100"/>
          <a:sy n="112" d="100"/>
        </p:scale>
        <p:origin x="-264" y="-84"/>
      </p:cViewPr>
      <p:guideLst>
        <p:guide orient="horz" pos="2168"/>
        <p:guide pos="3851"/>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t>2020/11/9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t>‹#›</a:t>
            </a:fld>
            <a:endParaRPr lang="zh-CN" altLang="en-US"/>
          </a:p>
        </p:txBody>
      </p:sp>
    </p:spTree>
    <p:extLst>
      <p:ext uri="{BB962C8B-B14F-4D97-AF65-F5344CB8AC3E}">
        <p14:creationId xmlns:p14="http://schemas.microsoft.com/office/powerpoint/2010/main" val="128472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t>2020/11/9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t>2020/11/9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7"/>
            <a:ext cx="2628900"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7"/>
            <a:ext cx="7734300" cy="581183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t>2020/11/9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t>2020/11/9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2020/11/9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1AB7A37-B852-49AB-B2E2-96296AB21F67}" type="datetimeFigureOut">
              <a:rPr lang="zh-CN" altLang="en-US" smtClean="0"/>
              <a:t>2020/11/9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1AB7A37-B852-49AB-B2E2-96296AB21F67}" type="datetimeFigureOut">
              <a:rPr lang="zh-CN" altLang="en-US" smtClean="0"/>
              <a:t>2020/11/9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1AB7A37-B852-49AB-B2E2-96296AB21F67}" type="datetimeFigureOut">
              <a:rPr lang="zh-CN" altLang="en-US" smtClean="0"/>
              <a:t>2020/11/9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AB7A37-B852-49AB-B2E2-96296AB21F67}" type="datetimeFigureOut">
              <a:rPr lang="zh-CN" altLang="en-US" smtClean="0"/>
              <a:t>2020/11/9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2020/11/9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2020/11/9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36" tIns="45718" rIns="91436" bIns="45718"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71AB7A37-B852-49AB-B2E2-96296AB21F67}" type="datetimeFigureOut">
              <a:rPr lang="zh-CN" altLang="en-US" smtClean="0"/>
              <a:t>2020/11/9</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888F8D02-9041-4C59-BC62-13DE0E5C671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8800" algn="l" defTabSz="914400" rtl="0" eaLnBrk="1" latinLnBrk="0" hangingPunct="1">
        <a:defRPr sz="1900" kern="1200">
          <a:solidFill>
            <a:schemeClr val="tx1"/>
          </a:solidFill>
          <a:latin typeface="+mn-lt"/>
          <a:ea typeface="+mn-ea"/>
          <a:cs typeface="+mn-cs"/>
        </a:defRPr>
      </a:lvl5pPr>
      <a:lvl6pPr marL="2286000" algn="l" defTabSz="914400" rtl="0" eaLnBrk="1" latinLnBrk="0" hangingPunct="1">
        <a:defRPr sz="1900" kern="1200">
          <a:solidFill>
            <a:schemeClr val="tx1"/>
          </a:solidFill>
          <a:latin typeface="+mn-lt"/>
          <a:ea typeface="+mn-ea"/>
          <a:cs typeface="+mn-cs"/>
        </a:defRPr>
      </a:lvl6pPr>
      <a:lvl7pPr marL="2743200" algn="l" defTabSz="914400" rtl="0" eaLnBrk="1" latinLnBrk="0" hangingPunct="1">
        <a:defRPr sz="1900" kern="1200">
          <a:solidFill>
            <a:schemeClr val="tx1"/>
          </a:solidFill>
          <a:latin typeface="+mn-lt"/>
          <a:ea typeface="+mn-ea"/>
          <a:cs typeface="+mn-cs"/>
        </a:defRPr>
      </a:lvl7pPr>
      <a:lvl8pPr marL="3200400" algn="l" defTabSz="914400" rtl="0" eaLnBrk="1" latinLnBrk="0" hangingPunct="1">
        <a:defRPr sz="1900" kern="1200">
          <a:solidFill>
            <a:schemeClr val="tx1"/>
          </a:solidFill>
          <a:latin typeface="+mn-lt"/>
          <a:ea typeface="+mn-ea"/>
          <a:cs typeface="+mn-cs"/>
        </a:defRPr>
      </a:lvl8pPr>
      <a:lvl9pPr marL="3657600" algn="l" defTabSz="9144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i.org/10.1126/science.195716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8551" y="4672004"/>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61" name="组合 60"/>
          <p:cNvGrpSpPr/>
          <p:nvPr/>
        </p:nvGrpSpPr>
        <p:grpSpPr>
          <a:xfrm rot="16200000">
            <a:off x="11436485" y="5106095"/>
            <a:ext cx="1271471" cy="363349"/>
            <a:chOff x="6507038" y="462977"/>
            <a:chExt cx="2430800" cy="471379"/>
          </a:xfrm>
        </p:grpSpPr>
        <p:grpSp>
          <p:nvGrpSpPr>
            <p:cNvPr id="62" name="组合 61"/>
            <p:cNvGrpSpPr/>
            <p:nvPr/>
          </p:nvGrpSpPr>
          <p:grpSpPr>
            <a:xfrm flipV="1">
              <a:off x="6507038" y="462977"/>
              <a:ext cx="1917435" cy="471379"/>
              <a:chOff x="810775" y="1533962"/>
              <a:chExt cx="7782374" cy="1913206"/>
            </a:xfrm>
          </p:grpSpPr>
          <p:sp>
            <p:nvSpPr>
              <p:cNvPr id="64" name="圆角矩形 63"/>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圆角矩形 62"/>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圆角矩形 24"/>
          <p:cNvSpPr/>
          <p:nvPr/>
        </p:nvSpPr>
        <p:spPr>
          <a:xfrm rot="10800000" flipV="1">
            <a:off x="5972845" y="6154778"/>
            <a:ext cx="38707" cy="369281"/>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dirty="0">
              <a:solidFill>
                <a:schemeClr val="bg1"/>
              </a:solidFill>
            </a:endParaRPr>
          </a:p>
        </p:txBody>
      </p:sp>
      <p:sp>
        <p:nvSpPr>
          <p:cNvPr id="42" name="文本框 41"/>
          <p:cNvSpPr txBox="1"/>
          <p:nvPr/>
        </p:nvSpPr>
        <p:spPr>
          <a:xfrm>
            <a:off x="5058159" y="6162756"/>
            <a:ext cx="1689773" cy="398780"/>
          </a:xfrm>
          <a:prstGeom prst="rect">
            <a:avLst/>
          </a:prstGeom>
          <a:noFill/>
        </p:spPr>
        <p:txBody>
          <a:bodyPr wrap="square" rtlCol="0">
            <a:spAutoFit/>
          </a:bodyPr>
          <a:lstStyle/>
          <a:p>
            <a:pPr algn="ctr"/>
            <a:r>
              <a:rPr lang="en-US" altLang="zh-CN" sz="2000" dirty="0" err="1" smtClean="0">
                <a:solidFill>
                  <a:srgbClr val="A2A2A2"/>
                </a:solidFill>
                <a:latin typeface="Times New Roman" panose="02020603050405020304" pitchFamily="18" charset="0"/>
                <a:ea typeface="微软雅黑" panose="020B0503020204020204" pitchFamily="34" charset="-122"/>
                <a:cs typeface="Times New Roman" panose="02020603050405020304" pitchFamily="18" charset="0"/>
              </a:rPr>
              <a:t>Yiqiang</a:t>
            </a:r>
            <a:r>
              <a:rPr lang="en-US" altLang="zh-CN" sz="2000" dirty="0" smtClean="0">
                <a:solidFill>
                  <a:srgbClr val="A2A2A2"/>
                </a:solidFill>
                <a:latin typeface="Times New Roman" panose="02020603050405020304" pitchFamily="18" charset="0"/>
                <a:ea typeface="微软雅黑" panose="020B0503020204020204" pitchFamily="34" charset="-122"/>
                <a:cs typeface="Times New Roman" panose="02020603050405020304" pitchFamily="18" charset="0"/>
              </a:rPr>
              <a:t>  ZHU</a:t>
            </a:r>
            <a:endParaRPr lang="en-US" altLang="zh-CN" sz="2000" dirty="0">
              <a:solidFill>
                <a:srgbClr val="A2A2A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8" name="文本框 47"/>
          <p:cNvSpPr txBox="1"/>
          <p:nvPr/>
        </p:nvSpPr>
        <p:spPr>
          <a:xfrm>
            <a:off x="-1620766" y="2036428"/>
            <a:ext cx="13578457" cy="1785102"/>
          </a:xfrm>
          <a:prstGeom prst="rect">
            <a:avLst/>
          </a:prstGeom>
          <a:noFill/>
        </p:spPr>
        <p:txBody>
          <a:bodyPr wrap="none" lIns="91438" tIns="45719" rIns="91438" bIns="45719" rtlCol="0">
            <a:spAutoFit/>
          </a:bodyPr>
          <a:lstStyle/>
          <a:p>
            <a:pPr algn="ctr"/>
            <a:r>
              <a:rPr lang="zh-CN" altLang="en-US" sz="6600" dirty="0">
                <a:ln w="0"/>
                <a:solidFill>
                  <a:schemeClr val="tx2"/>
                </a:solidFill>
                <a:latin typeface="微软雅黑" panose="020B0503020204020204" pitchFamily="34" charset="-122"/>
                <a:ea typeface="微软雅黑" panose="020B0503020204020204" pitchFamily="34" charset="-122"/>
              </a:rPr>
              <a:t> </a:t>
            </a:r>
            <a:r>
              <a:rPr lang="zh-CN" altLang="en-US" sz="6600" dirty="0" smtClean="0">
                <a:ln w="0"/>
                <a:solidFill>
                  <a:schemeClr val="tx2"/>
                </a:solidFill>
                <a:latin typeface="微软雅黑" panose="020B0503020204020204" pitchFamily="34" charset="-122"/>
                <a:ea typeface="微软雅黑" panose="020B0503020204020204" pitchFamily="34" charset="-122"/>
              </a:rPr>
              <a:t>       </a:t>
            </a:r>
            <a:r>
              <a:rPr lang="en-US" altLang="zh-CN" sz="4000" b="1" dirty="0" smtClean="0">
                <a:ln w="0"/>
                <a:solidFill>
                  <a:schemeClr val="tx2"/>
                </a:solidFill>
                <a:latin typeface="微软雅黑" panose="020B0503020204020204" pitchFamily="34" charset="-122"/>
                <a:ea typeface="微软雅黑" panose="020B0503020204020204" pitchFamily="34" charset="-122"/>
              </a:rPr>
              <a:t>Speckle reducing OCT using optical chopper</a:t>
            </a:r>
          </a:p>
          <a:p>
            <a:pPr algn="ctr"/>
            <a:r>
              <a:rPr lang="en-US" altLang="zh-CN" sz="4400" dirty="0" smtClean="0">
                <a:ln w="0"/>
                <a:solidFill>
                  <a:schemeClr val="tx2"/>
                </a:solidFill>
                <a:latin typeface="微软雅黑" panose="020B0503020204020204" pitchFamily="34" charset="-122"/>
                <a:ea typeface="微软雅黑" panose="020B0503020204020204" pitchFamily="34" charset="-122"/>
              </a:rPr>
              <a:t>      </a:t>
            </a:r>
            <a:r>
              <a:rPr lang="en-US" altLang="zh-CN" sz="2000" dirty="0" smtClean="0">
                <a:ln w="0"/>
                <a:solidFill>
                  <a:schemeClr val="tx2"/>
                </a:solidFill>
                <a:latin typeface="微软雅黑" panose="020B0503020204020204" pitchFamily="34" charset="-122"/>
                <a:ea typeface="微软雅黑" panose="020B0503020204020204" pitchFamily="34" charset="-122"/>
              </a:rPr>
              <a:t>SR-OCT</a:t>
            </a:r>
          </a:p>
        </p:txBody>
      </p:sp>
      <p:sp>
        <p:nvSpPr>
          <p:cNvPr id="57" name="圆角矩形 56"/>
          <p:cNvSpPr/>
          <p:nvPr/>
        </p:nvSpPr>
        <p:spPr>
          <a:xfrm rot="16200000" flipV="1">
            <a:off x="10447003" y="4634619"/>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Freeform 96"/>
          <p:cNvSpPr/>
          <p:nvPr/>
        </p:nvSpPr>
        <p:spPr bwMode="auto">
          <a:xfrm>
            <a:off x="10716633" y="4926395"/>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2</a:t>
            </a:r>
            <a:endParaRPr lang="zh-CN" altLang="en-US" sz="3600" dirty="0"/>
          </a:p>
        </p:txBody>
      </p:sp>
      <p:sp>
        <p:nvSpPr>
          <p:cNvPr id="46" name="矩形 45"/>
          <p:cNvSpPr/>
          <p:nvPr/>
        </p:nvSpPr>
        <p:spPr>
          <a:xfrm>
            <a:off x="1905641" y="295203"/>
            <a:ext cx="10160000" cy="997585"/>
          </a:xfrm>
          <a:prstGeom prst="rect">
            <a:avLst/>
          </a:prstGeom>
        </p:spPr>
        <p:txBody>
          <a:bodyPr wrap="square" lIns="91436" tIns="45718" rIns="91436" bIns="45718">
            <a:spAutoFit/>
          </a:bodyPr>
          <a:lstStyle/>
          <a:p>
            <a:pPr algn="ctr"/>
            <a:r>
              <a:rPr lang="en-US" altLang="zh-CN" sz="20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                                                                                       Experimental setup and principle</a:t>
            </a:r>
            <a:endParaRPr lang="zh-CN"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endParaRPr lang="zh-CN" altLang="en-US" sz="2000" spc="600" dirty="0">
              <a:solidFill>
                <a:schemeClr val="bg1"/>
              </a:solidFill>
              <a:latin typeface="微软雅黑" panose="020B0503020204020204" pitchFamily="34" charset="-122"/>
              <a:ea typeface="微软雅黑" panose="020B0503020204020204" pitchFamily="34" charset="-122"/>
            </a:endParaRPr>
          </a:p>
          <a:p>
            <a:pPr algn="ct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42" name="组 41"/>
          <p:cNvGrpSpPr/>
          <p:nvPr/>
        </p:nvGrpSpPr>
        <p:grpSpPr>
          <a:xfrm>
            <a:off x="9310125" y="252856"/>
            <a:ext cx="2907908" cy="484289"/>
            <a:chOff x="9284089" y="252855"/>
            <a:chExt cx="2907908" cy="484289"/>
          </a:xfrm>
        </p:grpSpPr>
        <p:grpSp>
          <p:nvGrpSpPr>
            <p:cNvPr id="43" name="组 42"/>
            <p:cNvGrpSpPr/>
            <p:nvPr/>
          </p:nvGrpSpPr>
          <p:grpSpPr>
            <a:xfrm>
              <a:off x="11454105" y="252856"/>
              <a:ext cx="737892" cy="484288"/>
              <a:chOff x="11454105" y="252856"/>
              <a:chExt cx="737892" cy="484288"/>
            </a:xfrm>
          </p:grpSpPr>
          <p:grpSp>
            <p:nvGrpSpPr>
              <p:cNvPr id="50"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99"/>
              <p:cNvGrpSpPr/>
              <p:nvPr/>
            </p:nvGrpSpPr>
            <p:grpSpPr>
              <a:xfrm>
                <a:off x="11454105" y="252857"/>
                <a:ext cx="491115" cy="484287"/>
                <a:chOff x="1528923" y="220268"/>
                <a:chExt cx="1284096" cy="1266241"/>
              </a:xfrm>
            </p:grpSpPr>
            <p:sp>
              <p:nvSpPr>
                <p:cNvPr id="52" name="圆角矩形 5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9" name="文本框 48"/>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1" name="圆角矩形 20"/>
          <p:cNvSpPr/>
          <p:nvPr/>
        </p:nvSpPr>
        <p:spPr>
          <a:xfrm rot="10800000" flipV="1">
            <a:off x="478623" y="1047360"/>
            <a:ext cx="6355715" cy="49085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lang="en-US" altLang="zh-CN" sz="2400" dirty="0" smtClean="0">
                <a:latin typeface="Times New Roman" panose="02020603050405020304" pitchFamily="18" charset="0"/>
                <a:cs typeface="Times New Roman" panose="02020603050405020304" pitchFamily="18" charset="0"/>
              </a:rPr>
              <a:t>Principle </a:t>
            </a:r>
            <a:endParaRPr lang="en-US" altLang="zh-CN" sz="2400" dirty="0">
              <a:latin typeface="Times New Roman" panose="02020603050405020304" pitchFamily="18" charset="0"/>
              <a:cs typeface="Times New Roman" panose="02020603050405020304" pitchFamily="18" charset="0"/>
            </a:endParaRPr>
          </a:p>
        </p:txBody>
      </p:sp>
      <p:sp>
        <p:nvSpPr>
          <p:cNvPr id="2" name="矩形 1"/>
          <p:cNvSpPr/>
          <p:nvPr/>
        </p:nvSpPr>
        <p:spPr>
          <a:xfrm>
            <a:off x="478623" y="1729573"/>
            <a:ext cx="4018729" cy="384721"/>
          </a:xfrm>
          <a:prstGeom prst="rect">
            <a:avLst/>
          </a:prstGeom>
        </p:spPr>
        <p:txBody>
          <a:bodyPr wrap="none">
            <a:spAutoFit/>
          </a:bodyPr>
          <a:lstStyle/>
          <a:p>
            <a:r>
              <a:rPr lang="en-US" altLang="zh-CN" b="1" dirty="0" smtClean="0">
                <a:latin typeface="+mn-ea"/>
              </a:rPr>
              <a:t>Analysis of signal to noise ratio</a:t>
            </a:r>
            <a:endParaRPr lang="zh-CN" altLang="en-US" b="1" dirty="0">
              <a:latin typeface="+mn-ea"/>
            </a:endParaRPr>
          </a:p>
        </p:txBody>
      </p:sp>
      <mc:AlternateContent xmlns:mc="http://schemas.openxmlformats.org/markup-compatibility/2006" xmlns:a14="http://schemas.microsoft.com/office/drawing/2010/main">
        <mc:Choice Requires="a14">
          <p:sp>
            <p:nvSpPr>
              <p:cNvPr id="6" name="矩形 5"/>
              <p:cNvSpPr/>
              <p:nvPr/>
            </p:nvSpPr>
            <p:spPr>
              <a:xfrm>
                <a:off x="478623" y="2114294"/>
                <a:ext cx="11492633" cy="972510"/>
              </a:xfrm>
              <a:prstGeom prst="rect">
                <a:avLst/>
              </a:prstGeom>
            </p:spPr>
            <p:txBody>
              <a:bodyPr wrap="square">
                <a:spAutoFit/>
              </a:bodyPr>
              <a:lstStyle/>
              <a:p>
                <a:r>
                  <a:rPr lang="zh-CN" altLang="zh-CN" sz="1400" dirty="0" smtClean="0">
                    <a:latin typeface="+mn-ea"/>
                  </a:rPr>
                  <a:t> </a:t>
                </a:r>
                <a:r>
                  <a:rPr lang="en-US" altLang="zh-CN" sz="1400" dirty="0" smtClean="0">
                    <a:latin typeface="+mn-ea"/>
                  </a:rPr>
                  <a:t>      There </a:t>
                </a:r>
                <a:r>
                  <a:rPr lang="en-US" altLang="zh-CN" sz="1400" dirty="0">
                    <a:latin typeface="+mn-ea"/>
                  </a:rPr>
                  <a:t>are  two types of speckle noises in SR-OCT images, i.e. </a:t>
                </a:r>
                <a:r>
                  <a:rPr lang="en-US" altLang="zh-CN" sz="1400" b="1" dirty="0">
                    <a:latin typeface="+mn-ea"/>
                  </a:rPr>
                  <a:t>random noise </a:t>
                </a:r>
                <a:r>
                  <a:rPr lang="en-US" altLang="zh-CN" sz="1400" dirty="0">
                    <a:latin typeface="+mn-ea"/>
                  </a:rPr>
                  <a:t>and </a:t>
                </a:r>
                <a:r>
                  <a:rPr lang="en-US" altLang="zh-CN" sz="1400" b="1" dirty="0">
                    <a:latin typeface="+mn-ea"/>
                  </a:rPr>
                  <a:t>fixed-pattern noise</a:t>
                </a:r>
                <a:r>
                  <a:rPr lang="en-US" altLang="zh-CN" sz="1400" dirty="0">
                    <a:latin typeface="+mn-ea"/>
                  </a:rPr>
                  <a:t>. When the optical chopper rotates, </a:t>
                </a:r>
                <a:r>
                  <a:rPr lang="en-US" altLang="zh-CN" sz="1400" b="1" dirty="0">
                    <a:latin typeface="+mn-ea"/>
                  </a:rPr>
                  <a:t>the former varies randomly, while the latter remains constant</a:t>
                </a:r>
                <a:r>
                  <a:rPr lang="en-US" altLang="zh-CN" sz="1400" dirty="0">
                    <a:latin typeface="+mn-ea"/>
                  </a:rPr>
                  <a:t>. Supposing the standard deviation (STD) of two speckle noises are both σ, after </a:t>
                </a:r>
                <a:r>
                  <a:rPr lang="en-US" altLang="zh-CN" sz="1400" i="1" dirty="0">
                    <a:latin typeface="+mn-ea"/>
                  </a:rPr>
                  <a:t>n</a:t>
                </a:r>
                <a:r>
                  <a:rPr lang="en-US" altLang="zh-CN" sz="1400" dirty="0">
                    <a:latin typeface="+mn-ea"/>
                  </a:rPr>
                  <a:t>-time averaging operation, the STD of random noise is </a:t>
                </a:r>
                <a14:m>
                  <m:oMath xmlns:m="http://schemas.openxmlformats.org/officeDocument/2006/math">
                    <m:sSup>
                      <m:sSupPr>
                        <m:ctrlPr>
                          <a:rPr lang="en-US" altLang="zh-CN" sz="1400" i="1" smtClean="0">
                            <a:latin typeface="Cambria Math"/>
                          </a:rPr>
                        </m:ctrlPr>
                      </m:sSupPr>
                      <m:e>
                        <m:r>
                          <a:rPr lang="en-US" altLang="zh-CN" sz="1400" b="0" i="1" smtClean="0">
                            <a:latin typeface="Cambria Math"/>
                          </a:rPr>
                          <m:t>𝑛</m:t>
                        </m:r>
                      </m:e>
                      <m:sup>
                        <m:r>
                          <a:rPr lang="en-US" altLang="zh-CN" sz="1400" b="0" i="1" smtClean="0">
                            <a:latin typeface="Cambria Math"/>
                          </a:rPr>
                          <m:t>−</m:t>
                        </m:r>
                        <m:f>
                          <m:fPr>
                            <m:type m:val="lin"/>
                            <m:ctrlPr>
                              <a:rPr lang="en-US" altLang="zh-CN" sz="1400" b="0" i="1" smtClean="0">
                                <a:latin typeface="Cambria Math"/>
                              </a:rPr>
                            </m:ctrlPr>
                          </m:fPr>
                          <m:num>
                            <m:r>
                              <a:rPr lang="en-US" altLang="zh-CN" sz="1400" b="0" i="1" smtClean="0">
                                <a:latin typeface="Cambria Math"/>
                              </a:rPr>
                              <m:t>1</m:t>
                            </m:r>
                          </m:num>
                          <m:den>
                            <m:r>
                              <a:rPr lang="en-US" altLang="zh-CN" sz="1400" b="0" i="1" smtClean="0">
                                <a:latin typeface="Cambria Math"/>
                              </a:rPr>
                              <m:t>2</m:t>
                            </m:r>
                          </m:den>
                        </m:f>
                      </m:sup>
                    </m:sSup>
                  </m:oMath>
                </a14:m>
                <a:r>
                  <a:rPr lang="en-US" altLang="zh-CN" sz="1400" dirty="0" smtClean="0">
                    <a:solidFill>
                      <a:schemeClr val="tx1"/>
                    </a:solidFill>
                    <a:latin typeface="+mn-ea"/>
                  </a:rPr>
                  <a:t>σ</a:t>
                </a:r>
                <a:r>
                  <a:rPr lang="en-US" altLang="zh-CN" sz="1400" dirty="0">
                    <a:latin typeface="+mn-ea"/>
                  </a:rPr>
                  <a:t>, while the STD of fixed-pattern noise still remains σ. Therefore, the SNR of </a:t>
                </a:r>
                <a:r>
                  <a:rPr lang="en-US" altLang="zh-CN" sz="1400" i="1" dirty="0">
                    <a:latin typeface="+mn-ea"/>
                  </a:rPr>
                  <a:t>n</a:t>
                </a:r>
                <a:r>
                  <a:rPr lang="en-US" altLang="zh-CN" sz="1400" dirty="0">
                    <a:latin typeface="+mn-ea"/>
                  </a:rPr>
                  <a:t>-time averaged image is expressed by</a:t>
                </a:r>
                <a:endParaRPr lang="zh-CN" altLang="zh-CN" sz="1400" dirty="0">
                  <a:latin typeface="+mn-ea"/>
                </a:endParaRPr>
              </a:p>
            </p:txBody>
          </p:sp>
        </mc:Choice>
        <mc:Fallback xmlns="">
          <p:sp>
            <p:nvSpPr>
              <p:cNvPr id="6" name="矩形 5"/>
              <p:cNvSpPr>
                <a:spLocks noRot="1" noChangeAspect="1" noMove="1" noResize="1" noEditPoints="1" noAdjustHandles="1" noChangeArrowheads="1" noChangeShapeType="1" noTextEdit="1"/>
              </p:cNvSpPr>
              <p:nvPr/>
            </p:nvSpPr>
            <p:spPr>
              <a:xfrm>
                <a:off x="478623" y="2114294"/>
                <a:ext cx="11492633" cy="972510"/>
              </a:xfrm>
              <a:prstGeom prst="rect">
                <a:avLst/>
              </a:prstGeom>
              <a:blipFill rotWithShape="1">
                <a:blip r:embed="rId2"/>
                <a:stretch>
                  <a:fillRect l="-159" t="-629" r="-159" b="-5031"/>
                </a:stretch>
              </a:blipFill>
            </p:spPr>
            <p:txBody>
              <a:bodyPr/>
              <a:lstStyle/>
              <a:p>
                <a:r>
                  <a:rPr lang="zh-CN" altLang="en-US">
                    <a:noFill/>
                  </a:rPr>
                  <a:t> </a:t>
                </a:r>
              </a:p>
            </p:txBody>
          </p:sp>
        </mc:Fallback>
      </mc:AlternateContent>
      <p:pic>
        <p:nvPicPr>
          <p:cNvPr id="24" name="图片 23"/>
          <p:cNvPicPr/>
          <p:nvPr/>
        </p:nvPicPr>
        <p:blipFill>
          <a:blip r:embed="rId3"/>
          <a:stretch>
            <a:fillRect/>
          </a:stretch>
        </p:blipFill>
        <p:spPr>
          <a:xfrm>
            <a:off x="3296072" y="3166313"/>
            <a:ext cx="5278120" cy="659765"/>
          </a:xfrm>
          <a:prstGeom prst="rect">
            <a:avLst/>
          </a:prstGeom>
        </p:spPr>
      </p:pic>
      <p:sp>
        <p:nvSpPr>
          <p:cNvPr id="7" name="矩形 6"/>
          <p:cNvSpPr/>
          <p:nvPr/>
        </p:nvSpPr>
        <p:spPr>
          <a:xfrm>
            <a:off x="478622" y="3946549"/>
            <a:ext cx="11492633" cy="738664"/>
          </a:xfrm>
          <a:prstGeom prst="rect">
            <a:avLst/>
          </a:prstGeom>
        </p:spPr>
        <p:txBody>
          <a:bodyPr wrap="square">
            <a:spAutoFit/>
          </a:bodyPr>
          <a:lstStyle/>
          <a:p>
            <a:r>
              <a:rPr lang="en-US" altLang="zh-CN" sz="1400" dirty="0" smtClean="0">
                <a:latin typeface="+mn-ea"/>
              </a:rPr>
              <a:t>        s </a:t>
            </a:r>
            <a:r>
              <a:rPr lang="en-US" altLang="zh-CN" sz="1400" dirty="0">
                <a:latin typeface="+mn-ea"/>
              </a:rPr>
              <a:t>denotes the amplitude of signal and α the proportion of fixed-pattern noise in noise</a:t>
            </a:r>
            <a:r>
              <a:rPr lang="en-US" altLang="zh-CN" sz="1400" dirty="0" smtClean="0">
                <a:latin typeface="+mn-ea"/>
              </a:rPr>
              <a:t>.</a:t>
            </a:r>
          </a:p>
          <a:p>
            <a:r>
              <a:rPr lang="en-US" altLang="zh-CN" sz="1400" dirty="0">
                <a:latin typeface="+mn-ea"/>
              </a:rPr>
              <a:t/>
            </a:r>
            <a:br>
              <a:rPr lang="en-US" altLang="zh-CN" sz="1400" dirty="0">
                <a:latin typeface="+mn-ea"/>
              </a:rPr>
            </a:br>
            <a:r>
              <a:rPr lang="en-US" altLang="zh-CN" sz="1400" dirty="0">
                <a:latin typeface="+mn-ea"/>
              </a:rPr>
              <a:t>Thus the SNR of OCT image is improved by </a:t>
            </a:r>
            <a:endParaRPr lang="zh-CN" altLang="en-US" sz="1400" dirty="0">
              <a:latin typeface="+mn-ea"/>
            </a:endParaRPr>
          </a:p>
        </p:txBody>
      </p:sp>
      <p:pic>
        <p:nvPicPr>
          <p:cNvPr id="26" name="图片 25"/>
          <p:cNvPicPr/>
          <p:nvPr/>
        </p:nvPicPr>
        <p:blipFill>
          <a:blip r:embed="rId4"/>
          <a:stretch>
            <a:fillRect/>
          </a:stretch>
        </p:blipFill>
        <p:spPr>
          <a:xfrm>
            <a:off x="3296072" y="4685213"/>
            <a:ext cx="5278120" cy="526415"/>
          </a:xfrm>
          <a:prstGeom prst="rect">
            <a:avLst/>
          </a:prstGeom>
        </p:spPr>
      </p:pic>
      <p:sp>
        <p:nvSpPr>
          <p:cNvPr id="8" name="矩形 7"/>
          <p:cNvSpPr/>
          <p:nvPr/>
        </p:nvSpPr>
        <p:spPr>
          <a:xfrm>
            <a:off x="478622" y="5243347"/>
            <a:ext cx="11492633" cy="523220"/>
          </a:xfrm>
          <a:prstGeom prst="rect">
            <a:avLst/>
          </a:prstGeom>
        </p:spPr>
        <p:txBody>
          <a:bodyPr wrap="square">
            <a:spAutoFit/>
          </a:bodyPr>
          <a:lstStyle/>
          <a:p>
            <a:r>
              <a:rPr lang="zh-CN" altLang="en-US" sz="1400" dirty="0">
                <a:latin typeface="+mn-ea"/>
              </a:rPr>
              <a:t>①</a:t>
            </a:r>
            <a:r>
              <a:rPr lang="en-US" altLang="zh-CN" sz="1400" dirty="0" smtClean="0">
                <a:latin typeface="+mn-ea"/>
              </a:rPr>
              <a:t>If </a:t>
            </a:r>
            <a:r>
              <a:rPr lang="en-US" altLang="zh-CN" sz="1400" dirty="0">
                <a:latin typeface="+mn-ea"/>
              </a:rPr>
              <a:t>α=0, the image SNR is increased by the average number </a:t>
            </a:r>
            <a:r>
              <a:rPr lang="en-US" altLang="zh-CN" sz="1400" i="1" dirty="0">
                <a:latin typeface="+mn-ea"/>
              </a:rPr>
              <a:t>n</a:t>
            </a:r>
            <a:r>
              <a:rPr lang="en-US" altLang="zh-CN" sz="1400" dirty="0">
                <a:latin typeface="+mn-ea"/>
              </a:rPr>
              <a:t>. At this time, all noise is </a:t>
            </a:r>
            <a:r>
              <a:rPr lang="en-US" altLang="zh-CN" sz="1400" dirty="0" smtClean="0">
                <a:latin typeface="+mn-ea"/>
              </a:rPr>
              <a:t>completely uncorrelated</a:t>
            </a:r>
          </a:p>
          <a:p>
            <a:r>
              <a:rPr lang="zh-CN" altLang="en-US" sz="1400" dirty="0" smtClean="0">
                <a:latin typeface="+mn-ea"/>
              </a:rPr>
              <a:t>②</a:t>
            </a:r>
            <a:r>
              <a:rPr lang="en-US" altLang="zh-CN" sz="1400" dirty="0" smtClean="0">
                <a:latin typeface="+mn-ea"/>
              </a:rPr>
              <a:t>If </a:t>
            </a:r>
            <a:r>
              <a:rPr lang="en-US" altLang="zh-CN" sz="1400" dirty="0">
                <a:latin typeface="+mn-ea"/>
              </a:rPr>
              <a:t>α=1, the image SNR is a constant. because the fixed-pattern noise cannot be suppressed by averaging.</a:t>
            </a:r>
            <a:endParaRPr lang="zh-CN" altLang="en-US" sz="1400" dirty="0">
              <a:latin typeface="+mn-ea"/>
            </a:endParaRPr>
          </a:p>
        </p:txBody>
      </p:sp>
    </p:spTree>
    <p:extLst>
      <p:ext uri="{BB962C8B-B14F-4D97-AF65-F5344CB8AC3E}">
        <p14:creationId xmlns:p14="http://schemas.microsoft.com/office/powerpoint/2010/main" val="878322460"/>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3</a:t>
              </a:r>
              <a:endParaRPr lang="zh-CN" altLang="en-US" sz="6000" dirty="0"/>
            </a:p>
          </p:txBody>
        </p:sp>
        <p:sp>
          <p:nvSpPr>
            <p:cNvPr id="42" name="文本框 41"/>
            <p:cNvSpPr txBox="1"/>
            <p:nvPr/>
          </p:nvSpPr>
          <p:spPr>
            <a:xfrm>
              <a:off x="1802074" y="3133930"/>
              <a:ext cx="3775388" cy="646329"/>
            </a:xfrm>
            <a:prstGeom prst="rect">
              <a:avLst/>
            </a:prstGeom>
            <a:noFill/>
          </p:spPr>
          <p:txBody>
            <a:bodyPr wrap="none" lIns="91438" tIns="45719" rIns="91438" bIns="45719" rtlCol="0">
              <a:spAutoFit/>
            </a:bodyPr>
            <a:lstStyle/>
            <a:p>
              <a:pPr algn="l"/>
              <a:r>
                <a:rPr lang="en-US" altLang="zh-CN" sz="36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Experiment results </a:t>
              </a:r>
              <a:endParaRPr lang="en-US" altLang="zh-CN" sz="3600" spc="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7" name="组 26"/>
          <p:cNvGrpSpPr/>
          <p:nvPr/>
        </p:nvGrpSpPr>
        <p:grpSpPr>
          <a:xfrm>
            <a:off x="9284090" y="252856"/>
            <a:ext cx="2907908" cy="484289"/>
            <a:chOff x="9284089" y="252855"/>
            <a:chExt cx="2907908" cy="484289"/>
          </a:xfrm>
        </p:grpSpPr>
        <p:grpSp>
          <p:nvGrpSpPr>
            <p:cNvPr id="28" name="组 27"/>
            <p:cNvGrpSpPr/>
            <p:nvPr/>
          </p:nvGrpSpPr>
          <p:grpSpPr>
            <a:xfrm>
              <a:off x="11454105" y="252856"/>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9" name="文本框 28"/>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extLst>
      <p:ext uri="{BB962C8B-B14F-4D97-AF65-F5344CB8AC3E}">
        <p14:creationId xmlns:p14="http://schemas.microsoft.com/office/powerpoint/2010/main" val="40217383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46" name="矩形 45"/>
          <p:cNvSpPr/>
          <p:nvPr/>
        </p:nvSpPr>
        <p:spPr>
          <a:xfrm>
            <a:off x="1905641" y="295203"/>
            <a:ext cx="10160000" cy="692493"/>
          </a:xfrm>
          <a:prstGeom prst="rect">
            <a:avLst/>
          </a:prstGeom>
        </p:spPr>
        <p:txBody>
          <a:bodyPr wrap="square" lIns="91436" tIns="45718" rIns="91436" bIns="45718">
            <a:spAutoFit/>
          </a:bodyPr>
          <a:lstStyle/>
          <a:p>
            <a:pPr algn="ctr"/>
            <a:r>
              <a:rPr lang="en-US" altLang="zh-CN" sz="20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                                                                                                             Experiment results</a:t>
            </a:r>
            <a:endParaRPr lang="zh-CN" altLang="en-US" sz="2000" spc="600" dirty="0">
              <a:solidFill>
                <a:schemeClr val="bg1"/>
              </a:solidFill>
              <a:latin typeface="微软雅黑" panose="020B0503020204020204" pitchFamily="34" charset="-122"/>
              <a:ea typeface="微软雅黑" panose="020B0503020204020204" pitchFamily="34" charset="-122"/>
            </a:endParaRPr>
          </a:p>
          <a:p>
            <a:pPr algn="ct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42" name="组 41"/>
          <p:cNvGrpSpPr/>
          <p:nvPr/>
        </p:nvGrpSpPr>
        <p:grpSpPr>
          <a:xfrm>
            <a:off x="9310125" y="252856"/>
            <a:ext cx="2907908" cy="484289"/>
            <a:chOff x="9284089" y="252855"/>
            <a:chExt cx="2907908" cy="484289"/>
          </a:xfrm>
        </p:grpSpPr>
        <p:grpSp>
          <p:nvGrpSpPr>
            <p:cNvPr id="43" name="组 42"/>
            <p:cNvGrpSpPr/>
            <p:nvPr/>
          </p:nvGrpSpPr>
          <p:grpSpPr>
            <a:xfrm>
              <a:off x="11454105" y="252856"/>
              <a:ext cx="737892" cy="484288"/>
              <a:chOff x="11454105" y="252856"/>
              <a:chExt cx="737892" cy="484288"/>
            </a:xfrm>
          </p:grpSpPr>
          <p:grpSp>
            <p:nvGrpSpPr>
              <p:cNvPr id="50"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99"/>
              <p:cNvGrpSpPr/>
              <p:nvPr/>
            </p:nvGrpSpPr>
            <p:grpSpPr>
              <a:xfrm>
                <a:off x="11454105" y="252857"/>
                <a:ext cx="491115" cy="484287"/>
                <a:chOff x="1528923" y="220268"/>
                <a:chExt cx="1284096" cy="1266241"/>
              </a:xfrm>
            </p:grpSpPr>
            <p:sp>
              <p:nvSpPr>
                <p:cNvPr id="52" name="圆角矩形 5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9" name="文本框 48"/>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1" name="圆角矩形 20"/>
          <p:cNvSpPr/>
          <p:nvPr/>
        </p:nvSpPr>
        <p:spPr>
          <a:xfrm rot="10800000" flipV="1">
            <a:off x="478623" y="1047360"/>
            <a:ext cx="6355715" cy="49085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lang="en-US" altLang="zh-CN" sz="2400" dirty="0" smtClean="0">
                <a:latin typeface="Times New Roman" panose="02020603050405020304" pitchFamily="18" charset="0"/>
                <a:cs typeface="Times New Roman" panose="02020603050405020304" pitchFamily="18" charset="0"/>
              </a:rPr>
              <a:t>Transverse resolution </a:t>
            </a:r>
            <a:endParaRPr lang="en-US" altLang="zh-CN" sz="2400" dirty="0">
              <a:latin typeface="Times New Roman" panose="02020603050405020304" pitchFamily="18" charset="0"/>
              <a:cs typeface="Times New Roman" panose="02020603050405020304" pitchFamily="18" charset="0"/>
            </a:endParaRPr>
          </a:p>
        </p:txBody>
      </p:sp>
      <p:sp>
        <p:nvSpPr>
          <p:cNvPr id="3" name="矩形 2"/>
          <p:cNvSpPr/>
          <p:nvPr/>
        </p:nvSpPr>
        <p:spPr>
          <a:xfrm>
            <a:off x="478623" y="1828912"/>
            <a:ext cx="8529910" cy="307777"/>
          </a:xfrm>
          <a:prstGeom prst="rect">
            <a:avLst/>
          </a:prstGeom>
        </p:spPr>
        <p:txBody>
          <a:bodyPr wrap="square">
            <a:spAutoFit/>
          </a:bodyPr>
          <a:lstStyle/>
          <a:p>
            <a:r>
              <a:rPr lang="en-US" altLang="zh-CN" sz="1400" dirty="0" smtClean="0">
                <a:latin typeface="+mn-ea"/>
              </a:rPr>
              <a:t> B-scans </a:t>
            </a:r>
            <a:r>
              <a:rPr lang="en-US" altLang="zh-CN" sz="1400" dirty="0">
                <a:latin typeface="+mn-ea"/>
              </a:rPr>
              <a:t>of the variable frequency gratings obtained </a:t>
            </a:r>
            <a:r>
              <a:rPr lang="en-US" altLang="zh-CN" sz="1400" dirty="0" smtClean="0">
                <a:latin typeface="+mn-ea"/>
              </a:rPr>
              <a:t>by conventional </a:t>
            </a:r>
            <a:r>
              <a:rPr lang="en-US" altLang="zh-CN" sz="1400" dirty="0">
                <a:latin typeface="+mn-ea"/>
              </a:rPr>
              <a:t>OCT and SR-OCT</a:t>
            </a:r>
            <a:endParaRPr lang="zh-CN" altLang="en-US" sz="1400" dirty="0">
              <a:latin typeface="+mn-ea"/>
            </a:endParaRPr>
          </a:p>
        </p:txBody>
      </p:sp>
      <p:sp>
        <p:nvSpPr>
          <p:cNvPr id="4"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TextBox 29"/>
          <p:cNvSpPr txBox="1"/>
          <p:nvPr/>
        </p:nvSpPr>
        <p:spPr>
          <a:xfrm>
            <a:off x="2931249" y="6055379"/>
            <a:ext cx="559769" cy="276999"/>
          </a:xfrm>
          <a:prstGeom prst="rect">
            <a:avLst/>
          </a:prstGeom>
          <a:noFill/>
        </p:spPr>
        <p:txBody>
          <a:bodyPr wrap="none" rtlCol="0">
            <a:spAutoFit/>
          </a:bodyPr>
          <a:lstStyle/>
          <a:p>
            <a:r>
              <a:rPr lang="en-US" altLang="zh-CN" sz="1200" b="1" dirty="0" smtClean="0">
                <a:latin typeface="+mn-ea"/>
              </a:rPr>
              <a:t>Fig 3</a:t>
            </a:r>
            <a:endParaRPr lang="zh-CN" altLang="en-US" sz="1200" b="1" dirty="0">
              <a:latin typeface="+mn-ea"/>
            </a:endParaRPr>
          </a:p>
        </p:txBody>
      </p:sp>
      <p:pic>
        <p:nvPicPr>
          <p:cNvPr id="32" name="image6.png"/>
          <p:cNvPicPr/>
          <p:nvPr/>
        </p:nvPicPr>
        <p:blipFill>
          <a:blip r:embed="rId2" cstate="print"/>
          <a:stretch>
            <a:fillRect/>
          </a:stretch>
        </p:blipFill>
        <p:spPr>
          <a:xfrm>
            <a:off x="811883" y="2513330"/>
            <a:ext cx="5429479" cy="2896870"/>
          </a:xfrm>
          <a:prstGeom prst="rect">
            <a:avLst/>
          </a:prstGeom>
        </p:spPr>
      </p:pic>
      <p:sp>
        <p:nvSpPr>
          <p:cNvPr id="2" name="矩形 1"/>
          <p:cNvSpPr/>
          <p:nvPr/>
        </p:nvSpPr>
        <p:spPr>
          <a:xfrm>
            <a:off x="6602271" y="2513330"/>
            <a:ext cx="5463370" cy="276999"/>
          </a:xfrm>
          <a:prstGeom prst="rect">
            <a:avLst/>
          </a:prstGeom>
        </p:spPr>
        <p:txBody>
          <a:bodyPr wrap="square">
            <a:spAutoFit/>
          </a:bodyPr>
          <a:lstStyle/>
          <a:p>
            <a:r>
              <a:rPr lang="en-US" altLang="zh-CN" sz="1200" dirty="0">
                <a:latin typeface="+mn-ea"/>
              </a:rPr>
              <a:t>·</a:t>
            </a:r>
            <a:r>
              <a:rPr lang="en-US" altLang="zh-CN" sz="1200" dirty="0" smtClean="0">
                <a:latin typeface="+mn-ea"/>
              </a:rPr>
              <a:t>the </a:t>
            </a:r>
            <a:r>
              <a:rPr lang="en-US" altLang="zh-CN" sz="1200" dirty="0">
                <a:latin typeface="+mn-ea"/>
              </a:rPr>
              <a:t>beam at the entrance pupil of scan lens is assumed to be Gaussian</a:t>
            </a:r>
            <a:endParaRPr lang="zh-CN" altLang="en-US" sz="1200" dirty="0">
              <a:latin typeface="+mn-ea"/>
            </a:endParaRPr>
          </a:p>
        </p:txBody>
      </p:sp>
      <p:sp>
        <p:nvSpPr>
          <p:cNvPr id="6" name="矩形 5"/>
          <p:cNvSpPr/>
          <p:nvPr/>
        </p:nvSpPr>
        <p:spPr>
          <a:xfrm>
            <a:off x="6602271" y="2809635"/>
            <a:ext cx="4114844" cy="276999"/>
          </a:xfrm>
          <a:prstGeom prst="rect">
            <a:avLst/>
          </a:prstGeom>
        </p:spPr>
        <p:txBody>
          <a:bodyPr wrap="none">
            <a:spAutoFit/>
          </a:bodyPr>
          <a:lstStyle/>
          <a:p>
            <a:r>
              <a:rPr lang="en-US" altLang="zh-CN" sz="1200" dirty="0" smtClean="0">
                <a:latin typeface="+mn-ea"/>
              </a:rPr>
              <a:t>·using </a:t>
            </a:r>
            <a:r>
              <a:rPr lang="en-US" altLang="zh-CN" sz="1200" dirty="0">
                <a:latin typeface="+mn-ea"/>
              </a:rPr>
              <a:t>a variable frequency </a:t>
            </a:r>
            <a:r>
              <a:rPr lang="en-US" altLang="zh-CN" sz="1200" dirty="0" smtClean="0">
                <a:latin typeface="+mn-ea"/>
              </a:rPr>
              <a:t>gratings</a:t>
            </a:r>
            <a:r>
              <a:rPr lang="zh-CN" altLang="en-US" sz="1200" dirty="0" smtClean="0">
                <a:latin typeface="+mn-ea"/>
              </a:rPr>
              <a:t>（</a:t>
            </a:r>
            <a:r>
              <a:rPr lang="en-US" altLang="zh-CN" sz="1200" dirty="0" err="1">
                <a:latin typeface="+mn-ea"/>
              </a:rPr>
              <a:t>Ronchi</a:t>
            </a:r>
            <a:r>
              <a:rPr lang="en-US" altLang="zh-CN" sz="1200" dirty="0">
                <a:latin typeface="+mn-ea"/>
              </a:rPr>
              <a:t> rulings</a:t>
            </a:r>
            <a:r>
              <a:rPr lang="zh-CN" altLang="en-US" sz="1200" dirty="0" smtClean="0">
                <a:latin typeface="+mn-ea"/>
              </a:rPr>
              <a:t>）</a:t>
            </a:r>
            <a:endParaRPr lang="zh-CN" altLang="en-US" sz="1200" dirty="0">
              <a:latin typeface="+mn-ea"/>
            </a:endParaRPr>
          </a:p>
        </p:txBody>
      </p:sp>
      <p:sp>
        <p:nvSpPr>
          <p:cNvPr id="7" name="矩形 6"/>
          <p:cNvSpPr/>
          <p:nvPr/>
        </p:nvSpPr>
        <p:spPr>
          <a:xfrm>
            <a:off x="6602271" y="3086634"/>
            <a:ext cx="5299447" cy="461665"/>
          </a:xfrm>
          <a:prstGeom prst="rect">
            <a:avLst/>
          </a:prstGeom>
        </p:spPr>
        <p:txBody>
          <a:bodyPr wrap="square">
            <a:spAutoFit/>
          </a:bodyPr>
          <a:lstStyle/>
          <a:p>
            <a:r>
              <a:rPr lang="en-US" altLang="zh-CN" sz="1200" dirty="0" smtClean="0">
                <a:latin typeface="+mn-ea"/>
              </a:rPr>
              <a:t>·measure </a:t>
            </a:r>
            <a:r>
              <a:rPr lang="en-US" altLang="zh-CN" sz="1200" dirty="0">
                <a:latin typeface="+mn-ea"/>
              </a:rPr>
              <a:t>the transverse resolutions of conventional OCT and </a:t>
            </a:r>
            <a:r>
              <a:rPr lang="en-US" altLang="zh-CN" sz="1200" dirty="0" smtClean="0">
                <a:latin typeface="+mn-ea"/>
              </a:rPr>
              <a:t>SR-OC </a:t>
            </a:r>
          </a:p>
          <a:p>
            <a:r>
              <a:rPr lang="en-US" altLang="zh-CN" sz="1200" dirty="0" smtClean="0">
                <a:latin typeface="+mn-ea"/>
              </a:rPr>
              <a:t> with </a:t>
            </a:r>
            <a:r>
              <a:rPr lang="en-US" altLang="zh-CN" sz="1200" i="1" dirty="0">
                <a:latin typeface="+mn-ea"/>
              </a:rPr>
              <a:t>n </a:t>
            </a:r>
            <a:r>
              <a:rPr lang="en-US" altLang="zh-CN" sz="1200" dirty="0">
                <a:latin typeface="+mn-ea"/>
              </a:rPr>
              <a:t>= 100</a:t>
            </a:r>
            <a:endParaRPr lang="zh-CN" altLang="en-US" sz="1200" dirty="0">
              <a:latin typeface="+mn-ea"/>
            </a:endParaRPr>
          </a:p>
        </p:txBody>
      </p:sp>
      <p:sp>
        <p:nvSpPr>
          <p:cNvPr id="8" name="矩形 7"/>
          <p:cNvSpPr/>
          <p:nvPr/>
        </p:nvSpPr>
        <p:spPr>
          <a:xfrm>
            <a:off x="6602270" y="4512959"/>
            <a:ext cx="5299447" cy="276999"/>
          </a:xfrm>
          <a:prstGeom prst="rect">
            <a:avLst/>
          </a:prstGeom>
        </p:spPr>
        <p:txBody>
          <a:bodyPr wrap="square">
            <a:spAutoFit/>
          </a:bodyPr>
          <a:lstStyle/>
          <a:p>
            <a:r>
              <a:rPr lang="en-US" altLang="zh-CN" sz="1200" dirty="0">
                <a:solidFill>
                  <a:srgbClr val="FF0000"/>
                </a:solidFill>
                <a:latin typeface="+mn-ea"/>
              </a:rPr>
              <a:t> </a:t>
            </a:r>
            <a:r>
              <a:rPr lang="en-US" altLang="zh-CN" sz="1200" dirty="0" smtClean="0">
                <a:solidFill>
                  <a:srgbClr val="FF0000"/>
                </a:solidFill>
                <a:latin typeface="+mn-ea"/>
              </a:rPr>
              <a:t>·</a:t>
            </a:r>
            <a:r>
              <a:rPr lang="en-US" altLang="zh-CN" sz="1200" dirty="0" smtClean="0">
                <a:latin typeface="+mn-ea"/>
              </a:rPr>
              <a:t>the </a:t>
            </a:r>
            <a:r>
              <a:rPr lang="en-US" altLang="zh-CN" sz="1200" dirty="0">
                <a:latin typeface="+mn-ea"/>
              </a:rPr>
              <a:t>SR-OCT could work while preserving the transverse resolution.</a:t>
            </a:r>
            <a:endParaRPr lang="zh-CN" altLang="en-US" sz="1200" dirty="0">
              <a:latin typeface="+mn-ea"/>
            </a:endParaRPr>
          </a:p>
        </p:txBody>
      </p:sp>
    </p:spTree>
    <p:extLst>
      <p:ext uri="{BB962C8B-B14F-4D97-AF65-F5344CB8AC3E}">
        <p14:creationId xmlns:p14="http://schemas.microsoft.com/office/powerpoint/2010/main" val="1045385494"/>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46" name="矩形 45"/>
          <p:cNvSpPr/>
          <p:nvPr/>
        </p:nvSpPr>
        <p:spPr>
          <a:xfrm>
            <a:off x="1905641" y="295203"/>
            <a:ext cx="10160000" cy="692493"/>
          </a:xfrm>
          <a:prstGeom prst="rect">
            <a:avLst/>
          </a:prstGeom>
        </p:spPr>
        <p:txBody>
          <a:bodyPr wrap="square" lIns="91436" tIns="45718" rIns="91436" bIns="45718">
            <a:spAutoFit/>
          </a:bodyPr>
          <a:lstStyle/>
          <a:p>
            <a:pPr algn="ctr"/>
            <a:r>
              <a:rPr lang="en-US" altLang="zh-CN" sz="20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                                                                                                             Experiment results</a:t>
            </a:r>
            <a:endParaRPr lang="zh-CN" altLang="en-US" sz="2000" spc="600" dirty="0">
              <a:solidFill>
                <a:schemeClr val="bg1"/>
              </a:solidFill>
              <a:latin typeface="微软雅黑" panose="020B0503020204020204" pitchFamily="34" charset="-122"/>
              <a:ea typeface="微软雅黑" panose="020B0503020204020204" pitchFamily="34" charset="-122"/>
            </a:endParaRPr>
          </a:p>
          <a:p>
            <a:pPr algn="ct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42" name="组 41"/>
          <p:cNvGrpSpPr/>
          <p:nvPr/>
        </p:nvGrpSpPr>
        <p:grpSpPr>
          <a:xfrm>
            <a:off x="9310125" y="252856"/>
            <a:ext cx="2907908" cy="484289"/>
            <a:chOff x="9284089" y="252855"/>
            <a:chExt cx="2907908" cy="484289"/>
          </a:xfrm>
        </p:grpSpPr>
        <p:grpSp>
          <p:nvGrpSpPr>
            <p:cNvPr id="43" name="组 42"/>
            <p:cNvGrpSpPr/>
            <p:nvPr/>
          </p:nvGrpSpPr>
          <p:grpSpPr>
            <a:xfrm>
              <a:off x="11454105" y="252856"/>
              <a:ext cx="737892" cy="484288"/>
              <a:chOff x="11454105" y="252856"/>
              <a:chExt cx="737892" cy="484288"/>
            </a:xfrm>
          </p:grpSpPr>
          <p:grpSp>
            <p:nvGrpSpPr>
              <p:cNvPr id="50"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99"/>
              <p:cNvGrpSpPr/>
              <p:nvPr/>
            </p:nvGrpSpPr>
            <p:grpSpPr>
              <a:xfrm>
                <a:off x="11454105" y="252857"/>
                <a:ext cx="491115" cy="484287"/>
                <a:chOff x="1528923" y="220268"/>
                <a:chExt cx="1284096" cy="1266241"/>
              </a:xfrm>
            </p:grpSpPr>
            <p:sp>
              <p:nvSpPr>
                <p:cNvPr id="52" name="圆角矩形 5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9" name="文本框 48"/>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1" name="圆角矩形 20"/>
          <p:cNvSpPr/>
          <p:nvPr/>
        </p:nvSpPr>
        <p:spPr>
          <a:xfrm rot="10800000" flipV="1">
            <a:off x="478623" y="1047360"/>
            <a:ext cx="6355715" cy="49085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lang="en-US" altLang="zh-CN" sz="2400" dirty="0" smtClean="0">
                <a:latin typeface="Times New Roman" panose="02020603050405020304" pitchFamily="18" charset="0"/>
                <a:cs typeface="Times New Roman" panose="02020603050405020304" pitchFamily="18" charset="0"/>
              </a:rPr>
              <a:t>Tissue phantom </a:t>
            </a:r>
            <a:endParaRPr lang="en-US" altLang="zh-CN" sz="2400" dirty="0">
              <a:latin typeface="Times New Roman" panose="02020603050405020304" pitchFamily="18" charset="0"/>
              <a:cs typeface="Times New Roman" panose="02020603050405020304" pitchFamily="18" charset="0"/>
            </a:endParaRPr>
          </a:p>
        </p:txBody>
      </p:sp>
      <p:sp>
        <p:nvSpPr>
          <p:cNvPr id="3" name="矩形 2"/>
          <p:cNvSpPr/>
          <p:nvPr/>
        </p:nvSpPr>
        <p:spPr>
          <a:xfrm>
            <a:off x="478623" y="1828912"/>
            <a:ext cx="6096000" cy="307777"/>
          </a:xfrm>
          <a:prstGeom prst="rect">
            <a:avLst/>
          </a:prstGeom>
        </p:spPr>
        <p:txBody>
          <a:bodyPr>
            <a:spAutoFit/>
          </a:bodyPr>
          <a:lstStyle/>
          <a:p>
            <a:r>
              <a:rPr lang="zh-CN" altLang="en-US" sz="1400" b="1" dirty="0" smtClean="0">
                <a:latin typeface="+mn-ea"/>
              </a:rPr>
              <a:t>①</a:t>
            </a:r>
            <a:r>
              <a:rPr lang="en-US" altLang="zh-CN" sz="1400" dirty="0">
                <a:latin typeface="+mn-ea"/>
              </a:rPr>
              <a:t> </a:t>
            </a:r>
            <a:r>
              <a:rPr lang="en-US" altLang="zh-CN" sz="1400" dirty="0" smtClean="0">
                <a:latin typeface="+mn-ea"/>
              </a:rPr>
              <a:t>Use conventional OCT and SR-OCT to image the plastic dust cap</a:t>
            </a:r>
            <a:endParaRPr lang="zh-CN" altLang="en-US" sz="1400" dirty="0">
              <a:latin typeface="+mn-ea"/>
            </a:endParaRPr>
          </a:p>
        </p:txBody>
      </p:sp>
      <p:sp>
        <p:nvSpPr>
          <p:cNvPr id="4"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Group 1"/>
          <p:cNvGrpSpPr>
            <a:grpSpLocks/>
          </p:cNvGrpSpPr>
          <p:nvPr/>
        </p:nvGrpSpPr>
        <p:grpSpPr bwMode="auto">
          <a:xfrm>
            <a:off x="1093258" y="2286001"/>
            <a:ext cx="4584700" cy="3298825"/>
            <a:chOff x="0" y="0"/>
            <a:chExt cx="7220" cy="5196"/>
          </a:xfrm>
        </p:grpSpPr>
        <p:pic>
          <p:nvPicPr>
            <p:cNvPr id="205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7" cy="5196"/>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 y="0"/>
              <a:ext cx="1144" cy="519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0" y="0"/>
              <a:ext cx="1144" cy="519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4" y="0"/>
              <a:ext cx="1144" cy="51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8" y="0"/>
              <a:ext cx="1144" cy="519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91" y="0"/>
              <a:ext cx="1144" cy="519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35" y="0"/>
              <a:ext cx="584" cy="5196"/>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矩形 8"/>
          <p:cNvSpPr/>
          <p:nvPr/>
        </p:nvSpPr>
        <p:spPr>
          <a:xfrm>
            <a:off x="6908806" y="1749049"/>
            <a:ext cx="5156835" cy="523220"/>
          </a:xfrm>
          <a:prstGeom prst="rect">
            <a:avLst/>
          </a:prstGeom>
        </p:spPr>
        <p:txBody>
          <a:bodyPr wrap="square">
            <a:spAutoFit/>
          </a:bodyPr>
          <a:lstStyle/>
          <a:p>
            <a:r>
              <a:rPr lang="en-US" altLang="zh-CN" sz="1400" dirty="0">
                <a:latin typeface="+mn-ea"/>
              </a:rPr>
              <a:t>The relationship of the improvement factor of SNR and n in OCT and SR-OCT</a:t>
            </a:r>
            <a:endParaRPr lang="zh-CN" altLang="en-US" sz="1400" dirty="0">
              <a:latin typeface="+mn-ea"/>
            </a:endParaRPr>
          </a:p>
        </p:txBody>
      </p:sp>
      <p:pic>
        <p:nvPicPr>
          <p:cNvPr id="35" name="image14.png"/>
          <p:cNvPicPr/>
          <p:nvPr/>
        </p:nvPicPr>
        <p:blipFill>
          <a:blip r:embed="rId9" cstate="print"/>
          <a:stretch>
            <a:fillRect/>
          </a:stretch>
        </p:blipFill>
        <p:spPr>
          <a:xfrm>
            <a:off x="7420860" y="2286001"/>
            <a:ext cx="3778529" cy="2600960"/>
          </a:xfrm>
          <a:prstGeom prst="rect">
            <a:avLst/>
          </a:prstGeom>
        </p:spPr>
      </p:pic>
      <p:sp>
        <p:nvSpPr>
          <p:cNvPr id="30" name="TextBox 29"/>
          <p:cNvSpPr txBox="1"/>
          <p:nvPr/>
        </p:nvSpPr>
        <p:spPr>
          <a:xfrm>
            <a:off x="2931249" y="6055379"/>
            <a:ext cx="559769" cy="276999"/>
          </a:xfrm>
          <a:prstGeom prst="rect">
            <a:avLst/>
          </a:prstGeom>
          <a:noFill/>
        </p:spPr>
        <p:txBody>
          <a:bodyPr wrap="none" rtlCol="0">
            <a:spAutoFit/>
          </a:bodyPr>
          <a:lstStyle/>
          <a:p>
            <a:r>
              <a:rPr lang="en-US" altLang="zh-CN" sz="1200" b="1" dirty="0" smtClean="0">
                <a:latin typeface="+mn-ea"/>
              </a:rPr>
              <a:t>Fig 4</a:t>
            </a:r>
            <a:endParaRPr lang="zh-CN" altLang="en-US" sz="1200" b="1" dirty="0">
              <a:latin typeface="+mn-ea"/>
            </a:endParaRPr>
          </a:p>
        </p:txBody>
      </p:sp>
      <p:sp>
        <p:nvSpPr>
          <p:cNvPr id="31" name="TextBox 30"/>
          <p:cNvSpPr txBox="1"/>
          <p:nvPr/>
        </p:nvSpPr>
        <p:spPr>
          <a:xfrm>
            <a:off x="9207338" y="5046723"/>
            <a:ext cx="559769" cy="276999"/>
          </a:xfrm>
          <a:prstGeom prst="rect">
            <a:avLst/>
          </a:prstGeom>
          <a:noFill/>
        </p:spPr>
        <p:txBody>
          <a:bodyPr wrap="none" rtlCol="0">
            <a:spAutoFit/>
          </a:bodyPr>
          <a:lstStyle/>
          <a:p>
            <a:r>
              <a:rPr lang="en-US" altLang="zh-CN" sz="1200" b="1" dirty="0" smtClean="0">
                <a:latin typeface="+mn-ea"/>
              </a:rPr>
              <a:t>Fig 5</a:t>
            </a:r>
            <a:endParaRPr lang="zh-CN" altLang="en-US" sz="1200" b="1" dirty="0">
              <a:latin typeface="+mn-ea"/>
            </a:endParaRPr>
          </a:p>
        </p:txBody>
      </p:sp>
    </p:spTree>
    <p:extLst>
      <p:ext uri="{BB962C8B-B14F-4D97-AF65-F5344CB8AC3E}">
        <p14:creationId xmlns:p14="http://schemas.microsoft.com/office/powerpoint/2010/main" val="3638089623"/>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46" name="矩形 45"/>
          <p:cNvSpPr/>
          <p:nvPr/>
        </p:nvSpPr>
        <p:spPr>
          <a:xfrm>
            <a:off x="1905641" y="295203"/>
            <a:ext cx="10160000" cy="692493"/>
          </a:xfrm>
          <a:prstGeom prst="rect">
            <a:avLst/>
          </a:prstGeom>
        </p:spPr>
        <p:txBody>
          <a:bodyPr wrap="square" lIns="91436" tIns="45718" rIns="91436" bIns="45718">
            <a:spAutoFit/>
          </a:bodyPr>
          <a:lstStyle/>
          <a:p>
            <a:pPr algn="ctr"/>
            <a:r>
              <a:rPr lang="en-US" altLang="zh-CN" sz="20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                                                                                                             Experiment results</a:t>
            </a:r>
            <a:endParaRPr lang="zh-CN" altLang="en-US" sz="2000" spc="600" dirty="0">
              <a:solidFill>
                <a:schemeClr val="bg1"/>
              </a:solidFill>
              <a:latin typeface="微软雅黑" panose="020B0503020204020204" pitchFamily="34" charset="-122"/>
              <a:ea typeface="微软雅黑" panose="020B0503020204020204" pitchFamily="34" charset="-122"/>
            </a:endParaRPr>
          </a:p>
          <a:p>
            <a:pPr algn="ct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42" name="组 41"/>
          <p:cNvGrpSpPr/>
          <p:nvPr/>
        </p:nvGrpSpPr>
        <p:grpSpPr>
          <a:xfrm>
            <a:off x="9310125" y="252856"/>
            <a:ext cx="2907908" cy="484289"/>
            <a:chOff x="9284089" y="252855"/>
            <a:chExt cx="2907908" cy="484289"/>
          </a:xfrm>
        </p:grpSpPr>
        <p:grpSp>
          <p:nvGrpSpPr>
            <p:cNvPr id="43" name="组 42"/>
            <p:cNvGrpSpPr/>
            <p:nvPr/>
          </p:nvGrpSpPr>
          <p:grpSpPr>
            <a:xfrm>
              <a:off x="11454105" y="252856"/>
              <a:ext cx="737892" cy="484288"/>
              <a:chOff x="11454105" y="252856"/>
              <a:chExt cx="737892" cy="484288"/>
            </a:xfrm>
          </p:grpSpPr>
          <p:grpSp>
            <p:nvGrpSpPr>
              <p:cNvPr id="50"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99"/>
              <p:cNvGrpSpPr/>
              <p:nvPr/>
            </p:nvGrpSpPr>
            <p:grpSpPr>
              <a:xfrm>
                <a:off x="11454105" y="252857"/>
                <a:ext cx="491115" cy="484287"/>
                <a:chOff x="1528923" y="220268"/>
                <a:chExt cx="1284096" cy="1266241"/>
              </a:xfrm>
            </p:grpSpPr>
            <p:sp>
              <p:nvSpPr>
                <p:cNvPr id="52" name="圆角矩形 5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9" name="文本框 48"/>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1" name="圆角矩形 20"/>
          <p:cNvSpPr/>
          <p:nvPr/>
        </p:nvSpPr>
        <p:spPr>
          <a:xfrm rot="10800000" flipV="1">
            <a:off x="478623" y="1047360"/>
            <a:ext cx="6355715" cy="49085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lang="en-US" altLang="zh-CN" sz="2400" dirty="0" smtClean="0">
                <a:latin typeface="Times New Roman" panose="02020603050405020304" pitchFamily="18" charset="0"/>
                <a:cs typeface="Times New Roman" panose="02020603050405020304" pitchFamily="18" charset="0"/>
              </a:rPr>
              <a:t>Tissue phantom </a:t>
            </a:r>
            <a:endParaRPr lang="en-US" altLang="zh-CN" sz="2400" dirty="0">
              <a:latin typeface="Times New Roman" panose="02020603050405020304" pitchFamily="18" charset="0"/>
              <a:cs typeface="Times New Roman" panose="02020603050405020304" pitchFamily="18" charset="0"/>
            </a:endParaRPr>
          </a:p>
        </p:txBody>
      </p:sp>
      <p:sp>
        <p:nvSpPr>
          <p:cNvPr id="3" name="矩形 2"/>
          <p:cNvSpPr/>
          <p:nvPr/>
        </p:nvSpPr>
        <p:spPr>
          <a:xfrm>
            <a:off x="478623" y="1828912"/>
            <a:ext cx="6096000" cy="523220"/>
          </a:xfrm>
          <a:prstGeom prst="rect">
            <a:avLst/>
          </a:prstGeom>
        </p:spPr>
        <p:txBody>
          <a:bodyPr>
            <a:spAutoFit/>
          </a:bodyPr>
          <a:lstStyle/>
          <a:p>
            <a:r>
              <a:rPr lang="zh-CN" altLang="en-US" sz="1400" b="1" dirty="0">
                <a:latin typeface="+mn-ea"/>
              </a:rPr>
              <a:t>②</a:t>
            </a:r>
            <a:r>
              <a:rPr lang="en-US" altLang="zh-CN" sz="1400" dirty="0" smtClean="0">
                <a:latin typeface="+mn-ea"/>
              </a:rPr>
              <a:t> </a:t>
            </a:r>
            <a:r>
              <a:rPr lang="en-US" altLang="zh-CN" sz="1400" dirty="0">
                <a:latin typeface="+mn-ea"/>
              </a:rPr>
              <a:t>Use conventional</a:t>
            </a:r>
            <a:r>
              <a:rPr lang="en-US" altLang="zh-CN" sz="1400" dirty="0" smtClean="0">
                <a:latin typeface="+mn-ea"/>
              </a:rPr>
              <a:t> </a:t>
            </a:r>
            <a:r>
              <a:rPr lang="en-US" altLang="zh-CN" sz="1400" dirty="0">
                <a:latin typeface="+mn-ea"/>
              </a:rPr>
              <a:t>OCT and SR-OCT to </a:t>
            </a:r>
            <a:r>
              <a:rPr lang="en-US" altLang="zh-CN" sz="1400" dirty="0" smtClean="0">
                <a:latin typeface="+mn-ea"/>
              </a:rPr>
              <a:t>image the tape</a:t>
            </a:r>
            <a:r>
              <a:rPr lang="zh-CN" altLang="en-US" sz="1400" dirty="0" smtClean="0">
                <a:latin typeface="+mn-ea"/>
              </a:rPr>
              <a:t>（</a:t>
            </a:r>
            <a:r>
              <a:rPr lang="en-US" altLang="zh-CN" sz="1400" dirty="0">
                <a:latin typeface="+mn-ea"/>
              </a:rPr>
              <a:t>Scotch 810</a:t>
            </a:r>
            <a:r>
              <a:rPr lang="zh-CN" altLang="en-US" sz="1400" dirty="0" smtClean="0">
                <a:latin typeface="+mn-ea"/>
              </a:rPr>
              <a:t>）</a:t>
            </a:r>
            <a:endParaRPr lang="en-US" altLang="zh-CN" sz="1400" dirty="0" smtClean="0">
              <a:latin typeface="+mn-ea"/>
            </a:endParaRPr>
          </a:p>
          <a:p>
            <a:r>
              <a:rPr lang="en-US" altLang="zh-CN" sz="1400" dirty="0" smtClean="0">
                <a:latin typeface="+mn-ea"/>
              </a:rPr>
              <a:t>                                                             </a:t>
            </a:r>
            <a:r>
              <a:rPr lang="zh-CN" altLang="en-US" sz="1400" dirty="0" smtClean="0">
                <a:latin typeface="+mn-ea"/>
              </a:rPr>
              <a:t>（</a:t>
            </a:r>
            <a:r>
              <a:rPr lang="en-US" altLang="zh-CN" sz="1400" dirty="0">
                <a:latin typeface="+mn-ea"/>
              </a:rPr>
              <a:t>a multi-layer tissue phantom</a:t>
            </a:r>
            <a:r>
              <a:rPr lang="zh-CN" altLang="en-US" sz="1400" dirty="0" smtClean="0">
                <a:latin typeface="+mn-ea"/>
              </a:rPr>
              <a:t>）</a:t>
            </a:r>
            <a:endParaRPr lang="zh-CN" altLang="en-US" sz="1400" dirty="0">
              <a:latin typeface="+mn-ea"/>
            </a:endParaRPr>
          </a:p>
        </p:txBody>
      </p:sp>
      <p:sp>
        <p:nvSpPr>
          <p:cNvPr id="4"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 name="image15.png"/>
          <p:cNvPicPr/>
          <p:nvPr/>
        </p:nvPicPr>
        <p:blipFill>
          <a:blip r:embed="rId2" cstate="print"/>
          <a:stretch>
            <a:fillRect/>
          </a:stretch>
        </p:blipFill>
        <p:spPr>
          <a:xfrm>
            <a:off x="689079" y="2352133"/>
            <a:ext cx="5885543" cy="4133334"/>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2695" y="1538216"/>
            <a:ext cx="3021437" cy="1954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7190829" y="4418800"/>
            <a:ext cx="4238592" cy="738664"/>
          </a:xfrm>
          <a:prstGeom prst="rect">
            <a:avLst/>
          </a:prstGeom>
        </p:spPr>
        <p:txBody>
          <a:bodyPr wrap="square">
            <a:spAutoFit/>
          </a:bodyPr>
          <a:lstStyle/>
          <a:p>
            <a:r>
              <a:rPr lang="en-US" altLang="zh-CN" sz="1400" dirty="0">
                <a:latin typeface="+mn-ea"/>
              </a:rPr>
              <a:t>A-scans obtained by two approaches at the same position of the tape are compared in Fig. 6(e). </a:t>
            </a:r>
            <a:endParaRPr lang="zh-CN" altLang="en-US" sz="1400" dirty="0">
              <a:latin typeface="+mn-ea"/>
            </a:endParaRPr>
          </a:p>
        </p:txBody>
      </p:sp>
      <p:sp>
        <p:nvSpPr>
          <p:cNvPr id="6" name="矩形 5"/>
          <p:cNvSpPr/>
          <p:nvPr/>
        </p:nvSpPr>
        <p:spPr>
          <a:xfrm>
            <a:off x="7039993" y="5473637"/>
            <a:ext cx="4826000" cy="523220"/>
          </a:xfrm>
          <a:prstGeom prst="rect">
            <a:avLst/>
          </a:prstGeom>
        </p:spPr>
        <p:txBody>
          <a:bodyPr wrap="square">
            <a:spAutoFit/>
          </a:bodyPr>
          <a:lstStyle/>
          <a:p>
            <a:r>
              <a:rPr lang="en-US" altLang="zh-CN" sz="1400" dirty="0" smtClean="0">
                <a:latin typeface="+mn-ea"/>
              </a:rPr>
              <a:t>Clearly</a:t>
            </a:r>
            <a:r>
              <a:rPr lang="zh-CN" altLang="en-US" sz="1400" dirty="0" smtClean="0">
                <a:latin typeface="+mn-ea"/>
              </a:rPr>
              <a:t>，</a:t>
            </a:r>
            <a:r>
              <a:rPr lang="en-US" altLang="zh-CN" sz="1400" dirty="0" smtClean="0">
                <a:latin typeface="+mn-ea"/>
              </a:rPr>
              <a:t>the </a:t>
            </a:r>
            <a:r>
              <a:rPr lang="en-US" altLang="zh-CN" sz="1400" dirty="0">
                <a:latin typeface="+mn-ea"/>
              </a:rPr>
              <a:t>periodic structure of tape is </a:t>
            </a:r>
            <a:r>
              <a:rPr lang="en-US" altLang="zh-CN" sz="1400" dirty="0" smtClean="0">
                <a:latin typeface="+mn-ea"/>
              </a:rPr>
              <a:t>resolvable </a:t>
            </a:r>
            <a:r>
              <a:rPr lang="en-US" altLang="zh-CN" sz="1400" dirty="0">
                <a:latin typeface="+mn-ea"/>
              </a:rPr>
              <a:t>for SR-OCT but almost invisible for conventional OCT. </a:t>
            </a:r>
            <a:endParaRPr lang="zh-CN" altLang="en-US" sz="1400" dirty="0">
              <a:latin typeface="+mn-ea"/>
            </a:endParaRPr>
          </a:p>
        </p:txBody>
      </p:sp>
      <p:cxnSp>
        <p:nvCxnSpPr>
          <p:cNvPr id="8" name="直接箭头连接符 7"/>
          <p:cNvCxnSpPr>
            <a:endCxn id="2" idx="1"/>
          </p:cNvCxnSpPr>
          <p:nvPr/>
        </p:nvCxnSpPr>
        <p:spPr>
          <a:xfrm flipV="1">
            <a:off x="6350000" y="4788132"/>
            <a:ext cx="840829" cy="68550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9310125" y="4927600"/>
            <a:ext cx="0" cy="5460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6574623" y="1955800"/>
            <a:ext cx="1038072" cy="13472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98246" y="6505806"/>
            <a:ext cx="559769" cy="276999"/>
          </a:xfrm>
          <a:prstGeom prst="rect">
            <a:avLst/>
          </a:prstGeom>
          <a:noFill/>
        </p:spPr>
        <p:txBody>
          <a:bodyPr wrap="none" rtlCol="0">
            <a:spAutoFit/>
          </a:bodyPr>
          <a:lstStyle/>
          <a:p>
            <a:r>
              <a:rPr lang="en-US" altLang="zh-CN" sz="1200" b="1" dirty="0" smtClean="0">
                <a:latin typeface="+mn-ea"/>
              </a:rPr>
              <a:t>Fig 6</a:t>
            </a:r>
            <a:endParaRPr lang="zh-CN" altLang="en-US" sz="1200" b="1" dirty="0">
              <a:latin typeface="+mn-ea"/>
            </a:endParaRPr>
          </a:p>
        </p:txBody>
      </p:sp>
    </p:spTree>
    <p:extLst>
      <p:ext uri="{BB962C8B-B14F-4D97-AF65-F5344CB8AC3E}">
        <p14:creationId xmlns:p14="http://schemas.microsoft.com/office/powerpoint/2010/main" val="1331250741"/>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46" name="矩形 45"/>
          <p:cNvSpPr/>
          <p:nvPr/>
        </p:nvSpPr>
        <p:spPr>
          <a:xfrm>
            <a:off x="1905641" y="295203"/>
            <a:ext cx="10160000" cy="692493"/>
          </a:xfrm>
          <a:prstGeom prst="rect">
            <a:avLst/>
          </a:prstGeom>
        </p:spPr>
        <p:txBody>
          <a:bodyPr wrap="square" lIns="91436" tIns="45718" rIns="91436" bIns="45718">
            <a:spAutoFit/>
          </a:bodyPr>
          <a:lstStyle/>
          <a:p>
            <a:pPr algn="ctr"/>
            <a:r>
              <a:rPr lang="en-US" altLang="zh-CN" sz="20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                                                                                                             Experiment results</a:t>
            </a:r>
            <a:endParaRPr lang="zh-CN" altLang="en-US" sz="2000" spc="600" dirty="0">
              <a:solidFill>
                <a:schemeClr val="bg1"/>
              </a:solidFill>
              <a:latin typeface="微软雅黑" panose="020B0503020204020204" pitchFamily="34" charset="-122"/>
              <a:ea typeface="微软雅黑" panose="020B0503020204020204" pitchFamily="34" charset="-122"/>
            </a:endParaRPr>
          </a:p>
          <a:p>
            <a:pPr algn="ct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42" name="组 41"/>
          <p:cNvGrpSpPr/>
          <p:nvPr/>
        </p:nvGrpSpPr>
        <p:grpSpPr>
          <a:xfrm>
            <a:off x="9310125" y="252856"/>
            <a:ext cx="2907908" cy="484289"/>
            <a:chOff x="9284089" y="252855"/>
            <a:chExt cx="2907908" cy="484289"/>
          </a:xfrm>
        </p:grpSpPr>
        <p:grpSp>
          <p:nvGrpSpPr>
            <p:cNvPr id="43" name="组 42"/>
            <p:cNvGrpSpPr/>
            <p:nvPr/>
          </p:nvGrpSpPr>
          <p:grpSpPr>
            <a:xfrm>
              <a:off x="11454105" y="252856"/>
              <a:ext cx="737892" cy="484288"/>
              <a:chOff x="11454105" y="252856"/>
              <a:chExt cx="737892" cy="484288"/>
            </a:xfrm>
          </p:grpSpPr>
          <p:grpSp>
            <p:nvGrpSpPr>
              <p:cNvPr id="50"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99"/>
              <p:cNvGrpSpPr/>
              <p:nvPr/>
            </p:nvGrpSpPr>
            <p:grpSpPr>
              <a:xfrm>
                <a:off x="11454105" y="252857"/>
                <a:ext cx="491115" cy="484287"/>
                <a:chOff x="1528923" y="220268"/>
                <a:chExt cx="1284096" cy="1266241"/>
              </a:xfrm>
            </p:grpSpPr>
            <p:sp>
              <p:nvSpPr>
                <p:cNvPr id="52" name="圆角矩形 5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9" name="文本框 48"/>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1" name="圆角矩形 20"/>
          <p:cNvSpPr/>
          <p:nvPr/>
        </p:nvSpPr>
        <p:spPr>
          <a:xfrm rot="10800000" flipV="1">
            <a:off x="478623" y="1047360"/>
            <a:ext cx="6355715" cy="49085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lang="en-US" altLang="zh-CN" sz="2400" dirty="0" smtClean="0">
                <a:latin typeface="Times New Roman" panose="02020603050405020304" pitchFamily="18" charset="0"/>
                <a:cs typeface="Times New Roman" panose="02020603050405020304" pitchFamily="18" charset="0"/>
              </a:rPr>
              <a:t>Human skin </a:t>
            </a:r>
            <a:endParaRPr lang="en-US" altLang="zh-CN" sz="2400" dirty="0">
              <a:latin typeface="Times New Roman" panose="02020603050405020304" pitchFamily="18" charset="0"/>
              <a:cs typeface="Times New Roman" panose="02020603050405020304" pitchFamily="18" charset="0"/>
            </a:endParaRPr>
          </a:p>
        </p:txBody>
      </p:sp>
      <p:sp>
        <p:nvSpPr>
          <p:cNvPr id="3" name="矩形 2"/>
          <p:cNvSpPr/>
          <p:nvPr/>
        </p:nvSpPr>
        <p:spPr>
          <a:xfrm>
            <a:off x="478622" y="1749049"/>
            <a:ext cx="6430184" cy="307777"/>
          </a:xfrm>
          <a:prstGeom prst="rect">
            <a:avLst/>
          </a:prstGeom>
        </p:spPr>
        <p:txBody>
          <a:bodyPr wrap="square">
            <a:spAutoFit/>
          </a:bodyPr>
          <a:lstStyle/>
          <a:p>
            <a:r>
              <a:rPr lang="en-US" altLang="zh-CN" sz="1400" dirty="0" smtClean="0">
                <a:latin typeface="+mn-ea"/>
              </a:rPr>
              <a:t>Use </a:t>
            </a:r>
            <a:r>
              <a:rPr lang="en-US" altLang="zh-CN" sz="1400" dirty="0">
                <a:latin typeface="+mn-ea"/>
              </a:rPr>
              <a:t>conventional</a:t>
            </a:r>
            <a:r>
              <a:rPr lang="en-US" altLang="zh-CN" sz="1400" dirty="0" smtClean="0">
                <a:latin typeface="+mn-ea"/>
              </a:rPr>
              <a:t> </a:t>
            </a:r>
            <a:r>
              <a:rPr lang="en-US" altLang="zh-CN" sz="1400" dirty="0">
                <a:latin typeface="+mn-ea"/>
              </a:rPr>
              <a:t>OCT and SR-OCT to image</a:t>
            </a:r>
            <a:r>
              <a:rPr lang="en-US" altLang="zh-CN" sz="1400" dirty="0" smtClean="0">
                <a:latin typeface="+mn-ea"/>
              </a:rPr>
              <a:t> </a:t>
            </a:r>
            <a:r>
              <a:rPr lang="en-US" altLang="zh-CN" sz="1400" dirty="0">
                <a:latin typeface="+mn-ea"/>
              </a:rPr>
              <a:t>the human wrist </a:t>
            </a:r>
            <a:r>
              <a:rPr lang="en-US" altLang="zh-CN" sz="1400" dirty="0" smtClean="0">
                <a:latin typeface="+mn-ea"/>
              </a:rPr>
              <a:t>skin </a:t>
            </a:r>
            <a:r>
              <a:rPr lang="en-US" altLang="zh-CN" sz="1400" dirty="0">
                <a:latin typeface="+mn-ea"/>
              </a:rPr>
              <a:t>in vivo</a:t>
            </a:r>
            <a:endParaRPr lang="zh-CN" altLang="en-US" sz="1400" dirty="0">
              <a:latin typeface="+mn-ea"/>
            </a:endParaRPr>
          </a:p>
        </p:txBody>
      </p:sp>
      <p:sp>
        <p:nvSpPr>
          <p:cNvPr id="4"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 name="image16.jpeg"/>
          <p:cNvPicPr/>
          <p:nvPr/>
        </p:nvPicPr>
        <p:blipFill>
          <a:blip r:embed="rId2" cstate="print"/>
          <a:stretch>
            <a:fillRect/>
          </a:stretch>
        </p:blipFill>
        <p:spPr>
          <a:xfrm>
            <a:off x="497100" y="2098358"/>
            <a:ext cx="6818102" cy="4344775"/>
          </a:xfrm>
          <a:prstGeom prst="rect">
            <a:avLst/>
          </a:prstGeom>
        </p:spPr>
      </p:pic>
      <p:sp>
        <p:nvSpPr>
          <p:cNvPr id="22" name="TextBox 21"/>
          <p:cNvSpPr txBox="1"/>
          <p:nvPr/>
        </p:nvSpPr>
        <p:spPr>
          <a:xfrm>
            <a:off x="2798246" y="6505806"/>
            <a:ext cx="559769" cy="276999"/>
          </a:xfrm>
          <a:prstGeom prst="rect">
            <a:avLst/>
          </a:prstGeom>
          <a:noFill/>
        </p:spPr>
        <p:txBody>
          <a:bodyPr wrap="none" rtlCol="0">
            <a:spAutoFit/>
          </a:bodyPr>
          <a:lstStyle/>
          <a:p>
            <a:r>
              <a:rPr lang="en-US" altLang="zh-CN" sz="1200" b="1" dirty="0" smtClean="0">
                <a:latin typeface="+mn-ea"/>
              </a:rPr>
              <a:t>Fig 7</a:t>
            </a:r>
            <a:endParaRPr lang="zh-CN" altLang="en-US" sz="1200" b="1" dirty="0">
              <a:latin typeface="+mn-ea"/>
            </a:endParaRPr>
          </a:p>
        </p:txBody>
      </p:sp>
    </p:spTree>
    <p:extLst>
      <p:ext uri="{BB962C8B-B14F-4D97-AF65-F5344CB8AC3E}">
        <p14:creationId xmlns:p14="http://schemas.microsoft.com/office/powerpoint/2010/main" val="1988624604"/>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4</a:t>
              </a:r>
              <a:endParaRPr lang="zh-CN" altLang="en-US" sz="6000" dirty="0"/>
            </a:p>
          </p:txBody>
        </p:sp>
        <p:sp>
          <p:nvSpPr>
            <p:cNvPr id="42" name="文本框 41"/>
            <p:cNvSpPr txBox="1"/>
            <p:nvPr/>
          </p:nvSpPr>
          <p:spPr>
            <a:xfrm>
              <a:off x="1802074" y="3133930"/>
              <a:ext cx="2403218" cy="646329"/>
            </a:xfrm>
            <a:prstGeom prst="rect">
              <a:avLst/>
            </a:prstGeom>
            <a:noFill/>
          </p:spPr>
          <p:txBody>
            <a:bodyPr wrap="none" lIns="91438" tIns="45719" rIns="91438" bIns="45719" rtlCol="0">
              <a:spAutoFit/>
            </a:bodyPr>
            <a:lstStyle/>
            <a:p>
              <a:pPr algn="l"/>
              <a:r>
                <a:rPr lang="en-US" altLang="zh-CN" sz="36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Conclusion </a:t>
              </a:r>
              <a:endParaRPr lang="en-US" altLang="zh-CN" sz="3600" spc="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7" name="组 26"/>
          <p:cNvGrpSpPr/>
          <p:nvPr/>
        </p:nvGrpSpPr>
        <p:grpSpPr>
          <a:xfrm>
            <a:off x="9284090" y="252856"/>
            <a:ext cx="2907908" cy="484289"/>
            <a:chOff x="9284089" y="252855"/>
            <a:chExt cx="2907908" cy="484289"/>
          </a:xfrm>
        </p:grpSpPr>
        <p:grpSp>
          <p:nvGrpSpPr>
            <p:cNvPr id="28" name="组 27"/>
            <p:cNvGrpSpPr/>
            <p:nvPr/>
          </p:nvGrpSpPr>
          <p:grpSpPr>
            <a:xfrm>
              <a:off x="11454105" y="252856"/>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9" name="文本框 28"/>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extLst>
      <p:ext uri="{BB962C8B-B14F-4D97-AF65-F5344CB8AC3E}">
        <p14:creationId xmlns:p14="http://schemas.microsoft.com/office/powerpoint/2010/main" val="38066348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4</a:t>
            </a:r>
            <a:endParaRPr lang="zh-CN" altLang="en-US" sz="3600" dirty="0"/>
          </a:p>
        </p:txBody>
      </p:sp>
      <p:sp>
        <p:nvSpPr>
          <p:cNvPr id="46" name="矩形 45"/>
          <p:cNvSpPr/>
          <p:nvPr/>
        </p:nvSpPr>
        <p:spPr>
          <a:xfrm>
            <a:off x="1905641" y="295203"/>
            <a:ext cx="10160000" cy="400105"/>
          </a:xfrm>
          <a:prstGeom prst="rect">
            <a:avLst/>
          </a:prstGeom>
        </p:spPr>
        <p:txBody>
          <a:bodyPr wrap="square" lIns="91436" tIns="45718" rIns="91436" bIns="45718">
            <a:spAutoFit/>
          </a:bodyPr>
          <a:lstStyle/>
          <a:p>
            <a:pPr algn="ctr"/>
            <a:r>
              <a:rPr lang="en-US" altLang="zh-CN" sz="20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0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            Conclusion</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42" name="组 41"/>
          <p:cNvGrpSpPr/>
          <p:nvPr/>
        </p:nvGrpSpPr>
        <p:grpSpPr>
          <a:xfrm>
            <a:off x="9310125" y="252856"/>
            <a:ext cx="2907908" cy="484289"/>
            <a:chOff x="9284089" y="252855"/>
            <a:chExt cx="2907908" cy="484289"/>
          </a:xfrm>
        </p:grpSpPr>
        <p:grpSp>
          <p:nvGrpSpPr>
            <p:cNvPr id="43" name="组 42"/>
            <p:cNvGrpSpPr/>
            <p:nvPr/>
          </p:nvGrpSpPr>
          <p:grpSpPr>
            <a:xfrm>
              <a:off x="11454105" y="252856"/>
              <a:ext cx="737892" cy="484288"/>
              <a:chOff x="11454105" y="252856"/>
              <a:chExt cx="737892" cy="484288"/>
            </a:xfrm>
          </p:grpSpPr>
          <p:grpSp>
            <p:nvGrpSpPr>
              <p:cNvPr id="50"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99"/>
              <p:cNvGrpSpPr/>
              <p:nvPr/>
            </p:nvGrpSpPr>
            <p:grpSpPr>
              <a:xfrm>
                <a:off x="11454105" y="252857"/>
                <a:ext cx="491115" cy="484287"/>
                <a:chOff x="1528923" y="220268"/>
                <a:chExt cx="1284096" cy="1266241"/>
              </a:xfrm>
            </p:grpSpPr>
            <p:sp>
              <p:nvSpPr>
                <p:cNvPr id="52" name="圆角矩形 5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9" name="文本框 48"/>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1" name="圆角矩形 20"/>
          <p:cNvSpPr/>
          <p:nvPr/>
        </p:nvSpPr>
        <p:spPr>
          <a:xfrm rot="10800000" flipV="1">
            <a:off x="478623" y="1047360"/>
            <a:ext cx="6355715" cy="49085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lang="en-US" altLang="zh-CN" sz="2400" dirty="0" smtClean="0">
                <a:latin typeface="Times New Roman" panose="02020603050405020304" pitchFamily="18" charset="0"/>
                <a:cs typeface="Times New Roman" panose="02020603050405020304" pitchFamily="18" charset="0"/>
              </a:rPr>
              <a:t>Conclusion </a:t>
            </a:r>
            <a:endParaRPr lang="en-US" altLang="zh-CN" sz="2400" dirty="0">
              <a:latin typeface="Times New Roman" panose="02020603050405020304" pitchFamily="18" charset="0"/>
              <a:cs typeface="Times New Roman" panose="02020603050405020304" pitchFamily="18" charset="0"/>
            </a:endParaRPr>
          </a:p>
        </p:txBody>
      </p:sp>
      <p:sp>
        <p:nvSpPr>
          <p:cNvPr id="4"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矩形 1"/>
          <p:cNvSpPr/>
          <p:nvPr/>
        </p:nvSpPr>
        <p:spPr>
          <a:xfrm>
            <a:off x="1027988" y="2240659"/>
            <a:ext cx="10452148" cy="707886"/>
          </a:xfrm>
          <a:prstGeom prst="rect">
            <a:avLst/>
          </a:prstGeom>
        </p:spPr>
        <p:txBody>
          <a:bodyPr wrap="square">
            <a:spAutoFit/>
          </a:bodyPr>
          <a:lstStyle/>
          <a:p>
            <a:r>
              <a:rPr lang="zh-CN" altLang="en-US" sz="2000" dirty="0" smtClean="0">
                <a:latin typeface="+mn-ea"/>
              </a:rPr>
              <a:t>①</a:t>
            </a:r>
            <a:r>
              <a:rPr lang="en-US" altLang="zh-CN" sz="2000" dirty="0">
                <a:latin typeface="+mn-ea"/>
              </a:rPr>
              <a:t>an excellent speckle noise reduction without losing resolution is </a:t>
            </a:r>
            <a:r>
              <a:rPr lang="en-US" altLang="zh-CN" sz="2000" dirty="0" smtClean="0">
                <a:latin typeface="+mn-ea"/>
              </a:rPr>
              <a:t>experimentally</a:t>
            </a:r>
          </a:p>
          <a:p>
            <a:r>
              <a:rPr lang="en-US" altLang="zh-CN" sz="2000" dirty="0">
                <a:latin typeface="+mn-ea"/>
              </a:rPr>
              <a:t> </a:t>
            </a:r>
            <a:r>
              <a:rPr lang="en-US" altLang="zh-CN" sz="2000" dirty="0" smtClean="0">
                <a:latin typeface="+mn-ea"/>
              </a:rPr>
              <a:t>  </a:t>
            </a:r>
            <a:r>
              <a:rPr lang="en-US" altLang="zh-CN" sz="2000" dirty="0">
                <a:latin typeface="+mn-ea"/>
              </a:rPr>
              <a:t>achieved</a:t>
            </a:r>
            <a:endParaRPr lang="zh-CN" altLang="en-US" sz="2000" dirty="0">
              <a:latin typeface="+mn-ea"/>
            </a:endParaRPr>
          </a:p>
        </p:txBody>
      </p:sp>
      <p:sp>
        <p:nvSpPr>
          <p:cNvPr id="5" name="矩形 4"/>
          <p:cNvSpPr/>
          <p:nvPr/>
        </p:nvSpPr>
        <p:spPr>
          <a:xfrm>
            <a:off x="1027988" y="3090446"/>
            <a:ext cx="10452148" cy="707886"/>
          </a:xfrm>
          <a:prstGeom prst="rect">
            <a:avLst/>
          </a:prstGeom>
        </p:spPr>
        <p:txBody>
          <a:bodyPr wrap="square">
            <a:spAutoFit/>
          </a:bodyPr>
          <a:lstStyle/>
          <a:p>
            <a:r>
              <a:rPr lang="zh-CN" altLang="en-US" sz="2000" dirty="0" smtClean="0">
                <a:latin typeface="+mn-ea"/>
              </a:rPr>
              <a:t>②</a:t>
            </a:r>
            <a:r>
              <a:rPr lang="en-US" altLang="zh-CN" sz="2000" dirty="0" smtClean="0">
                <a:latin typeface="+mn-ea"/>
              </a:rPr>
              <a:t>provides </a:t>
            </a:r>
            <a:r>
              <a:rPr lang="en-US" altLang="zh-CN" sz="2000" dirty="0">
                <a:latin typeface="+mn-ea"/>
              </a:rPr>
              <a:t>high quality images with low cost, simple structure and compact </a:t>
            </a:r>
            <a:endParaRPr lang="en-US" altLang="zh-CN" sz="2000" dirty="0" smtClean="0">
              <a:latin typeface="+mn-ea"/>
            </a:endParaRPr>
          </a:p>
          <a:p>
            <a:r>
              <a:rPr lang="en-US" altLang="zh-CN" sz="2000" dirty="0" smtClean="0">
                <a:latin typeface="+mn-ea"/>
              </a:rPr>
              <a:t>    </a:t>
            </a:r>
            <a:r>
              <a:rPr lang="en-US" altLang="zh-CN" sz="2000" dirty="0" err="1" smtClean="0">
                <a:latin typeface="+mn-ea"/>
              </a:rPr>
              <a:t>interation</a:t>
            </a:r>
            <a:r>
              <a:rPr lang="en-US" altLang="zh-CN" sz="2000" dirty="0" smtClean="0">
                <a:latin typeface="+mn-ea"/>
              </a:rPr>
              <a:t> </a:t>
            </a:r>
            <a:r>
              <a:rPr lang="en-US" altLang="zh-CN" sz="2000" dirty="0">
                <a:latin typeface="+mn-ea"/>
              </a:rPr>
              <a:t>design.</a:t>
            </a:r>
            <a:endParaRPr lang="zh-CN" altLang="en-US" sz="2000" dirty="0">
              <a:latin typeface="+mn-ea"/>
            </a:endParaRPr>
          </a:p>
        </p:txBody>
      </p:sp>
      <p:sp>
        <p:nvSpPr>
          <p:cNvPr id="6" name="矩形 5"/>
          <p:cNvSpPr/>
          <p:nvPr/>
        </p:nvSpPr>
        <p:spPr>
          <a:xfrm>
            <a:off x="1027989" y="4504379"/>
            <a:ext cx="10452152" cy="400110"/>
          </a:xfrm>
          <a:prstGeom prst="rect">
            <a:avLst/>
          </a:prstGeom>
        </p:spPr>
        <p:txBody>
          <a:bodyPr wrap="square">
            <a:spAutoFit/>
          </a:bodyPr>
          <a:lstStyle/>
          <a:p>
            <a:r>
              <a:rPr lang="en-US" altLang="zh-CN" sz="2000" dirty="0">
                <a:solidFill>
                  <a:srgbClr val="FF0000"/>
                </a:solidFill>
                <a:latin typeface="+mn-ea"/>
              </a:rPr>
              <a:t>·</a:t>
            </a:r>
            <a:r>
              <a:rPr lang="en-US" altLang="zh-CN" sz="2000" dirty="0" smtClean="0">
                <a:latin typeface="+mn-ea"/>
              </a:rPr>
              <a:t>a </a:t>
            </a:r>
            <a:r>
              <a:rPr lang="en-US" altLang="zh-CN" sz="2000" dirty="0">
                <a:latin typeface="+mn-ea"/>
              </a:rPr>
              <a:t>tradeoff between image quality and imaging speed for SR-OCT</a:t>
            </a:r>
            <a:endParaRPr lang="zh-CN" altLang="en-US" sz="2000" dirty="0">
              <a:latin typeface="+mn-ea"/>
            </a:endParaRPr>
          </a:p>
        </p:txBody>
      </p:sp>
    </p:spTree>
    <p:extLst>
      <p:ext uri="{BB962C8B-B14F-4D97-AF65-F5344CB8AC3E}">
        <p14:creationId xmlns:p14="http://schemas.microsoft.com/office/powerpoint/2010/main" val="1265952056"/>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2509247" y="1358013"/>
            <a:ext cx="6917690" cy="2798445"/>
          </a:xfrm>
          <a:prstGeom prst="rect">
            <a:avLst/>
          </a:prstGeom>
          <a:noFill/>
        </p:spPr>
        <p:txBody>
          <a:bodyPr wrap="none" lIns="91438" tIns="45719" rIns="91438" bIns="45719" rtlCol="0">
            <a:spAutoFit/>
          </a:bodyPr>
          <a:lstStyle/>
          <a:p>
            <a:pPr algn="ctr"/>
            <a:r>
              <a:rPr lang="en-US" altLang="zh-CN" sz="8800" dirty="0">
                <a:ln w="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Thanks for </a:t>
            </a:r>
          </a:p>
          <a:p>
            <a:pPr algn="ctr"/>
            <a:r>
              <a:rPr lang="en-US" altLang="zh-CN" sz="8800" dirty="0">
                <a:ln w="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your listenning</a:t>
            </a:r>
          </a:p>
        </p:txBody>
      </p:sp>
      <p:cxnSp>
        <p:nvCxnSpPr>
          <p:cNvPr id="54" name="直接连接符 53"/>
          <p:cNvCxnSpPr/>
          <p:nvPr/>
        </p:nvCxnSpPr>
        <p:spPr>
          <a:xfrm flipV="1">
            <a:off x="4230668" y="3853601"/>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43" name="组 42"/>
          <p:cNvGrpSpPr/>
          <p:nvPr/>
        </p:nvGrpSpPr>
        <p:grpSpPr>
          <a:xfrm>
            <a:off x="9284090" y="252856"/>
            <a:ext cx="2907908" cy="484289"/>
            <a:chOff x="9284089" y="252855"/>
            <a:chExt cx="2907908" cy="484289"/>
          </a:xfrm>
        </p:grpSpPr>
        <p:grpSp>
          <p:nvGrpSpPr>
            <p:cNvPr id="44" name="组 43"/>
            <p:cNvGrpSpPr/>
            <p:nvPr/>
          </p:nvGrpSpPr>
          <p:grpSpPr>
            <a:xfrm>
              <a:off x="11454105" y="252856"/>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62" name="文本框 61"/>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72" name="矩形 71"/>
          <p:cNvSpPr/>
          <p:nvPr/>
        </p:nvSpPr>
        <p:spPr>
          <a:xfrm>
            <a:off x="-8551" y="5623749"/>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73" name="组合 60"/>
          <p:cNvGrpSpPr/>
          <p:nvPr/>
        </p:nvGrpSpPr>
        <p:grpSpPr>
          <a:xfrm rot="16200000">
            <a:off x="11436485" y="6057840"/>
            <a:ext cx="1271471" cy="363349"/>
            <a:chOff x="6507038" y="462977"/>
            <a:chExt cx="2430800" cy="471379"/>
          </a:xfrm>
        </p:grpSpPr>
        <p:grpSp>
          <p:nvGrpSpPr>
            <p:cNvPr id="74" name="组合 61"/>
            <p:cNvGrpSpPr/>
            <p:nvPr/>
          </p:nvGrpSpPr>
          <p:grpSpPr>
            <a:xfrm flipV="1">
              <a:off x="6507038" y="462977"/>
              <a:ext cx="1917435" cy="471379"/>
              <a:chOff x="810775" y="1533962"/>
              <a:chExt cx="7782374" cy="1913206"/>
            </a:xfrm>
          </p:grpSpPr>
          <p:sp>
            <p:nvSpPr>
              <p:cNvPr id="76" name="圆角矩形 75"/>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圆角矩形 74"/>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文本框 79"/>
          <p:cNvSpPr txBox="1"/>
          <p:nvPr/>
        </p:nvSpPr>
        <p:spPr>
          <a:xfrm>
            <a:off x="403710" y="5713686"/>
            <a:ext cx="6218119" cy="1015661"/>
          </a:xfrm>
          <a:prstGeom prst="rect">
            <a:avLst/>
          </a:prstGeom>
          <a:noFill/>
        </p:spPr>
        <p:txBody>
          <a:bodyPr wrap="square" lIns="91436" tIns="45718" rIns="91436" bIns="45718" rtlCol="0">
            <a:spAutoFit/>
          </a:bodyPr>
          <a:lstStyle/>
          <a:p>
            <a:r>
              <a:rPr lang="en-US" altLang="zh-CN" sz="6000" dirty="0">
                <a:solidFill>
                  <a:schemeClr val="bg1"/>
                </a:solidFill>
                <a:latin typeface="微软雅黑" panose="020B0503020204020204" pitchFamily="34" charset="-122"/>
                <a:ea typeface="微软雅黑" panose="020B0503020204020204" pitchFamily="34" charset="-122"/>
              </a:rPr>
              <a:t>THANKS</a:t>
            </a:r>
            <a:r>
              <a:rPr lang="zh-CN" altLang="en-US" sz="6000" dirty="0">
                <a:solidFill>
                  <a:schemeClr val="bg1"/>
                </a:solidFill>
                <a:latin typeface="微软雅黑" panose="020B0503020204020204" pitchFamily="34" charset="-122"/>
                <a:ea typeface="微软雅黑" panose="020B0503020204020204" pitchFamily="34" charset="-122"/>
              </a:rPr>
              <a:t> </a:t>
            </a:r>
            <a:r>
              <a:rPr lang="en-US" altLang="zh-CN" sz="6000" dirty="0">
                <a:solidFill>
                  <a:schemeClr val="bg1"/>
                </a:solidFill>
                <a:latin typeface="微软雅黑" panose="020B0503020204020204" pitchFamily="34" charset="-122"/>
                <a:ea typeface="微软雅黑" panose="020B0503020204020204" pitchFamily="34" charset="-122"/>
              </a:rPr>
              <a:t>TO</a:t>
            </a:r>
            <a:endParaRPr lang="zh-CN" altLang="en-US" sz="6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1" name="圆角矩形 80"/>
          <p:cNvSpPr/>
          <p:nvPr/>
        </p:nvSpPr>
        <p:spPr>
          <a:xfrm rot="16200000" flipV="1">
            <a:off x="10447003" y="5586366"/>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82" name="Freeform 96"/>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5400000">
            <a:off x="-2741856" y="2736809"/>
            <a:ext cx="6818603" cy="134499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grpSp>
        <p:nvGrpSpPr>
          <p:cNvPr id="15" name="组 14"/>
          <p:cNvGrpSpPr/>
          <p:nvPr/>
        </p:nvGrpSpPr>
        <p:grpSpPr>
          <a:xfrm>
            <a:off x="-22301" y="6654791"/>
            <a:ext cx="1271471" cy="203211"/>
            <a:chOff x="-22302" y="6654791"/>
            <a:chExt cx="1271471" cy="203210"/>
          </a:xfrm>
        </p:grpSpPr>
        <p:sp>
          <p:nvSpPr>
            <p:cNvPr id="9" name="圆角矩形 8"/>
            <p:cNvSpPr/>
            <p:nvPr/>
          </p:nvSpPr>
          <p:spPr>
            <a:xfrm flipV="1">
              <a:off x="240276"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flipV="1">
              <a:off x="-2230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flipV="1">
              <a:off x="755838"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flipV="1">
              <a:off x="493260"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102436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3075" y="245328"/>
            <a:ext cx="1031043" cy="4519883"/>
          </a:xfrm>
          <a:prstGeom prst="rect">
            <a:avLst/>
          </a:prstGeom>
          <a:noFill/>
        </p:spPr>
        <p:txBody>
          <a:bodyPr vert="eaVert" wrap="square" lIns="91436" tIns="45718" rIns="91436" bIns="45718" rtlCol="0">
            <a:spAutoFit/>
          </a:bodyPr>
          <a:lstStyle/>
          <a:p>
            <a:r>
              <a:rPr lang="en-US" altLang="zh-CN" sz="5500" dirty="0">
                <a:solidFill>
                  <a:schemeClr val="bg1"/>
                </a:solidFill>
                <a:latin typeface="Eras Light ITC" panose="020B0402030504020804" pitchFamily="34" charset="0"/>
              </a:rPr>
              <a:t>CONTENTS</a:t>
            </a:r>
            <a:endParaRPr lang="zh-CN" altLang="en-US" sz="5500" dirty="0">
              <a:solidFill>
                <a:schemeClr val="bg1"/>
              </a:solidFill>
              <a:latin typeface="Eras Light ITC" panose="020B0402030504020804" pitchFamily="34" charset="0"/>
            </a:endParaRPr>
          </a:p>
        </p:txBody>
      </p:sp>
      <p:sp>
        <p:nvSpPr>
          <p:cNvPr id="73" name="圆角矩形 72"/>
          <p:cNvSpPr/>
          <p:nvPr/>
        </p:nvSpPr>
        <p:spPr>
          <a:xfrm rot="10800000" flipV="1">
            <a:off x="5797242" y="355134"/>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Times New Roman" panose="02020603050405020304" pitchFamily="18" charset="0"/>
                <a:cs typeface="Times New Roman" panose="02020603050405020304" pitchFamily="18" charset="0"/>
              </a:rPr>
              <a:t>1</a:t>
            </a:r>
          </a:p>
        </p:txBody>
      </p:sp>
      <p:sp>
        <p:nvSpPr>
          <p:cNvPr id="75" name="圆角矩形 74"/>
          <p:cNvSpPr/>
          <p:nvPr/>
        </p:nvSpPr>
        <p:spPr>
          <a:xfrm rot="10800000" flipV="1">
            <a:off x="5797240" y="1492576"/>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87" name="文本框 86"/>
          <p:cNvSpPr txBox="1"/>
          <p:nvPr/>
        </p:nvSpPr>
        <p:spPr>
          <a:xfrm>
            <a:off x="3617585" y="846249"/>
            <a:ext cx="5109084" cy="646327"/>
          </a:xfrm>
          <a:prstGeom prst="rect">
            <a:avLst/>
          </a:prstGeom>
          <a:noFill/>
        </p:spPr>
        <p:txBody>
          <a:bodyPr wrap="none" lIns="91436" tIns="45718" rIns="91436" bIns="45718" rtlCol="0">
            <a:spAutoFit/>
          </a:bodyPr>
          <a:lstStyle/>
          <a:p>
            <a:pPr algn="ctr"/>
            <a:r>
              <a:rPr lang="en-US" altLang="zh-CN"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Speckle </a:t>
            </a:r>
            <a:r>
              <a:rPr lang="en-US" altLang="zh-CN" sz="36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noise introduction</a:t>
            </a:r>
            <a:endParaRPr lang="zh-CN" altLang="zh-CN" sz="36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9" name="文本框 88"/>
          <p:cNvSpPr txBox="1"/>
          <p:nvPr/>
        </p:nvSpPr>
        <p:spPr>
          <a:xfrm>
            <a:off x="2854509" y="1983691"/>
            <a:ext cx="6437973" cy="646327"/>
          </a:xfrm>
          <a:prstGeom prst="rect">
            <a:avLst/>
          </a:prstGeom>
          <a:noFill/>
        </p:spPr>
        <p:txBody>
          <a:bodyPr wrap="none" lIns="91436" tIns="45718" rIns="91436" bIns="45718" rtlCol="0">
            <a:spAutoFit/>
          </a:bodyPr>
          <a:lstStyle/>
          <a:p>
            <a:pPr algn="ctr"/>
            <a:r>
              <a:rPr lang="zh-CN" altLang="en-US" sz="3600" dirty="0">
                <a:solidFill>
                  <a:schemeClr val="tx2"/>
                </a:solidFill>
                <a:latin typeface="微软雅黑" panose="020B0503020204020204" pitchFamily="34" charset="-122"/>
                <a:ea typeface="微软雅黑" panose="020B0503020204020204" pitchFamily="34" charset="-122"/>
              </a:rPr>
              <a:t> </a:t>
            </a:r>
            <a:r>
              <a:rPr lang="en-US" altLang="zh-CN"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Experimental </a:t>
            </a:r>
            <a:r>
              <a:rPr lang="en-US" altLang="zh-CN" sz="36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setup and principle</a:t>
            </a:r>
          </a:p>
        </p:txBody>
      </p:sp>
      <p:grpSp>
        <p:nvGrpSpPr>
          <p:cNvPr id="14" name="组 13"/>
          <p:cNvGrpSpPr/>
          <p:nvPr/>
        </p:nvGrpSpPr>
        <p:grpSpPr>
          <a:xfrm>
            <a:off x="9284090" y="252856"/>
            <a:ext cx="2907908" cy="484289"/>
            <a:chOff x="9284089" y="252855"/>
            <a:chExt cx="2907908" cy="484289"/>
          </a:xfrm>
        </p:grpSpPr>
        <p:grpSp>
          <p:nvGrpSpPr>
            <p:cNvPr id="3" name="组 2"/>
            <p:cNvGrpSpPr/>
            <p:nvPr/>
          </p:nvGrpSpPr>
          <p:grpSpPr>
            <a:xfrm>
              <a:off x="11454105" y="252856"/>
              <a:ext cx="737892" cy="484288"/>
              <a:chOff x="11454105" y="252856"/>
              <a:chExt cx="737892" cy="484288"/>
            </a:xfrm>
          </p:grpSpPr>
          <p:grpSp>
            <p:nvGrpSpPr>
              <p:cNvPr id="2" name="组 1"/>
              <p:cNvGrpSpPr/>
              <p:nvPr/>
            </p:nvGrpSpPr>
            <p:grpSpPr>
              <a:xfrm>
                <a:off x="12039604" y="252856"/>
                <a:ext cx="152393" cy="484287"/>
                <a:chOff x="12039604" y="252856"/>
                <a:chExt cx="152393" cy="484287"/>
              </a:xfrm>
            </p:grpSpPr>
            <p:sp>
              <p:nvSpPr>
                <p:cNvPr id="96" name="圆角矩形 9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圆角矩形 9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圆角矩形 9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圆角矩形 9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圆角矩形 94"/>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组合 99"/>
              <p:cNvGrpSpPr/>
              <p:nvPr/>
            </p:nvGrpSpPr>
            <p:grpSpPr>
              <a:xfrm>
                <a:off x="11454105" y="252857"/>
                <a:ext cx="491115" cy="484287"/>
                <a:chOff x="1528923" y="220268"/>
                <a:chExt cx="1284096" cy="1266241"/>
              </a:xfrm>
            </p:grpSpPr>
            <p:sp>
              <p:nvSpPr>
                <p:cNvPr id="101" name="圆角矩形 100"/>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5" name="文本框 44"/>
            <p:cNvSpPr txBox="1"/>
            <p:nvPr/>
          </p:nvSpPr>
          <p:spPr>
            <a:xfrm>
              <a:off x="9284089" y="252855"/>
              <a:ext cx="2170011" cy="323163"/>
            </a:xfrm>
            <a:prstGeom prst="rect">
              <a:avLst/>
            </a:prstGeom>
            <a:noFill/>
          </p:spPr>
          <p:txBody>
            <a:bodyPr wrap="square" lIns="91438" tIns="45719" rIns="91438" bIns="45719" rtlCol="0">
              <a:spAutoFit/>
            </a:bodyPr>
            <a:lstStyle/>
            <a:p>
              <a:pPr algn="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26" name="圆角矩形 25"/>
          <p:cNvSpPr/>
          <p:nvPr/>
        </p:nvSpPr>
        <p:spPr>
          <a:xfrm rot="10800000" flipV="1">
            <a:off x="5797239" y="2630018"/>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3</a:t>
            </a:r>
            <a:endParaRPr lang="zh-CN" altLang="en-US" sz="3600" dirty="0"/>
          </a:p>
        </p:txBody>
      </p:sp>
      <p:sp>
        <p:nvSpPr>
          <p:cNvPr id="28" name="文本框 88"/>
          <p:cNvSpPr txBox="1"/>
          <p:nvPr/>
        </p:nvSpPr>
        <p:spPr>
          <a:xfrm>
            <a:off x="4073859" y="3121133"/>
            <a:ext cx="3796223" cy="646327"/>
          </a:xfrm>
          <a:prstGeom prst="rect">
            <a:avLst/>
          </a:prstGeom>
          <a:noFill/>
        </p:spPr>
        <p:txBody>
          <a:bodyPr wrap="none" lIns="91436" tIns="45718" rIns="91436" bIns="45718" rtlCol="0">
            <a:spAutoFit/>
          </a:bodyPr>
          <a:lstStyle/>
          <a:p>
            <a:pPr algn="ctr"/>
            <a:r>
              <a:rPr lang="zh-CN" altLang="en-US" sz="3600" dirty="0">
                <a:solidFill>
                  <a:schemeClr val="tx2"/>
                </a:solidFill>
                <a:latin typeface="微软雅黑" panose="020B0503020204020204" pitchFamily="34" charset="-122"/>
                <a:ea typeface="微软雅黑" panose="020B0503020204020204" pitchFamily="34" charset="-122"/>
              </a:rPr>
              <a:t> </a:t>
            </a:r>
            <a:r>
              <a:rPr lang="en-US" altLang="zh-CN" sz="36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Experiment results</a:t>
            </a:r>
          </a:p>
        </p:txBody>
      </p:sp>
      <p:sp>
        <p:nvSpPr>
          <p:cNvPr id="29" name="圆角矩形 28"/>
          <p:cNvSpPr/>
          <p:nvPr/>
        </p:nvSpPr>
        <p:spPr>
          <a:xfrm rot="10800000" flipV="1">
            <a:off x="5797238" y="3767460"/>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4</a:t>
            </a:r>
            <a:endParaRPr lang="zh-CN" altLang="en-US" sz="3600" dirty="0"/>
          </a:p>
        </p:txBody>
      </p:sp>
      <p:sp>
        <p:nvSpPr>
          <p:cNvPr id="30" name="文本框 88"/>
          <p:cNvSpPr txBox="1"/>
          <p:nvPr/>
        </p:nvSpPr>
        <p:spPr>
          <a:xfrm>
            <a:off x="4853076" y="4258575"/>
            <a:ext cx="2424053" cy="646327"/>
          </a:xfrm>
          <a:prstGeom prst="rect">
            <a:avLst/>
          </a:prstGeom>
          <a:noFill/>
        </p:spPr>
        <p:txBody>
          <a:bodyPr wrap="none" lIns="91436" tIns="45718" rIns="91436" bIns="45718" rtlCol="0">
            <a:spAutoFit/>
          </a:bodyPr>
          <a:lstStyle/>
          <a:p>
            <a:pPr algn="ctr"/>
            <a:r>
              <a:rPr lang="zh-CN" altLang="en-US" sz="3600" dirty="0">
                <a:solidFill>
                  <a:schemeClr val="tx2"/>
                </a:solidFill>
                <a:latin typeface="微软雅黑" panose="020B0503020204020204" pitchFamily="34" charset="-122"/>
                <a:ea typeface="微软雅黑" panose="020B0503020204020204" pitchFamily="34" charset="-122"/>
              </a:rPr>
              <a:t> </a:t>
            </a:r>
            <a:r>
              <a:rPr lang="en-US" altLang="zh-CN" sz="36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onclusion</a:t>
            </a:r>
            <a:endParaRPr lang="en-US" altLang="zh-CN" sz="36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10307" y="2862674"/>
            <a:ext cx="12213103" cy="1591482"/>
            <a:chOff x="-21102" y="2847433"/>
            <a:chExt cx="12213102" cy="1591482"/>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1</a:t>
              </a:r>
              <a:endParaRPr lang="zh-CN" altLang="en-US" sz="6000" dirty="0"/>
            </a:p>
          </p:txBody>
        </p:sp>
        <p:sp>
          <p:nvSpPr>
            <p:cNvPr id="42" name="文本框 41"/>
            <p:cNvSpPr txBox="1"/>
            <p:nvPr/>
          </p:nvSpPr>
          <p:spPr>
            <a:xfrm>
              <a:off x="1997238" y="3115478"/>
              <a:ext cx="5657314" cy="1323437"/>
            </a:xfrm>
            <a:prstGeom prst="rect">
              <a:avLst/>
            </a:prstGeom>
            <a:noFill/>
          </p:spPr>
          <p:txBody>
            <a:bodyPr wrap="none" lIns="91438" tIns="45719" rIns="91438" bIns="45719" rtlCol="0">
              <a:spAutoFit/>
            </a:bodyPr>
            <a:lstStyle/>
            <a:p>
              <a:pPr algn="ctr"/>
              <a:r>
                <a:rPr lang="en-US" altLang="zh-CN" sz="40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mn-ea"/>
                </a:rPr>
                <a:t>Speckle noise introduction</a:t>
              </a:r>
              <a:endParaRPr lang="en-US" altLang="zh-CN" sz="40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en-US" altLang="zh-CN" sz="40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endParaRPr lang="zh-CN" altLang="en-US" sz="40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7" name="组 26"/>
          <p:cNvGrpSpPr/>
          <p:nvPr/>
        </p:nvGrpSpPr>
        <p:grpSpPr>
          <a:xfrm>
            <a:off x="9284090" y="252856"/>
            <a:ext cx="2907908" cy="484289"/>
            <a:chOff x="9284089" y="252855"/>
            <a:chExt cx="2907908" cy="484289"/>
          </a:xfrm>
        </p:grpSpPr>
        <p:grpSp>
          <p:nvGrpSpPr>
            <p:cNvPr id="28" name="组 27"/>
            <p:cNvGrpSpPr/>
            <p:nvPr/>
          </p:nvGrpSpPr>
          <p:grpSpPr>
            <a:xfrm>
              <a:off x="11454105" y="252856"/>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9" name="文本框 28"/>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46" name="矩形 45"/>
          <p:cNvSpPr/>
          <p:nvPr/>
        </p:nvSpPr>
        <p:spPr>
          <a:xfrm>
            <a:off x="2235200" y="295203"/>
            <a:ext cx="10160000" cy="997585"/>
          </a:xfrm>
          <a:prstGeom prst="rect">
            <a:avLst/>
          </a:prstGeom>
        </p:spPr>
        <p:txBody>
          <a:bodyPr wrap="square" lIns="91436" tIns="45718" rIns="91436" bIns="45718">
            <a:spAutoFit/>
          </a:bodyPr>
          <a:lstStyle/>
          <a:p>
            <a:pPr algn="ctr"/>
            <a:r>
              <a:rPr lang="en-US" altLang="zh-CN" sz="20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                                                                                       Speckle noise introduction</a:t>
            </a:r>
            <a:endParaRPr lang="zh-CN"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endParaRPr lang="zh-CN" altLang="en-US" sz="2000" spc="600" dirty="0">
              <a:solidFill>
                <a:schemeClr val="bg1"/>
              </a:solidFill>
              <a:latin typeface="微软雅黑" panose="020B0503020204020204" pitchFamily="34" charset="-122"/>
              <a:ea typeface="微软雅黑" panose="020B0503020204020204" pitchFamily="34" charset="-122"/>
            </a:endParaRPr>
          </a:p>
          <a:p>
            <a:pPr algn="ct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42" name="组 41"/>
          <p:cNvGrpSpPr/>
          <p:nvPr/>
        </p:nvGrpSpPr>
        <p:grpSpPr>
          <a:xfrm>
            <a:off x="9310125" y="252856"/>
            <a:ext cx="2907908" cy="484289"/>
            <a:chOff x="9284089" y="252855"/>
            <a:chExt cx="2907908" cy="484289"/>
          </a:xfrm>
        </p:grpSpPr>
        <p:grpSp>
          <p:nvGrpSpPr>
            <p:cNvPr id="43" name="组 42"/>
            <p:cNvGrpSpPr/>
            <p:nvPr/>
          </p:nvGrpSpPr>
          <p:grpSpPr>
            <a:xfrm>
              <a:off x="11454105" y="252856"/>
              <a:ext cx="737892" cy="484288"/>
              <a:chOff x="11454105" y="252856"/>
              <a:chExt cx="737892" cy="484288"/>
            </a:xfrm>
          </p:grpSpPr>
          <p:grpSp>
            <p:nvGrpSpPr>
              <p:cNvPr id="50"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99"/>
              <p:cNvGrpSpPr/>
              <p:nvPr/>
            </p:nvGrpSpPr>
            <p:grpSpPr>
              <a:xfrm>
                <a:off x="11454105" y="252857"/>
                <a:ext cx="491115" cy="484287"/>
                <a:chOff x="1528923" y="220268"/>
                <a:chExt cx="1284096" cy="1266241"/>
              </a:xfrm>
            </p:grpSpPr>
            <p:sp>
              <p:nvSpPr>
                <p:cNvPr id="52" name="圆角矩形 5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9" name="文本框 48"/>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 name="矩形 1"/>
          <p:cNvSpPr/>
          <p:nvPr/>
        </p:nvSpPr>
        <p:spPr>
          <a:xfrm>
            <a:off x="712263" y="2650738"/>
            <a:ext cx="10767476" cy="1726624"/>
          </a:xfrm>
          <a:prstGeom prst="rect">
            <a:avLst/>
          </a:prstGeom>
        </p:spPr>
        <p:txBody>
          <a:bodyPr wrap="square" lIns="91438" tIns="45719" rIns="91438" bIns="45719">
            <a:spAutoFit/>
          </a:bodyPr>
          <a:lstStyle/>
          <a:p>
            <a:pPr algn="l"/>
            <a:r>
              <a:rPr lang="en-US" altLang="zh-CN" sz="1800" dirty="0" smtClean="0">
                <a:latin typeface="Times New Roman" panose="02020603050405020304" pitchFamily="18" charset="0"/>
                <a:ea typeface="MS Mincho" panose="02020609040205080304" charset="-128"/>
                <a:cs typeface="Times New Roman" panose="02020603050405020304" pitchFamily="18" charset="0"/>
                <a:sym typeface="+mn-ea"/>
              </a:rPr>
              <a:t>       Optical </a:t>
            </a:r>
            <a:r>
              <a:rPr lang="en-US" altLang="zh-CN" sz="1800" dirty="0">
                <a:latin typeface="Times New Roman" panose="02020603050405020304" pitchFamily="18" charset="0"/>
                <a:ea typeface="MS Mincho" panose="02020609040205080304" charset="-128"/>
                <a:cs typeface="Times New Roman" panose="02020603050405020304" pitchFamily="18" charset="0"/>
                <a:sym typeface="+mn-ea"/>
              </a:rPr>
              <a:t>coherence tomography (OCT) is a fast-developing biomedical imaging technology in recent years. It has many advantages. </a:t>
            </a:r>
          </a:p>
          <a:p>
            <a:pPr>
              <a:lnSpc>
                <a:spcPct val="130000"/>
              </a:lnSpc>
            </a:pPr>
            <a:r>
              <a:rPr lang="en-US" altLang="zh-CN" sz="1800" dirty="0">
                <a:latin typeface="Times New Roman" panose="02020603050405020304" pitchFamily="18" charset="0"/>
                <a:ea typeface="MS Mincho" panose="02020609040205080304" charset="-128"/>
                <a:cs typeface="Times New Roman" panose="02020603050405020304" pitchFamily="18" charset="0"/>
                <a:sym typeface="+mn-ea"/>
              </a:rPr>
              <a:t>       Unfortunately, the signal to noise ratio (SNR) of OCT is seriously affected by the speckle noise which is inherent in all coherent imaging approaches, especially for a turbid target such as biological tissue</a:t>
            </a:r>
            <a:r>
              <a:rPr lang="en-US" altLang="zh-CN" sz="1800" dirty="0" smtClean="0">
                <a:latin typeface="Times New Roman" panose="02020603050405020304" pitchFamily="18" charset="0"/>
                <a:ea typeface="MS Mincho" panose="02020609040205080304" charset="-128"/>
                <a:cs typeface="Times New Roman" panose="02020603050405020304" pitchFamily="18" charset="0"/>
                <a:sym typeface="+mn-ea"/>
              </a:rPr>
              <a:t>.</a:t>
            </a:r>
          </a:p>
          <a:p>
            <a:pPr>
              <a:lnSpc>
                <a:spcPct val="130000"/>
              </a:lnSpc>
            </a:pPr>
            <a:r>
              <a:rPr lang="en-US" altLang="zh-CN" sz="1800" dirty="0">
                <a:latin typeface="Times New Roman" panose="02020603050405020304" pitchFamily="18" charset="0"/>
                <a:ea typeface="MS Mincho" panose="02020609040205080304" charset="-128"/>
                <a:cs typeface="Times New Roman" panose="02020603050405020304" pitchFamily="18" charset="0"/>
              </a:rPr>
              <a:t>       Furthermore, the loss of contrast and resolution of image details reduces the clinical diagnosis ability of OCT.</a:t>
            </a:r>
          </a:p>
        </p:txBody>
      </p:sp>
      <p:sp>
        <p:nvSpPr>
          <p:cNvPr id="21" name="圆角矩形 20"/>
          <p:cNvSpPr/>
          <p:nvPr/>
        </p:nvSpPr>
        <p:spPr>
          <a:xfrm rot="10800000" flipV="1">
            <a:off x="478623" y="1047360"/>
            <a:ext cx="6355715" cy="49085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lang="en-US" altLang="zh-CN" sz="2400" dirty="0" smtClean="0">
                <a:latin typeface="Times New Roman" panose="02020603050405020304" pitchFamily="18" charset="0"/>
                <a:cs typeface="Times New Roman" panose="02020603050405020304" pitchFamily="18" charset="0"/>
              </a:rPr>
              <a:t>Speckle noise introduction</a:t>
            </a:r>
            <a:endParaRPr lang="en-US" altLang="zh-CN" sz="2400" dirty="0">
              <a:latin typeface="Times New Roman" panose="02020603050405020304" pitchFamily="18" charset="0"/>
              <a:cs typeface="Times New Roman" panose="02020603050405020304" pitchFamily="18" charset="0"/>
            </a:endParaRPr>
          </a:p>
        </p:txBody>
      </p:sp>
      <p:sp>
        <p:nvSpPr>
          <p:cNvPr id="3" name="矩形 2"/>
          <p:cNvSpPr/>
          <p:nvPr/>
        </p:nvSpPr>
        <p:spPr>
          <a:xfrm>
            <a:off x="478623" y="6218128"/>
            <a:ext cx="11492633" cy="369332"/>
          </a:xfrm>
          <a:prstGeom prst="rect">
            <a:avLst/>
          </a:prstGeom>
        </p:spPr>
        <p:txBody>
          <a:bodyPr wrap="square">
            <a:spAutoFit/>
          </a:bodyPr>
          <a:lstStyle/>
          <a:p>
            <a:pPr lvl="0"/>
            <a:r>
              <a:rPr lang="en-US" altLang="zh-CN" sz="900" dirty="0">
                <a:latin typeface="+mn-ea"/>
              </a:rPr>
              <a:t>D. Huang, E. A. Swanson, C. P. Lin, J. S. Schuman, W. G. Stinson, W. Chang, M. R. </a:t>
            </a:r>
            <a:r>
              <a:rPr lang="en-US" altLang="zh-CN" sz="900" dirty="0" err="1">
                <a:latin typeface="+mn-ea"/>
              </a:rPr>
              <a:t>Hee</a:t>
            </a:r>
            <a:r>
              <a:rPr lang="en-US" altLang="zh-CN" sz="900" dirty="0">
                <a:latin typeface="+mn-ea"/>
              </a:rPr>
              <a:t>, T. </a:t>
            </a:r>
            <a:r>
              <a:rPr lang="en-US" altLang="zh-CN" sz="900" dirty="0" err="1">
                <a:latin typeface="+mn-ea"/>
              </a:rPr>
              <a:t>Flotte</a:t>
            </a:r>
            <a:r>
              <a:rPr lang="en-US" altLang="zh-CN" sz="900" dirty="0">
                <a:latin typeface="+mn-ea"/>
              </a:rPr>
              <a:t>, K. Gregory, C. A. </a:t>
            </a:r>
            <a:r>
              <a:rPr lang="en-US" altLang="zh-CN" sz="900" dirty="0" err="1">
                <a:latin typeface="+mn-ea"/>
              </a:rPr>
              <a:t>Puliafito</a:t>
            </a:r>
            <a:r>
              <a:rPr lang="en-US" altLang="zh-CN" sz="900" dirty="0">
                <a:latin typeface="+mn-ea"/>
              </a:rPr>
              <a:t>, and J. G. Fujimoto, “Optical coherence tomography,” </a:t>
            </a:r>
            <a:r>
              <a:rPr lang="en-US" altLang="zh-CN" sz="900" dirty="0">
                <a:latin typeface="+mn-ea"/>
                <a:hlinkClick r:id="rId2"/>
              </a:rPr>
              <a:t>Science</a:t>
            </a:r>
            <a:r>
              <a:rPr lang="en-US" altLang="zh-CN" sz="900" dirty="0">
                <a:latin typeface="+mn-ea"/>
              </a:rPr>
              <a:t> </a:t>
            </a:r>
            <a:r>
              <a:rPr lang="en-US" altLang="zh-CN" sz="900" b="1" dirty="0">
                <a:latin typeface="+mn-ea"/>
              </a:rPr>
              <a:t>254</a:t>
            </a:r>
            <a:r>
              <a:rPr lang="en-US" altLang="zh-CN" sz="900" dirty="0">
                <a:latin typeface="+mn-ea"/>
              </a:rPr>
              <a:t>(5035), 1178–1181 (1991).</a:t>
            </a:r>
            <a:endParaRPr lang="zh-CN" altLang="zh-CN" sz="900" dirty="0">
              <a:latin typeface="+mn-ea"/>
            </a:endParaRPr>
          </a:p>
        </p:txBody>
      </p:sp>
    </p:spTree>
    <p:extLst>
      <p:ext uri="{BB962C8B-B14F-4D97-AF65-F5344CB8AC3E}">
        <p14:creationId xmlns:p14="http://schemas.microsoft.com/office/powerpoint/2010/main" val="2139838073"/>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46" name="矩形 45"/>
          <p:cNvSpPr/>
          <p:nvPr/>
        </p:nvSpPr>
        <p:spPr>
          <a:xfrm>
            <a:off x="2235200" y="295203"/>
            <a:ext cx="10160000" cy="997585"/>
          </a:xfrm>
          <a:prstGeom prst="rect">
            <a:avLst/>
          </a:prstGeom>
        </p:spPr>
        <p:txBody>
          <a:bodyPr wrap="square" lIns="91436" tIns="45718" rIns="91436" bIns="45718">
            <a:spAutoFit/>
          </a:bodyPr>
          <a:lstStyle/>
          <a:p>
            <a:pPr algn="ctr"/>
            <a:r>
              <a:rPr lang="en-US" altLang="zh-CN" sz="20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                                                                                       Speckle noise introduction</a:t>
            </a:r>
            <a:endParaRPr lang="zh-CN"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endParaRPr lang="zh-CN" altLang="en-US" sz="2000" spc="600" dirty="0">
              <a:solidFill>
                <a:schemeClr val="bg1"/>
              </a:solidFill>
              <a:latin typeface="微软雅黑" panose="020B0503020204020204" pitchFamily="34" charset="-122"/>
              <a:ea typeface="微软雅黑" panose="020B0503020204020204" pitchFamily="34" charset="-122"/>
            </a:endParaRPr>
          </a:p>
          <a:p>
            <a:pPr algn="ct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42" name="组 41"/>
          <p:cNvGrpSpPr/>
          <p:nvPr/>
        </p:nvGrpSpPr>
        <p:grpSpPr>
          <a:xfrm>
            <a:off x="9310125" y="252856"/>
            <a:ext cx="2907908" cy="484289"/>
            <a:chOff x="9284089" y="252855"/>
            <a:chExt cx="2907908" cy="484289"/>
          </a:xfrm>
        </p:grpSpPr>
        <p:grpSp>
          <p:nvGrpSpPr>
            <p:cNvPr id="43" name="组 42"/>
            <p:cNvGrpSpPr/>
            <p:nvPr/>
          </p:nvGrpSpPr>
          <p:grpSpPr>
            <a:xfrm>
              <a:off x="11454105" y="252856"/>
              <a:ext cx="737892" cy="484288"/>
              <a:chOff x="11454105" y="252856"/>
              <a:chExt cx="737892" cy="484288"/>
            </a:xfrm>
          </p:grpSpPr>
          <p:grpSp>
            <p:nvGrpSpPr>
              <p:cNvPr id="50"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99"/>
              <p:cNvGrpSpPr/>
              <p:nvPr/>
            </p:nvGrpSpPr>
            <p:grpSpPr>
              <a:xfrm>
                <a:off x="11454105" y="252857"/>
                <a:ext cx="491115" cy="484287"/>
                <a:chOff x="1528923" y="220268"/>
                <a:chExt cx="1284096" cy="1266241"/>
              </a:xfrm>
            </p:grpSpPr>
            <p:sp>
              <p:nvSpPr>
                <p:cNvPr id="52" name="圆角矩形 5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9" name="文本框 48"/>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1" name="圆角矩形 20"/>
          <p:cNvSpPr/>
          <p:nvPr/>
        </p:nvSpPr>
        <p:spPr>
          <a:xfrm rot="10800000" flipV="1">
            <a:off x="478623" y="1047360"/>
            <a:ext cx="6355715" cy="49085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lang="en-US" altLang="zh-CN" sz="2400" dirty="0" smtClean="0">
                <a:latin typeface="Times New Roman" panose="02020603050405020304" pitchFamily="18" charset="0"/>
                <a:cs typeface="Times New Roman" panose="02020603050405020304" pitchFamily="18" charset="0"/>
              </a:rPr>
              <a:t>Speckle reduction technology for OCT </a:t>
            </a:r>
            <a:endParaRPr lang="en-US" altLang="zh-CN" sz="2400" dirty="0">
              <a:latin typeface="Times New Roman" panose="02020603050405020304" pitchFamily="18" charset="0"/>
              <a:cs typeface="Times New Roman" panose="02020603050405020304" pitchFamily="18" charset="0"/>
            </a:endParaRPr>
          </a:p>
        </p:txBody>
      </p:sp>
      <p:sp>
        <p:nvSpPr>
          <p:cNvPr id="19" name="矩形 18"/>
          <p:cNvSpPr/>
          <p:nvPr/>
        </p:nvSpPr>
        <p:spPr>
          <a:xfrm>
            <a:off x="478623" y="2355924"/>
            <a:ext cx="2268928" cy="524655"/>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00">
              <a:lnSpc>
                <a:spcPct val="130000"/>
              </a:lnSpc>
            </a:pP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Software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based</a:t>
            </a:r>
          </a:p>
        </p:txBody>
      </p:sp>
      <p:sp>
        <p:nvSpPr>
          <p:cNvPr id="20" name="矩形 19"/>
          <p:cNvSpPr/>
          <p:nvPr/>
        </p:nvSpPr>
        <p:spPr>
          <a:xfrm>
            <a:off x="478623" y="5058913"/>
            <a:ext cx="2268928" cy="524655"/>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00">
              <a:lnSpc>
                <a:spcPct val="130000"/>
              </a:lnSpc>
            </a:pP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Hardware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based</a:t>
            </a:r>
          </a:p>
        </p:txBody>
      </p:sp>
      <p:sp>
        <p:nvSpPr>
          <p:cNvPr id="22" name="矩形 21"/>
          <p:cNvSpPr/>
          <p:nvPr/>
        </p:nvSpPr>
        <p:spPr>
          <a:xfrm>
            <a:off x="3303790" y="2179063"/>
            <a:ext cx="2974307" cy="878378"/>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00">
              <a:lnSpc>
                <a:spcPct val="13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Through a series of algorithms</a:t>
            </a:r>
          </a:p>
        </p:txBody>
      </p:sp>
      <p:sp>
        <p:nvSpPr>
          <p:cNvPr id="23" name="矩形 22"/>
          <p:cNvSpPr/>
          <p:nvPr/>
        </p:nvSpPr>
        <p:spPr>
          <a:xfrm>
            <a:off x="6814737" y="2648060"/>
            <a:ext cx="2268928" cy="818762"/>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00">
              <a:lnSpc>
                <a:spcPct val="13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fractional Fourier transform</a:t>
            </a:r>
          </a:p>
        </p:txBody>
      </p:sp>
      <p:sp>
        <p:nvSpPr>
          <p:cNvPr id="24" name="矩形 23"/>
          <p:cNvSpPr/>
          <p:nvPr/>
        </p:nvSpPr>
        <p:spPr>
          <a:xfrm>
            <a:off x="6814737" y="1651336"/>
            <a:ext cx="2268928" cy="748146"/>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00">
              <a:lnSpc>
                <a:spcPct val="13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spatial wavelet filtering</a:t>
            </a:r>
          </a:p>
        </p:txBody>
      </p:sp>
      <p:sp>
        <p:nvSpPr>
          <p:cNvPr id="25" name="矩形 24"/>
          <p:cNvSpPr/>
          <p:nvPr/>
        </p:nvSpPr>
        <p:spPr>
          <a:xfrm>
            <a:off x="9702328" y="1970811"/>
            <a:ext cx="2268928" cy="1187854"/>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00">
              <a:lnSpc>
                <a:spcPct val="13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d</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isadvantage:</a:t>
            </a:r>
          </a:p>
          <a:p>
            <a:pPr algn="ctr" defTabSz="609600">
              <a:lnSpc>
                <a:spcPct val="130000"/>
              </a:lnSpc>
            </a:pP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degrading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spatial resolution</a:t>
            </a:r>
          </a:p>
        </p:txBody>
      </p:sp>
      <p:sp>
        <p:nvSpPr>
          <p:cNvPr id="26" name="矩形 25"/>
          <p:cNvSpPr/>
          <p:nvPr/>
        </p:nvSpPr>
        <p:spPr>
          <a:xfrm>
            <a:off x="3303791" y="4446782"/>
            <a:ext cx="2974306" cy="1574616"/>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00">
              <a:lnSpc>
                <a:spcPct val="13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①</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capturing a number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of images(uncorrelated speckle patterns</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②</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averaging</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6855184" y="3983673"/>
            <a:ext cx="2268928" cy="1075240"/>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00">
              <a:lnSpc>
                <a:spcPct val="13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the 4f imaging system with a scattering disk</a:t>
            </a:r>
          </a:p>
        </p:txBody>
      </p:sp>
      <p:sp>
        <p:nvSpPr>
          <p:cNvPr id="28" name="矩形 27"/>
          <p:cNvSpPr/>
          <p:nvPr/>
        </p:nvSpPr>
        <p:spPr>
          <a:xfrm>
            <a:off x="6855184" y="5241449"/>
            <a:ext cx="2268928" cy="1139625"/>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00">
              <a:lnSpc>
                <a:spcPct val="130000"/>
              </a:lnSpc>
            </a:pPr>
            <a:r>
              <a:rPr lang="fr-FR" altLang="zh-CN" dirty="0">
                <a:solidFill>
                  <a:schemeClr val="tx1">
                    <a:lumMod val="75000"/>
                    <a:lumOff val="25000"/>
                  </a:schemeClr>
                </a:solidFill>
                <a:latin typeface="微软雅黑" panose="020B0503020204020204" pitchFamily="34" charset="-122"/>
                <a:ea typeface="微软雅黑" panose="020B0503020204020204" pitchFamily="34" charset="-122"/>
              </a:rPr>
              <a:t>multi-channel joint aperture detection system</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9702328" y="4440846"/>
            <a:ext cx="2268928" cy="1939572"/>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00">
              <a:lnSpc>
                <a:spcPct val="13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d</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isadvantage</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need</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①</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high stability     </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②</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complicated configurations</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1" name="直接箭头连接符 30"/>
          <p:cNvCxnSpPr>
            <a:endCxn id="22" idx="1"/>
          </p:cNvCxnSpPr>
          <p:nvPr/>
        </p:nvCxnSpPr>
        <p:spPr>
          <a:xfrm flipV="1">
            <a:off x="2704410" y="2618252"/>
            <a:ext cx="599380" cy="8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2704411" y="5334015"/>
            <a:ext cx="599380" cy="8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左大括号 5"/>
          <p:cNvSpPr/>
          <p:nvPr/>
        </p:nvSpPr>
        <p:spPr>
          <a:xfrm>
            <a:off x="6278097" y="1982933"/>
            <a:ext cx="536640" cy="17744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左大括号 35"/>
          <p:cNvSpPr/>
          <p:nvPr/>
        </p:nvSpPr>
        <p:spPr>
          <a:xfrm>
            <a:off x="6260230" y="4573642"/>
            <a:ext cx="536640" cy="21430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矩形 37"/>
          <p:cNvSpPr/>
          <p:nvPr/>
        </p:nvSpPr>
        <p:spPr>
          <a:xfrm>
            <a:off x="6900098" y="3370710"/>
            <a:ext cx="1511953" cy="597660"/>
          </a:xfrm>
          <a:prstGeom prst="rect">
            <a:avLst/>
          </a:prstGeom>
        </p:spPr>
        <p:txBody>
          <a:bodyPr wrap="square" lIns="91436" tIns="45718" rIns="91436" bIns="45718">
            <a:spAutoFit/>
          </a:bodyPr>
          <a:lstStyle/>
          <a:p>
            <a:pPr>
              <a:lnSpc>
                <a:spcPct val="130000"/>
              </a:lnSpc>
            </a:pPr>
            <a:r>
              <a:rPr lang="en-US" altLang="zh-CN" sz="2800" b="1" dirty="0" smtClean="0">
                <a:solidFill>
                  <a:srgbClr val="44546A"/>
                </a:solidFill>
                <a:latin typeface="微软雅黑" panose="020B0503020204020204" pitchFamily="34" charset="-122"/>
                <a:ea typeface="微软雅黑" panose="020B0503020204020204" pitchFamily="34" charset="-122"/>
              </a:rPr>
              <a:t>…...</a:t>
            </a:r>
            <a:endParaRPr kumimoji="0" lang="en-US" altLang="zh-CN" sz="2800" b="1" i="0" u="none" strike="noStrike" kern="1200" cap="none" spc="0" normalizeH="0" baseline="0" noProof="0" dirty="0">
              <a:ln>
                <a:noFill/>
              </a:ln>
              <a:solidFill>
                <a:srgbClr val="E7E6E6">
                  <a:lumMod val="50000"/>
                </a:srgb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 name="矩形 38"/>
          <p:cNvSpPr/>
          <p:nvPr/>
        </p:nvSpPr>
        <p:spPr>
          <a:xfrm>
            <a:off x="6900098" y="6260340"/>
            <a:ext cx="1511953" cy="597660"/>
          </a:xfrm>
          <a:prstGeom prst="rect">
            <a:avLst/>
          </a:prstGeom>
        </p:spPr>
        <p:txBody>
          <a:bodyPr wrap="square" lIns="91436" tIns="45718" rIns="91436" bIns="45718">
            <a:spAutoFit/>
          </a:bodyPr>
          <a:lstStyle/>
          <a:p>
            <a:pPr>
              <a:lnSpc>
                <a:spcPct val="130000"/>
              </a:lnSpc>
            </a:pPr>
            <a:r>
              <a:rPr lang="en-US" altLang="zh-CN" sz="2800" b="1" dirty="0" smtClean="0">
                <a:solidFill>
                  <a:srgbClr val="44546A"/>
                </a:solidFill>
                <a:latin typeface="微软雅黑" panose="020B0503020204020204" pitchFamily="34" charset="-122"/>
                <a:ea typeface="微软雅黑" panose="020B0503020204020204" pitchFamily="34" charset="-122"/>
              </a:rPr>
              <a:t>…...</a:t>
            </a:r>
            <a:endParaRPr kumimoji="0" lang="en-US" altLang="zh-CN" sz="2800" b="1" i="0" u="none" strike="noStrike" kern="1200" cap="none" spc="0" normalizeH="0" baseline="0" noProof="0" dirty="0">
              <a:ln>
                <a:noFill/>
              </a:ln>
              <a:solidFill>
                <a:srgbClr val="E7E6E6">
                  <a:lumMod val="50000"/>
                </a:srgb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40" name="直接箭头连接符 39"/>
          <p:cNvCxnSpPr/>
          <p:nvPr/>
        </p:nvCxnSpPr>
        <p:spPr>
          <a:xfrm flipV="1">
            <a:off x="9083665" y="2556722"/>
            <a:ext cx="599380" cy="8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9124112" y="5208028"/>
            <a:ext cx="5993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937919"/>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2</a:t>
              </a:r>
              <a:endParaRPr lang="zh-CN" altLang="en-US" sz="6000" dirty="0"/>
            </a:p>
          </p:txBody>
        </p:sp>
        <p:sp>
          <p:nvSpPr>
            <p:cNvPr id="42" name="文本框 41"/>
            <p:cNvSpPr txBox="1"/>
            <p:nvPr/>
          </p:nvSpPr>
          <p:spPr>
            <a:xfrm>
              <a:off x="1802074" y="3133930"/>
              <a:ext cx="6417136" cy="646329"/>
            </a:xfrm>
            <a:prstGeom prst="rect">
              <a:avLst/>
            </a:prstGeom>
            <a:noFill/>
          </p:spPr>
          <p:txBody>
            <a:bodyPr wrap="none" lIns="91438" tIns="45719" rIns="91438" bIns="45719" rtlCol="0">
              <a:spAutoFit/>
            </a:bodyPr>
            <a:lstStyle/>
            <a:p>
              <a:pPr algn="l"/>
              <a:r>
                <a:rPr lang="en-US" altLang="zh-CN" sz="36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Experimental setup and principle </a:t>
              </a:r>
              <a:endParaRPr lang="en-US" altLang="zh-CN" sz="3600" spc="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7" name="组 26"/>
          <p:cNvGrpSpPr/>
          <p:nvPr/>
        </p:nvGrpSpPr>
        <p:grpSpPr>
          <a:xfrm>
            <a:off x="9284090" y="252856"/>
            <a:ext cx="2907908" cy="484289"/>
            <a:chOff x="9284089" y="252855"/>
            <a:chExt cx="2907908" cy="484289"/>
          </a:xfrm>
        </p:grpSpPr>
        <p:grpSp>
          <p:nvGrpSpPr>
            <p:cNvPr id="28" name="组 27"/>
            <p:cNvGrpSpPr/>
            <p:nvPr/>
          </p:nvGrpSpPr>
          <p:grpSpPr>
            <a:xfrm>
              <a:off x="11454105" y="252856"/>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9" name="文本框 28"/>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extLst>
      <p:ext uri="{BB962C8B-B14F-4D97-AF65-F5344CB8AC3E}">
        <p14:creationId xmlns:p14="http://schemas.microsoft.com/office/powerpoint/2010/main" val="19297164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2</a:t>
            </a:r>
            <a:endParaRPr lang="zh-CN" altLang="en-US" sz="3600" dirty="0"/>
          </a:p>
        </p:txBody>
      </p:sp>
      <p:sp>
        <p:nvSpPr>
          <p:cNvPr id="46" name="矩形 45"/>
          <p:cNvSpPr/>
          <p:nvPr/>
        </p:nvSpPr>
        <p:spPr>
          <a:xfrm>
            <a:off x="1905641" y="295203"/>
            <a:ext cx="10160000" cy="997585"/>
          </a:xfrm>
          <a:prstGeom prst="rect">
            <a:avLst/>
          </a:prstGeom>
        </p:spPr>
        <p:txBody>
          <a:bodyPr wrap="square" lIns="91436" tIns="45718" rIns="91436" bIns="45718">
            <a:spAutoFit/>
          </a:bodyPr>
          <a:lstStyle/>
          <a:p>
            <a:pPr algn="ctr"/>
            <a:r>
              <a:rPr lang="en-US" altLang="zh-CN" sz="20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                                                                                       Experimental setup and principle</a:t>
            </a:r>
            <a:endParaRPr lang="zh-CN"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endParaRPr lang="zh-CN" altLang="en-US" sz="2000" spc="600" dirty="0">
              <a:solidFill>
                <a:schemeClr val="bg1"/>
              </a:solidFill>
              <a:latin typeface="微软雅黑" panose="020B0503020204020204" pitchFamily="34" charset="-122"/>
              <a:ea typeface="微软雅黑" panose="020B0503020204020204" pitchFamily="34" charset="-122"/>
            </a:endParaRPr>
          </a:p>
          <a:p>
            <a:pPr algn="ct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42" name="组 41"/>
          <p:cNvGrpSpPr/>
          <p:nvPr/>
        </p:nvGrpSpPr>
        <p:grpSpPr>
          <a:xfrm>
            <a:off x="9310125" y="252856"/>
            <a:ext cx="2907908" cy="484289"/>
            <a:chOff x="9284089" y="252855"/>
            <a:chExt cx="2907908" cy="484289"/>
          </a:xfrm>
        </p:grpSpPr>
        <p:grpSp>
          <p:nvGrpSpPr>
            <p:cNvPr id="43" name="组 42"/>
            <p:cNvGrpSpPr/>
            <p:nvPr/>
          </p:nvGrpSpPr>
          <p:grpSpPr>
            <a:xfrm>
              <a:off x="11454105" y="252856"/>
              <a:ext cx="737892" cy="484288"/>
              <a:chOff x="11454105" y="252856"/>
              <a:chExt cx="737892" cy="484288"/>
            </a:xfrm>
          </p:grpSpPr>
          <p:grpSp>
            <p:nvGrpSpPr>
              <p:cNvPr id="50"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99"/>
              <p:cNvGrpSpPr/>
              <p:nvPr/>
            </p:nvGrpSpPr>
            <p:grpSpPr>
              <a:xfrm>
                <a:off x="11454105" y="252857"/>
                <a:ext cx="491115" cy="484287"/>
                <a:chOff x="1528923" y="220268"/>
                <a:chExt cx="1284096" cy="1266241"/>
              </a:xfrm>
            </p:grpSpPr>
            <p:sp>
              <p:nvSpPr>
                <p:cNvPr id="52" name="圆角矩形 5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9" name="文本框 48"/>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1" name="圆角矩形 20"/>
          <p:cNvSpPr/>
          <p:nvPr/>
        </p:nvSpPr>
        <p:spPr>
          <a:xfrm rot="10800000" flipV="1">
            <a:off x="478623" y="1047360"/>
            <a:ext cx="6355715" cy="49085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lang="en-US" altLang="zh-CN" sz="2400" dirty="0">
                <a:latin typeface="Times New Roman" panose="02020603050405020304" pitchFamily="18" charset="0"/>
                <a:cs typeface="Times New Roman" panose="02020603050405020304" pitchFamily="18" charset="0"/>
              </a:rPr>
              <a:t>E</a:t>
            </a:r>
            <a:r>
              <a:rPr lang="en-US" altLang="zh-CN" sz="2400" dirty="0" smtClean="0">
                <a:latin typeface="Times New Roman" panose="02020603050405020304" pitchFamily="18" charset="0"/>
                <a:cs typeface="Times New Roman" panose="02020603050405020304" pitchFamily="18" charset="0"/>
              </a:rPr>
              <a:t>xperimental setup </a:t>
            </a:r>
            <a:endParaRPr lang="en-US" altLang="zh-CN" sz="2400" dirty="0">
              <a:latin typeface="Times New Roman" panose="02020603050405020304" pitchFamily="18" charset="0"/>
              <a:cs typeface="Times New Roman" panose="02020603050405020304" pitchFamily="18" charset="0"/>
            </a:endParaRPr>
          </a:p>
        </p:txBody>
      </p:sp>
      <p:pic>
        <p:nvPicPr>
          <p:cNvPr id="22" name="image4.jpeg"/>
          <p:cNvPicPr/>
          <p:nvPr/>
        </p:nvPicPr>
        <p:blipFill>
          <a:blip r:embed="rId2" cstate="print"/>
          <a:stretch>
            <a:fillRect/>
          </a:stretch>
        </p:blipFill>
        <p:spPr>
          <a:xfrm>
            <a:off x="510479" y="1702644"/>
            <a:ext cx="6406788" cy="4520356"/>
          </a:xfrm>
          <a:prstGeom prst="rect">
            <a:avLst/>
          </a:prstGeom>
        </p:spPr>
      </p:pic>
      <p:sp>
        <p:nvSpPr>
          <p:cNvPr id="3" name="矩形 2"/>
          <p:cNvSpPr/>
          <p:nvPr/>
        </p:nvSpPr>
        <p:spPr>
          <a:xfrm>
            <a:off x="6917267" y="1702644"/>
            <a:ext cx="5091458" cy="307777"/>
          </a:xfrm>
          <a:prstGeom prst="rect">
            <a:avLst/>
          </a:prstGeom>
        </p:spPr>
        <p:txBody>
          <a:bodyPr wrap="none">
            <a:spAutoFit/>
          </a:bodyPr>
          <a:lstStyle/>
          <a:p>
            <a:r>
              <a:rPr lang="en-US" altLang="zh-CN" sz="1400" b="1" dirty="0" smtClean="0"/>
              <a:t>The </a:t>
            </a:r>
            <a:r>
              <a:rPr lang="en-US" altLang="zh-CN" sz="1400" b="1" dirty="0"/>
              <a:t>swept laser engine (AXP50124-17, </a:t>
            </a:r>
            <a:r>
              <a:rPr lang="en-US" altLang="zh-CN" sz="1400" b="1" dirty="0" err="1"/>
              <a:t>Axsun</a:t>
            </a:r>
            <a:r>
              <a:rPr lang="en-US" altLang="zh-CN" sz="1400" b="1" dirty="0"/>
              <a:t>) </a:t>
            </a:r>
            <a:r>
              <a:rPr lang="en-US" altLang="zh-CN" sz="1400" b="1" dirty="0" smtClean="0"/>
              <a:t>parameter:</a:t>
            </a:r>
            <a:endParaRPr lang="zh-CN" altLang="en-US" sz="1400" b="1" dirty="0"/>
          </a:p>
        </p:txBody>
      </p:sp>
      <p:graphicFrame>
        <p:nvGraphicFramePr>
          <p:cNvPr id="4" name="表格 3"/>
          <p:cNvGraphicFramePr>
            <a:graphicFrameLocks noGrp="1"/>
          </p:cNvGraphicFramePr>
          <p:nvPr>
            <p:extLst>
              <p:ext uri="{D42A27DB-BD31-4B8C-83A1-F6EECF244321}">
                <p14:modId xmlns:p14="http://schemas.microsoft.com/office/powerpoint/2010/main" val="2218723061"/>
              </p:ext>
            </p:extLst>
          </p:nvPr>
        </p:nvGraphicFramePr>
        <p:xfrm>
          <a:off x="6941594" y="2137420"/>
          <a:ext cx="5029662" cy="1960447"/>
        </p:xfrm>
        <a:graphic>
          <a:graphicData uri="http://schemas.openxmlformats.org/drawingml/2006/table">
            <a:tbl>
              <a:tblPr firstRow="1" bandRow="1">
                <a:tableStyleId>{7DF18680-E054-41AD-8BC1-D1AEF772440D}</a:tableStyleId>
              </a:tblPr>
              <a:tblGrid>
                <a:gridCol w="2514831"/>
                <a:gridCol w="2514831"/>
              </a:tblGrid>
              <a:tr h="320161">
                <a:tc>
                  <a:txBody>
                    <a:bodyPr/>
                    <a:lstStyle/>
                    <a:p>
                      <a:pPr algn="ctr"/>
                      <a:r>
                        <a:rPr lang="en-US" altLang="zh-CN" dirty="0" smtClean="0"/>
                        <a:t>parameter</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Value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6447">
                <a:tc>
                  <a:txBody>
                    <a:bodyPr/>
                    <a:lstStyle/>
                    <a:p>
                      <a:pPr algn="ctr"/>
                      <a:r>
                        <a:rPr lang="en-US" altLang="zh-CN" dirty="0" smtClean="0"/>
                        <a:t>Center wavelength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1300nm</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487">
                <a:tc>
                  <a:txBody>
                    <a:bodyPr/>
                    <a:lstStyle/>
                    <a:p>
                      <a:pPr algn="ctr"/>
                      <a:r>
                        <a:rPr lang="en-US" altLang="zh-CN" dirty="0" smtClean="0"/>
                        <a:t>Bandwidth(-10dB)</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140nm</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161">
                <a:tc>
                  <a:txBody>
                    <a:bodyPr/>
                    <a:lstStyle/>
                    <a:p>
                      <a:pPr algn="ctr"/>
                      <a:r>
                        <a:rPr lang="en-US" altLang="zh-CN" dirty="0" smtClean="0"/>
                        <a:t>Output Power</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22mW</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161">
                <a:tc>
                  <a:txBody>
                    <a:bodyPr/>
                    <a:lstStyle/>
                    <a:p>
                      <a:pPr algn="ctr"/>
                      <a:r>
                        <a:rPr lang="en-US" altLang="zh-CN" dirty="0" smtClean="0"/>
                        <a:t>Scan rate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100kHz</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矩形 4"/>
          <p:cNvSpPr/>
          <p:nvPr/>
        </p:nvSpPr>
        <p:spPr>
          <a:xfrm>
            <a:off x="6957501" y="4595253"/>
            <a:ext cx="5010989" cy="1261884"/>
          </a:xfrm>
          <a:prstGeom prst="rect">
            <a:avLst/>
          </a:prstGeom>
        </p:spPr>
        <p:txBody>
          <a:bodyPr wrap="square">
            <a:spAutoFit/>
          </a:bodyPr>
          <a:lstStyle/>
          <a:p>
            <a:r>
              <a:rPr lang="en-US" altLang="zh-CN" b="1" dirty="0">
                <a:latin typeface="+mn-ea"/>
              </a:rPr>
              <a:t>This OCT system provides </a:t>
            </a:r>
            <a:endParaRPr lang="en-US" altLang="zh-CN" b="1" dirty="0" smtClean="0">
              <a:latin typeface="+mn-ea"/>
            </a:endParaRPr>
          </a:p>
          <a:p>
            <a:r>
              <a:rPr lang="en-US" altLang="zh-CN" b="1" dirty="0" smtClean="0">
                <a:latin typeface="+mn-ea"/>
              </a:rPr>
              <a:t>an axial </a:t>
            </a:r>
            <a:r>
              <a:rPr lang="en-US" altLang="zh-CN" b="1" dirty="0">
                <a:latin typeface="+mn-ea"/>
              </a:rPr>
              <a:t>× transverse resolution of 13×22 µm and imaging depth of ∼5.0 mm in air.</a:t>
            </a:r>
            <a:endParaRPr lang="zh-CN" altLang="en-US" b="1" dirty="0">
              <a:latin typeface="+mn-ea"/>
            </a:endParaRPr>
          </a:p>
        </p:txBody>
      </p:sp>
      <p:sp>
        <p:nvSpPr>
          <p:cNvPr id="6" name="矩形 5"/>
          <p:cNvSpPr/>
          <p:nvPr/>
        </p:nvSpPr>
        <p:spPr>
          <a:xfrm>
            <a:off x="507713" y="6525623"/>
            <a:ext cx="11460777" cy="230832"/>
          </a:xfrm>
          <a:prstGeom prst="rect">
            <a:avLst/>
          </a:prstGeom>
        </p:spPr>
        <p:txBody>
          <a:bodyPr wrap="square">
            <a:spAutoFit/>
          </a:bodyPr>
          <a:lstStyle/>
          <a:p>
            <a:r>
              <a:rPr lang="en-US" altLang="zh-CN" sz="900" dirty="0">
                <a:latin typeface="+mn-ea"/>
              </a:rPr>
              <a:t>Li </a:t>
            </a:r>
            <a:r>
              <a:rPr lang="en-US" altLang="zh-CN" sz="900" dirty="0" err="1">
                <a:latin typeface="+mn-ea"/>
              </a:rPr>
              <a:t>Rui,Yin</a:t>
            </a:r>
            <a:r>
              <a:rPr lang="en-US" altLang="zh-CN" sz="900" dirty="0">
                <a:latin typeface="+mn-ea"/>
              </a:rPr>
              <a:t> </a:t>
            </a:r>
            <a:r>
              <a:rPr lang="en-US" altLang="zh-CN" sz="900" dirty="0" err="1">
                <a:latin typeface="+mn-ea"/>
              </a:rPr>
              <a:t>He,Hong</a:t>
            </a:r>
            <a:r>
              <a:rPr lang="en-US" altLang="zh-CN" sz="900" dirty="0">
                <a:latin typeface="+mn-ea"/>
              </a:rPr>
              <a:t> </a:t>
            </a:r>
            <a:r>
              <a:rPr lang="en-US" altLang="zh-CN" sz="900" dirty="0" err="1">
                <a:latin typeface="+mn-ea"/>
              </a:rPr>
              <a:t>Jiaying,Wang</a:t>
            </a:r>
            <a:r>
              <a:rPr lang="en-US" altLang="zh-CN" sz="900" dirty="0">
                <a:latin typeface="+mn-ea"/>
              </a:rPr>
              <a:t> </a:t>
            </a:r>
            <a:r>
              <a:rPr lang="en-US" altLang="zh-CN" sz="900" dirty="0" err="1">
                <a:latin typeface="+mn-ea"/>
              </a:rPr>
              <a:t>Chengming,He</a:t>
            </a:r>
            <a:r>
              <a:rPr lang="en-US" altLang="zh-CN" sz="900" dirty="0">
                <a:latin typeface="+mn-ea"/>
              </a:rPr>
              <a:t> </a:t>
            </a:r>
            <a:r>
              <a:rPr lang="en-US" altLang="zh-CN" sz="900" dirty="0" err="1">
                <a:latin typeface="+mn-ea"/>
              </a:rPr>
              <a:t>Bin,Chen</a:t>
            </a:r>
            <a:r>
              <a:rPr lang="en-US" altLang="zh-CN" sz="900" dirty="0">
                <a:latin typeface="+mn-ea"/>
              </a:rPr>
              <a:t> </a:t>
            </a:r>
            <a:r>
              <a:rPr lang="en-US" altLang="zh-CN" sz="900" dirty="0" err="1">
                <a:latin typeface="+mn-ea"/>
              </a:rPr>
              <a:t>Zhengyu,Li</a:t>
            </a:r>
            <a:r>
              <a:rPr lang="en-US" altLang="zh-CN" sz="900" dirty="0">
                <a:latin typeface="+mn-ea"/>
              </a:rPr>
              <a:t> </a:t>
            </a:r>
            <a:r>
              <a:rPr lang="en-US" altLang="zh-CN" sz="900" dirty="0" err="1">
                <a:latin typeface="+mn-ea"/>
              </a:rPr>
              <a:t>Qin,Xue</a:t>
            </a:r>
            <a:r>
              <a:rPr lang="en-US" altLang="zh-CN" sz="900" dirty="0">
                <a:latin typeface="+mn-ea"/>
              </a:rPr>
              <a:t> </a:t>
            </a:r>
            <a:r>
              <a:rPr lang="en-US" altLang="zh-CN" sz="900" dirty="0" err="1">
                <a:latin typeface="+mn-ea"/>
              </a:rPr>
              <a:t>Ping,Zhang</a:t>
            </a:r>
            <a:r>
              <a:rPr lang="en-US" altLang="zh-CN" sz="900" dirty="0">
                <a:latin typeface="+mn-ea"/>
              </a:rPr>
              <a:t> Xiao. Speckle reducing OCT using optical chopper.[J]. Optics express,2020,28(3).</a:t>
            </a:r>
            <a:endParaRPr lang="zh-CN" altLang="en-US" sz="900" dirty="0">
              <a:latin typeface="+mn-ea"/>
            </a:endParaRPr>
          </a:p>
        </p:txBody>
      </p:sp>
      <p:sp>
        <p:nvSpPr>
          <p:cNvPr id="2" name="TextBox 1"/>
          <p:cNvSpPr txBox="1"/>
          <p:nvPr/>
        </p:nvSpPr>
        <p:spPr>
          <a:xfrm>
            <a:off x="2997010" y="6193879"/>
            <a:ext cx="559769" cy="276999"/>
          </a:xfrm>
          <a:prstGeom prst="rect">
            <a:avLst/>
          </a:prstGeom>
          <a:noFill/>
        </p:spPr>
        <p:txBody>
          <a:bodyPr wrap="none" rtlCol="0">
            <a:spAutoFit/>
          </a:bodyPr>
          <a:lstStyle/>
          <a:p>
            <a:r>
              <a:rPr lang="en-US" altLang="zh-CN" sz="1200" b="1" dirty="0" smtClean="0">
                <a:latin typeface="+mn-ea"/>
              </a:rPr>
              <a:t>Fig 1</a:t>
            </a:r>
            <a:endParaRPr lang="zh-CN" altLang="en-US" sz="1200" b="1" dirty="0">
              <a:latin typeface="+mn-ea"/>
            </a:endParaRP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2</a:t>
            </a:r>
            <a:endParaRPr lang="zh-CN" altLang="en-US" sz="3600" dirty="0"/>
          </a:p>
        </p:txBody>
      </p:sp>
      <p:sp>
        <p:nvSpPr>
          <p:cNvPr id="46" name="矩形 45"/>
          <p:cNvSpPr/>
          <p:nvPr/>
        </p:nvSpPr>
        <p:spPr>
          <a:xfrm>
            <a:off x="1905641" y="295203"/>
            <a:ext cx="10160000" cy="997585"/>
          </a:xfrm>
          <a:prstGeom prst="rect">
            <a:avLst/>
          </a:prstGeom>
        </p:spPr>
        <p:txBody>
          <a:bodyPr wrap="square" lIns="91436" tIns="45718" rIns="91436" bIns="45718">
            <a:spAutoFit/>
          </a:bodyPr>
          <a:lstStyle/>
          <a:p>
            <a:pPr algn="ctr"/>
            <a:r>
              <a:rPr lang="en-US" altLang="zh-CN" sz="20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                                                                                       Experimental setup and principle</a:t>
            </a:r>
            <a:endParaRPr lang="zh-CN"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endParaRPr lang="zh-CN" altLang="en-US" sz="2000" spc="600" dirty="0">
              <a:solidFill>
                <a:schemeClr val="bg1"/>
              </a:solidFill>
              <a:latin typeface="微软雅黑" panose="020B0503020204020204" pitchFamily="34" charset="-122"/>
              <a:ea typeface="微软雅黑" panose="020B0503020204020204" pitchFamily="34" charset="-122"/>
            </a:endParaRPr>
          </a:p>
          <a:p>
            <a:pPr algn="ct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42" name="组 41"/>
          <p:cNvGrpSpPr/>
          <p:nvPr/>
        </p:nvGrpSpPr>
        <p:grpSpPr>
          <a:xfrm>
            <a:off x="9310125" y="252856"/>
            <a:ext cx="2907908" cy="484289"/>
            <a:chOff x="9284089" y="252855"/>
            <a:chExt cx="2907908" cy="484289"/>
          </a:xfrm>
        </p:grpSpPr>
        <p:grpSp>
          <p:nvGrpSpPr>
            <p:cNvPr id="43" name="组 42"/>
            <p:cNvGrpSpPr/>
            <p:nvPr/>
          </p:nvGrpSpPr>
          <p:grpSpPr>
            <a:xfrm>
              <a:off x="11454105" y="252856"/>
              <a:ext cx="737892" cy="484288"/>
              <a:chOff x="11454105" y="252856"/>
              <a:chExt cx="737892" cy="484288"/>
            </a:xfrm>
          </p:grpSpPr>
          <p:grpSp>
            <p:nvGrpSpPr>
              <p:cNvPr id="50"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99"/>
              <p:cNvGrpSpPr/>
              <p:nvPr/>
            </p:nvGrpSpPr>
            <p:grpSpPr>
              <a:xfrm>
                <a:off x="11454105" y="252857"/>
                <a:ext cx="491115" cy="484287"/>
                <a:chOff x="1528923" y="220268"/>
                <a:chExt cx="1284096" cy="1266241"/>
              </a:xfrm>
            </p:grpSpPr>
            <p:sp>
              <p:nvSpPr>
                <p:cNvPr id="52" name="圆角矩形 5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9" name="文本框 48"/>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1" name="圆角矩形 20"/>
          <p:cNvSpPr/>
          <p:nvPr/>
        </p:nvSpPr>
        <p:spPr>
          <a:xfrm rot="10800000" flipV="1">
            <a:off x="478623" y="1047360"/>
            <a:ext cx="6355715" cy="49085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lang="en-US" altLang="zh-CN" sz="2400" dirty="0" smtClean="0">
                <a:latin typeface="Times New Roman" panose="02020603050405020304" pitchFamily="18" charset="0"/>
                <a:cs typeface="Times New Roman" panose="02020603050405020304" pitchFamily="18" charset="0"/>
              </a:rPr>
              <a:t>Principle </a:t>
            </a:r>
            <a:endParaRPr lang="en-US" altLang="zh-CN" sz="2400" dirty="0">
              <a:latin typeface="Times New Roman" panose="02020603050405020304" pitchFamily="18" charset="0"/>
              <a:cs typeface="Times New Roman" panose="02020603050405020304" pitchFamily="18" charset="0"/>
            </a:endParaRPr>
          </a:p>
        </p:txBody>
      </p:sp>
      <p:sp>
        <p:nvSpPr>
          <p:cNvPr id="2" name="矩形 1"/>
          <p:cNvSpPr/>
          <p:nvPr/>
        </p:nvSpPr>
        <p:spPr>
          <a:xfrm>
            <a:off x="478623" y="1729573"/>
            <a:ext cx="5172185" cy="384721"/>
          </a:xfrm>
          <a:prstGeom prst="rect">
            <a:avLst/>
          </a:prstGeom>
        </p:spPr>
        <p:txBody>
          <a:bodyPr wrap="none">
            <a:spAutoFit/>
          </a:bodyPr>
          <a:lstStyle/>
          <a:p>
            <a:r>
              <a:rPr lang="en-US" altLang="zh-CN" b="1" dirty="0">
                <a:latin typeface="+mn-ea"/>
              </a:rPr>
              <a:t>H</a:t>
            </a:r>
            <a:r>
              <a:rPr lang="en-US" altLang="zh-CN" b="1" dirty="0" smtClean="0">
                <a:latin typeface="+mn-ea"/>
              </a:rPr>
              <a:t>ow </a:t>
            </a:r>
            <a:r>
              <a:rPr lang="en-US" altLang="zh-CN" b="1" dirty="0">
                <a:latin typeface="+mn-ea"/>
              </a:rPr>
              <a:t>the speckle noise is formed in </a:t>
            </a:r>
            <a:r>
              <a:rPr lang="en-US" altLang="zh-CN" b="1" dirty="0" smtClean="0">
                <a:latin typeface="+mn-ea"/>
              </a:rPr>
              <a:t>OCT?</a:t>
            </a:r>
            <a:endParaRPr lang="zh-CN" altLang="en-US" b="1" dirty="0">
              <a:latin typeface="+mn-ea"/>
            </a:endParaRPr>
          </a:p>
        </p:txBody>
      </p:sp>
      <p:sp>
        <p:nvSpPr>
          <p:cNvPr id="6" name="矩形 5"/>
          <p:cNvSpPr/>
          <p:nvPr/>
        </p:nvSpPr>
        <p:spPr>
          <a:xfrm>
            <a:off x="677334" y="2209912"/>
            <a:ext cx="6096000" cy="1169551"/>
          </a:xfrm>
          <a:prstGeom prst="rect">
            <a:avLst/>
          </a:prstGeom>
        </p:spPr>
        <p:txBody>
          <a:bodyPr>
            <a:spAutoFit/>
          </a:bodyPr>
          <a:lstStyle/>
          <a:p>
            <a:r>
              <a:rPr lang="en-US" altLang="zh-CN" sz="1400" dirty="0">
                <a:latin typeface="+mn-ea"/>
              </a:rPr>
              <a:t>Generally, biological tissues often contain a large amount </a:t>
            </a:r>
            <a:r>
              <a:rPr lang="en-US" altLang="zh-CN" sz="1400" dirty="0" smtClean="0">
                <a:latin typeface="+mn-ea"/>
              </a:rPr>
              <a:t>of scattering </a:t>
            </a:r>
            <a:r>
              <a:rPr lang="en-US" altLang="zh-CN" sz="1400" dirty="0">
                <a:latin typeface="+mn-ea"/>
              </a:rPr>
              <a:t>particles, i.e. </a:t>
            </a:r>
            <a:r>
              <a:rPr lang="en-US" altLang="zh-CN" sz="1400" dirty="0" err="1">
                <a:latin typeface="+mn-ea"/>
              </a:rPr>
              <a:t>scatterers</a:t>
            </a:r>
            <a:r>
              <a:rPr lang="en-US" altLang="zh-CN" sz="1400" dirty="0">
                <a:latin typeface="+mn-ea"/>
              </a:rPr>
              <a:t>. Fig. 2(a)The coherent superposition of backscattered lights from different </a:t>
            </a:r>
            <a:r>
              <a:rPr lang="en-US" altLang="zh-CN" sz="1400" dirty="0" err="1">
                <a:latin typeface="+mn-ea"/>
              </a:rPr>
              <a:t>scatterers</a:t>
            </a:r>
            <a:r>
              <a:rPr lang="en-US" altLang="zh-CN" sz="1400" dirty="0">
                <a:latin typeface="+mn-ea"/>
              </a:rPr>
              <a:t> in each volume element leads to the randomly distributed granular spots, namely speckle noise</a:t>
            </a:r>
            <a:endParaRPr lang="zh-CN" altLang="en-US" sz="1400" dirty="0">
              <a:latin typeface="+mn-ea"/>
            </a:endParaRPr>
          </a:p>
        </p:txBody>
      </p:sp>
      <p:pic>
        <p:nvPicPr>
          <p:cNvPr id="24" name="image5.jpeg"/>
          <p:cNvPicPr/>
          <p:nvPr/>
        </p:nvPicPr>
        <p:blipFill>
          <a:blip r:embed="rId2" cstate="print"/>
          <a:stretch>
            <a:fillRect/>
          </a:stretch>
        </p:blipFill>
        <p:spPr>
          <a:xfrm>
            <a:off x="7251772" y="1729573"/>
            <a:ext cx="4116705" cy="3162300"/>
          </a:xfrm>
          <a:prstGeom prst="rect">
            <a:avLst/>
          </a:prstGeom>
        </p:spPr>
      </p:pic>
      <p:sp>
        <p:nvSpPr>
          <p:cNvPr id="7" name="矩形 6"/>
          <p:cNvSpPr/>
          <p:nvPr/>
        </p:nvSpPr>
        <p:spPr>
          <a:xfrm>
            <a:off x="677334" y="3508922"/>
            <a:ext cx="3671839" cy="384721"/>
          </a:xfrm>
          <a:prstGeom prst="rect">
            <a:avLst/>
          </a:prstGeom>
        </p:spPr>
        <p:txBody>
          <a:bodyPr wrap="none">
            <a:spAutoFit/>
          </a:bodyPr>
          <a:lstStyle/>
          <a:p>
            <a:r>
              <a:rPr lang="en-US" altLang="zh-CN" b="1" dirty="0">
                <a:latin typeface="+mn-ea"/>
              </a:rPr>
              <a:t>Optical chopper </a:t>
            </a:r>
            <a:r>
              <a:rPr lang="en-US" altLang="zh-CN" b="1" dirty="0" smtClean="0">
                <a:latin typeface="+mn-ea"/>
              </a:rPr>
              <a:t>parameters:</a:t>
            </a:r>
            <a:endParaRPr lang="zh-CN" altLang="en-US" b="1" dirty="0">
              <a:latin typeface="+mn-ea"/>
            </a:endParaRPr>
          </a:p>
        </p:txBody>
      </p:sp>
      <p:sp>
        <p:nvSpPr>
          <p:cNvPr id="8" name="矩形 7"/>
          <p:cNvSpPr/>
          <p:nvPr/>
        </p:nvSpPr>
        <p:spPr>
          <a:xfrm>
            <a:off x="738338" y="3971570"/>
            <a:ext cx="6096000" cy="954107"/>
          </a:xfrm>
          <a:prstGeom prst="rect">
            <a:avLst/>
          </a:prstGeom>
        </p:spPr>
        <p:txBody>
          <a:bodyPr>
            <a:spAutoFit/>
          </a:bodyPr>
          <a:lstStyle/>
          <a:p>
            <a:r>
              <a:rPr lang="en-US" altLang="zh-CN" sz="1400" dirty="0">
                <a:latin typeface="+mn-ea"/>
              </a:rPr>
              <a:t>The optical chopper used in this experiment is a 0.6 mm thick and 7 cm diameter circle-shaped metal net with </a:t>
            </a:r>
            <a:r>
              <a:rPr lang="en-US" altLang="zh-CN" sz="1400" dirty="0" smtClean="0">
                <a:latin typeface="+mn-ea"/>
              </a:rPr>
              <a:t>4</a:t>
            </a:r>
            <a:r>
              <a:rPr lang="en-US" altLang="zh-CN" sz="1400" b="1" dirty="0">
                <a:latin typeface="+mn-ea"/>
              </a:rPr>
              <a:t> × </a:t>
            </a:r>
            <a:r>
              <a:rPr lang="en-US" altLang="zh-CN" sz="1400" dirty="0" smtClean="0">
                <a:latin typeface="+mn-ea"/>
              </a:rPr>
              <a:t>8 </a:t>
            </a:r>
            <a:r>
              <a:rPr lang="en-US" altLang="zh-CN" sz="1400" dirty="0">
                <a:latin typeface="+mn-ea"/>
              </a:rPr>
              <a:t>mm diamond-shaped </a:t>
            </a:r>
            <a:r>
              <a:rPr lang="en-US" altLang="zh-CN" sz="1400" dirty="0" err="1" smtClean="0">
                <a:latin typeface="+mn-ea"/>
              </a:rPr>
              <a:t>mesh</a:t>
            </a:r>
            <a:r>
              <a:rPr lang="en-US" altLang="zh-CN" sz="1400" dirty="0" err="1">
                <a:latin typeface="+mn-ea"/>
              </a:rPr>
              <a:t>.</a:t>
            </a:r>
            <a:r>
              <a:rPr lang="en-US" altLang="zh-CN" sz="1400" dirty="0" err="1" smtClean="0">
                <a:latin typeface="+mn-ea"/>
              </a:rPr>
              <a:t>Fig</a:t>
            </a:r>
            <a:r>
              <a:rPr lang="en-US" altLang="zh-CN" sz="1400" dirty="0">
                <a:latin typeface="+mn-ea"/>
              </a:rPr>
              <a:t>. 2(b).  The beam diameter of sample  light is ∼5.6 mm.</a:t>
            </a:r>
            <a:endParaRPr lang="zh-CN" altLang="en-US" sz="1400" dirty="0">
              <a:latin typeface="+mn-ea"/>
            </a:endParaRPr>
          </a:p>
        </p:txBody>
      </p:sp>
      <p:sp>
        <p:nvSpPr>
          <p:cNvPr id="23" name="TextBox 22"/>
          <p:cNvSpPr txBox="1"/>
          <p:nvPr/>
        </p:nvSpPr>
        <p:spPr>
          <a:xfrm>
            <a:off x="9030240" y="5262854"/>
            <a:ext cx="559769" cy="276999"/>
          </a:xfrm>
          <a:prstGeom prst="rect">
            <a:avLst/>
          </a:prstGeom>
          <a:noFill/>
        </p:spPr>
        <p:txBody>
          <a:bodyPr wrap="none" rtlCol="0">
            <a:spAutoFit/>
          </a:bodyPr>
          <a:lstStyle/>
          <a:p>
            <a:r>
              <a:rPr lang="en-US" altLang="zh-CN" sz="1200" b="1" dirty="0" smtClean="0">
                <a:latin typeface="+mn-ea"/>
              </a:rPr>
              <a:t>Fig 2</a:t>
            </a:r>
            <a:endParaRPr lang="zh-CN" altLang="en-US" sz="1200" b="1" dirty="0">
              <a:latin typeface="+mn-ea"/>
            </a:endParaRPr>
          </a:p>
        </p:txBody>
      </p:sp>
    </p:spTree>
    <p:extLst>
      <p:ext uri="{BB962C8B-B14F-4D97-AF65-F5344CB8AC3E}">
        <p14:creationId xmlns:p14="http://schemas.microsoft.com/office/powerpoint/2010/main" val="2986341239"/>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2</a:t>
            </a:r>
            <a:endParaRPr lang="zh-CN" altLang="en-US" sz="3600" dirty="0"/>
          </a:p>
        </p:txBody>
      </p:sp>
      <p:sp>
        <p:nvSpPr>
          <p:cNvPr id="46" name="矩形 45"/>
          <p:cNvSpPr/>
          <p:nvPr/>
        </p:nvSpPr>
        <p:spPr>
          <a:xfrm>
            <a:off x="1905641" y="295203"/>
            <a:ext cx="10160000" cy="997585"/>
          </a:xfrm>
          <a:prstGeom prst="rect">
            <a:avLst/>
          </a:prstGeom>
        </p:spPr>
        <p:txBody>
          <a:bodyPr wrap="square" lIns="91436" tIns="45718" rIns="91436" bIns="45718">
            <a:spAutoFit/>
          </a:bodyPr>
          <a:lstStyle/>
          <a:p>
            <a:pPr algn="ctr"/>
            <a:r>
              <a:rPr lang="en-US" altLang="zh-CN" sz="20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                                                                                       Experimental setup and principle</a:t>
            </a:r>
            <a:endParaRPr lang="zh-CN"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endParaRPr lang="zh-CN" altLang="en-US" sz="2000" spc="600" dirty="0">
              <a:solidFill>
                <a:schemeClr val="bg1"/>
              </a:solidFill>
              <a:latin typeface="微软雅黑" panose="020B0503020204020204" pitchFamily="34" charset="-122"/>
              <a:ea typeface="微软雅黑" panose="020B0503020204020204" pitchFamily="34" charset="-122"/>
            </a:endParaRPr>
          </a:p>
          <a:p>
            <a:pPr algn="ct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42" name="组 41"/>
          <p:cNvGrpSpPr/>
          <p:nvPr/>
        </p:nvGrpSpPr>
        <p:grpSpPr>
          <a:xfrm>
            <a:off x="9310125" y="252856"/>
            <a:ext cx="2907908" cy="484289"/>
            <a:chOff x="9284089" y="252855"/>
            <a:chExt cx="2907908" cy="484289"/>
          </a:xfrm>
        </p:grpSpPr>
        <p:grpSp>
          <p:nvGrpSpPr>
            <p:cNvPr id="43" name="组 42"/>
            <p:cNvGrpSpPr/>
            <p:nvPr/>
          </p:nvGrpSpPr>
          <p:grpSpPr>
            <a:xfrm>
              <a:off x="11454105" y="252856"/>
              <a:ext cx="737892" cy="484288"/>
              <a:chOff x="11454105" y="252856"/>
              <a:chExt cx="737892" cy="484288"/>
            </a:xfrm>
          </p:grpSpPr>
          <p:grpSp>
            <p:nvGrpSpPr>
              <p:cNvPr id="50"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99"/>
              <p:cNvGrpSpPr/>
              <p:nvPr/>
            </p:nvGrpSpPr>
            <p:grpSpPr>
              <a:xfrm>
                <a:off x="11454105" y="252857"/>
                <a:ext cx="491115" cy="484287"/>
                <a:chOff x="1528923" y="220268"/>
                <a:chExt cx="1284096" cy="1266241"/>
              </a:xfrm>
            </p:grpSpPr>
            <p:sp>
              <p:nvSpPr>
                <p:cNvPr id="52" name="圆角矩形 5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9" name="文本框 48"/>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1" name="圆角矩形 20"/>
          <p:cNvSpPr/>
          <p:nvPr/>
        </p:nvSpPr>
        <p:spPr>
          <a:xfrm rot="10800000" flipV="1">
            <a:off x="478623" y="1047360"/>
            <a:ext cx="6355715" cy="49085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lang="en-US" altLang="zh-CN" sz="2400" dirty="0" smtClean="0">
                <a:latin typeface="Times New Roman" panose="02020603050405020304" pitchFamily="18" charset="0"/>
                <a:cs typeface="Times New Roman" panose="02020603050405020304" pitchFamily="18" charset="0"/>
              </a:rPr>
              <a:t>Principle </a:t>
            </a:r>
            <a:endParaRPr lang="en-US" altLang="zh-CN" sz="2400" dirty="0">
              <a:latin typeface="Times New Roman" panose="02020603050405020304" pitchFamily="18" charset="0"/>
              <a:cs typeface="Times New Roman" panose="02020603050405020304" pitchFamily="18" charset="0"/>
            </a:endParaRPr>
          </a:p>
        </p:txBody>
      </p:sp>
      <p:sp>
        <p:nvSpPr>
          <p:cNvPr id="2" name="矩形 1"/>
          <p:cNvSpPr/>
          <p:nvPr/>
        </p:nvSpPr>
        <p:spPr>
          <a:xfrm>
            <a:off x="478623" y="1729573"/>
            <a:ext cx="2595262" cy="384721"/>
          </a:xfrm>
          <a:prstGeom prst="rect">
            <a:avLst/>
          </a:prstGeom>
        </p:spPr>
        <p:txBody>
          <a:bodyPr wrap="none">
            <a:spAutoFit/>
          </a:bodyPr>
          <a:lstStyle/>
          <a:p>
            <a:r>
              <a:rPr lang="en-US" altLang="zh-CN" b="1" dirty="0" smtClean="0">
                <a:latin typeface="+mn-ea"/>
              </a:rPr>
              <a:t>The speed of motor</a:t>
            </a:r>
            <a:endParaRPr lang="zh-CN" altLang="en-US" b="1" dirty="0">
              <a:latin typeface="+mn-ea"/>
            </a:endParaRPr>
          </a:p>
        </p:txBody>
      </p:sp>
      <mc:AlternateContent xmlns:mc="http://schemas.openxmlformats.org/markup-compatibility/2006" xmlns:a14="http://schemas.microsoft.com/office/drawing/2010/main">
        <mc:Choice Requires="a14">
          <p:sp>
            <p:nvSpPr>
              <p:cNvPr id="3" name="矩形 2"/>
              <p:cNvSpPr/>
              <p:nvPr/>
            </p:nvSpPr>
            <p:spPr>
              <a:xfrm>
                <a:off x="597155" y="2196239"/>
                <a:ext cx="10988247" cy="738664"/>
              </a:xfrm>
              <a:prstGeom prst="rect">
                <a:avLst/>
              </a:prstGeom>
            </p:spPr>
            <p:txBody>
              <a:bodyPr wrap="square">
                <a:spAutoFit/>
              </a:bodyPr>
              <a:lstStyle/>
              <a:p>
                <a:r>
                  <a:rPr lang="en-US" altLang="zh-CN" sz="1400" dirty="0" smtClean="0">
                    <a:latin typeface="+mn-ea"/>
                  </a:rPr>
                  <a:t>Basically, to </a:t>
                </a:r>
                <a:r>
                  <a:rPr lang="en-US" altLang="zh-CN" sz="1400" dirty="0">
                    <a:latin typeface="+mn-ea"/>
                  </a:rPr>
                  <a:t>make sure the speckle patterns are as uncorrelated as possible for neighbor frames, the moving distance of sample light on optical chopper should be longer than the diameter of sample light within a B-scan time. Therefore, the minimum rotation speed of motor </a:t>
                </a:r>
                <a14:m>
                  <m:oMath xmlns:m="http://schemas.openxmlformats.org/officeDocument/2006/math">
                    <m:sSub>
                      <m:sSubPr>
                        <m:ctrlPr>
                          <a:rPr lang="en-US" altLang="zh-CN" sz="1400" i="1" dirty="0" smtClean="0">
                            <a:latin typeface="Cambria Math"/>
                          </a:rPr>
                        </m:ctrlPr>
                      </m:sSubPr>
                      <m:e>
                        <m:r>
                          <a:rPr lang="en-US" altLang="zh-CN" sz="1400" b="0" i="1" dirty="0" smtClean="0">
                            <a:latin typeface="Cambria Math"/>
                          </a:rPr>
                          <m:t>𝑁</m:t>
                        </m:r>
                      </m:e>
                      <m:sub>
                        <m:r>
                          <a:rPr lang="en-US" altLang="zh-CN" sz="1400" b="0" i="1" dirty="0" smtClean="0">
                            <a:latin typeface="Cambria Math"/>
                          </a:rPr>
                          <m:t>𝑚𝑖𝑛</m:t>
                        </m:r>
                      </m:sub>
                    </m:sSub>
                  </m:oMath>
                </a14:m>
                <a:r>
                  <a:rPr lang="en-US" altLang="zh-CN" sz="1400" dirty="0">
                    <a:latin typeface="+mn-ea"/>
                  </a:rPr>
                  <a:t> is </a:t>
                </a:r>
                <a:r>
                  <a:rPr lang="en-US" altLang="zh-CN" sz="1400" dirty="0" err="1">
                    <a:latin typeface="+mn-ea"/>
                  </a:rPr>
                  <a:t>approximatively</a:t>
                </a:r>
                <a:r>
                  <a:rPr lang="en-US" altLang="zh-CN" sz="1400" dirty="0">
                    <a:latin typeface="+mn-ea"/>
                  </a:rPr>
                  <a:t> given by</a:t>
                </a:r>
                <a:endParaRPr lang="zh-CN" altLang="zh-CN" sz="1400" dirty="0">
                  <a:latin typeface="+mn-ea"/>
                </a:endParaRPr>
              </a:p>
            </p:txBody>
          </p:sp>
        </mc:Choice>
        <mc:Fallback xmlns="">
          <p:sp>
            <p:nvSpPr>
              <p:cNvPr id="3" name="矩形 2"/>
              <p:cNvSpPr>
                <a:spLocks noRot="1" noChangeAspect="1" noMove="1" noResize="1" noEditPoints="1" noAdjustHandles="1" noChangeArrowheads="1" noChangeShapeType="1" noTextEdit="1"/>
              </p:cNvSpPr>
              <p:nvPr/>
            </p:nvSpPr>
            <p:spPr>
              <a:xfrm>
                <a:off x="597155" y="2196239"/>
                <a:ext cx="10988247" cy="738664"/>
              </a:xfrm>
              <a:prstGeom prst="rect">
                <a:avLst/>
              </a:prstGeom>
              <a:blipFill rotWithShape="1">
                <a:blip r:embed="rId2"/>
                <a:stretch>
                  <a:fillRect l="-166" t="-826" b="-7438"/>
                </a:stretch>
              </a:blipFill>
            </p:spPr>
            <p:txBody>
              <a:bodyPr/>
              <a:lstStyle/>
              <a:p>
                <a:r>
                  <a:rPr lang="zh-CN" altLang="en-US">
                    <a:noFill/>
                  </a:rPr>
                  <a:t> </a:t>
                </a:r>
              </a:p>
            </p:txBody>
          </p:sp>
        </mc:Fallback>
      </mc:AlternateContent>
      <p:pic>
        <p:nvPicPr>
          <p:cNvPr id="25" name="图片 24"/>
          <p:cNvPicPr/>
          <p:nvPr/>
        </p:nvPicPr>
        <p:blipFill>
          <a:blip r:embed="rId3"/>
          <a:stretch>
            <a:fillRect/>
          </a:stretch>
        </p:blipFill>
        <p:spPr>
          <a:xfrm>
            <a:off x="3452218" y="3027334"/>
            <a:ext cx="5278120" cy="593090"/>
          </a:xfrm>
          <a:prstGeom prst="rect">
            <a:avLst/>
          </a:prstGeom>
        </p:spPr>
      </p:pic>
      <p:sp>
        <p:nvSpPr>
          <p:cNvPr id="4" name="矩形 3"/>
          <p:cNvSpPr/>
          <p:nvPr/>
        </p:nvSpPr>
        <p:spPr>
          <a:xfrm>
            <a:off x="597155" y="3776259"/>
            <a:ext cx="10671978" cy="523220"/>
          </a:xfrm>
          <a:prstGeom prst="rect">
            <a:avLst/>
          </a:prstGeom>
        </p:spPr>
        <p:txBody>
          <a:bodyPr wrap="square">
            <a:spAutoFit/>
          </a:bodyPr>
          <a:lstStyle/>
          <a:p>
            <a:r>
              <a:rPr lang="zh-CN" altLang="zh-CN" sz="1400" dirty="0">
                <a:latin typeface="+mn-ea"/>
              </a:rPr>
              <a:t> </a:t>
            </a:r>
            <a:r>
              <a:rPr lang="en-US" altLang="zh-CN" sz="1400" i="1" dirty="0">
                <a:latin typeface="+mn-ea"/>
              </a:rPr>
              <a:t>F </a:t>
            </a:r>
            <a:r>
              <a:rPr lang="en-US" altLang="zh-CN" sz="1400" dirty="0">
                <a:latin typeface="+mn-ea"/>
              </a:rPr>
              <a:t>is the frame rate of OCT, </a:t>
            </a:r>
            <a:r>
              <a:rPr lang="en-US" altLang="zh-CN" sz="1400" i="1" dirty="0">
                <a:latin typeface="+mn-ea"/>
              </a:rPr>
              <a:t>L </a:t>
            </a:r>
            <a:r>
              <a:rPr lang="en-US" altLang="zh-CN" sz="1400" dirty="0">
                <a:latin typeface="+mn-ea"/>
              </a:rPr>
              <a:t>the diameter of sample light, </a:t>
            </a:r>
            <a:r>
              <a:rPr lang="en-US" altLang="zh-CN" sz="1400" i="1" dirty="0">
                <a:latin typeface="+mn-ea"/>
              </a:rPr>
              <a:t>R </a:t>
            </a:r>
            <a:r>
              <a:rPr lang="en-US" altLang="zh-CN" sz="1400" dirty="0">
                <a:latin typeface="+mn-ea"/>
              </a:rPr>
              <a:t>the distance between the center of sample light and motor shaft. </a:t>
            </a:r>
            <a:endParaRPr lang="zh-CN" altLang="en-US" sz="1400" dirty="0">
              <a:latin typeface="+mn-ea"/>
            </a:endParaRPr>
          </a:p>
        </p:txBody>
      </p:sp>
      <p:sp>
        <p:nvSpPr>
          <p:cNvPr id="5" name="矩形 4"/>
          <p:cNvSpPr/>
          <p:nvPr/>
        </p:nvSpPr>
        <p:spPr>
          <a:xfrm>
            <a:off x="597155" y="4862548"/>
            <a:ext cx="10578845" cy="523220"/>
          </a:xfrm>
          <a:prstGeom prst="rect">
            <a:avLst/>
          </a:prstGeom>
        </p:spPr>
        <p:txBody>
          <a:bodyPr wrap="square">
            <a:spAutoFit/>
          </a:bodyPr>
          <a:lstStyle/>
          <a:p>
            <a:r>
              <a:rPr lang="en-US" altLang="zh-CN" sz="1400" dirty="0">
                <a:latin typeface="+mn-ea"/>
              </a:rPr>
              <a:t>Tried 8 different speeds in the experiment.(The minimum speed that meets the </a:t>
            </a:r>
            <a:r>
              <a:rPr lang="en-US" altLang="zh-CN" sz="1400" dirty="0" smtClean="0">
                <a:latin typeface="+mn-ea"/>
              </a:rPr>
              <a:t>formula(1))</a:t>
            </a:r>
          </a:p>
          <a:p>
            <a:r>
              <a:rPr lang="en-US" altLang="zh-CN" sz="1400" dirty="0" smtClean="0">
                <a:latin typeface="+mn-ea"/>
              </a:rPr>
              <a:t>Interestingly</a:t>
            </a:r>
            <a:r>
              <a:rPr lang="en-US" altLang="zh-CN" sz="1400" dirty="0">
                <a:latin typeface="+mn-ea"/>
              </a:rPr>
              <a:t>, the speckle reduction effect is insensitive to the rotation speed and remains almost unchanged. </a:t>
            </a:r>
            <a:endParaRPr lang="zh-CN" altLang="en-US" sz="1400" dirty="0">
              <a:latin typeface="+mn-ea"/>
            </a:endParaRPr>
          </a:p>
        </p:txBody>
      </p:sp>
    </p:spTree>
    <p:extLst>
      <p:ext uri="{BB962C8B-B14F-4D97-AF65-F5344CB8AC3E}">
        <p14:creationId xmlns:p14="http://schemas.microsoft.com/office/powerpoint/2010/main" val="1063830959"/>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清风素材 12sc.taobao.com; ">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1620</TotalTime>
  <Words>1003</Words>
  <Application>Microsoft Office PowerPoint</Application>
  <PresentationFormat>自定义</PresentationFormat>
  <Paragraphs>128</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清风素材 12sc.taobao.com;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清风素材</dc:creator>
  <cp:keywords>12sc.taobao.com</cp:keywords>
  <cp:lastModifiedBy>Administrator</cp:lastModifiedBy>
  <cp:revision>374</cp:revision>
  <dcterms:created xsi:type="dcterms:W3CDTF">2015-04-07T16:28:00Z</dcterms:created>
  <dcterms:modified xsi:type="dcterms:W3CDTF">2020-11-09T08:53:03Z</dcterms:modified>
  <cp:category>12sc.taobao.com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