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ink/ink1.xml" ContentType="application/inkml+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ink/ink2.xml" ContentType="application/inkml+xml"/>
  <Override PartName="/ppt/ink/ink3.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0"/>
  </p:notesMasterIdLst>
  <p:handoutMasterIdLst>
    <p:handoutMasterId r:id="rId11"/>
  </p:handoutMasterIdLst>
  <p:sldIdLst>
    <p:sldId id="257" r:id="rId2"/>
    <p:sldId id="347" r:id="rId3"/>
    <p:sldId id="545" r:id="rId4"/>
    <p:sldId id="546" r:id="rId5"/>
    <p:sldId id="547" r:id="rId6"/>
    <p:sldId id="549" r:id="rId7"/>
    <p:sldId id="548" r:id="rId8"/>
    <p:sldId id="308" r:id="rId9"/>
  </p:sldIdLst>
  <p:sldSz cx="12192000" cy="6858000"/>
  <p:notesSz cx="6858000"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77058" autoAdjust="0"/>
  </p:normalViewPr>
  <p:slideViewPr>
    <p:cSldViewPr snapToGrid="0">
      <p:cViewPr>
        <p:scale>
          <a:sx n="66" d="100"/>
          <a:sy n="66" d="100"/>
        </p:scale>
        <p:origin x="732" y="-31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2971800" cy="495427"/>
          </a:xfrm>
          <a:prstGeom prst="rect">
            <a:avLst/>
          </a:prstGeom>
        </p:spPr>
        <p:txBody>
          <a:bodyPr vert="horz" lIns="91435" tIns="45717" rIns="91435" bIns="45717" rtlCol="0"/>
          <a:lstStyle>
            <a:lvl1pPr algn="l">
              <a:defRPr sz="1200"/>
            </a:lvl1pPr>
          </a:lstStyle>
          <a:p>
            <a:endParaRPr lang="en-US"/>
          </a:p>
        </p:txBody>
      </p:sp>
      <p:sp>
        <p:nvSpPr>
          <p:cNvPr id="3" name="Date Placeholder 2"/>
          <p:cNvSpPr>
            <a:spLocks noGrp="1"/>
          </p:cNvSpPr>
          <p:nvPr>
            <p:ph type="dt" sz="quarter" idx="1"/>
          </p:nvPr>
        </p:nvSpPr>
        <p:spPr>
          <a:xfrm>
            <a:off x="3884614" y="6"/>
            <a:ext cx="2971800" cy="495427"/>
          </a:xfrm>
          <a:prstGeom prst="rect">
            <a:avLst/>
          </a:prstGeom>
        </p:spPr>
        <p:txBody>
          <a:bodyPr vert="horz" lIns="91435" tIns="45717" rIns="91435" bIns="45717" rtlCol="0"/>
          <a:lstStyle>
            <a:lvl1pPr algn="r">
              <a:defRPr sz="1200"/>
            </a:lvl1pPr>
          </a:lstStyle>
          <a:p>
            <a:fld id="{D35E3896-9041-436D-A231-3DCBA514DC04}" type="datetimeFigureOut">
              <a:rPr lang="en-US" smtClean="0"/>
              <a:t>10/12/2020</a:t>
            </a:fld>
            <a:endParaRPr lang="en-US"/>
          </a:p>
        </p:txBody>
      </p:sp>
      <p:sp>
        <p:nvSpPr>
          <p:cNvPr id="4" name="Footer Placeholder 3"/>
          <p:cNvSpPr>
            <a:spLocks noGrp="1"/>
          </p:cNvSpPr>
          <p:nvPr>
            <p:ph type="ftr" sz="quarter" idx="2"/>
          </p:nvPr>
        </p:nvSpPr>
        <p:spPr>
          <a:xfrm>
            <a:off x="1" y="9378828"/>
            <a:ext cx="2971800" cy="495427"/>
          </a:xfrm>
          <a:prstGeom prst="rect">
            <a:avLst/>
          </a:prstGeom>
        </p:spPr>
        <p:txBody>
          <a:bodyPr vert="horz" lIns="91435" tIns="45717" rIns="91435" bIns="45717"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9378828"/>
            <a:ext cx="2971800" cy="495427"/>
          </a:xfrm>
          <a:prstGeom prst="rect">
            <a:avLst/>
          </a:prstGeom>
        </p:spPr>
        <p:txBody>
          <a:bodyPr vert="horz" lIns="91435" tIns="45717" rIns="91435" bIns="45717" rtlCol="0" anchor="b"/>
          <a:lstStyle>
            <a:lvl1pPr algn="r">
              <a:defRPr sz="1200"/>
            </a:lvl1pPr>
          </a:lstStyle>
          <a:p>
            <a:fld id="{336C7489-B81D-43D6-8BEA-F34A0713D25D}" type="slidenum">
              <a:rPr lang="en-US" smtClean="0"/>
              <a:t>‹#›</a:t>
            </a:fld>
            <a:endParaRPr lang="en-US"/>
          </a:p>
        </p:txBody>
      </p:sp>
    </p:spTree>
    <p:extLst>
      <p:ext uri="{BB962C8B-B14F-4D97-AF65-F5344CB8AC3E}">
        <p14:creationId xmlns:p14="http://schemas.microsoft.com/office/powerpoint/2010/main" val="2852566281"/>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0-12T05:18:17.985"/>
    </inkml:context>
    <inkml:brush xml:id="br0">
      <inkml:brushProperty name="width" value="0.05292" units="cm"/>
      <inkml:brushProperty name="height" value="0.05292" units="cm"/>
      <inkml:brushProperty name="color" value="#FF0000"/>
    </inkml:brush>
  </inkml:definitions>
  <inkml:trace contextRef="#ctx0" brushRef="#br0">12594 18062 0,'18'0'188,"-1"0"-173,1 0 1,0 0 15,-1 0-15,1 0-1,0 0 17,-1 0-32,19-17 31,-19 17-16,18 0-15,-17 0 16,0 0 15,-1 0 1,-17-18-17,0 0 48,18 18-48,0-17 1,-1-1-16,19 0 16,-1 1-1,-17-1 1,17 0-16,-18 1 15,-17-1 1,18 18 0,0-17-16,-1 17 15,1 0 1,0 0-16,-18-18 16,17 18-1,1-18 1,0 18-16,17-35 15,-18 17 1,36 1-16,0-19 16,-35 19-1,0-1 1,-1 1-16,1 17 16,-1-36-1,1 36 1,17-17-16,-17-1 15,0 0 1,17-17-16,0 0 16,-17-1-1,-1 1 1,19 18-16,-19-19 16,1 19-1,0-1-15,-1-35 16,1 35-1,17-17 1,-17-18-16,17 0 16,0-17-1,-17 35-15,17 17 16,-17-17 0,0-1-1,-1 19-15,1-19 16,0 1-1,-1 18-15,18-19 16,-17-17 0,17 0-1,-17 36-15,0-19 16,-1 36 0,1-35-1,0 18-15,-18-1 16,17-17-1,1-1-15,35 1 16,-36-18 0,1-17-1,0 34-15,17 1 16,-17 0 0,-1-1-16,1 19 15,0-1 1,-18-17-1,17 35-15,-17-35 16,18-1 0,17 1-16,-17-35 15,-1 34 1,19 1 0,-19 17-16,-17 1 15,0-1 1,18 0-1,0-17 1,-18 0 0,17 0-16,-17-1 15,0 1 1,18 17 0,-18-17-1,17 18 1,1-19-1,-18 19 1,0-1 0,0 0-16,18 18 15,-18-17 17,0-1 77,17 18 938,-17 18-1000,0-1 546,18-17-561,-18 18-17,18 0 32,-18-1-16,17-17 1,-17 18-1,0 0 0,18-18 0,-18 17 1,0 1-32,18-1 15,-18 1 1,0 0 0,17-18-1,-17 17 1,0 1-1,0 0 17,0-1-32,0 1 31,0 0-15,0-1 30,18 1-46,-18-1 16,0 1 0,17 0-16,-17-1 15,0 1 17,0 0-17,0-1 1,0 1-16,18 0 31,-18-1-31,0 1 47,0-1-31,0 1-1,18 0-15,-18-1 16,0 1-1,17 0 1,-17-1 0,18 1-1,-18 17-15,0-17 16,18-1 15,-18 1-31,17 17 16,1 1 15,-18-19-31,18 1 16,-18 0-1,17 17-15,1-35 16,-18 18 0,18-1-1,-18 18-15,17-17 16,-17 17-1,18 1 1,-1-1 0,36 35-1,-35-17-15,0-35 16,-18 17 0,0-17-1,0 0 1,17-1-1,-17 1-15,18 0 16,0 17 0,-18-18-1,35 19-15,-18 17 16,1-53 0,0 35-16,-18-17 15,17-1 1,1 1-1,-18 17-15,0-17 16,18-18 0,-1 17-16,1 19 15,17-19 1,-17 1 0,0 0-16,-1-1 15,-17 1 1,18-18-1,-1 17-15,19 1 32,-36 0-32,17 17 15,1-17 1,0-1 0,-1-17-16,-17 18 15,18 0 1,0-18-16,-1 17 31,18 18-15,-17-35-16,0 36 15,17-19 1,-17 1-16,-1 0 16,1-1-1,17 1 1,-17 0 15,-1-1-31,1 1 31,0 0-15,17-1 0,-17-17-16,-18 18 15,17-1 1,1-17-1,0 0 1,17 18-16,-18 0 16,19-1-1,-1 19 1,0-19-16,1 19 16,-1-36-1,0 35-15,-17-35 31,-1 0 16</inkml:trace>
  <inkml:trace contextRef="#ctx0" brushRef="#br0" timeOffset="6839.88">14799 14975 0</inkml:trace>
  <inkml:trace contextRef="#ctx0" brushRef="#br0" timeOffset="7514.87">14817 15222 0,'0'18'31</inkml:trace>
  <inkml:trace contextRef="#ctx0" brushRef="#br0" timeOffset="7942.54">14817 15434 0,'0'18'16,"0"17"-1,0-17 1,0-1-16</inkml:trace>
  <inkml:trace contextRef="#ctx0" brushRef="#br0" timeOffset="8393.34">14817 15769 0,'0'18'15,"0"-1"17,0 1 15,0 0-16</inkml:trace>
  <inkml:trace contextRef="#ctx0" brushRef="#br0" timeOffset="8774.23">14799 16069 0,'-18'18'15,"18"-1"48</inkml:trace>
  <inkml:trace contextRef="#ctx0" brushRef="#br0" timeOffset="9237.45">14799 16369 0,'0'18'47,"0"-1"0</inkml:trace>
  <inkml:trace contextRef="#ctx0" brushRef="#br0" timeOffset="9662.64">14834 16651 0,'0'18'15,"0"-1"1,0 1 31</inkml:trace>
  <inkml:trace contextRef="#ctx0" brushRef="#br0" timeOffset="10058.54">14852 16898 0,'0'18'16,"0"-1"30</inkml:trace>
  <inkml:trace contextRef="#ctx0" brushRef="#br0" timeOffset="10474.04">14852 17198 0,'0'18'31,"0"-1"1,0 1-17</inkml:trace>
  <inkml:trace contextRef="#ctx0" brushRef="#br0" timeOffset="10845.09">14852 17427 0,'0'18'31</inkml:trace>
  <inkml:trace contextRef="#ctx0" brushRef="#br0" timeOffset="11170.52">14852 17657 0,'0'17'32</inkml:trace>
  <inkml:trace contextRef="#ctx0" brushRef="#br0" timeOffset="11508.32">14852 17851 0</inkml:trace>
  <inkml:trace contextRef="#ctx0" brushRef="#br0" timeOffset="11846.37">14852 18009 0,'0'18'0,"0"0"15,0-1 1</inkml:trace>
  <inkml:trace contextRef="#ctx0" brushRef="#br0" timeOffset="12149.47">14852 18080 0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0-12T02:52:42.586"/>
    </inkml:context>
    <inkml:brush xml:id="br0">
      <inkml:brushProperty name="width" value="0.05292" units="cm"/>
      <inkml:brushProperty name="height" value="0.05292" units="cm"/>
      <inkml:brushProperty name="color" value="#FF0000"/>
    </inkml:brush>
  </inkml:definitions>
  <inkml:trace contextRef="#ctx0" brushRef="#br0">11906 8572 0,'18'0'140,"17"18"-124,-17 0 0,17-1-16,-17-17 15,-1 18 1,-17 0 0,18-18-1,0 17 1,-1-17 31,1 0 0,0 0-16,-18 18-31,17-18 15,1 18 1,17-18 0,-17 0-1,17 0 1,0 0-16,-17 0 16,-18 17-1,18-17-15,-1 0 16,1 0-1,-1 0 1,19 18-16,-19-18 16,1 0-1,0 0 1,17 0 0,-17 0-1,-1 0-15,19 0 47,-19 0-47,1 0 16,-1 0-1,1 0-15,0 0 16,-1 0 15,1 0-31,0 0 16,-1 0-1,19 0-15,-19 0 32,1 0-17,-1 0 17,1 0-32,-18-18 15,18 18 1,-1 0-1,-17-17-15,18 17 16,0-18 0,-1 18-1,1 0 1,0 0 0,-1-18-1,1 1 16,0 17-31,-1-18 16,18 18 0,-35-18-16,18 18 15,0-17 1,-1 17 0,1-18-1,0 0 1,-1 1-1,1 17 1,17-18 0,-35 1-16,18 17 47,-18-18-47,17 0 46,-34 1 79,17-1-109,-18 18 31,18-18-47,-17 18 16,-1-17 15,0 17-31,18-18 15,-17 18 1,-1-18-16,0 18 78,1 0-62,-1 0-1,0-17 1,1 17 0,-1-18-1,1 18 32,-1 0-47,-17-17 16,-1 17-1,19 0 1,-19 0-16,1 0 31,17 0-31,1 0 16,-18 0 0,17 0-1,0 0-15,-17 0 31,17 0-31,-17 0 16,17 0 0,1 0-1,-1 0-15,1 0 32,-1 0-17,0 0-15,1 0 31,-1 0-31,0 0 16,1 0 15,-1 0 1,-17 0-17,17 0 16,0 0-31,1 0 16,-1 0 0,1 0-1,-1 17 1,0-17 0,1 0-1,17 18 16,-18-18-31,0 0 47,-17 0-15,35 17-17,-18-17 1,1 0-16,-18 18 31,17-18 0,0 0 1,1 18-32,-1-18 15,18 17 1,-35-17-16,17 18 15,0-18 17,18 18-17,-17-18 1,-1 0 31,1 0 15,-1 0-46,18 17-16,-18 1 31,1 0 16,17-1 0,-18-17-16</inkml:trace>
  <inkml:trace contextRef="#ctx0" brushRef="#br0" timeOffset="2654.7">11889 8520 0,'17'17'94,"-17"1"-78,0 17-1,0 0 1,18 1 15,-18-19-31,0 36 16,0-35-1,0 17-15,0-17 16,0-1 0,0 1-1,0 0 1,0-1 0,0 1-16,0 0 15,0-1 1,0 1-1,0 0 1,0-1 0,0 1 15,0-1-15,0 1 15,0 0-31,0-1 31,0 1-15,0 0-1,0-1 1,0 1 0,0 0-1,-18-1 1,18 19-16,0-19 31,0 1-15,0-1-16,0 1 15,0 17 1,0-17 0,0 0-16,0-1 15,0 1 1,0 0-16,0-1 15,0 1 1,0-1-16,0 1 16,0 0 15,0-1-31,0 1 16,0 0-1,0-1-15,0 1 31,0 17-15,0-17 0,0-1-1,0 19-15,0-19 16,0 19 15,0-19-31,0 19 16,0-19-1,0 18 1,0-17 0,0 0-1,0 17-15,0-17 16,0-1 0,0 1-1,0 0 1,0-1-1,0 1-15,-17 0 16,17-1 0,0 1-1,-18-1 1,18 1 0,0 0-16,0-1 31,0 1-16</inkml:trace>
  <inkml:trace contextRef="#ctx0" brushRef="#br0" timeOffset="5391.91">13264 8555 0,'0'17'93,"0"1"-77,0 0 0,0 17-1,0-17 1,0-1 0,0 1-16,0 0 15,0-1 1,0 1 15,0 0-15,0-1-16,0 1 31,0-1-31,0 1 31,0 0-31,-17 17 16,17-17-1,0-1 1,-18-17-16,18 36 16,-17-19 15,17 1-31,0-1 16,-18 19-1,18-19 1,0 1-16,-18-18 15,18 18 1,0-1-16,0 1 16,0 17-1,0-17 1,0 0-16,0 17 31,0-18-15,0 1-1,0 0 1,0-1-16,0 1 31,0 0-31,0-1 16,0 1 0,0 0-1,0-1-15,0 1 31,0 17-31,0-17 16,0 17 0,0-17-1,0-1 17,0 1-32,0 0 15,0-1 1,0 1-1,0-1-15,0 1 32,0 0-17,0-1 1,0 1 0,0 0-1,0-1 16,-17 19-15,17-19 15,0 1-31,0-1 16,0 1 0,0 0-1,0-1 16,0 1-31,0 0 16,0-1 0,0 1-1,0 0 17,0-1 30,0 1-46,0 0 15,0-1 63,0 1-79,0 17 1,17-17 31,-17-1 0,0 1-16,0 0 0,18-1-15,-18 1-1,-18-18 48,1 18-47,-1-18-1</inkml:trace>
  <inkml:trace contextRef="#ctx0" brushRef="#br0" timeOffset="7741.17">11818 10213 0,'18'0'94,"-1"18"-63,1-18-31,-18 17 16,18 1 15,-1-18-31,1 0 31,0 17-15,-1-17-1,-17 18 1,18 0-16,-18-1 16,17-17-1,1 18-15,0-18 16,-1 18-1,1-18 1,17 17-16,-17-17 31,17 18-31,-17-18 16,-1 0 0,1 18-1,0-18-15,-18 17 16,17-17-1,1 0-15,0 18 16,-1-18 0,19 0-1,-1 0-15,0 18 16,-17-1 0,-1-17-1,1 0 1,0 0-1,-1 0 1,1 0 0,0 0-1,-1 0 17,1 0-17,0 0 1,-1 0-1,1 0 1,-1 0 15,1 0-31,0 0 32,-1 0-17,1 0 1,0-17-1,-1 17-15,1 0 16,-18-18 0,35 18-16,-17-18 31,-1 18-15,1 0-1,-18-17 1,35 17-1,1 0 17,-19 0-17,-17-18 1,18 18-16,0 0 16,-18-18-1,35 18 1,-17-17-1,-1-1 1,1 18-16,-1-18 16,1 18-1,0 0 17,-1-17-1,1-1-31,17 0 15,-35 1 1,18 17-16,0-18 16,-1 1 31,1 17-1,-1-18 1</inkml:trace>
  <inkml:trace contextRef="#ctx0" brushRef="#br0" timeOffset="8977.83">11959 10142 0,'18'-17'94,"17"17"-79,-35-18-15,35 0 16,1 18 0,-19 0-1,1 0-15,0 0 31,-1-17-15,1 17 15</inkml:trace>
  <inkml:trace contextRef="#ctx0" brushRef="#br0" timeOffset="9442.28">12418 10089 0,'17'0'125,"19"0"-110,-19 0 1</inkml:trace>
  <inkml:trace contextRef="#ctx0" brushRef="#br0" timeOffset="9834.37">12682 10089 0,'18'0'62,"-18"18"-46,35-18-1,-17 0 1,0 0-16,-1 0 16</inkml:trace>
  <inkml:trace contextRef="#ctx0" brushRef="#br0" timeOffset="10127.2">12876 10142 0,'18'0'46,"-18"18"-30,35-18 15,-17 0-31,-18 18 16,18-18 0</inkml:trace>
  <inkml:trace contextRef="#ctx0" brushRef="#br0" timeOffset="10406.35">13035 10195 0,'18'0'63,"-1"0"-32,1 0 0</inkml:trace>
  <inkml:trace contextRef="#ctx0" brushRef="#br0" timeOffset="10811.95">13106 10195 0</inkml:trace>
  <inkml:trace contextRef="#ctx0" brushRef="#br0" timeOffset="22365.99">12277 8819 0,'-18'0'109,"-17"18"-93,-1 35-16,19-18 15,-1-35 1,1 0-16,17 18 15,-18 0 1,0-1 0,18 1 15,0-1-15,-17-17 15,17 18 47,0 0-47,0-1 0,0 1-15,-18 0 15,18-1 63</inkml:trace>
  <inkml:trace contextRef="#ctx0" brushRef="#br0" timeOffset="23412.03">12559 8890 0,'-18'0'0,"18"18"15,0 17 16,-17-17-31,-1-1 16,0-17 0,1 18-16,-1-1 15,-17 19 1,35-19 0,-18 1-16,18 0 15,-18-18 1,1 17-16,17 1 15,-18 17 1,1-17 0,-1 0-16,18-1 15,-18 1 17,18-1-17,-17 1 1,-1 0-16,18-1 15,-18 1 1,1-18-16,-1 18 16,18 17-1,-18-17 1,18-1 0,-17 18-1,-1-17 1,1-18-1,-1 35 1,18-17-16,-35 0 16,35-1-1,-18 19 1,0-36-16,18 17 16,0 1 15,-17-1 0</inkml:trace>
  <inkml:trace contextRef="#ctx0" brushRef="#br0" timeOffset="24795.83">12982 8819 0,'0'36'32,"-17"-1"-17,17 0 1,-18 1-16,-35 16 15,35-16 1,1-19 0,17 19-16,-36-1 15,36 0 1,-17 1 0,-18-19-16,35 18 15,0-17 1,0 0 15,-18-18-15,18 17 15,-18 1-15,1 0-1,17 17 1,-18-17-16,0-1 15,-17 36 1,17-53-16,1 35 16,-1-17-1,1 35 1,-19-18-16,19 0 16,-1 1-1,-17-1-15,35-17 16,-36 17-1,19 0 1,-1-17-16,0-1 16,18 19-1,-17-1 1,-18 0-16,35-17 16,-18 17-1,18 1-15,-18-1 16,1 0-1,-19 0-15,19 1 16,-1 17 0,0-1-1,1 19-15,-1-36 16,1-17 0,17 0-1,17-36 141</inkml:trace>
  <inkml:trace contextRef="#ctx0" brushRef="#br0" timeOffset="25897.53">13212 9190 0,'-18'18'32,"-17"17"-17,17 0 1,0-17-16,-17 17 16,35-17-1,-18-1 1,1 19-16,-1-1 15,1 0 1,-1-35 0,18 18-1,-18-1 1,1 19-16,-1-1 16,0 0-1,-17 0 1,17 1-16,1-1 15,-1 0 1,18 1-16,-18-1 16,-17 18-1,35-36-15,-17 19 16,-1-19 0,-17 72-1,35-72-15,-18 18 16,0 18-1,1-17 1,-1-1-16,0 0 31,18-17-31,0-1 16,-17 1 0,17 0-1</inkml:trace>
  <inkml:trace contextRef="#ctx0" brushRef="#br0" timeOffset="26820.14">13053 9895 0,'0'18'32,"0"17"-17,-18-17 1,18 17-16,-17-17 31,17 17-31,-18-17 16,18 17-1,-18 0 1,1 1-16,17-19 16,-18 19-1,18-19 1,0 1-1,-18-1 48</inkml:trace>
  <inkml:trace contextRef="#ctx0" brushRef="#br0" timeOffset="33201.83">13247 9613 0,'35'0'94,"0"0"-78,18-17-16,-35-1 15,35 0 1,-18 1 0,18-54-16,-18 36 15,18-18 1,-35 18-16,17-36 15,0 18 1,-17 18 0,53-53-16,-54 52 15,1-17 1,17 18-16,-17-35 16,-18-1-1,17 1 1,-17 52-16,18-35 15,0 18 1,-18 17 0,17-53-16,19 19 15,-36-1 1,0 0-16,0-18 16,17 18-1,-17 18 1,0 0-16,0-18 15,0 18 1,0-18-16,0 17 16,0-17-1,0 1 1,0 34-16,0-35 16,0-35-1,0 35-15,0 0 16,0 0-1,0 18 1,0-36-16,-35 18 16,35 0-1,-18 0-15,18-17 16,0 17 0,0-18-1,0 18 1,0-17-16,0-36 15,0 53 1,0 18-16,0-36 16,0 18-1,-17-17-15,17 35 16,-18-1 0,18-17-1,-18-17-15,18 35 16,-17-36-1,17 18-15,0 35 16,0-34 0,0 16-1,0 19-15,0-19 16,0 1 0,0 0-1,0-1-15,0 1 16,0 18-1,17-19-15,-17 19 16,0-1 0,18 18-1,-18-18-15,18 1 16,-1-1 0,-17 0-1,0 1 1,18-1-1,0 1 1,-1-1 0,1 0-16,-18 1 15,18-1 1,-18 0 0,17 18-16,1-35 15,-1 17 1,1 18-16,0-17 15,-1-1 17,1 18-32,-18-17 15,18 17 1,-18-18 0,17 18-16,1 0 31</inkml:trace>
  <inkml:trace contextRef="#ctx0" brushRef="#br0" timeOffset="35045.9">14076 5380 0,'0'18'125,"17"-18"-109,1 17 0,0-17-16,-1 18 15,1-1 16,0-17-31,-1 0 16,1 0 0,0 18-16,-1 0 31,1-1-15,-18 1 15,18-18-31,-1 18 31,1-18 94,-18 17 63,0 19-157,-18-19-31,18 1 15,0-1 1,0 1 0,0 0 77,0-1-77,0 1 31,0 0-16,0-1 0,0 1 63,0 0-63,0-1 1,0 18 186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0-10-12T03:22:19.527"/>
    </inkml:context>
    <inkml:brush xml:id="br0">
      <inkml:brushProperty name="width" value="0.05292" units="cm"/>
      <inkml:brushProperty name="height" value="0.05292" units="cm"/>
      <inkml:brushProperty name="color" value="#FF0000"/>
    </inkml:brush>
  </inkml:definitions>
  <inkml:trace contextRef="#ctx0" brushRef="#br0">12153 14693 0,'18'18'109,"-1"-18"-93,1 0 15,-18 17-31,18-17 16,-1 18 31,-17 0-16,18-18-15,0 0-1,-1 0 1,1 0 0,-18 17-16,18-17 46,-18 18-30,17 0 0,1-18-16,17 17 15,-17-17 1,-1 0 0,-17 18-16,18-18 15,0 18 1,-1-18-1,1 0 1,0 0 0,17 0-16,0 17 15,0-17 1,-17 18 0,17-18-1,1 0 1,-19 0-16,19 0 15,-19 0 1,1 0 47,-1 0 15,1 0-47,0 0-15,-1 0-1,1 0-15,0 0 31,-1 0-15,1 0 0,0 0-1,-1 0 1,19-18 0,-19 18-1,1 0 1,17 0-1,0 0 1,-17-17-16,0 17 16,17-18-1,0 18 17,-35-18-17,18 18-15,-1 0 16,1 0-1,0-17-15,-1 17 16,1-18 0,0 0-1,17 18-15,-17 0 16,-1 0 0,1-17-1,-18-1 16,17 18 1,1-18-1,0 1 31</inkml:trace>
  <inkml:trace contextRef="#ctx0" brushRef="#br0" timeOffset="2305.55">12188 14658 0,'18'0'141,"0"-18"-126,-1 18 1,1-17 15,0 17-15,-1 0-1,1-18 1,0 18 0,-1 0-16,1 0 15,-1 0 1,19 0 0,-1 0-16,0-18 15,1 18 1,-19 0-1,1 0-15,0-17 47,-1 17-31,1 0-16,35 0 16,0-18-1,-18 0 1,0 18-16,0 0 15,-17 0 1,0-17 0,-1 17-1,1 0 1,0 0 15,-1 0-15,1 0-1,0 0 1,-1 0 0,1 0 15,0 0-31,-1 0 16,1 0 46,-1 0-62,1 0 16,0 17-1,17-17 1,-17 0-16,17 0 16,-17 18-1,-1-18 1,1 0-16,-1 18 31,1-18-31,0 0 16,-1 0-1,1 0 17,0 17-17,-18 1 32,17-18-47,1 0 31,-18 18-31,18-18 16,-1 17 15,1-17-31,-1 0 16,-17 18-1,18 0 17,0-1-17,-1-17 17</inkml:trace>
  <inkml:trace contextRef="#ctx0" brushRef="#br0" timeOffset="6637.83">12171 14676 0,'-18'17'93,"18"1"-61,0-1-32,0 1 15,0 0 17,0-1 30,0 1-46,0 0-1,0-1 1,0 1-16,0 0 16,0-1 30,0 1-30,0-1 0,18 1-16,-18 0 15,0-1 1,0 1 0,0 0-1,17-18 1,-17 35-16,0-17 31,0-1 16,0 1-16,0 0-15,0-1 15,0 1-31,0-1 16,0 1-1,0 0 1,0 17 0,0-17-1,0-1-15,0 1 16,0 0-1,0-1 1,0 1 0,0-1-1,0 19-15,18-1 16,-18-17 0,0-1-1,0 1-15,0 0 16,0-1-1,0 1 1,0 0-16,0 17 16,0 0 15,0-17-15,0-1-1,0 1-15,0 17 16,0-17-1,0 17 1,0-17 0,0 17-1,0-17-15,0 17 16,0-17 0,0 17-16,0-17 15,0-1 1,0 1-1,0-1-15,0 19 32,0-19-17,0 1-15,0 0 32,0 17-32,0-17 15,0-1 16,0 1-31,0-1 32,0 1-32,0 0 156,18-1-109,-1 1-32,1 0 17,0-1-32,-18 1 15,17-18 1,-17 18 15,18-18 16,0 0 0,-1 17-31,1-17-1,-1 0-15,1 0 16,0 18-1,-1-18 1,1 18-16,0-18 31,-1 17-15,1-17-16,0 0 16,-1 18-1,1-18 16,0 0-15,-1 0 15,1 0 1,-1 0-17,-17 17-15,18-17 16,0 0 15,-1 0-31,1 0 16,0 0-1,17 18-15,18-18 16,-18 0 0,0 18-1,18-18-15,-17 0 16,-19 0-1,19 0-15,-19 0 32,1 0-17,-1 17 1,1-17 46,0 0-46,-1 0 0,1 0 31,17 0-47,1 0 15,-19 0 1,18 0-1,-17 0 1,0 0 0,-1 0-1,1 0 1,0 0 0,-1 0 30,1 0 1,-18-17-15,18 17-32,-1 0 31,1 0 16,-18-18-16,17 18-31,-17-18 16,18 18 30,-18-17 17,18-1-16,-18 1 0,17 17 140,1-18-46,-18 0 31</inkml:trace>
  <inkml:trace contextRef="#ctx0" brushRef="#br0" timeOffset="9550.64">13511 14711 0,'0'17'140,"0"1"-77,0 0-32,0-1 0,0 1 1,0 0-17,0-1 32,0 1 31,0 0-46,-17-1-17,17 1 16,0-1-15,0 1 0,0 0 31,-18-18-32,18 17 1,0 1-16,0 0 31,0-1-15,0 1-1,0 0 17,0-1-32,0 1 31,0 0-16,0-1 1,0 1 0,0-1 15,0 1 0,0 0-15,0-1-16,0 1 15,0 0 17,0-1-17,18 1 1,-18 0-16,0-1 16,0 1-1,0 17 16,0-17-15,0-1 0,0 1 15,0 0-31,0-1 16,0 1-1,0 0 1,0-1-1,0 19 1,0-1 0,0-18-1,0 1 17,0 0-17,0 17-15,0-17 16,0-1-1,0 1 1,0 0 0,0-1-1,0 1-15,0-1 16,0 19 0,0-19 30,0 1-30,0 0 0,0-1-1,0 1-15,0 0 16,0-1 0,0 1-1,0-1 1,0 1-1,0 0 1,0-1 0,0 1 31,0 0-32,0-1 1,0 1 15,0 0-15,0-1 15,0 1-15,0-1-1,0 1 16,0 0-31,0-1 32,0 1 15,0 0-16,0-1 16,0 1 0,0 0 46</inkml:trace>
  <inkml:trace contextRef="#ctx0" brushRef="#br0" timeOffset="15919.55">12471 14958 0,'-18'0'125,"0"0"-109,1 17-1,-1-17-15,18 18 32,-18-18-17,1 18 1,-1-1-1,18 1-15,-17-18 16,-1 18 0,0-18 15,18 17-15,-17-17-16,17 18 15,-18 0 1,0-1-1,18 1 17,0-1 15,-17-17-32,17 18 16,0 0 16,-18-1-15,36-17 77</inkml:trace>
  <inkml:trace contextRef="#ctx0" brushRef="#br0" timeOffset="17246.13">12735 15028 0,'0'18'62,"0"0"-62,-17-18 16,-1 17 0,0-17-1,1 18-15,-1 0 32,0-1-32,18 1 31,-17 17-16,-1-17-15,1-18 16,-1 17 0,0 1-16,-17 0 15,35-1 1,-18 1 0,1 17-1,-1-35 1,0 18-1,1-1 1,-1 1 0,0 0-1,18-1 1,-17-17 0,17 18-16,-18-18 15,1 18 1,17-1-16,-18 1 15,18 0 17,-18-18-17,18 17 1,0 1 31,-17-18-32,-1 18 32,36-18 47</inkml:trace>
  <inkml:trace contextRef="#ctx0" brushRef="#br0" timeOffset="18427.41">13000 15117 0,'-18'35'47,"1"0"-16,-1-17-31,0-18 16,1 17 0,-1 19-16,0-19 15,1 1 1,17 0 0,-18 17-16,0-35 31,1 17-16,17 1-15,-18 0 16,1 17 0,-1-17-16,-17 17 15,17-35 1,0 35 0,1-17-16,-1 17 15,0-17 1,-17-1-1,18 1-15,-1 0 16,0-18 0,1 35-16,-19-17 15,19 17 1,17-17 0,-18 17-16,18-18 15,-18 1 1,18 0-16,-17-1 15,-1 1 1,18 0 0,-18-18-1,18 17 17</inkml:trace>
  <inkml:trace contextRef="#ctx0" brushRef="#br0" timeOffset="19867.24">13476 15152 0,'0'0'0,"-18"35"0,1-17 16,-18 17 0,17-17-16,0-1 31,1 1-15,-1 0-16,0-18 15,1 17 1,17 1-1,-36-1-15,1 19 16,0-1 0,17-17-16,-17-1 15,35 1 1,-35 17 0,17-35-16,0 0 15,1 18 1,17 0-16,-18-1 15,1 1 1,-1-1 0,18 19-16,-18-36 15,1 17 1,17 19-16,-18-19 16,0 1-1,18 0 1,-17-18-16,-1 35 15,18-18 1,-18 1-16,18 0 16,-17-1-1,-1 1 1,0 0-16,1 35 16,-18-18-1,17 0 1,0-17-1,1-18 1,-1 35-16,0-17 16,-17 17-1,35-17 1,-18 17-16,1-18 16,-1 1-1,1-18-15,-1 18 16,0-18-1,18 17 1</inkml:trace>
  <inkml:trace contextRef="#ctx0" brushRef="#br0" timeOffset="20756.02">13441 15699 0,'-18'17'15,"1"1"17,-1 0-32,18-1 15,-18 18 1,1-17 0,17 0-16,-18-1 15,-17 36 1,17-17-16,-35-1 15,18 18 1,-18-18-16,35 0 16,-35 36-1,18-36 1,18 0 0,-1-17-16,18 0 15,0-1 1,-18-17-16,1 36 15,-1-36 1,18 17-16,-18 1 16,18-36 93,18 1-109</inkml:trace>
  <inkml:trace contextRef="#ctx0" brushRef="#br0" timeOffset="21396.89">13388 16069 0,'0'18'31,"0"-1"-15,0 1-1,-18 0-15,1-1 16,17 1 0,-36-1-1,36 1-15,-17 0 16,17-1-1,-18 1-15,18 0 79</inkml:trace>
  <inkml:trace contextRef="#ctx0" brushRef="#br0" timeOffset="29790.58">15328 13776 0,'-17'18'172,"-1"-18"-156,0 0-1,1 17 1,-19-17 0,19 0-1,-1 18 1,-17-18-16,17 0 16,1 0-1,-19 18-15,19-18 16,-1 0 15,18 17-31,0 1 16,0-1-1,-35 1 1,17 0-16,0 17 16,1 0-1,-1 1-15,18-1 16,-35-18-1,35 19 1,-18-1-16,-17 0 16,35 1-1,-18-19 1,1 1-16,17 17 16,0-17-1,-18 17-15,18-17 16,-18 17-1,18-17 1,-17 17-16,-1 0 31,18 0-31,-18 1 16,18-1 0,-17 0-1,-1 1-15,1-1 16,17 0-1,-18-17 1,18-1-16,0 1 16,-18 0-1,18-1-15,-17 19 16,17-1 0,-18 0-1,0-17-15,1 17 16,17-17-1,-18-1-15,18 19 16,-35-1 0,17-17-1,1-1-15,-1 1 32,0-18-32,1 17 15,-1 1 1,18 0-1,-18-1-15,-17 1 16,17-18 0,-17 18-16,0-1 15,17-17 1,-17 18 0,0-18-16,35 18 15,-36-18 1,1 17-16,17-17 15,-17 0 1,18 0 0,-1 18-16,0-18 47,-17 0-32,17 17 1,1-17-16,-1 0 15,-17 18 1,0 0 0,-54-18 15,54 0-31,17 17 16,1-17 15,-1 0 31,0 0-46,1 18-16,-18-18 16,17 0 15</inkml:trace>
  <inkml:trace contextRef="#ctx0" brushRef="#br0" timeOffset="31644.88">13882 15152 0,'-18'0'63,"18"17"-47,-17-17-1,-1 18 1,0 0-1,1-18 1,-1 0 0,0 17-1,1 1 1,-1-18 0,0 18-1,1-1 1,-1 1-1,0 0 1,1-18 0,-1 17 15,1 1-31,-1-18 31,0 17-31,1-17 16,17 18-1,0 0 126,17-1-125,1-17 15,17 36 0,-17-1 0,17-17-31,-17-1 16,-1 1 0,1 0-1,-18-1-15,18-17 16,-18 18 46,17-18-62,-17 17 16,18-17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2971800" cy="495427"/>
          </a:xfrm>
          <a:prstGeom prst="rect">
            <a:avLst/>
          </a:prstGeom>
        </p:spPr>
        <p:txBody>
          <a:bodyPr vert="horz" lIns="91435" tIns="45717" rIns="91435" bIns="45717" rtlCol="0"/>
          <a:lstStyle>
            <a:lvl1pPr algn="l">
              <a:defRPr sz="1200"/>
            </a:lvl1pPr>
          </a:lstStyle>
          <a:p>
            <a:endParaRPr lang="en-US"/>
          </a:p>
        </p:txBody>
      </p:sp>
      <p:sp>
        <p:nvSpPr>
          <p:cNvPr id="3" name="Date Placeholder 2"/>
          <p:cNvSpPr>
            <a:spLocks noGrp="1"/>
          </p:cNvSpPr>
          <p:nvPr>
            <p:ph type="dt" idx="1"/>
          </p:nvPr>
        </p:nvSpPr>
        <p:spPr>
          <a:xfrm>
            <a:off x="3884614" y="6"/>
            <a:ext cx="2971800" cy="495427"/>
          </a:xfrm>
          <a:prstGeom prst="rect">
            <a:avLst/>
          </a:prstGeom>
        </p:spPr>
        <p:txBody>
          <a:bodyPr vert="horz" lIns="91435" tIns="45717" rIns="91435" bIns="45717" rtlCol="0"/>
          <a:lstStyle>
            <a:lvl1pPr algn="r">
              <a:defRPr sz="1200"/>
            </a:lvl1pPr>
          </a:lstStyle>
          <a:p>
            <a:fld id="{98FC36E1-E732-4920-980B-B7D82F3534A5}" type="datetimeFigureOut">
              <a:rPr lang="en-US" smtClean="0"/>
              <a:t>10/12/2020</a:t>
            </a:fld>
            <a:endParaRPr lang="en-US"/>
          </a:p>
        </p:txBody>
      </p:sp>
      <p:sp>
        <p:nvSpPr>
          <p:cNvPr id="4" name="Slide Image Placeholder 3"/>
          <p:cNvSpPr>
            <a:spLocks noGrp="1" noRot="1" noChangeAspect="1"/>
          </p:cNvSpPr>
          <p:nvPr>
            <p:ph type="sldImg" idx="2"/>
          </p:nvPr>
        </p:nvSpPr>
        <p:spPr>
          <a:xfrm>
            <a:off x="468313" y="1235075"/>
            <a:ext cx="5921375" cy="3332163"/>
          </a:xfrm>
          <a:prstGeom prst="rect">
            <a:avLst/>
          </a:prstGeom>
          <a:noFill/>
          <a:ln w="12700">
            <a:solidFill>
              <a:prstClr val="black"/>
            </a:solidFill>
          </a:ln>
        </p:spPr>
        <p:txBody>
          <a:bodyPr vert="horz" lIns="91435" tIns="45717" rIns="91435" bIns="45717" rtlCol="0" anchor="ctr"/>
          <a:lstStyle/>
          <a:p>
            <a:endParaRPr lang="en-US"/>
          </a:p>
        </p:txBody>
      </p:sp>
      <p:sp>
        <p:nvSpPr>
          <p:cNvPr id="5" name="Notes Placeholder 4"/>
          <p:cNvSpPr>
            <a:spLocks noGrp="1"/>
          </p:cNvSpPr>
          <p:nvPr>
            <p:ph type="body" sz="quarter" idx="3"/>
          </p:nvPr>
        </p:nvSpPr>
        <p:spPr>
          <a:xfrm>
            <a:off x="685800" y="4751983"/>
            <a:ext cx="5486400" cy="3887987"/>
          </a:xfrm>
          <a:prstGeom prst="rect">
            <a:avLst/>
          </a:prstGeom>
        </p:spPr>
        <p:txBody>
          <a:bodyPr vert="horz" lIns="91435" tIns="45717" rIns="91435"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378828"/>
            <a:ext cx="2971800" cy="495427"/>
          </a:xfrm>
          <a:prstGeom prst="rect">
            <a:avLst/>
          </a:prstGeom>
        </p:spPr>
        <p:txBody>
          <a:bodyPr vert="horz" lIns="91435" tIns="45717" rIns="91435" bIns="45717"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9378828"/>
            <a:ext cx="2971800" cy="495427"/>
          </a:xfrm>
          <a:prstGeom prst="rect">
            <a:avLst/>
          </a:prstGeom>
        </p:spPr>
        <p:txBody>
          <a:bodyPr vert="horz" lIns="91435" tIns="45717" rIns="91435" bIns="45717" rtlCol="0" anchor="b"/>
          <a:lstStyle>
            <a:lvl1pPr algn="r">
              <a:defRPr sz="1200"/>
            </a:lvl1pPr>
          </a:lstStyle>
          <a:p>
            <a:fld id="{1E448CB4-2089-40FE-97AB-97A872518A24}" type="slidenum">
              <a:rPr lang="en-US" smtClean="0"/>
              <a:t>‹#›</a:t>
            </a:fld>
            <a:endParaRPr lang="en-US"/>
          </a:p>
        </p:txBody>
      </p:sp>
    </p:spTree>
    <p:extLst>
      <p:ext uri="{BB962C8B-B14F-4D97-AF65-F5344CB8AC3E}">
        <p14:creationId xmlns:p14="http://schemas.microsoft.com/office/powerpoint/2010/main" val="121791499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effectLst/>
                <a:latin typeface="+mn-lt"/>
                <a:ea typeface="+mn-ea"/>
                <a:cs typeface="+mn-cs"/>
              </a:rPr>
              <a:t>In this paper club, I introduce several papers in the field of tractography using OCT.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mn-lt"/>
              <a:ea typeface="+mn-ea"/>
              <a:cs typeface="+mn-cs"/>
            </a:endParaRPr>
          </a:p>
          <a:p>
            <a:endParaRPr 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69289E-AF57-4C22-98B0-356EE1B8D28B}" type="slidenum">
              <a:rPr kumimoji="0" lang="ja-JP" altLang="en-US" sz="1800" b="0" i="0" u="none" strike="noStrike" kern="0" cap="none" spc="0" normalizeH="0" baseline="0" noProof="0" smtClean="0">
                <a:ln>
                  <a:noFill/>
                </a:ln>
                <a:solidFill>
                  <a:sysClr val="windowText" lastClr="000000"/>
                </a:solidFill>
                <a:effectLst/>
                <a:uLnTx/>
                <a:uFillTx/>
                <a:latin typeface="Calibri"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ja-JP" altLang="en-US" sz="1800" b="0" i="0" u="none" strike="noStrike" kern="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25157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Tractography is a method for quantifying the organization of fiber structure in biological sample. The main target is myocardial fiber since its organization is highly related with mechanical and electrical function of the heart. </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481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Since OCT provides high resolution image, tractography has been utilized in OCT. The tractography method is roughly divided into two; OCT-intensity based tractography and PS-OCT tractography. I will explain the OCT-intensity tractography at first. </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21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200" dirty="0">
                <a:solidFill>
                  <a:schemeClr val="bg2"/>
                </a:solidFill>
              </a:rPr>
              <a:t>WS: 563×563 </a:t>
            </a:r>
            <a:r>
              <a:rPr lang="el-GR" altLang="ja-JP" sz="1200" dirty="0">
                <a:solidFill>
                  <a:schemeClr val="bg2"/>
                </a:solidFill>
              </a:rPr>
              <a:t>μ</a:t>
            </a:r>
            <a:r>
              <a:rPr lang="en-US" altLang="ja-JP" sz="1200" dirty="0">
                <a:solidFill>
                  <a:schemeClr val="bg2"/>
                </a:solidFill>
              </a:rPr>
              <a:t>m</a:t>
            </a:r>
            <a:r>
              <a:rPr lang="en-US" altLang="ja-JP" sz="1200" baseline="30000" dirty="0">
                <a:solidFill>
                  <a:schemeClr val="bg2"/>
                </a:solidFill>
              </a:rPr>
              <a:t>2</a:t>
            </a:r>
          </a:p>
          <a:p>
            <a:r>
              <a:rPr lang="en-US" altLang="ja-JP" sz="1200" dirty="0">
                <a:solidFill>
                  <a:schemeClr val="bg2"/>
                </a:solidFill>
              </a:rPr>
              <a:t># of vector: 256</a:t>
            </a:r>
          </a:p>
          <a:p>
            <a:endParaRPr lang="en-US" dirty="0"/>
          </a:p>
          <a:p>
            <a:r>
              <a:rPr lang="en-US" dirty="0"/>
              <a:t>Fleming et al presented OCT intensity-based tractography which visualized 2D fiber tracts of myocardial fiber of the rabbit (heart) right ventricular. It uses the intensity gradient method to extract </a:t>
            </a:r>
            <a:r>
              <a:rPr lang="en-US" i="1" dirty="0" err="1"/>
              <a:t>en</a:t>
            </a:r>
            <a:r>
              <a:rPr lang="en-US" i="1" dirty="0"/>
              <a:t> face </a:t>
            </a:r>
            <a:r>
              <a:rPr lang="en-US" dirty="0"/>
              <a:t>fiber orientation. (Read method). Right Figure shows the 2D vectors of fiber orientation overlaid on the OCT image. These vectors successfully quantified the local fiber orientation. But the limit of this method is visualization for only 2D. </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8162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One paper tried to extend to 3D visualization of the porcine heart. In the left Figure, the red solid line represents</a:t>
            </a:r>
            <a:r>
              <a:rPr lang="en-US" baseline="0" dirty="0"/>
              <a:t> the dominant fiber orientation in </a:t>
            </a:r>
            <a:r>
              <a:rPr lang="en-US" i="1" dirty="0" err="1"/>
              <a:t>en</a:t>
            </a:r>
            <a:r>
              <a:rPr lang="en-US" i="1" dirty="0"/>
              <a:t> face </a:t>
            </a:r>
            <a:r>
              <a:rPr lang="en-US" dirty="0"/>
              <a:t>plane</a:t>
            </a:r>
            <a:r>
              <a:rPr lang="en-US" baseline="0" dirty="0"/>
              <a:t> </a:t>
            </a:r>
            <a:r>
              <a:rPr lang="en-US" dirty="0"/>
              <a:t>computed from the intensity</a:t>
            </a:r>
            <a:r>
              <a:rPr lang="en-US" baseline="0" dirty="0"/>
              <a:t> gradient. Then for the 3D visualization, it used the prior knowledge of the heart that the myofibers are approximately parallel to the surface plane expressed as green region. So, the 3D orientation is acquired by projecting the </a:t>
            </a:r>
            <a:r>
              <a:rPr lang="en-US" i="1" baseline="0" dirty="0" err="1"/>
              <a:t>en</a:t>
            </a:r>
            <a:r>
              <a:rPr lang="en-US" i="1" baseline="0" dirty="0"/>
              <a:t> face</a:t>
            </a:r>
            <a:r>
              <a:rPr lang="en-US" baseline="0" dirty="0"/>
              <a:t> fiber orientation with respect to the surface plane. </a:t>
            </a:r>
            <a:r>
              <a:rPr lang="en-US" dirty="0"/>
              <a:t>Right Figure shows the result. Each vector in the </a:t>
            </a:r>
            <a:r>
              <a:rPr lang="en-US" dirty="0" err="1"/>
              <a:t>en</a:t>
            </a:r>
            <a:r>
              <a:rPr lang="en-US" dirty="0"/>
              <a:t> face plane  visualized the three-</a:t>
            </a:r>
            <a:r>
              <a:rPr lang="en-US" altLang="ja-JP" dirty="0"/>
              <a:t>dimensional</a:t>
            </a:r>
            <a:r>
              <a:rPr lang="en-US" dirty="0"/>
              <a:t> fiber orientation. Since this method doesn’t reflect the information of fiber itself, it cannot be utilized for quantifying abnormal heart tissue which causes corruption of fiber </a:t>
            </a:r>
            <a:r>
              <a:rPr lang="en-US" altLang="ja-JP" dirty="0"/>
              <a:t>organization</a:t>
            </a:r>
            <a:r>
              <a:rPr lang="en-US" dirty="0"/>
              <a:t>.</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8513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As described above, the OCT intensity-based tractography has been developed. But there are some disadvantages. So, the new tractography based on PS-OCT emerged. </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2790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dirty="0"/>
              <a:t>This method provides 3D fiber orientation by using the polarization property of the tissue; mainly the optical axis, which is sensitive to the fiber orientation. The left Figure shows imaging geometry. Incident light is aligned with Z axis and B-scan is aligned with Y axis. And sample is rotated for C-scan. By using this scanning, depth-resolved </a:t>
            </a:r>
            <a:r>
              <a:rPr lang="en-US" i="1" dirty="0" err="1"/>
              <a:t>en</a:t>
            </a:r>
            <a:r>
              <a:rPr lang="en-US" i="1" dirty="0"/>
              <a:t> face </a:t>
            </a:r>
            <a:r>
              <a:rPr lang="en-US" dirty="0"/>
              <a:t>image can be constructed from all pixels at a certain depth from the surface. The right figure shows the representative OCT, phase retardation and optical axis of </a:t>
            </a:r>
            <a:r>
              <a:rPr lang="en-US" i="1" dirty="0" err="1"/>
              <a:t>en</a:t>
            </a:r>
            <a:r>
              <a:rPr lang="en-US" i="1" dirty="0"/>
              <a:t> face </a:t>
            </a:r>
            <a:r>
              <a:rPr lang="en-US" dirty="0"/>
              <a:t>image of the mouse heart. By using the optical axis, the streamline representation of fiber tracts is obtained. Finally, this streamline is transformed into 3D coordinates by polar transmission. And we can obtain the 3D tractography of the mouse as shown in (f). This 3D tractography is well agreement with the knowledge of the heart. </a:t>
            </a:r>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4C5F836-D8A7-4AD7-83FC-660BA66607F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373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44C5F836-D8A7-4AD7-83FC-660BA66607F4}" type="slidenum">
              <a:rPr lang="en-US" smtClean="0"/>
              <a:t>8</a:t>
            </a:fld>
            <a:endParaRPr lang="en-US"/>
          </a:p>
        </p:txBody>
      </p:sp>
    </p:spTree>
    <p:extLst>
      <p:ext uri="{BB962C8B-B14F-4D97-AF65-F5344CB8AC3E}">
        <p14:creationId xmlns:p14="http://schemas.microsoft.com/office/powerpoint/2010/main" val="2910218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15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白紙">
    <p:spTree>
      <p:nvGrpSpPr>
        <p:cNvPr id="1" name=""/>
        <p:cNvGrpSpPr/>
        <p:nvPr/>
      </p:nvGrpSpPr>
      <p:grpSpPr>
        <a:xfrm>
          <a:off x="0" y="0"/>
          <a:ext cx="0" cy="0"/>
          <a:chOff x="0" y="0"/>
          <a:chExt cx="0" cy="0"/>
        </a:xfrm>
      </p:grpSpPr>
      <p:grpSp>
        <p:nvGrpSpPr>
          <p:cNvPr id="22" name="Group 21"/>
          <p:cNvGrpSpPr/>
          <p:nvPr userDrawn="1"/>
        </p:nvGrpSpPr>
        <p:grpSpPr>
          <a:xfrm>
            <a:off x="0" y="0"/>
            <a:ext cx="12192000" cy="6858000"/>
            <a:chOff x="0" y="0"/>
            <a:chExt cx="9144000" cy="6858000"/>
          </a:xfrm>
        </p:grpSpPr>
        <p:cxnSp>
          <p:nvCxnSpPr>
            <p:cNvPr id="12" name="直線コネクタ 19"/>
            <p:cNvCxnSpPr>
              <a:cxnSpLocks noChangeShapeType="1"/>
            </p:cNvCxnSpPr>
            <p:nvPr userDrawn="1"/>
          </p:nvCxnSpPr>
          <p:spPr bwMode="auto">
            <a:xfrm>
              <a:off x="0" y="1808830"/>
              <a:ext cx="9144000" cy="0"/>
            </a:xfrm>
            <a:prstGeom prst="line">
              <a:avLst/>
            </a:prstGeom>
            <a:noFill/>
            <a:ln w="9525" algn="ctr">
              <a:solidFill>
                <a:srgbClr val="002060"/>
              </a:solidFill>
              <a:round/>
              <a:headEnd/>
              <a:tailEnd/>
            </a:ln>
          </p:spPr>
        </p:cxnSp>
        <p:cxnSp>
          <p:nvCxnSpPr>
            <p:cNvPr id="13" name="直線コネクタ 20"/>
            <p:cNvCxnSpPr>
              <a:cxnSpLocks noChangeShapeType="1"/>
            </p:cNvCxnSpPr>
            <p:nvPr userDrawn="1"/>
          </p:nvCxnSpPr>
          <p:spPr bwMode="auto">
            <a:xfrm>
              <a:off x="0" y="5049170"/>
              <a:ext cx="9144000" cy="0"/>
            </a:xfrm>
            <a:prstGeom prst="line">
              <a:avLst/>
            </a:prstGeom>
            <a:noFill/>
            <a:ln w="9525" algn="ctr">
              <a:solidFill>
                <a:srgbClr val="002060"/>
              </a:solidFill>
              <a:round/>
              <a:headEnd/>
              <a:tailEnd/>
            </a:ln>
          </p:spPr>
        </p:cxnSp>
        <p:cxnSp>
          <p:nvCxnSpPr>
            <p:cNvPr id="14"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15"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6"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7"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8" name="直線コネクタ 34"/>
            <p:cNvCxnSpPr>
              <a:cxnSpLocks noChangeShapeType="1"/>
            </p:cNvCxnSpPr>
            <p:nvPr userDrawn="1"/>
          </p:nvCxnSpPr>
          <p:spPr bwMode="auto">
            <a:xfrm rot="5400000">
              <a:off x="-1075680" y="3428280"/>
              <a:ext cx="6858000" cy="1440"/>
            </a:xfrm>
            <a:prstGeom prst="line">
              <a:avLst/>
            </a:prstGeom>
            <a:noFill/>
            <a:ln w="9525" algn="ctr">
              <a:solidFill>
                <a:srgbClr val="002060"/>
              </a:solidFill>
              <a:round/>
              <a:headEnd/>
              <a:tailEnd/>
            </a:ln>
          </p:spPr>
        </p:cxnSp>
        <p:cxnSp>
          <p:nvCxnSpPr>
            <p:cNvPr id="19" name="直線コネクタ 35"/>
            <p:cNvCxnSpPr>
              <a:cxnSpLocks noChangeShapeType="1"/>
            </p:cNvCxnSpPr>
            <p:nvPr userDrawn="1"/>
          </p:nvCxnSpPr>
          <p:spPr bwMode="auto">
            <a:xfrm rot="5400000">
              <a:off x="3298320" y="3428280"/>
              <a:ext cx="6858000" cy="1440"/>
            </a:xfrm>
            <a:prstGeom prst="line">
              <a:avLst/>
            </a:prstGeom>
            <a:noFill/>
            <a:ln w="9525" algn="ctr">
              <a:solidFill>
                <a:srgbClr val="002060"/>
              </a:solidFill>
              <a:round/>
              <a:headEnd/>
              <a:tailEnd/>
            </a:ln>
          </p:spPr>
        </p:cxnSp>
        <p:cxnSp>
          <p:nvCxnSpPr>
            <p:cNvPr id="20" name="直線コネクタ 19"/>
            <p:cNvCxnSpPr>
              <a:cxnSpLocks noChangeShapeType="1"/>
            </p:cNvCxnSpPr>
            <p:nvPr userDrawn="1"/>
          </p:nvCxnSpPr>
          <p:spPr bwMode="auto">
            <a:xfrm>
              <a:off x="0" y="3429000"/>
              <a:ext cx="9144000" cy="0"/>
            </a:xfrm>
            <a:prstGeom prst="line">
              <a:avLst/>
            </a:prstGeom>
            <a:noFill/>
            <a:ln w="9525" algn="ctr">
              <a:solidFill>
                <a:srgbClr val="002060"/>
              </a:solidFill>
              <a:round/>
              <a:headEnd/>
              <a:tailEnd/>
            </a:ln>
          </p:spPr>
        </p:cxnSp>
        <p:cxnSp>
          <p:nvCxnSpPr>
            <p:cNvPr id="21" name="直線コネクタ 34"/>
            <p:cNvCxnSpPr>
              <a:cxnSpLocks noChangeShapeType="1"/>
            </p:cNvCxnSpPr>
            <p:nvPr userDrawn="1"/>
          </p:nvCxnSpPr>
          <p:spPr bwMode="auto">
            <a:xfrm rot="5400000">
              <a:off x="1111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53165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5" name="タイトル 4"/>
          <p:cNvSpPr>
            <a:spLocks noGrp="1"/>
          </p:cNvSpPr>
          <p:nvPr>
            <p:ph type="title"/>
          </p:nvPr>
        </p:nvSpPr>
        <p:spPr>
          <a:xfrm>
            <a:off x="47957" y="2586509"/>
            <a:ext cx="10972800" cy="1142039"/>
          </a:xfrm>
          <a:prstGeom prst="rect">
            <a:avLst/>
          </a:prstGeom>
        </p:spPr>
        <p:txBody>
          <a:bodyPr lIns="82927" tIns="41464" rIns="82927" bIns="41464" anchor="ctr" anchorCtr="0"/>
          <a:lstStyle>
            <a:lvl1pPr algn="ctr">
              <a:buFontTx/>
              <a:buNone/>
              <a:defRPr sz="4400" baseline="0">
                <a:solidFill>
                  <a:srgbClr val="212733"/>
                </a:solidFill>
                <a:latin typeface="Arial" panose="020B0604020202020204" pitchFamily="34" charset="0"/>
                <a:ea typeface="MS PGothic" panose="020B0600070205080204" pitchFamily="34" charset="-128"/>
              </a:defRPr>
            </a:lvl1pPr>
          </a:lstStyle>
          <a:p>
            <a:r>
              <a:rPr lang="ja-JP" altLang="en-US"/>
              <a:t>マスタ タイトルの書式設定</a:t>
            </a:r>
            <a:endParaRPr lang="ja-JP" altLang="en-US" dirty="0"/>
          </a:p>
        </p:txBody>
      </p:sp>
    </p:spTree>
    <p:extLst>
      <p:ext uri="{BB962C8B-B14F-4D97-AF65-F5344CB8AC3E}">
        <p14:creationId xmlns:p14="http://schemas.microsoft.com/office/powerpoint/2010/main" val="3998073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rmal Standard">
    <p:spTree>
      <p:nvGrpSpPr>
        <p:cNvPr id="1" name=""/>
        <p:cNvGrpSpPr/>
        <p:nvPr/>
      </p:nvGrpSpPr>
      <p:grpSpPr>
        <a:xfrm>
          <a:off x="0" y="0"/>
          <a:ext cx="0" cy="0"/>
          <a:chOff x="0" y="0"/>
          <a:chExt cx="0" cy="0"/>
        </a:xfrm>
      </p:grpSpPr>
      <p:sp>
        <p:nvSpPr>
          <p:cNvPr id="3" name="Freeform 2"/>
          <p:cNvSpPr>
            <a:spLocks noChangeArrowheads="1"/>
          </p:cNvSpPr>
          <p:nvPr userDrawn="1"/>
        </p:nvSpPr>
        <p:spPr bwMode="auto">
          <a:xfrm>
            <a:off x="0" y="361950"/>
            <a:ext cx="12192000" cy="414338"/>
          </a:xfrm>
          <a:custGeom>
            <a:avLst/>
            <a:gdLst/>
            <a:ahLst/>
            <a:cxnLst>
              <a:cxn ang="0">
                <a:pos x="0" y="1270"/>
              </a:cxn>
              <a:cxn ang="0">
                <a:pos x="25400" y="1270"/>
              </a:cxn>
              <a:cxn ang="0">
                <a:pos x="28000" y="0"/>
              </a:cxn>
            </a:cxnLst>
            <a:rect l="0" t="0" r="r" b="b"/>
            <a:pathLst>
              <a:path w="28001" h="1271">
                <a:moveTo>
                  <a:pt x="0" y="1270"/>
                </a:moveTo>
                <a:lnTo>
                  <a:pt x="25400" y="1270"/>
                </a:lnTo>
                <a:lnTo>
                  <a:pt x="28000" y="0"/>
                </a:lnTo>
              </a:path>
            </a:pathLst>
          </a:custGeom>
          <a:noFill/>
          <a:ln w="36720">
            <a:solidFill>
              <a:srgbClr val="DC2300"/>
            </a:solidFill>
            <a:round/>
            <a:headEnd/>
            <a:tailEnd/>
          </a:ln>
        </p:spPr>
        <p:txBody>
          <a:bodyPr lIns="82927" tIns="41464" rIns="82927" bIns="41464"/>
          <a:lstStyle/>
          <a:p>
            <a:pPr>
              <a:buFont typeface="StarSymbol" charset="0"/>
              <a:buNone/>
              <a:defRPr/>
            </a:pPr>
            <a:endParaRPr lang="ja-JP" altLang="en-US" sz="1800" baseline="0">
              <a:latin typeface="Arial" panose="020B0604020202020204" pitchFamily="34" charset="0"/>
              <a:ea typeface="MS PGothic" panose="020B0600070205080204" pitchFamily="34" charset="-128"/>
            </a:endParaRPr>
          </a:p>
        </p:txBody>
      </p:sp>
      <p:grpSp>
        <p:nvGrpSpPr>
          <p:cNvPr id="2" name="Group 3"/>
          <p:cNvGrpSpPr>
            <a:grpSpLocks/>
          </p:cNvGrpSpPr>
          <p:nvPr userDrawn="1"/>
        </p:nvGrpSpPr>
        <p:grpSpPr bwMode="auto">
          <a:xfrm>
            <a:off x="10784418" y="482600"/>
            <a:ext cx="552449" cy="560388"/>
            <a:chOff x="5617" y="335"/>
            <a:chExt cx="288" cy="389"/>
          </a:xfrm>
        </p:grpSpPr>
        <p:sp>
          <p:nvSpPr>
            <p:cNvPr id="5" name="Oval 4"/>
            <p:cNvSpPr>
              <a:spLocks noChangeArrowheads="1"/>
            </p:cNvSpPr>
            <p:nvPr userDrawn="1"/>
          </p:nvSpPr>
          <p:spPr bwMode="auto">
            <a:xfrm rot="1680000">
              <a:off x="5618" y="385"/>
              <a:ext cx="288" cy="291"/>
            </a:xfrm>
            <a:prstGeom prst="ellipse">
              <a:avLst/>
            </a:prstGeom>
            <a:noFill/>
            <a:ln w="36720">
              <a:solidFill>
                <a:srgbClr val="00FF00"/>
              </a:solidFill>
              <a:round/>
              <a:headEnd/>
              <a:tailEnd/>
            </a:ln>
          </p:spPr>
          <p:txBody>
            <a:bodyPr wrap="none" anchor="ctr"/>
            <a:lstStyle/>
            <a:p>
              <a:pPr>
                <a:buFont typeface="StarSymbol" charset="0"/>
                <a:buNone/>
                <a:defRPr/>
              </a:pPr>
              <a:endParaRPr lang="ja-JP" altLang="en-US" sz="1800" baseline="0">
                <a:latin typeface="Arial" panose="020B0604020202020204" pitchFamily="34" charset="0"/>
                <a:ea typeface="MS PGothic" panose="020B0600070205080204" pitchFamily="34" charset="-128"/>
              </a:endParaRPr>
            </a:p>
          </p:txBody>
        </p:sp>
        <p:sp>
          <p:nvSpPr>
            <p:cNvPr id="6" name="Line 5"/>
            <p:cNvSpPr>
              <a:spLocks noChangeShapeType="1"/>
            </p:cNvSpPr>
            <p:nvPr userDrawn="1"/>
          </p:nvSpPr>
          <p:spPr bwMode="auto">
            <a:xfrm flipH="1" flipV="1">
              <a:off x="5700" y="335"/>
              <a:ext cx="122" cy="391"/>
            </a:xfrm>
            <a:prstGeom prst="line">
              <a:avLst/>
            </a:prstGeom>
            <a:noFill/>
            <a:ln w="36720">
              <a:solidFill>
                <a:srgbClr val="FFFF00"/>
              </a:solidFill>
              <a:round/>
              <a:headEnd/>
              <a:tailEnd/>
            </a:ln>
          </p:spPr>
          <p:txBody>
            <a:bodyPr/>
            <a:lstStyle/>
            <a:p>
              <a:pPr>
                <a:buFont typeface="StarSymbol" charset="0"/>
                <a:buNone/>
                <a:defRPr/>
              </a:pPr>
              <a:endParaRPr lang="ja-JP" altLang="en-US" sz="1800" baseline="0">
                <a:latin typeface="Arial" panose="020B0604020202020204" pitchFamily="34" charset="0"/>
                <a:ea typeface="MS PGothic" panose="020B0600070205080204" pitchFamily="34" charset="-128"/>
              </a:endParaRPr>
            </a:p>
          </p:txBody>
        </p:sp>
      </p:grpSp>
      <p:pic>
        <p:nvPicPr>
          <p:cNvPr id="7" name="Picture 7"/>
          <p:cNvPicPr>
            <a:picLocks noChangeAspect="1" noChangeArrowheads="1"/>
          </p:cNvPicPr>
          <p:nvPr userDrawn="1"/>
        </p:nvPicPr>
        <p:blipFill>
          <a:blip r:embed="rId2" cstate="print"/>
          <a:srcRect/>
          <a:stretch>
            <a:fillRect/>
          </a:stretch>
        </p:blipFill>
        <p:spPr bwMode="auto">
          <a:xfrm>
            <a:off x="9639300" y="306388"/>
            <a:ext cx="1159933" cy="457200"/>
          </a:xfrm>
          <a:prstGeom prst="rect">
            <a:avLst/>
          </a:prstGeom>
          <a:noFill/>
          <a:ln w="9525">
            <a:noFill/>
            <a:miter lim="800000"/>
            <a:headEnd/>
            <a:tailEnd/>
          </a:ln>
        </p:spPr>
      </p:pic>
      <p:pic>
        <p:nvPicPr>
          <p:cNvPr id="8" name="Picture 17"/>
          <p:cNvPicPr>
            <a:picLocks noChangeAspect="1" noChangeArrowheads="1"/>
          </p:cNvPicPr>
          <p:nvPr userDrawn="1"/>
        </p:nvPicPr>
        <p:blipFill>
          <a:blip r:embed="rId3" cstate="print"/>
          <a:srcRect/>
          <a:stretch>
            <a:fillRect/>
          </a:stretch>
        </p:blipFill>
        <p:spPr bwMode="auto">
          <a:xfrm>
            <a:off x="11328400" y="706439"/>
            <a:ext cx="863600" cy="649287"/>
          </a:xfrm>
          <a:prstGeom prst="rect">
            <a:avLst/>
          </a:prstGeom>
          <a:noFill/>
          <a:ln w="9525">
            <a:noFill/>
            <a:miter lim="800000"/>
            <a:headEnd/>
            <a:tailEnd/>
          </a:ln>
        </p:spPr>
      </p:pic>
      <p:pic>
        <p:nvPicPr>
          <p:cNvPr id="10" name="Picture 33" descr="TMUlogo"/>
          <p:cNvPicPr>
            <a:picLocks noChangeAspect="1" noChangeArrowheads="1"/>
          </p:cNvPicPr>
          <p:nvPr userDrawn="1"/>
        </p:nvPicPr>
        <p:blipFill>
          <a:blip r:embed="rId4" cstate="print"/>
          <a:srcRect/>
          <a:stretch>
            <a:fillRect/>
          </a:stretch>
        </p:blipFill>
        <p:spPr bwMode="auto">
          <a:xfrm>
            <a:off x="8860367" y="123825"/>
            <a:ext cx="810684" cy="712788"/>
          </a:xfrm>
          <a:prstGeom prst="rect">
            <a:avLst/>
          </a:prstGeom>
          <a:noFill/>
          <a:ln w="9525">
            <a:noFill/>
            <a:miter lim="800000"/>
            <a:headEnd/>
            <a:tailEnd/>
          </a:ln>
        </p:spPr>
      </p:pic>
      <p:sp>
        <p:nvSpPr>
          <p:cNvPr id="9" name="テキスト プレースホルダ 6"/>
          <p:cNvSpPr>
            <a:spLocks noGrp="1"/>
          </p:cNvSpPr>
          <p:nvPr>
            <p:ph type="body" sz="quarter" idx="10"/>
          </p:nvPr>
        </p:nvSpPr>
        <p:spPr>
          <a:xfrm>
            <a:off x="-38440" y="383061"/>
            <a:ext cx="4465445" cy="507700"/>
          </a:xfrm>
          <a:prstGeom prst="rect">
            <a:avLst/>
          </a:prstGeom>
        </p:spPr>
        <p:txBody>
          <a:bodyPr wrap="none" lIns="82927" tIns="41464" rIns="82927" bIns="41464">
            <a:spAutoFit/>
          </a:bodyPr>
          <a:lstStyle>
            <a:lvl1pPr>
              <a:buNone/>
              <a:defRPr b="1" baseline="0">
                <a:solidFill>
                  <a:srgbClr val="212733"/>
                </a:solidFill>
                <a:latin typeface="Arial" panose="020B0604020202020204" pitchFamily="34" charset="0"/>
                <a:ea typeface="MS PGothic" panose="020B0600070205080204" pitchFamily="34" charset="-128"/>
              </a:defRPr>
            </a:lvl1pPr>
          </a:lstStyle>
          <a:p>
            <a:pPr lvl="0"/>
            <a:r>
              <a:rPr lang="ja-JP" altLang="en-US"/>
              <a:t>マスタ テキストの書式設定</a:t>
            </a:r>
          </a:p>
        </p:txBody>
      </p:sp>
    </p:spTree>
    <p:extLst>
      <p:ext uri="{BB962C8B-B14F-4D97-AF65-F5344CB8AC3E}">
        <p14:creationId xmlns:p14="http://schemas.microsoft.com/office/powerpoint/2010/main" val="10541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9" name="テキスト プレースホルダ 6"/>
          <p:cNvSpPr>
            <a:spLocks noGrp="1"/>
          </p:cNvSpPr>
          <p:nvPr>
            <p:ph type="body" sz="quarter" idx="10"/>
          </p:nvPr>
        </p:nvSpPr>
        <p:spPr>
          <a:xfrm>
            <a:off x="3" y="123832"/>
            <a:ext cx="4465445" cy="507700"/>
          </a:xfrm>
          <a:prstGeom prst="rect">
            <a:avLst/>
          </a:prstGeom>
        </p:spPr>
        <p:txBody>
          <a:bodyPr wrap="none" lIns="82927" tIns="41464" rIns="82927" bIns="41464">
            <a:spAutoFit/>
          </a:bodyPr>
          <a:lstStyle>
            <a:lvl1pPr>
              <a:buNone/>
              <a:defRPr b="1" baseline="0">
                <a:solidFill>
                  <a:srgbClr val="212733"/>
                </a:solidFill>
                <a:latin typeface="Arial" panose="020B0604020202020204" pitchFamily="34" charset="0"/>
                <a:ea typeface="MS PGothic" panose="020B0600070205080204" pitchFamily="34" charset="-128"/>
              </a:defRPr>
            </a:lvl1pPr>
          </a:lstStyle>
          <a:p>
            <a:pPr lvl="0"/>
            <a:r>
              <a:rPr lang="ja-JP" altLang="en-US" dirty="0"/>
              <a:t>マスタ テキストの書式設定</a:t>
            </a:r>
          </a:p>
        </p:txBody>
      </p:sp>
    </p:spTree>
    <p:extLst>
      <p:ext uri="{BB962C8B-B14F-4D97-AF65-F5344CB8AC3E}">
        <p14:creationId xmlns:p14="http://schemas.microsoft.com/office/powerpoint/2010/main" val="4040571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logo">
    <p:spTree>
      <p:nvGrpSpPr>
        <p:cNvPr id="1" name=""/>
        <p:cNvGrpSpPr/>
        <p:nvPr/>
      </p:nvGrpSpPr>
      <p:grpSpPr>
        <a:xfrm>
          <a:off x="0" y="0"/>
          <a:ext cx="0" cy="0"/>
          <a:chOff x="0" y="0"/>
          <a:chExt cx="0" cy="0"/>
        </a:xfrm>
      </p:grpSpPr>
      <p:pic>
        <p:nvPicPr>
          <p:cNvPr id="3" name="Picture 7"/>
          <p:cNvPicPr>
            <a:picLocks noChangeAspect="1" noChangeArrowheads="1"/>
          </p:cNvPicPr>
          <p:nvPr userDrawn="1"/>
        </p:nvPicPr>
        <p:blipFill>
          <a:blip r:embed="rId2" cstate="print"/>
          <a:srcRect/>
          <a:stretch>
            <a:fillRect/>
          </a:stretch>
        </p:blipFill>
        <p:spPr bwMode="auto">
          <a:xfrm>
            <a:off x="10242552" y="6280150"/>
            <a:ext cx="1162049" cy="457200"/>
          </a:xfrm>
          <a:prstGeom prst="rect">
            <a:avLst/>
          </a:prstGeom>
          <a:noFill/>
          <a:ln w="9525">
            <a:noFill/>
            <a:miter lim="800000"/>
            <a:headEnd/>
            <a:tailEnd/>
          </a:ln>
        </p:spPr>
      </p:pic>
      <p:pic>
        <p:nvPicPr>
          <p:cNvPr id="4" name="Picture 17"/>
          <p:cNvPicPr>
            <a:picLocks noChangeAspect="1" noChangeArrowheads="1"/>
          </p:cNvPicPr>
          <p:nvPr userDrawn="1"/>
        </p:nvPicPr>
        <p:blipFill>
          <a:blip r:embed="rId3" cstate="print"/>
          <a:srcRect/>
          <a:stretch>
            <a:fillRect/>
          </a:stretch>
        </p:blipFill>
        <p:spPr bwMode="auto">
          <a:xfrm>
            <a:off x="11328400" y="6210300"/>
            <a:ext cx="863600" cy="647700"/>
          </a:xfrm>
          <a:prstGeom prst="rect">
            <a:avLst/>
          </a:prstGeom>
          <a:noFill/>
          <a:ln w="9525">
            <a:noFill/>
            <a:miter lim="800000"/>
            <a:headEnd/>
            <a:tailEnd/>
          </a:ln>
        </p:spPr>
      </p:pic>
      <p:pic>
        <p:nvPicPr>
          <p:cNvPr id="5" name="Picture 33" descr="TMUlogo"/>
          <p:cNvPicPr>
            <a:picLocks noChangeAspect="1" noChangeArrowheads="1"/>
          </p:cNvPicPr>
          <p:nvPr userDrawn="1"/>
        </p:nvPicPr>
        <p:blipFill>
          <a:blip r:embed="rId4" cstate="print"/>
          <a:srcRect/>
          <a:stretch>
            <a:fillRect/>
          </a:stretch>
        </p:blipFill>
        <p:spPr bwMode="auto">
          <a:xfrm>
            <a:off x="11381317" y="5632450"/>
            <a:ext cx="810683" cy="712788"/>
          </a:xfrm>
          <a:prstGeom prst="rect">
            <a:avLst/>
          </a:prstGeom>
          <a:noFill/>
          <a:ln w="9525">
            <a:noFill/>
            <a:miter lim="800000"/>
            <a:headEnd/>
            <a:tailEnd/>
          </a:ln>
        </p:spPr>
      </p:pic>
      <p:sp>
        <p:nvSpPr>
          <p:cNvPr id="9" name="テキスト プレースホルダ 6"/>
          <p:cNvSpPr>
            <a:spLocks noGrp="1"/>
          </p:cNvSpPr>
          <p:nvPr>
            <p:ph type="body" sz="quarter" idx="10"/>
          </p:nvPr>
        </p:nvSpPr>
        <p:spPr>
          <a:xfrm>
            <a:off x="3" y="123832"/>
            <a:ext cx="4465445" cy="507700"/>
          </a:xfrm>
          <a:prstGeom prst="rect">
            <a:avLst/>
          </a:prstGeom>
        </p:spPr>
        <p:txBody>
          <a:bodyPr wrap="none" lIns="82927" tIns="41464" rIns="82927" bIns="41464">
            <a:spAutoFit/>
          </a:bodyPr>
          <a:lstStyle>
            <a:lvl1pPr>
              <a:buNone/>
              <a:defRPr b="1" baseline="0">
                <a:solidFill>
                  <a:srgbClr val="212733"/>
                </a:solidFill>
                <a:latin typeface="Arial" panose="020B0604020202020204" pitchFamily="34" charset="0"/>
                <a:ea typeface="MS PGothic" panose="020B0600070205080204" pitchFamily="34" charset="-128"/>
              </a:defRPr>
            </a:lvl1pPr>
          </a:lstStyle>
          <a:p>
            <a:pPr lvl="0"/>
            <a:r>
              <a:rPr lang="ja-JP" altLang="en-US" dirty="0"/>
              <a:t>マスタ テキストの書式設定</a:t>
            </a:r>
          </a:p>
        </p:txBody>
      </p:sp>
    </p:spTree>
    <p:extLst>
      <p:ext uri="{BB962C8B-B14F-4D97-AF65-F5344CB8AC3E}">
        <p14:creationId xmlns:p14="http://schemas.microsoft.com/office/powerpoint/2010/main" val="263759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円/楕円 12"/>
          <p:cNvSpPr/>
          <p:nvPr userDrawn="1"/>
        </p:nvSpPr>
        <p:spPr>
          <a:xfrm>
            <a:off x="2984500" y="2882900"/>
            <a:ext cx="347133" cy="261938"/>
          </a:xfrm>
          <a:prstGeom prst="ellipse">
            <a:avLst/>
          </a:prstGeom>
          <a:solidFill>
            <a:srgbClr val="00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 name="円/楕円 13"/>
          <p:cNvSpPr/>
          <p:nvPr userDrawn="1"/>
        </p:nvSpPr>
        <p:spPr>
          <a:xfrm>
            <a:off x="8858251" y="2882900"/>
            <a:ext cx="347133" cy="261938"/>
          </a:xfrm>
          <a:prstGeom prst="ellipse">
            <a:avLst/>
          </a:prstGeom>
          <a:solidFill>
            <a:srgbClr val="66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 name="円/楕円 14"/>
          <p:cNvSpPr/>
          <p:nvPr userDrawn="1"/>
        </p:nvSpPr>
        <p:spPr>
          <a:xfrm>
            <a:off x="8369300" y="2882900"/>
            <a:ext cx="347133" cy="261938"/>
          </a:xfrm>
          <a:prstGeom prst="ellipse">
            <a:avLst/>
          </a:prstGeom>
          <a:solidFill>
            <a:srgbClr val="CC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 name="円/楕円 15"/>
          <p:cNvSpPr/>
          <p:nvPr userDrawn="1"/>
        </p:nvSpPr>
        <p:spPr>
          <a:xfrm>
            <a:off x="7880351" y="2882900"/>
            <a:ext cx="347133" cy="261938"/>
          </a:xfrm>
          <a:prstGeom prst="ellipse">
            <a:avLst/>
          </a:prstGeom>
          <a:solidFill>
            <a:srgbClr val="FF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 name="円/楕円 16"/>
          <p:cNvSpPr/>
          <p:nvPr userDrawn="1"/>
        </p:nvSpPr>
        <p:spPr>
          <a:xfrm>
            <a:off x="7389285" y="2882900"/>
            <a:ext cx="349249" cy="261938"/>
          </a:xfrm>
          <a:prstGeom prst="ellipse">
            <a:avLst/>
          </a:prstGeom>
          <a:solidFill>
            <a:srgbClr val="FF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 name="円/楕円 17"/>
          <p:cNvSpPr/>
          <p:nvPr userDrawn="1"/>
        </p:nvSpPr>
        <p:spPr>
          <a:xfrm>
            <a:off x="6900334" y="2882900"/>
            <a:ext cx="347133" cy="261938"/>
          </a:xfrm>
          <a:prstGeom prst="ellipse">
            <a:avLst/>
          </a:prstGeom>
          <a:solidFill>
            <a:srgbClr val="FF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 name="円/楕円 18"/>
          <p:cNvSpPr/>
          <p:nvPr userDrawn="1"/>
        </p:nvSpPr>
        <p:spPr>
          <a:xfrm>
            <a:off x="6411384" y="2882900"/>
            <a:ext cx="347133" cy="261938"/>
          </a:xfrm>
          <a:prstGeom prst="ellipse">
            <a:avLst/>
          </a:prstGeom>
          <a:solidFill>
            <a:srgbClr val="FF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 name="円/楕円 19"/>
          <p:cNvSpPr/>
          <p:nvPr userDrawn="1"/>
        </p:nvSpPr>
        <p:spPr>
          <a:xfrm>
            <a:off x="5920318" y="2882900"/>
            <a:ext cx="349249" cy="26193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 name="円/楕円 20"/>
          <p:cNvSpPr/>
          <p:nvPr userDrawn="1"/>
        </p:nvSpPr>
        <p:spPr>
          <a:xfrm>
            <a:off x="5431367" y="2882900"/>
            <a:ext cx="347133" cy="261938"/>
          </a:xfrm>
          <a:prstGeom prst="ellipse">
            <a:avLst/>
          </a:prstGeom>
          <a:solidFill>
            <a:srgbClr val="CC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 name="円/楕円 21"/>
          <p:cNvSpPr/>
          <p:nvPr userDrawn="1"/>
        </p:nvSpPr>
        <p:spPr>
          <a:xfrm>
            <a:off x="4942418" y="2882900"/>
            <a:ext cx="347133" cy="261938"/>
          </a:xfrm>
          <a:prstGeom prst="ellipse">
            <a:avLst/>
          </a:prstGeom>
          <a:solidFill>
            <a:srgbClr val="99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 name="円/楕円 22"/>
          <p:cNvSpPr/>
          <p:nvPr userDrawn="1"/>
        </p:nvSpPr>
        <p:spPr>
          <a:xfrm>
            <a:off x="4453467" y="2882900"/>
            <a:ext cx="347133" cy="261938"/>
          </a:xfrm>
          <a:prstGeom prst="ellipse">
            <a:avLst/>
          </a:prstGeom>
          <a:solidFill>
            <a:srgbClr val="66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 name="円/楕円 23"/>
          <p:cNvSpPr/>
          <p:nvPr userDrawn="1"/>
        </p:nvSpPr>
        <p:spPr>
          <a:xfrm>
            <a:off x="3962400" y="2882900"/>
            <a:ext cx="347133" cy="261938"/>
          </a:xfrm>
          <a:prstGeom prst="ellipse">
            <a:avLst/>
          </a:prstGeom>
          <a:solidFill>
            <a:srgbClr val="33CC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 name="円/楕円 24"/>
          <p:cNvSpPr/>
          <p:nvPr userDrawn="1"/>
        </p:nvSpPr>
        <p:spPr>
          <a:xfrm>
            <a:off x="3473451" y="2882900"/>
            <a:ext cx="347133" cy="261938"/>
          </a:xfrm>
          <a:prstGeom prst="ellipse">
            <a:avLst/>
          </a:prstGeom>
          <a:solidFill>
            <a:srgbClr val="0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5" name="円/楕円 25"/>
          <p:cNvSpPr/>
          <p:nvPr userDrawn="1"/>
        </p:nvSpPr>
        <p:spPr>
          <a:xfrm>
            <a:off x="3230034" y="2541589"/>
            <a:ext cx="347133" cy="261937"/>
          </a:xfrm>
          <a:prstGeom prst="ellipse">
            <a:avLst/>
          </a:prstGeom>
          <a:solidFill>
            <a:srgbClr val="00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6" name="円/楕円 26"/>
          <p:cNvSpPr/>
          <p:nvPr userDrawn="1"/>
        </p:nvSpPr>
        <p:spPr>
          <a:xfrm>
            <a:off x="8614834" y="2541589"/>
            <a:ext cx="347133" cy="261937"/>
          </a:xfrm>
          <a:prstGeom prst="ellipse">
            <a:avLst/>
          </a:prstGeom>
          <a:solidFill>
            <a:srgbClr val="99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7" name="円/楕円 27"/>
          <p:cNvSpPr/>
          <p:nvPr userDrawn="1"/>
        </p:nvSpPr>
        <p:spPr>
          <a:xfrm>
            <a:off x="8125884" y="2541589"/>
            <a:ext cx="347133" cy="261937"/>
          </a:xfrm>
          <a:prstGeom prst="ellipse">
            <a:avLst/>
          </a:prstGeom>
          <a:solidFill>
            <a:srgbClr val="CC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8" name="円/楕円 28"/>
          <p:cNvSpPr/>
          <p:nvPr userDrawn="1"/>
        </p:nvSpPr>
        <p:spPr>
          <a:xfrm>
            <a:off x="7634818" y="2541589"/>
            <a:ext cx="349249" cy="261937"/>
          </a:xfrm>
          <a:prstGeom prst="ellipse">
            <a:avLst/>
          </a:prstGeom>
          <a:solidFill>
            <a:srgbClr val="CC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9" name="円/楕円 29"/>
          <p:cNvSpPr/>
          <p:nvPr userDrawn="1"/>
        </p:nvSpPr>
        <p:spPr>
          <a:xfrm>
            <a:off x="7145867" y="2541589"/>
            <a:ext cx="347133" cy="261937"/>
          </a:xfrm>
          <a:prstGeom prst="ellipse">
            <a:avLst/>
          </a:prstGeom>
          <a:solidFill>
            <a:srgbClr val="CC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0" name="円/楕円 30"/>
          <p:cNvSpPr/>
          <p:nvPr userDrawn="1"/>
        </p:nvSpPr>
        <p:spPr>
          <a:xfrm>
            <a:off x="6656917" y="2541589"/>
            <a:ext cx="347133" cy="261937"/>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1" name="円/楕円 31"/>
          <p:cNvSpPr/>
          <p:nvPr userDrawn="1"/>
        </p:nvSpPr>
        <p:spPr>
          <a:xfrm>
            <a:off x="6167967" y="2541589"/>
            <a:ext cx="347133" cy="261937"/>
          </a:xfrm>
          <a:prstGeom prst="ellipse">
            <a:avLst/>
          </a:prstGeom>
          <a:solidFill>
            <a:srgbClr val="CCE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2" name="円/楕円 32"/>
          <p:cNvSpPr/>
          <p:nvPr userDrawn="1"/>
        </p:nvSpPr>
        <p:spPr>
          <a:xfrm>
            <a:off x="5676900" y="2541589"/>
            <a:ext cx="347133" cy="261937"/>
          </a:xfrm>
          <a:prstGeom prst="ellipse">
            <a:avLst/>
          </a:prstGeom>
          <a:solidFill>
            <a:srgbClr val="CC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3" name="円/楕円 33"/>
          <p:cNvSpPr/>
          <p:nvPr userDrawn="1"/>
        </p:nvSpPr>
        <p:spPr>
          <a:xfrm>
            <a:off x="5187951" y="2541589"/>
            <a:ext cx="347133" cy="261937"/>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4" name="円/楕円 34"/>
          <p:cNvSpPr/>
          <p:nvPr userDrawn="1"/>
        </p:nvSpPr>
        <p:spPr>
          <a:xfrm>
            <a:off x="4699000" y="2541589"/>
            <a:ext cx="347133" cy="261937"/>
          </a:xfrm>
          <a:prstGeom prst="ellipse">
            <a:avLst/>
          </a:prstGeom>
          <a:solidFill>
            <a:srgbClr val="66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5" name="円/楕円 35"/>
          <p:cNvSpPr/>
          <p:nvPr userDrawn="1"/>
        </p:nvSpPr>
        <p:spPr>
          <a:xfrm>
            <a:off x="4207933" y="2541589"/>
            <a:ext cx="349251" cy="261937"/>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6" name="円/楕円 36"/>
          <p:cNvSpPr/>
          <p:nvPr userDrawn="1"/>
        </p:nvSpPr>
        <p:spPr>
          <a:xfrm>
            <a:off x="3718984" y="2541589"/>
            <a:ext cx="347133" cy="261937"/>
          </a:xfrm>
          <a:prstGeom prst="ellipse">
            <a:avLst/>
          </a:prstGeom>
          <a:solidFill>
            <a:srgbClr val="00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7" name="円/楕円 37"/>
          <p:cNvSpPr/>
          <p:nvPr userDrawn="1"/>
        </p:nvSpPr>
        <p:spPr>
          <a:xfrm>
            <a:off x="8369300" y="2201863"/>
            <a:ext cx="347133" cy="260350"/>
          </a:xfrm>
          <a:prstGeom prst="ellipse">
            <a:avLst/>
          </a:prstGeom>
          <a:solidFill>
            <a:srgbClr val="99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8" name="円/楕円 38"/>
          <p:cNvSpPr/>
          <p:nvPr userDrawn="1"/>
        </p:nvSpPr>
        <p:spPr>
          <a:xfrm>
            <a:off x="7880351" y="2201863"/>
            <a:ext cx="347133" cy="260350"/>
          </a:xfrm>
          <a:prstGeom prst="ellipse">
            <a:avLst/>
          </a:prstGeom>
          <a:solidFill>
            <a:srgbClr val="99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29" name="円/楕円 39"/>
          <p:cNvSpPr/>
          <p:nvPr userDrawn="1"/>
        </p:nvSpPr>
        <p:spPr>
          <a:xfrm>
            <a:off x="7389285" y="2201863"/>
            <a:ext cx="349249" cy="260350"/>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0" name="円/楕円 40"/>
          <p:cNvSpPr/>
          <p:nvPr userDrawn="1"/>
        </p:nvSpPr>
        <p:spPr>
          <a:xfrm>
            <a:off x="6900334" y="2201863"/>
            <a:ext cx="347133" cy="260350"/>
          </a:xfrm>
          <a:prstGeom prst="ellipse">
            <a:avLst/>
          </a:prstGeom>
          <a:solidFill>
            <a:srgbClr val="99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1" name="円/楕円 41"/>
          <p:cNvSpPr/>
          <p:nvPr userDrawn="1"/>
        </p:nvSpPr>
        <p:spPr>
          <a:xfrm>
            <a:off x="6411384" y="2201863"/>
            <a:ext cx="347133" cy="260350"/>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2" name="円/楕円 42"/>
          <p:cNvSpPr/>
          <p:nvPr userDrawn="1"/>
        </p:nvSpPr>
        <p:spPr>
          <a:xfrm>
            <a:off x="5920318" y="2201863"/>
            <a:ext cx="349249" cy="260350"/>
          </a:xfrm>
          <a:prstGeom prst="ellipse">
            <a:avLst/>
          </a:prstGeom>
          <a:solidFill>
            <a:srgbClr val="66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3" name="円/楕円 43"/>
          <p:cNvSpPr/>
          <p:nvPr userDrawn="1"/>
        </p:nvSpPr>
        <p:spPr>
          <a:xfrm>
            <a:off x="5431367" y="2201863"/>
            <a:ext cx="347133" cy="260350"/>
          </a:xfrm>
          <a:prstGeom prst="ellipse">
            <a:avLst/>
          </a:prstGeom>
          <a:solidFill>
            <a:srgbClr val="66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4" name="円/楕円 44"/>
          <p:cNvSpPr/>
          <p:nvPr userDrawn="1"/>
        </p:nvSpPr>
        <p:spPr>
          <a:xfrm>
            <a:off x="4942418" y="2201863"/>
            <a:ext cx="347133" cy="260350"/>
          </a:xfrm>
          <a:prstGeom prst="ellipse">
            <a:avLst/>
          </a:prstGeom>
          <a:solidFill>
            <a:srgbClr val="66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5" name="円/楕円 45"/>
          <p:cNvSpPr/>
          <p:nvPr userDrawn="1"/>
        </p:nvSpPr>
        <p:spPr>
          <a:xfrm>
            <a:off x="4453467" y="2201863"/>
            <a:ext cx="347133" cy="260350"/>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6" name="円/楕円 46"/>
          <p:cNvSpPr/>
          <p:nvPr userDrawn="1"/>
        </p:nvSpPr>
        <p:spPr>
          <a:xfrm>
            <a:off x="3962400" y="2201863"/>
            <a:ext cx="347133" cy="260350"/>
          </a:xfrm>
          <a:prstGeom prst="ellipse">
            <a:avLst/>
          </a:prstGeom>
          <a:solidFill>
            <a:srgbClr val="00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7" name="円/楕円 47"/>
          <p:cNvSpPr/>
          <p:nvPr userDrawn="1"/>
        </p:nvSpPr>
        <p:spPr>
          <a:xfrm>
            <a:off x="3473451" y="2201863"/>
            <a:ext cx="347133" cy="260350"/>
          </a:xfrm>
          <a:prstGeom prst="ellipse">
            <a:avLst/>
          </a:prstGeom>
          <a:solidFill>
            <a:srgbClr val="33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8" name="円/楕円 48"/>
          <p:cNvSpPr/>
          <p:nvPr userDrawn="1"/>
        </p:nvSpPr>
        <p:spPr>
          <a:xfrm>
            <a:off x="8125884" y="1860550"/>
            <a:ext cx="347133" cy="260350"/>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39" name="円/楕円 49"/>
          <p:cNvSpPr/>
          <p:nvPr userDrawn="1"/>
        </p:nvSpPr>
        <p:spPr>
          <a:xfrm>
            <a:off x="7634818" y="1860550"/>
            <a:ext cx="349249" cy="260350"/>
          </a:xfrm>
          <a:prstGeom prst="ellipse">
            <a:avLst/>
          </a:prstGeom>
          <a:solidFill>
            <a:srgbClr val="66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0" name="円/楕円 50"/>
          <p:cNvSpPr/>
          <p:nvPr userDrawn="1"/>
        </p:nvSpPr>
        <p:spPr>
          <a:xfrm>
            <a:off x="7145867" y="1860550"/>
            <a:ext cx="347133" cy="260350"/>
          </a:xfrm>
          <a:prstGeom prst="ellipse">
            <a:avLst/>
          </a:prstGeom>
          <a:solidFill>
            <a:srgbClr val="66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1" name="円/楕円 51"/>
          <p:cNvSpPr/>
          <p:nvPr userDrawn="1"/>
        </p:nvSpPr>
        <p:spPr>
          <a:xfrm>
            <a:off x="6656917" y="1860550"/>
            <a:ext cx="347133" cy="260350"/>
          </a:xfrm>
          <a:prstGeom prst="ellipse">
            <a:avLst/>
          </a:prstGeom>
          <a:solidFill>
            <a:srgbClr val="66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2" name="円/楕円 52"/>
          <p:cNvSpPr/>
          <p:nvPr userDrawn="1"/>
        </p:nvSpPr>
        <p:spPr>
          <a:xfrm>
            <a:off x="6167967" y="1860550"/>
            <a:ext cx="347133" cy="260350"/>
          </a:xfrm>
          <a:prstGeom prst="ellipse">
            <a:avLst/>
          </a:prstGeom>
          <a:solidFill>
            <a:srgbClr val="33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3" name="円/楕円 53"/>
          <p:cNvSpPr/>
          <p:nvPr userDrawn="1"/>
        </p:nvSpPr>
        <p:spPr>
          <a:xfrm>
            <a:off x="5676900" y="1860550"/>
            <a:ext cx="347133" cy="260350"/>
          </a:xfrm>
          <a:prstGeom prst="ellipse">
            <a:avLst/>
          </a:prstGeom>
          <a:solidFill>
            <a:srgbClr val="33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4" name="円/楕円 54"/>
          <p:cNvSpPr/>
          <p:nvPr userDrawn="1"/>
        </p:nvSpPr>
        <p:spPr>
          <a:xfrm>
            <a:off x="5187951" y="1860550"/>
            <a:ext cx="347133" cy="260350"/>
          </a:xfrm>
          <a:prstGeom prst="ellipse">
            <a:avLst/>
          </a:prstGeom>
          <a:solidFill>
            <a:srgbClr val="00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5" name="円/楕円 55"/>
          <p:cNvSpPr/>
          <p:nvPr userDrawn="1"/>
        </p:nvSpPr>
        <p:spPr>
          <a:xfrm>
            <a:off x="4699000" y="1860550"/>
            <a:ext cx="347133" cy="260350"/>
          </a:xfrm>
          <a:prstGeom prst="ellipse">
            <a:avLst/>
          </a:prstGeom>
          <a:solidFill>
            <a:srgbClr val="00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6" name="円/楕円 56"/>
          <p:cNvSpPr/>
          <p:nvPr userDrawn="1"/>
        </p:nvSpPr>
        <p:spPr>
          <a:xfrm>
            <a:off x="4207933" y="1860550"/>
            <a:ext cx="349251" cy="260350"/>
          </a:xfrm>
          <a:prstGeom prst="ellipse">
            <a:avLst/>
          </a:prstGeom>
          <a:solidFill>
            <a:srgbClr val="00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7" name="円/楕円 57"/>
          <p:cNvSpPr/>
          <p:nvPr userDrawn="1"/>
        </p:nvSpPr>
        <p:spPr>
          <a:xfrm>
            <a:off x="3718984" y="1860550"/>
            <a:ext cx="347133" cy="260350"/>
          </a:xfrm>
          <a:prstGeom prst="ellipse">
            <a:avLst/>
          </a:prstGeom>
          <a:solidFill>
            <a:srgbClr val="33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8" name="円/楕円 58"/>
          <p:cNvSpPr/>
          <p:nvPr userDrawn="1"/>
        </p:nvSpPr>
        <p:spPr>
          <a:xfrm>
            <a:off x="7880351" y="1519238"/>
            <a:ext cx="347133" cy="260350"/>
          </a:xfrm>
          <a:prstGeom prst="ellipse">
            <a:avLst/>
          </a:prstGeom>
          <a:solidFill>
            <a:srgbClr val="66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49" name="円/楕円 59"/>
          <p:cNvSpPr/>
          <p:nvPr userDrawn="1"/>
        </p:nvSpPr>
        <p:spPr>
          <a:xfrm>
            <a:off x="7389285" y="1519238"/>
            <a:ext cx="349249" cy="260350"/>
          </a:xfrm>
          <a:prstGeom prst="ellipse">
            <a:avLst/>
          </a:prstGeom>
          <a:solidFill>
            <a:srgbClr val="33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0" name="円/楕円 60"/>
          <p:cNvSpPr/>
          <p:nvPr userDrawn="1"/>
        </p:nvSpPr>
        <p:spPr>
          <a:xfrm>
            <a:off x="6900334" y="1519238"/>
            <a:ext cx="347133" cy="26035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1" name="円/楕円 61"/>
          <p:cNvSpPr/>
          <p:nvPr userDrawn="1"/>
        </p:nvSpPr>
        <p:spPr>
          <a:xfrm>
            <a:off x="6411384" y="1519238"/>
            <a:ext cx="347133" cy="260350"/>
          </a:xfrm>
          <a:prstGeom prst="ellipse">
            <a:avLst/>
          </a:prstGeom>
          <a:solidFill>
            <a:srgbClr val="00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2" name="円/楕円 62"/>
          <p:cNvSpPr/>
          <p:nvPr userDrawn="1"/>
        </p:nvSpPr>
        <p:spPr>
          <a:xfrm>
            <a:off x="5920318" y="1519238"/>
            <a:ext cx="349249" cy="260350"/>
          </a:xfrm>
          <a:prstGeom prst="ellipse">
            <a:avLst/>
          </a:prstGeom>
          <a:solidFill>
            <a:srgbClr val="0099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3" name="円/楕円 63"/>
          <p:cNvSpPr/>
          <p:nvPr userDrawn="1"/>
        </p:nvSpPr>
        <p:spPr>
          <a:xfrm>
            <a:off x="5431367" y="1519238"/>
            <a:ext cx="347133" cy="260350"/>
          </a:xfrm>
          <a:prstGeom prst="ellipse">
            <a:avLst/>
          </a:prstGeom>
          <a:solidFill>
            <a:srgbClr val="00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4" name="円/楕円 64"/>
          <p:cNvSpPr/>
          <p:nvPr userDrawn="1"/>
        </p:nvSpPr>
        <p:spPr>
          <a:xfrm>
            <a:off x="4942418" y="1519238"/>
            <a:ext cx="347133" cy="260350"/>
          </a:xfrm>
          <a:prstGeom prst="ellipse">
            <a:avLst/>
          </a:prstGeom>
          <a:solidFill>
            <a:srgbClr val="33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5" name="円/楕円 65"/>
          <p:cNvSpPr/>
          <p:nvPr userDrawn="1"/>
        </p:nvSpPr>
        <p:spPr>
          <a:xfrm>
            <a:off x="4453467" y="1519238"/>
            <a:ext cx="347133" cy="260350"/>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6" name="円/楕円 66"/>
          <p:cNvSpPr/>
          <p:nvPr userDrawn="1"/>
        </p:nvSpPr>
        <p:spPr>
          <a:xfrm>
            <a:off x="3962400" y="1519238"/>
            <a:ext cx="347133" cy="260350"/>
          </a:xfrm>
          <a:prstGeom prst="ellipse">
            <a:avLst/>
          </a:prstGeom>
          <a:solidFill>
            <a:srgbClr val="0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7" name="円/楕円 67"/>
          <p:cNvSpPr/>
          <p:nvPr userDrawn="1"/>
        </p:nvSpPr>
        <p:spPr>
          <a:xfrm>
            <a:off x="7634818" y="1177925"/>
            <a:ext cx="349249" cy="260350"/>
          </a:xfrm>
          <a:prstGeom prst="ellipse">
            <a:avLst/>
          </a:prstGeom>
          <a:solidFill>
            <a:srgbClr val="33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8" name="円/楕円 68"/>
          <p:cNvSpPr/>
          <p:nvPr userDrawn="1"/>
        </p:nvSpPr>
        <p:spPr>
          <a:xfrm>
            <a:off x="7145867" y="1177925"/>
            <a:ext cx="347133" cy="260350"/>
          </a:xfrm>
          <a:prstGeom prst="ellipse">
            <a:avLst/>
          </a:prstGeom>
          <a:solidFill>
            <a:srgbClr val="3333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59" name="円/楕円 69"/>
          <p:cNvSpPr/>
          <p:nvPr userDrawn="1"/>
        </p:nvSpPr>
        <p:spPr>
          <a:xfrm>
            <a:off x="6656917" y="1177925"/>
            <a:ext cx="347133" cy="260350"/>
          </a:xfrm>
          <a:prstGeom prst="ellipse">
            <a:avLst/>
          </a:prstGeom>
          <a:solidFill>
            <a:srgbClr val="0000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0" name="円/楕円 70"/>
          <p:cNvSpPr/>
          <p:nvPr userDrawn="1"/>
        </p:nvSpPr>
        <p:spPr>
          <a:xfrm>
            <a:off x="6167967" y="1177925"/>
            <a:ext cx="347133" cy="260350"/>
          </a:xfrm>
          <a:prstGeom prst="ellipse">
            <a:avLst/>
          </a:prstGeom>
          <a:solidFill>
            <a:srgbClr val="00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1" name="円/楕円 71"/>
          <p:cNvSpPr/>
          <p:nvPr userDrawn="1"/>
        </p:nvSpPr>
        <p:spPr>
          <a:xfrm>
            <a:off x="5676900" y="1177925"/>
            <a:ext cx="347133" cy="260350"/>
          </a:xfrm>
          <a:prstGeom prst="ellipse">
            <a:avLst/>
          </a:prstGeom>
          <a:solidFill>
            <a:srgbClr val="00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2" name="円/楕円 72"/>
          <p:cNvSpPr/>
          <p:nvPr userDrawn="1"/>
        </p:nvSpPr>
        <p:spPr>
          <a:xfrm>
            <a:off x="5187951" y="1177925"/>
            <a:ext cx="347133" cy="260350"/>
          </a:xfrm>
          <a:prstGeom prst="ellipse">
            <a:avLst/>
          </a:prstGeom>
          <a:solidFill>
            <a:srgbClr val="00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3" name="円/楕円 73"/>
          <p:cNvSpPr/>
          <p:nvPr userDrawn="1"/>
        </p:nvSpPr>
        <p:spPr>
          <a:xfrm>
            <a:off x="4699000" y="1177925"/>
            <a:ext cx="347133" cy="260350"/>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4" name="円/楕円 74"/>
          <p:cNvSpPr/>
          <p:nvPr userDrawn="1"/>
        </p:nvSpPr>
        <p:spPr>
          <a:xfrm>
            <a:off x="4207933" y="1177925"/>
            <a:ext cx="349251" cy="260350"/>
          </a:xfrm>
          <a:prstGeom prst="ellipse">
            <a:avLst/>
          </a:prstGeom>
          <a:solidFill>
            <a:srgbClr val="0066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5" name="円/楕円 75"/>
          <p:cNvSpPr/>
          <p:nvPr userDrawn="1"/>
        </p:nvSpPr>
        <p:spPr>
          <a:xfrm>
            <a:off x="7389285" y="836613"/>
            <a:ext cx="349249" cy="260350"/>
          </a:xfrm>
          <a:prstGeom prst="ellipse">
            <a:avLst/>
          </a:prstGeom>
          <a:solidFill>
            <a:srgbClr val="00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6" name="円/楕円 76"/>
          <p:cNvSpPr/>
          <p:nvPr userDrawn="1"/>
        </p:nvSpPr>
        <p:spPr>
          <a:xfrm>
            <a:off x="6900334" y="836613"/>
            <a:ext cx="347133" cy="260350"/>
          </a:xfrm>
          <a:prstGeom prst="ellipse">
            <a:avLst/>
          </a:prstGeom>
          <a:solidFill>
            <a:srgbClr val="00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7" name="円/楕円 77"/>
          <p:cNvSpPr/>
          <p:nvPr userDrawn="1"/>
        </p:nvSpPr>
        <p:spPr>
          <a:xfrm>
            <a:off x="6411384" y="836613"/>
            <a:ext cx="347133" cy="260350"/>
          </a:xfrm>
          <a:prstGeom prst="ellipse">
            <a:avLst/>
          </a:prstGeom>
          <a:solidFill>
            <a:srgbClr val="00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8" name="円/楕円 78"/>
          <p:cNvSpPr/>
          <p:nvPr userDrawn="1"/>
        </p:nvSpPr>
        <p:spPr>
          <a:xfrm>
            <a:off x="5920318" y="836613"/>
            <a:ext cx="349249" cy="260350"/>
          </a:xfrm>
          <a:prstGeom prst="ellipse">
            <a:avLst/>
          </a:prstGeom>
          <a:solidFill>
            <a:srgbClr val="00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69" name="円/楕円 79"/>
          <p:cNvSpPr/>
          <p:nvPr userDrawn="1"/>
        </p:nvSpPr>
        <p:spPr>
          <a:xfrm>
            <a:off x="5431367" y="836613"/>
            <a:ext cx="347133" cy="260350"/>
          </a:xfrm>
          <a:prstGeom prst="ellipse">
            <a:avLst/>
          </a:prstGeom>
          <a:solidFill>
            <a:srgbClr val="33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0" name="円/楕円 80"/>
          <p:cNvSpPr/>
          <p:nvPr userDrawn="1"/>
        </p:nvSpPr>
        <p:spPr>
          <a:xfrm>
            <a:off x="4942418" y="836613"/>
            <a:ext cx="347133" cy="260350"/>
          </a:xfrm>
          <a:prstGeom prst="ellipse">
            <a:avLst/>
          </a:prstGeom>
          <a:solidFill>
            <a:srgbClr val="33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1" name="円/楕円 81"/>
          <p:cNvSpPr/>
          <p:nvPr userDrawn="1"/>
        </p:nvSpPr>
        <p:spPr>
          <a:xfrm>
            <a:off x="4453467" y="836613"/>
            <a:ext cx="347133" cy="260350"/>
          </a:xfrm>
          <a:prstGeom prst="ellipse">
            <a:avLst/>
          </a:prstGeom>
          <a:solidFill>
            <a:srgbClr val="00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2" name="円/楕円 82"/>
          <p:cNvSpPr/>
          <p:nvPr userDrawn="1"/>
        </p:nvSpPr>
        <p:spPr>
          <a:xfrm>
            <a:off x="7391400" y="4930775"/>
            <a:ext cx="347133" cy="260350"/>
          </a:xfrm>
          <a:prstGeom prst="ellipse">
            <a:avLst/>
          </a:prstGeom>
          <a:solidFill>
            <a:srgbClr val="A5002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3" name="円/楕円 83"/>
          <p:cNvSpPr/>
          <p:nvPr userDrawn="1"/>
        </p:nvSpPr>
        <p:spPr>
          <a:xfrm>
            <a:off x="6902451" y="4930775"/>
            <a:ext cx="347133" cy="260350"/>
          </a:xfrm>
          <a:prstGeom prst="ellipse">
            <a:avLst/>
          </a:prstGeom>
          <a:solidFill>
            <a:srgbClr val="8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4" name="円/楕円 84"/>
          <p:cNvSpPr/>
          <p:nvPr userDrawn="1"/>
        </p:nvSpPr>
        <p:spPr>
          <a:xfrm>
            <a:off x="6413500" y="4930775"/>
            <a:ext cx="347133" cy="260350"/>
          </a:xfrm>
          <a:prstGeom prst="ellipse">
            <a:avLst/>
          </a:prstGeom>
          <a:solidFill>
            <a:srgbClr val="99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5" name="円/楕円 85"/>
          <p:cNvSpPr/>
          <p:nvPr userDrawn="1"/>
        </p:nvSpPr>
        <p:spPr>
          <a:xfrm>
            <a:off x="5922433" y="4930775"/>
            <a:ext cx="349251" cy="260350"/>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6" name="円/楕円 86"/>
          <p:cNvSpPr/>
          <p:nvPr userDrawn="1"/>
        </p:nvSpPr>
        <p:spPr>
          <a:xfrm>
            <a:off x="5433484" y="4930775"/>
            <a:ext cx="347133" cy="260350"/>
          </a:xfrm>
          <a:prstGeom prst="ellipse">
            <a:avLst/>
          </a:prstGeom>
          <a:solidFill>
            <a:srgbClr val="CC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7" name="円/楕円 87"/>
          <p:cNvSpPr/>
          <p:nvPr userDrawn="1"/>
        </p:nvSpPr>
        <p:spPr>
          <a:xfrm>
            <a:off x="4944534" y="4930775"/>
            <a:ext cx="347133" cy="260350"/>
          </a:xfrm>
          <a:prstGeom prst="ellipse">
            <a:avLst/>
          </a:prstGeom>
          <a:solidFill>
            <a:srgbClr val="99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8" name="円/楕円 88"/>
          <p:cNvSpPr/>
          <p:nvPr userDrawn="1"/>
        </p:nvSpPr>
        <p:spPr>
          <a:xfrm>
            <a:off x="4453467" y="4930775"/>
            <a:ext cx="349251" cy="260350"/>
          </a:xfrm>
          <a:prstGeom prst="ellipse">
            <a:avLst/>
          </a:prstGeom>
          <a:solidFill>
            <a:srgbClr val="66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79" name="円/楕円 89"/>
          <p:cNvSpPr/>
          <p:nvPr userDrawn="1"/>
        </p:nvSpPr>
        <p:spPr>
          <a:xfrm>
            <a:off x="7634818" y="4589463"/>
            <a:ext cx="349249" cy="260350"/>
          </a:xfrm>
          <a:prstGeom prst="ellipse">
            <a:avLst/>
          </a:prstGeom>
          <a:solidFill>
            <a:srgbClr val="99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0" name="円/楕円 90"/>
          <p:cNvSpPr/>
          <p:nvPr userDrawn="1"/>
        </p:nvSpPr>
        <p:spPr>
          <a:xfrm>
            <a:off x="7145867" y="4589463"/>
            <a:ext cx="347133" cy="260350"/>
          </a:xfrm>
          <a:prstGeom prst="ellipse">
            <a:avLst/>
          </a:prstGeom>
          <a:solidFill>
            <a:srgbClr val="CC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1" name="円/楕円 91"/>
          <p:cNvSpPr/>
          <p:nvPr userDrawn="1"/>
        </p:nvSpPr>
        <p:spPr>
          <a:xfrm>
            <a:off x="6656917" y="4589463"/>
            <a:ext cx="347133" cy="260350"/>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2" name="円/楕円 92"/>
          <p:cNvSpPr/>
          <p:nvPr userDrawn="1"/>
        </p:nvSpPr>
        <p:spPr>
          <a:xfrm>
            <a:off x="6167967" y="4589463"/>
            <a:ext cx="347133" cy="260350"/>
          </a:xfrm>
          <a:prstGeom prst="ellipse">
            <a:avLst/>
          </a:prstGeom>
          <a:solidFill>
            <a:srgbClr val="FF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3" name="円/楕円 93"/>
          <p:cNvSpPr/>
          <p:nvPr userDrawn="1"/>
        </p:nvSpPr>
        <p:spPr>
          <a:xfrm>
            <a:off x="5676900" y="4589463"/>
            <a:ext cx="347133" cy="260350"/>
          </a:xfrm>
          <a:prstGeom prst="ellipse">
            <a:avLst/>
          </a:prstGeom>
          <a:solidFill>
            <a:srgbClr val="CC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4" name="円/楕円 94"/>
          <p:cNvSpPr/>
          <p:nvPr userDrawn="1"/>
        </p:nvSpPr>
        <p:spPr>
          <a:xfrm>
            <a:off x="5187951" y="4589463"/>
            <a:ext cx="347133" cy="260350"/>
          </a:xfrm>
          <a:prstGeom prst="ellipse">
            <a:avLst/>
          </a:prstGeom>
          <a:solidFill>
            <a:srgbClr val="FF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5" name="円/楕円 95"/>
          <p:cNvSpPr/>
          <p:nvPr userDrawn="1"/>
        </p:nvSpPr>
        <p:spPr>
          <a:xfrm>
            <a:off x="4699000" y="4589463"/>
            <a:ext cx="347133" cy="260350"/>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6" name="円/楕円 96"/>
          <p:cNvSpPr/>
          <p:nvPr userDrawn="1"/>
        </p:nvSpPr>
        <p:spPr>
          <a:xfrm>
            <a:off x="4207933" y="4589463"/>
            <a:ext cx="349251" cy="260350"/>
          </a:xfrm>
          <a:prstGeom prst="ellipse">
            <a:avLst/>
          </a:prstGeom>
          <a:solidFill>
            <a:srgbClr val="99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7" name="円/楕円 97"/>
          <p:cNvSpPr/>
          <p:nvPr userDrawn="1"/>
        </p:nvSpPr>
        <p:spPr>
          <a:xfrm>
            <a:off x="7882467" y="4248150"/>
            <a:ext cx="347133" cy="260350"/>
          </a:xfrm>
          <a:prstGeom prst="ellipse">
            <a:avLst/>
          </a:prstGeom>
          <a:solidFill>
            <a:srgbClr val="6600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8" name="円/楕円 98"/>
          <p:cNvSpPr/>
          <p:nvPr userDrawn="1"/>
        </p:nvSpPr>
        <p:spPr>
          <a:xfrm>
            <a:off x="7391400" y="4248150"/>
            <a:ext cx="347133" cy="260350"/>
          </a:xfrm>
          <a:prstGeom prst="ellipse">
            <a:avLst/>
          </a:prstGeom>
          <a:solidFill>
            <a:srgbClr val="CC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89" name="円/楕円 99"/>
          <p:cNvSpPr/>
          <p:nvPr userDrawn="1"/>
        </p:nvSpPr>
        <p:spPr>
          <a:xfrm>
            <a:off x="6902451" y="4248150"/>
            <a:ext cx="347133" cy="260350"/>
          </a:xfrm>
          <a:prstGeom prst="ellipse">
            <a:avLst/>
          </a:prstGeom>
          <a:solidFill>
            <a:srgbClr val="FF505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0" name="円/楕円 100"/>
          <p:cNvSpPr/>
          <p:nvPr userDrawn="1"/>
        </p:nvSpPr>
        <p:spPr>
          <a:xfrm>
            <a:off x="6413500" y="4248150"/>
            <a:ext cx="347133" cy="260350"/>
          </a:xfrm>
          <a:prstGeom prst="ellipse">
            <a:avLst/>
          </a:prstGeom>
          <a:solidFill>
            <a:srgbClr val="FF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1" name="円/楕円 101"/>
          <p:cNvSpPr/>
          <p:nvPr userDrawn="1"/>
        </p:nvSpPr>
        <p:spPr>
          <a:xfrm>
            <a:off x="5922433" y="4248150"/>
            <a:ext cx="349251" cy="26035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2" name="円/楕円 102"/>
          <p:cNvSpPr/>
          <p:nvPr userDrawn="1"/>
        </p:nvSpPr>
        <p:spPr>
          <a:xfrm>
            <a:off x="5433484" y="4248150"/>
            <a:ext cx="347133" cy="260350"/>
          </a:xfrm>
          <a:prstGeom prst="ellipse">
            <a:avLst/>
          </a:prstGeom>
          <a:solidFill>
            <a:srgbClr val="FF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3" name="円/楕円 103"/>
          <p:cNvSpPr/>
          <p:nvPr userDrawn="1"/>
        </p:nvSpPr>
        <p:spPr>
          <a:xfrm>
            <a:off x="4944534" y="4248150"/>
            <a:ext cx="347133" cy="260350"/>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4" name="円/楕円 104"/>
          <p:cNvSpPr/>
          <p:nvPr userDrawn="1"/>
        </p:nvSpPr>
        <p:spPr>
          <a:xfrm>
            <a:off x="4453467" y="4248150"/>
            <a:ext cx="349251" cy="260350"/>
          </a:xfrm>
          <a:prstGeom prst="ellipse">
            <a:avLst/>
          </a:prstGeom>
          <a:solidFill>
            <a:srgbClr val="CC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5" name="円/楕円 105"/>
          <p:cNvSpPr/>
          <p:nvPr userDrawn="1"/>
        </p:nvSpPr>
        <p:spPr>
          <a:xfrm>
            <a:off x="3964518" y="4248150"/>
            <a:ext cx="347133" cy="260350"/>
          </a:xfrm>
          <a:prstGeom prst="ellipse">
            <a:avLst/>
          </a:prstGeom>
          <a:solidFill>
            <a:srgbClr val="808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6" name="円/楕円 106"/>
          <p:cNvSpPr/>
          <p:nvPr userDrawn="1"/>
        </p:nvSpPr>
        <p:spPr>
          <a:xfrm>
            <a:off x="8125884" y="3906838"/>
            <a:ext cx="347133" cy="260350"/>
          </a:xfrm>
          <a:prstGeom prst="ellipse">
            <a:avLst/>
          </a:prstGeom>
          <a:solidFill>
            <a:srgbClr val="9933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7" name="円/楕円 107"/>
          <p:cNvSpPr/>
          <p:nvPr userDrawn="1"/>
        </p:nvSpPr>
        <p:spPr>
          <a:xfrm>
            <a:off x="7634818" y="3906838"/>
            <a:ext cx="349249" cy="260350"/>
          </a:xfrm>
          <a:prstGeom prst="ellipse">
            <a:avLst/>
          </a:prstGeom>
          <a:solidFill>
            <a:srgbClr val="D6009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8" name="円/楕円 108"/>
          <p:cNvSpPr/>
          <p:nvPr userDrawn="1"/>
        </p:nvSpPr>
        <p:spPr>
          <a:xfrm>
            <a:off x="7145867" y="3906838"/>
            <a:ext cx="347133" cy="260350"/>
          </a:xfrm>
          <a:prstGeom prst="ellipse">
            <a:avLst/>
          </a:prstGeom>
          <a:solidFill>
            <a:srgbClr val="FF00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99" name="円/楕円 109"/>
          <p:cNvSpPr/>
          <p:nvPr userDrawn="1"/>
        </p:nvSpPr>
        <p:spPr>
          <a:xfrm>
            <a:off x="6656917" y="3906838"/>
            <a:ext cx="347133" cy="260350"/>
          </a:xfrm>
          <a:prstGeom prst="ellipse">
            <a:avLst/>
          </a:prstGeom>
          <a:solidFill>
            <a:srgbClr val="FF7C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0" name="円/楕円 110"/>
          <p:cNvSpPr/>
          <p:nvPr userDrawn="1"/>
        </p:nvSpPr>
        <p:spPr>
          <a:xfrm>
            <a:off x="6167967" y="3906838"/>
            <a:ext cx="347133" cy="260350"/>
          </a:xfrm>
          <a:prstGeom prst="ellipse">
            <a:avLst/>
          </a:prstGeom>
          <a:solidFill>
            <a:srgbClr val="FF99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1" name="円/楕円 111"/>
          <p:cNvSpPr/>
          <p:nvPr userDrawn="1"/>
        </p:nvSpPr>
        <p:spPr>
          <a:xfrm>
            <a:off x="5676900" y="3906838"/>
            <a:ext cx="347133" cy="260350"/>
          </a:xfrm>
          <a:prstGeom prst="ellipse">
            <a:avLst/>
          </a:prstGeom>
          <a:solidFill>
            <a:srgbClr val="FFCC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2" name="円/楕円 112"/>
          <p:cNvSpPr/>
          <p:nvPr userDrawn="1"/>
        </p:nvSpPr>
        <p:spPr>
          <a:xfrm>
            <a:off x="5187951" y="3906838"/>
            <a:ext cx="347133" cy="260350"/>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3" name="円/楕円 113"/>
          <p:cNvSpPr/>
          <p:nvPr userDrawn="1"/>
        </p:nvSpPr>
        <p:spPr>
          <a:xfrm>
            <a:off x="4699000" y="3906838"/>
            <a:ext cx="347133" cy="260350"/>
          </a:xfrm>
          <a:prstGeom prst="ellipse">
            <a:avLst/>
          </a:prstGeom>
          <a:solidFill>
            <a:srgbClr val="CC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4" name="円/楕円 114"/>
          <p:cNvSpPr/>
          <p:nvPr userDrawn="1"/>
        </p:nvSpPr>
        <p:spPr>
          <a:xfrm>
            <a:off x="4207933" y="3906838"/>
            <a:ext cx="349251" cy="260350"/>
          </a:xfrm>
          <a:prstGeom prst="ellipse">
            <a:avLst/>
          </a:prstGeom>
          <a:solidFill>
            <a:srgbClr val="99CC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5" name="円/楕円 115"/>
          <p:cNvSpPr/>
          <p:nvPr userDrawn="1"/>
        </p:nvSpPr>
        <p:spPr>
          <a:xfrm>
            <a:off x="3718984" y="3906838"/>
            <a:ext cx="347133" cy="260350"/>
          </a:xfrm>
          <a:prstGeom prst="ellipse">
            <a:avLst/>
          </a:prstGeom>
          <a:solidFill>
            <a:srgbClr val="6666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6" name="円/楕円 116"/>
          <p:cNvSpPr/>
          <p:nvPr userDrawn="1"/>
        </p:nvSpPr>
        <p:spPr>
          <a:xfrm>
            <a:off x="8371418" y="3565525"/>
            <a:ext cx="347133" cy="260350"/>
          </a:xfrm>
          <a:prstGeom prst="ellipse">
            <a:avLst/>
          </a:prstGeom>
          <a:solidFill>
            <a:srgbClr val="99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7" name="円/楕円 117"/>
          <p:cNvSpPr/>
          <p:nvPr userDrawn="1"/>
        </p:nvSpPr>
        <p:spPr>
          <a:xfrm>
            <a:off x="7882467" y="3565525"/>
            <a:ext cx="347133" cy="260350"/>
          </a:xfrm>
          <a:prstGeom prst="ellipse">
            <a:avLst/>
          </a:prstGeom>
          <a:solidFill>
            <a:srgbClr val="CC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8" name="円/楕円 118"/>
          <p:cNvSpPr/>
          <p:nvPr userDrawn="1"/>
        </p:nvSpPr>
        <p:spPr>
          <a:xfrm>
            <a:off x="7391400" y="3565525"/>
            <a:ext cx="347133" cy="260350"/>
          </a:xfrm>
          <a:prstGeom prst="ellipse">
            <a:avLst/>
          </a:prstGeom>
          <a:solidFill>
            <a:srgbClr val="FF33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09" name="円/楕円 119"/>
          <p:cNvSpPr/>
          <p:nvPr userDrawn="1"/>
        </p:nvSpPr>
        <p:spPr>
          <a:xfrm>
            <a:off x="6902451" y="3565525"/>
            <a:ext cx="347133" cy="260350"/>
          </a:xfrm>
          <a:prstGeom prst="ellipse">
            <a:avLst/>
          </a:prstGeom>
          <a:solidFill>
            <a:srgbClr val="FF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0" name="円/楕円 120"/>
          <p:cNvSpPr/>
          <p:nvPr userDrawn="1"/>
        </p:nvSpPr>
        <p:spPr>
          <a:xfrm>
            <a:off x="6413500" y="3565525"/>
            <a:ext cx="347133" cy="260350"/>
          </a:xfrm>
          <a:prstGeom prst="ellipse">
            <a:avLst/>
          </a:prstGeom>
          <a:solidFill>
            <a:srgbClr val="FF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1" name="円/楕円 121"/>
          <p:cNvSpPr/>
          <p:nvPr userDrawn="1"/>
        </p:nvSpPr>
        <p:spPr>
          <a:xfrm>
            <a:off x="5922433" y="3565525"/>
            <a:ext cx="349251" cy="260350"/>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2" name="円/楕円 122"/>
          <p:cNvSpPr/>
          <p:nvPr userDrawn="1"/>
        </p:nvSpPr>
        <p:spPr>
          <a:xfrm>
            <a:off x="5433484" y="3565525"/>
            <a:ext cx="347133" cy="260350"/>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3" name="円/楕円 123"/>
          <p:cNvSpPr/>
          <p:nvPr userDrawn="1"/>
        </p:nvSpPr>
        <p:spPr>
          <a:xfrm>
            <a:off x="4944534" y="3565525"/>
            <a:ext cx="347133" cy="260350"/>
          </a:xfrm>
          <a:prstGeom prst="ellipse">
            <a:avLst/>
          </a:prstGeom>
          <a:solidFill>
            <a:srgbClr val="CC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4" name="円/楕円 124"/>
          <p:cNvSpPr/>
          <p:nvPr userDrawn="1"/>
        </p:nvSpPr>
        <p:spPr>
          <a:xfrm>
            <a:off x="4453467" y="3565525"/>
            <a:ext cx="349251" cy="260350"/>
          </a:xfrm>
          <a:prstGeom prst="ellipse">
            <a:avLst/>
          </a:prstGeom>
          <a:solidFill>
            <a:srgbClr val="99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5" name="円/楕円 125"/>
          <p:cNvSpPr/>
          <p:nvPr userDrawn="1"/>
        </p:nvSpPr>
        <p:spPr>
          <a:xfrm>
            <a:off x="3964518" y="3565525"/>
            <a:ext cx="347133" cy="260350"/>
          </a:xfrm>
          <a:prstGeom prst="ellipse">
            <a:avLst/>
          </a:prstGeom>
          <a:solidFill>
            <a:srgbClr val="66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6" name="円/楕円 126"/>
          <p:cNvSpPr/>
          <p:nvPr userDrawn="1"/>
        </p:nvSpPr>
        <p:spPr>
          <a:xfrm>
            <a:off x="3475567" y="3565525"/>
            <a:ext cx="347133" cy="260350"/>
          </a:xfrm>
          <a:prstGeom prst="ellipse">
            <a:avLst/>
          </a:prstGeom>
          <a:solidFill>
            <a:srgbClr val="33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7" name="円/楕円 127"/>
          <p:cNvSpPr/>
          <p:nvPr userDrawn="1"/>
        </p:nvSpPr>
        <p:spPr>
          <a:xfrm>
            <a:off x="3230034" y="3224214"/>
            <a:ext cx="347133" cy="261937"/>
          </a:xfrm>
          <a:prstGeom prst="ellipse">
            <a:avLst/>
          </a:prstGeom>
          <a:solidFill>
            <a:srgbClr val="3366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8" name="円/楕円 128"/>
          <p:cNvSpPr/>
          <p:nvPr userDrawn="1"/>
        </p:nvSpPr>
        <p:spPr>
          <a:xfrm>
            <a:off x="8614834" y="3224214"/>
            <a:ext cx="347133" cy="261937"/>
          </a:xfrm>
          <a:prstGeom prst="ellipse">
            <a:avLst/>
          </a:prstGeom>
          <a:solidFill>
            <a:srgbClr val="800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19" name="円/楕円 129"/>
          <p:cNvSpPr/>
          <p:nvPr userDrawn="1"/>
        </p:nvSpPr>
        <p:spPr>
          <a:xfrm>
            <a:off x="8125884" y="3224214"/>
            <a:ext cx="347133" cy="261937"/>
          </a:xfrm>
          <a:prstGeom prst="ellipse">
            <a:avLst/>
          </a:prstGeom>
          <a:solidFill>
            <a:srgbClr val="CC00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0" name="円/楕円 130"/>
          <p:cNvSpPr/>
          <p:nvPr userDrawn="1"/>
        </p:nvSpPr>
        <p:spPr>
          <a:xfrm>
            <a:off x="7634818" y="3224214"/>
            <a:ext cx="349249" cy="261937"/>
          </a:xfrm>
          <a:prstGeom prst="ellipse">
            <a:avLst/>
          </a:prstGeom>
          <a:solidFill>
            <a:srgbClr val="FF33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1" name="円/楕円 131"/>
          <p:cNvSpPr/>
          <p:nvPr userDrawn="1"/>
        </p:nvSpPr>
        <p:spPr>
          <a:xfrm>
            <a:off x="7145867" y="3224214"/>
            <a:ext cx="347133" cy="261937"/>
          </a:xfrm>
          <a:prstGeom prst="ellipse">
            <a:avLst/>
          </a:prstGeom>
          <a:solidFill>
            <a:srgbClr val="FF66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2" name="円/楕円 132"/>
          <p:cNvSpPr/>
          <p:nvPr userDrawn="1"/>
        </p:nvSpPr>
        <p:spPr>
          <a:xfrm>
            <a:off x="6656917" y="3224214"/>
            <a:ext cx="347133" cy="261937"/>
          </a:xfrm>
          <a:prstGeom prst="ellipse">
            <a:avLst/>
          </a:prstGeom>
          <a:solidFill>
            <a:srgbClr val="FF99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3" name="円/楕円 133"/>
          <p:cNvSpPr/>
          <p:nvPr userDrawn="1"/>
        </p:nvSpPr>
        <p:spPr>
          <a:xfrm>
            <a:off x="6167967" y="3224214"/>
            <a:ext cx="347133" cy="261937"/>
          </a:xfrm>
          <a:prstGeom prst="ellipse">
            <a:avLst/>
          </a:prstGeom>
          <a:solidFill>
            <a:srgbClr val="FFCC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4" name="円/楕円 134"/>
          <p:cNvSpPr/>
          <p:nvPr userDrawn="1"/>
        </p:nvSpPr>
        <p:spPr>
          <a:xfrm>
            <a:off x="5676900" y="3224214"/>
            <a:ext cx="347133" cy="261937"/>
          </a:xfrm>
          <a:prstGeom prst="ellipse">
            <a:avLst/>
          </a:prstGeom>
          <a:solidFill>
            <a:srgbClr val="FF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5" name="円/楕円 135"/>
          <p:cNvSpPr/>
          <p:nvPr userDrawn="1"/>
        </p:nvSpPr>
        <p:spPr>
          <a:xfrm>
            <a:off x="5187951" y="3224214"/>
            <a:ext cx="347133" cy="261937"/>
          </a:xfrm>
          <a:prstGeom prst="ellipse">
            <a:avLst/>
          </a:prstGeom>
          <a:solidFill>
            <a:srgbClr val="CC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6" name="円/楕円 136"/>
          <p:cNvSpPr/>
          <p:nvPr userDrawn="1"/>
        </p:nvSpPr>
        <p:spPr>
          <a:xfrm>
            <a:off x="4699000" y="3224214"/>
            <a:ext cx="347133" cy="261937"/>
          </a:xfrm>
          <a:prstGeom prst="ellipse">
            <a:avLst/>
          </a:prstGeom>
          <a:solidFill>
            <a:srgbClr val="99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7" name="円/楕円 137"/>
          <p:cNvSpPr/>
          <p:nvPr userDrawn="1"/>
        </p:nvSpPr>
        <p:spPr>
          <a:xfrm>
            <a:off x="4207933" y="3224214"/>
            <a:ext cx="349251" cy="261937"/>
          </a:xfrm>
          <a:prstGeom prst="ellipse">
            <a:avLst/>
          </a:prstGeom>
          <a:solidFill>
            <a:srgbClr val="66FF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8" name="円/楕円 138"/>
          <p:cNvSpPr/>
          <p:nvPr userDrawn="1"/>
        </p:nvSpPr>
        <p:spPr>
          <a:xfrm>
            <a:off x="3718984" y="3224214"/>
            <a:ext cx="347133" cy="261937"/>
          </a:xfrm>
          <a:prstGeom prst="ellipse">
            <a:avLst/>
          </a:prstGeom>
          <a:solidFill>
            <a:srgbClr val="00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29" name="円/楕円 139"/>
          <p:cNvSpPr/>
          <p:nvPr userDrawn="1"/>
        </p:nvSpPr>
        <p:spPr>
          <a:xfrm>
            <a:off x="7406218" y="5967414"/>
            <a:ext cx="347133" cy="261937"/>
          </a:xfrm>
          <a:prstGeom prst="ellipse">
            <a:avLst/>
          </a:prstGeom>
          <a:solidFill>
            <a:srgbClr val="111111"/>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0" name="円/楕円 140"/>
          <p:cNvSpPr/>
          <p:nvPr userDrawn="1"/>
        </p:nvSpPr>
        <p:spPr>
          <a:xfrm>
            <a:off x="6915152" y="5967414"/>
            <a:ext cx="349249" cy="261937"/>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1" name="円/楕円 141"/>
          <p:cNvSpPr/>
          <p:nvPr userDrawn="1"/>
        </p:nvSpPr>
        <p:spPr>
          <a:xfrm>
            <a:off x="6426200" y="5967414"/>
            <a:ext cx="347133" cy="261937"/>
          </a:xfrm>
          <a:prstGeom prst="ellipse">
            <a:avLst/>
          </a:prstGeom>
          <a:solidFill>
            <a:srgbClr val="4D4D4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2" name="円/楕円 142"/>
          <p:cNvSpPr/>
          <p:nvPr userDrawn="1"/>
        </p:nvSpPr>
        <p:spPr>
          <a:xfrm>
            <a:off x="5937251" y="5967414"/>
            <a:ext cx="347133" cy="261937"/>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3" name="円/楕円 143"/>
          <p:cNvSpPr/>
          <p:nvPr userDrawn="1"/>
        </p:nvSpPr>
        <p:spPr>
          <a:xfrm>
            <a:off x="5446185" y="5967414"/>
            <a:ext cx="349249" cy="261937"/>
          </a:xfrm>
          <a:prstGeom prst="ellipse">
            <a:avLst/>
          </a:prstGeom>
          <a:solidFill>
            <a:srgbClr val="96969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4" name="円/楕円 144"/>
          <p:cNvSpPr/>
          <p:nvPr userDrawn="1"/>
        </p:nvSpPr>
        <p:spPr>
          <a:xfrm>
            <a:off x="4957234" y="5967414"/>
            <a:ext cx="347133" cy="261937"/>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5" name="円/楕円 145"/>
          <p:cNvSpPr/>
          <p:nvPr userDrawn="1"/>
        </p:nvSpPr>
        <p:spPr>
          <a:xfrm>
            <a:off x="4468284" y="5967414"/>
            <a:ext cx="347133" cy="261937"/>
          </a:xfrm>
          <a:prstGeom prst="ellipse">
            <a:avLst/>
          </a:prstGeom>
          <a:solidFill>
            <a:srgbClr val="EAEAEA"/>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6" name="円/楕円 146"/>
          <p:cNvSpPr/>
          <p:nvPr userDrawn="1"/>
        </p:nvSpPr>
        <p:spPr>
          <a:xfrm>
            <a:off x="7649634" y="5626100"/>
            <a:ext cx="347133" cy="261938"/>
          </a:xfrm>
          <a:prstGeom prst="ellipse">
            <a:avLst/>
          </a:prstGeom>
          <a:solidFill>
            <a:srgbClr val="08080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7" name="円/楕円 147"/>
          <p:cNvSpPr/>
          <p:nvPr userDrawn="1"/>
        </p:nvSpPr>
        <p:spPr>
          <a:xfrm>
            <a:off x="7160684" y="5626100"/>
            <a:ext cx="347133" cy="261938"/>
          </a:xfrm>
          <a:prstGeom prst="ellipse">
            <a:avLst/>
          </a:prstGeom>
          <a:solidFill>
            <a:srgbClr val="1C1C1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8" name="円/楕円 148"/>
          <p:cNvSpPr/>
          <p:nvPr userDrawn="1"/>
        </p:nvSpPr>
        <p:spPr>
          <a:xfrm>
            <a:off x="6669618" y="5626100"/>
            <a:ext cx="347133" cy="261938"/>
          </a:xfrm>
          <a:prstGeom prst="ellipse">
            <a:avLst/>
          </a:prstGeom>
          <a:solidFill>
            <a:srgbClr val="3333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39" name="円/楕円 149"/>
          <p:cNvSpPr/>
          <p:nvPr userDrawn="1"/>
        </p:nvSpPr>
        <p:spPr>
          <a:xfrm>
            <a:off x="6180667" y="5626100"/>
            <a:ext cx="347133" cy="261938"/>
          </a:xfrm>
          <a:prstGeom prst="ellipse">
            <a:avLst/>
          </a:prstGeom>
          <a:solidFill>
            <a:srgbClr val="5F5F5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0" name="円/楕円 150"/>
          <p:cNvSpPr/>
          <p:nvPr userDrawn="1"/>
        </p:nvSpPr>
        <p:spPr>
          <a:xfrm>
            <a:off x="5691718" y="5626100"/>
            <a:ext cx="347133" cy="261938"/>
          </a:xfrm>
          <a:prstGeom prst="ellipse">
            <a:avLst/>
          </a:prstGeom>
          <a:solidFill>
            <a:srgbClr val="80808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1" name="円/楕円 151"/>
          <p:cNvSpPr/>
          <p:nvPr userDrawn="1"/>
        </p:nvSpPr>
        <p:spPr>
          <a:xfrm>
            <a:off x="5200651" y="5626100"/>
            <a:ext cx="347133" cy="261938"/>
          </a:xfrm>
          <a:prstGeom prst="ellipse">
            <a:avLst/>
          </a:prstGeom>
          <a:solidFill>
            <a:srgbClr val="B2B2B2"/>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2" name="円/楕円 152"/>
          <p:cNvSpPr/>
          <p:nvPr userDrawn="1"/>
        </p:nvSpPr>
        <p:spPr>
          <a:xfrm>
            <a:off x="4711700" y="5626100"/>
            <a:ext cx="347133" cy="261938"/>
          </a:xfrm>
          <a:prstGeom prst="ellipse">
            <a:avLst/>
          </a:prstGeom>
          <a:solidFill>
            <a:srgbClr val="DDDDDD"/>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3" name="円/楕円 153"/>
          <p:cNvSpPr/>
          <p:nvPr userDrawn="1"/>
        </p:nvSpPr>
        <p:spPr>
          <a:xfrm>
            <a:off x="4222751" y="5626100"/>
            <a:ext cx="347133" cy="261938"/>
          </a:xfrm>
          <a:prstGeom prst="ellipse">
            <a:avLst/>
          </a:prstGeom>
          <a:solidFill>
            <a:srgbClr val="F8F8F8"/>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4" name="円/楕円 154"/>
          <p:cNvSpPr>
            <a:spLocks noChangeAspect="1"/>
          </p:cNvSpPr>
          <p:nvPr userDrawn="1"/>
        </p:nvSpPr>
        <p:spPr>
          <a:xfrm>
            <a:off x="8170333" y="5645150"/>
            <a:ext cx="696384" cy="522288"/>
          </a:xfrm>
          <a:prstGeom prst="ellipse">
            <a:avLst/>
          </a:prstGeom>
          <a:solidFill>
            <a:srgbClr val="00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5" name="円/楕円 155"/>
          <p:cNvSpPr>
            <a:spLocks noChangeAspect="1"/>
          </p:cNvSpPr>
          <p:nvPr userDrawn="1"/>
        </p:nvSpPr>
        <p:spPr>
          <a:xfrm>
            <a:off x="3331633" y="5645150"/>
            <a:ext cx="696384" cy="522288"/>
          </a:xfrm>
          <a:prstGeom prst="ellipse">
            <a:avLst/>
          </a:prstGeom>
          <a:solidFill>
            <a:srgbClr val="FFFF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lIns="82927" tIns="41464" rIns="82927" bIns="41464" anchor="ctr"/>
          <a:lstStyle/>
          <a:p>
            <a:pPr>
              <a:buFont typeface="StarSymbol" charset="0"/>
              <a:buNone/>
              <a:defRPr/>
            </a:pPr>
            <a:endParaRPr kumimoji="1" lang="ja-JP" altLang="en-US" sz="1800"/>
          </a:p>
        </p:txBody>
      </p:sp>
      <p:sp>
        <p:nvSpPr>
          <p:cNvPr id="146" name="テキスト ボックス 156"/>
          <p:cNvSpPr txBox="1"/>
          <p:nvPr userDrawn="1"/>
        </p:nvSpPr>
        <p:spPr>
          <a:xfrm>
            <a:off x="306918" y="254001"/>
            <a:ext cx="1858642" cy="468459"/>
          </a:xfrm>
          <a:prstGeom prst="rect">
            <a:avLst/>
          </a:prstGeom>
          <a:noFill/>
        </p:spPr>
        <p:txBody>
          <a:bodyPr wrap="none" lIns="82927" tIns="41464" rIns="82927" bIns="41464">
            <a:spAutoFit/>
          </a:bodyPr>
          <a:lstStyle/>
          <a:p>
            <a:pPr>
              <a:buFont typeface="StarSymbol" charset="0"/>
              <a:buNone/>
              <a:defRPr/>
            </a:pPr>
            <a:r>
              <a:rPr kumimoji="1" lang="en-US" altLang="ja-JP" sz="2500" dirty="0">
                <a:solidFill>
                  <a:schemeClr val="bg2"/>
                </a:solidFill>
                <a:latin typeface="Microsoft Sans Serif" pitchFamily="34" charset="0"/>
                <a:ea typeface="ＭＳ Ｐゴシック" charset="-128"/>
                <a:cs typeface="Microsoft Sans Serif" pitchFamily="34" charset="0"/>
              </a:rPr>
              <a:t>Color wheel</a:t>
            </a:r>
          </a:p>
        </p:txBody>
      </p:sp>
    </p:spTree>
    <p:extLst>
      <p:ext uri="{BB962C8B-B14F-4D97-AF65-F5344CB8AC3E}">
        <p14:creationId xmlns:p14="http://schemas.microsoft.com/office/powerpoint/2010/main" val="279692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pSp>
        <p:nvGrpSpPr>
          <p:cNvPr id="2" name="グループ化 27"/>
          <p:cNvGrpSpPr>
            <a:grpSpLocks/>
          </p:cNvGrpSpPr>
          <p:nvPr userDrawn="1"/>
        </p:nvGrpSpPr>
        <p:grpSpPr bwMode="auto">
          <a:xfrm>
            <a:off x="1642534" y="908051"/>
            <a:ext cx="869951" cy="1395413"/>
            <a:chOff x="1357290" y="1000108"/>
            <a:chExt cx="720000" cy="1540132"/>
          </a:xfrm>
        </p:grpSpPr>
        <p:sp>
          <p:nvSpPr>
            <p:cNvPr id="4" name="円/楕円 13"/>
            <p:cNvSpPr/>
            <p:nvPr userDrawn="1"/>
          </p:nvSpPr>
          <p:spPr>
            <a:xfrm>
              <a:off x="1357290" y="1410109"/>
              <a:ext cx="720000" cy="720130"/>
            </a:xfrm>
            <a:prstGeom prst="ellipse">
              <a:avLst/>
            </a:prstGeom>
            <a:solidFill>
              <a:srgbClr val="FF9933"/>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5" name="円/楕円 14"/>
            <p:cNvSpPr/>
            <p:nvPr userDrawn="1"/>
          </p:nvSpPr>
          <p:spPr>
            <a:xfrm>
              <a:off x="1448385" y="1000108"/>
              <a:ext cx="537810" cy="539659"/>
            </a:xfrm>
            <a:prstGeom prst="ellipse">
              <a:avLst/>
            </a:prstGeom>
            <a:solidFill>
              <a:srgbClr val="FFCC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6" name="円/楕円 15"/>
            <p:cNvSpPr/>
            <p:nvPr userDrawn="1"/>
          </p:nvSpPr>
          <p:spPr>
            <a:xfrm>
              <a:off x="1448385" y="2000581"/>
              <a:ext cx="537810" cy="539659"/>
            </a:xfrm>
            <a:prstGeom prst="ellipse">
              <a:avLst/>
            </a:prstGeom>
            <a:solidFill>
              <a:srgbClr val="9933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3" name="グループ化 31"/>
          <p:cNvGrpSpPr>
            <a:grpSpLocks/>
          </p:cNvGrpSpPr>
          <p:nvPr userDrawn="1"/>
        </p:nvGrpSpPr>
        <p:grpSpPr bwMode="auto">
          <a:xfrm>
            <a:off x="3369733" y="4017963"/>
            <a:ext cx="872067" cy="1397000"/>
            <a:chOff x="2464579" y="1000108"/>
            <a:chExt cx="720000" cy="1540132"/>
          </a:xfrm>
        </p:grpSpPr>
        <p:sp>
          <p:nvSpPr>
            <p:cNvPr id="8" name="円/楕円 17"/>
            <p:cNvSpPr/>
            <p:nvPr userDrawn="1"/>
          </p:nvSpPr>
          <p:spPr>
            <a:xfrm>
              <a:off x="2464579" y="1409643"/>
              <a:ext cx="720000" cy="721062"/>
            </a:xfrm>
            <a:prstGeom prst="ellipse">
              <a:avLst/>
            </a:prstGeom>
            <a:solidFill>
              <a:srgbClr val="00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9" name="円/楕円 18"/>
            <p:cNvSpPr/>
            <p:nvPr userDrawn="1"/>
          </p:nvSpPr>
          <p:spPr>
            <a:xfrm>
              <a:off x="2555453" y="2001194"/>
              <a:ext cx="538252" cy="539046"/>
            </a:xfrm>
            <a:prstGeom prst="ellipse">
              <a:avLst/>
            </a:prstGeom>
            <a:solidFill>
              <a:srgbClr val="0099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10" name="円/楕円 19"/>
            <p:cNvSpPr/>
            <p:nvPr userDrawn="1"/>
          </p:nvSpPr>
          <p:spPr>
            <a:xfrm>
              <a:off x="2555453" y="1000108"/>
              <a:ext cx="538252" cy="539046"/>
            </a:xfrm>
            <a:prstGeom prst="ellipse">
              <a:avLst/>
            </a:prstGeom>
            <a:solidFill>
              <a:srgbClr val="99FF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7" name="グループ化 35"/>
          <p:cNvGrpSpPr>
            <a:grpSpLocks/>
          </p:cNvGrpSpPr>
          <p:nvPr userDrawn="1"/>
        </p:nvGrpSpPr>
        <p:grpSpPr bwMode="auto">
          <a:xfrm>
            <a:off x="5010151" y="4017963"/>
            <a:ext cx="872067" cy="1397000"/>
            <a:chOff x="3643306" y="1000108"/>
            <a:chExt cx="720000" cy="1540132"/>
          </a:xfrm>
        </p:grpSpPr>
        <p:sp>
          <p:nvSpPr>
            <p:cNvPr id="12" name="円/楕円 21"/>
            <p:cNvSpPr/>
            <p:nvPr userDrawn="1"/>
          </p:nvSpPr>
          <p:spPr>
            <a:xfrm>
              <a:off x="3643306" y="1409643"/>
              <a:ext cx="720000" cy="721062"/>
            </a:xfrm>
            <a:prstGeom prst="ellipse">
              <a:avLst/>
            </a:prstGeom>
            <a:solidFill>
              <a:srgbClr val="99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13" name="円/楕円 22"/>
            <p:cNvSpPr/>
            <p:nvPr userDrawn="1"/>
          </p:nvSpPr>
          <p:spPr>
            <a:xfrm>
              <a:off x="3734180" y="2001194"/>
              <a:ext cx="538252" cy="539046"/>
            </a:xfrm>
            <a:prstGeom prst="ellipse">
              <a:avLst/>
            </a:prstGeom>
            <a:solidFill>
              <a:srgbClr val="6600CC"/>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14" name="円/楕円 23"/>
            <p:cNvSpPr/>
            <p:nvPr userDrawn="1"/>
          </p:nvSpPr>
          <p:spPr>
            <a:xfrm>
              <a:off x="3734180" y="1000108"/>
              <a:ext cx="538252" cy="539046"/>
            </a:xfrm>
            <a:prstGeom prst="ellipse">
              <a:avLst/>
            </a:prstGeom>
            <a:solidFill>
              <a:srgbClr val="CC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11" name="グループ化 39"/>
          <p:cNvGrpSpPr>
            <a:grpSpLocks/>
          </p:cNvGrpSpPr>
          <p:nvPr userDrawn="1"/>
        </p:nvGrpSpPr>
        <p:grpSpPr bwMode="auto">
          <a:xfrm>
            <a:off x="1727200" y="4017963"/>
            <a:ext cx="872067" cy="1397000"/>
            <a:chOff x="5214942" y="1000108"/>
            <a:chExt cx="720000" cy="1540132"/>
          </a:xfrm>
        </p:grpSpPr>
        <p:sp>
          <p:nvSpPr>
            <p:cNvPr id="16" name="円/楕円 25"/>
            <p:cNvSpPr/>
            <p:nvPr userDrawn="1"/>
          </p:nvSpPr>
          <p:spPr>
            <a:xfrm>
              <a:off x="5214942" y="1409643"/>
              <a:ext cx="720000" cy="721062"/>
            </a:xfrm>
            <a:prstGeom prst="ellipse">
              <a:avLst/>
            </a:prstGeom>
            <a:solidFill>
              <a:srgbClr val="777777"/>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17" name="円/楕円 26"/>
            <p:cNvSpPr/>
            <p:nvPr userDrawn="1"/>
          </p:nvSpPr>
          <p:spPr>
            <a:xfrm>
              <a:off x="5305816" y="1000108"/>
              <a:ext cx="538252" cy="539046"/>
            </a:xfrm>
            <a:prstGeom prst="ellipse">
              <a:avLst/>
            </a:prstGeom>
            <a:solidFill>
              <a:srgbClr val="C0C0C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18" name="円/楕円 27"/>
            <p:cNvSpPr/>
            <p:nvPr userDrawn="1"/>
          </p:nvSpPr>
          <p:spPr>
            <a:xfrm>
              <a:off x="5305816" y="2001194"/>
              <a:ext cx="538252" cy="539046"/>
            </a:xfrm>
            <a:prstGeom prst="ellipse">
              <a:avLst/>
            </a:prstGeom>
            <a:solidFill>
              <a:srgbClr val="29292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15" name="グループ化 43"/>
          <p:cNvGrpSpPr>
            <a:grpSpLocks/>
          </p:cNvGrpSpPr>
          <p:nvPr userDrawn="1"/>
        </p:nvGrpSpPr>
        <p:grpSpPr bwMode="auto">
          <a:xfrm>
            <a:off x="3109384" y="908051"/>
            <a:ext cx="872067" cy="1395413"/>
            <a:chOff x="6286512" y="1000108"/>
            <a:chExt cx="720000" cy="1540132"/>
          </a:xfrm>
        </p:grpSpPr>
        <p:sp>
          <p:nvSpPr>
            <p:cNvPr id="20" name="円/楕円 29"/>
            <p:cNvSpPr/>
            <p:nvPr userDrawn="1"/>
          </p:nvSpPr>
          <p:spPr>
            <a:xfrm>
              <a:off x="6286512" y="1410109"/>
              <a:ext cx="720000" cy="720130"/>
            </a:xfrm>
            <a:prstGeom prst="ellipse">
              <a:avLst/>
            </a:prstGeom>
            <a:solidFill>
              <a:srgbClr val="3366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21" name="円/楕円 30"/>
            <p:cNvSpPr/>
            <p:nvPr userDrawn="1"/>
          </p:nvSpPr>
          <p:spPr>
            <a:xfrm>
              <a:off x="6377386" y="2000581"/>
              <a:ext cx="538252" cy="539659"/>
            </a:xfrm>
            <a:prstGeom prst="ellipse">
              <a:avLst/>
            </a:prstGeom>
            <a:solidFill>
              <a:srgbClr val="0066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22" name="円/楕円 31"/>
            <p:cNvSpPr/>
            <p:nvPr userDrawn="1"/>
          </p:nvSpPr>
          <p:spPr>
            <a:xfrm>
              <a:off x="6377386" y="1000108"/>
              <a:ext cx="538252" cy="539659"/>
            </a:xfrm>
            <a:prstGeom prst="ellipse">
              <a:avLst/>
            </a:prstGeom>
            <a:solidFill>
              <a:srgbClr val="99CCFF"/>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19" name="グループ化 47"/>
          <p:cNvGrpSpPr>
            <a:grpSpLocks/>
          </p:cNvGrpSpPr>
          <p:nvPr userDrawn="1"/>
        </p:nvGrpSpPr>
        <p:grpSpPr bwMode="auto">
          <a:xfrm>
            <a:off x="4540251" y="901700"/>
            <a:ext cx="872067" cy="1397000"/>
            <a:chOff x="6286512" y="1000108"/>
            <a:chExt cx="720000" cy="1540132"/>
          </a:xfrm>
        </p:grpSpPr>
        <p:sp>
          <p:nvSpPr>
            <p:cNvPr id="24" name="円/楕円 33"/>
            <p:cNvSpPr/>
            <p:nvPr userDrawn="1"/>
          </p:nvSpPr>
          <p:spPr>
            <a:xfrm>
              <a:off x="6286512" y="1409643"/>
              <a:ext cx="720000" cy="721062"/>
            </a:xfrm>
            <a:prstGeom prst="ellipse">
              <a:avLst/>
            </a:prstGeom>
            <a:solidFill>
              <a:srgbClr val="FFFF66"/>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25" name="円/楕円 34"/>
            <p:cNvSpPr/>
            <p:nvPr userDrawn="1"/>
          </p:nvSpPr>
          <p:spPr>
            <a:xfrm>
              <a:off x="6377386" y="2001194"/>
              <a:ext cx="538252" cy="539046"/>
            </a:xfrm>
            <a:prstGeom prst="ellipse">
              <a:avLst/>
            </a:prstGeom>
            <a:solidFill>
              <a:srgbClr val="CC99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26" name="円/楕円 35"/>
            <p:cNvSpPr/>
            <p:nvPr userDrawn="1"/>
          </p:nvSpPr>
          <p:spPr>
            <a:xfrm>
              <a:off x="6377386" y="1000108"/>
              <a:ext cx="538252" cy="539046"/>
            </a:xfrm>
            <a:prstGeom prst="ellipse">
              <a:avLst/>
            </a:prstGeom>
            <a:solidFill>
              <a:srgbClr val="FFFF99"/>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grpSp>
        <p:nvGrpSpPr>
          <p:cNvPr id="23" name="グループ化 51"/>
          <p:cNvGrpSpPr>
            <a:grpSpLocks/>
          </p:cNvGrpSpPr>
          <p:nvPr userDrawn="1"/>
        </p:nvGrpSpPr>
        <p:grpSpPr bwMode="auto">
          <a:xfrm>
            <a:off x="6614584" y="4011613"/>
            <a:ext cx="872067" cy="1397000"/>
            <a:chOff x="6286512" y="1000108"/>
            <a:chExt cx="720000" cy="1540132"/>
          </a:xfrm>
        </p:grpSpPr>
        <p:sp>
          <p:nvSpPr>
            <p:cNvPr id="29" name="円/楕円 37"/>
            <p:cNvSpPr/>
            <p:nvPr userDrawn="1"/>
          </p:nvSpPr>
          <p:spPr>
            <a:xfrm>
              <a:off x="6286512" y="1409643"/>
              <a:ext cx="720000" cy="721062"/>
            </a:xfrm>
            <a:prstGeom prst="ellipse">
              <a:avLst/>
            </a:prstGeom>
            <a:solidFill>
              <a:srgbClr val="FF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30" name="円/楕円 38"/>
            <p:cNvSpPr/>
            <p:nvPr userDrawn="1"/>
          </p:nvSpPr>
          <p:spPr>
            <a:xfrm>
              <a:off x="6377386" y="2001194"/>
              <a:ext cx="538252" cy="539046"/>
            </a:xfrm>
            <a:prstGeom prst="ellipse">
              <a:avLst/>
            </a:prstGeom>
            <a:solidFill>
              <a:srgbClr val="FF00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sp>
          <p:nvSpPr>
            <p:cNvPr id="31" name="円/楕円 39"/>
            <p:cNvSpPr/>
            <p:nvPr userDrawn="1"/>
          </p:nvSpPr>
          <p:spPr>
            <a:xfrm>
              <a:off x="6377386" y="1000108"/>
              <a:ext cx="538252" cy="539046"/>
            </a:xfrm>
            <a:prstGeom prst="ellipse">
              <a:avLst/>
            </a:prstGeom>
            <a:solidFill>
              <a:srgbClr val="00FF00"/>
            </a:solid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StarSymbol" charset="0"/>
                <a:buNone/>
                <a:defRPr/>
              </a:pPr>
              <a:endParaRPr kumimoji="1" lang="ja-JP" altLang="en-US" sz="1800"/>
            </a:p>
          </p:txBody>
        </p:sp>
      </p:grpSp>
      <p:sp>
        <p:nvSpPr>
          <p:cNvPr id="27" name="テキスト プレースホルダ 1"/>
          <p:cNvSpPr>
            <a:spLocks noGrp="1"/>
          </p:cNvSpPr>
          <p:nvPr>
            <p:ph type="body" sz="quarter" idx="10"/>
          </p:nvPr>
        </p:nvSpPr>
        <p:spPr>
          <a:xfrm>
            <a:off x="0" y="123833"/>
            <a:ext cx="3935984" cy="508161"/>
          </a:xfrm>
          <a:prstGeom prst="rect">
            <a:avLst/>
          </a:prstGeom>
        </p:spPr>
        <p:txBody>
          <a:bodyPr lIns="82927" tIns="41464" rIns="82927" bIns="41464"/>
          <a:lstStyle>
            <a:lvl1pPr>
              <a:buNone/>
              <a:defRPr b="1">
                <a:solidFill>
                  <a:srgbClr val="212733"/>
                </a:solidFill>
                <a:latin typeface="Calibri" pitchFamily="34" charset="0"/>
              </a:defRPr>
            </a:lvl1pPr>
          </a:lstStyle>
          <a:p>
            <a:pPr lvl="0"/>
            <a:r>
              <a:rPr lang="ja-JP" altLang="en-US"/>
              <a:t>マスタ テキストの書式設定</a:t>
            </a:r>
          </a:p>
        </p:txBody>
      </p:sp>
    </p:spTree>
    <p:extLst>
      <p:ext uri="{BB962C8B-B14F-4D97-AF65-F5344CB8AC3E}">
        <p14:creationId xmlns:p14="http://schemas.microsoft.com/office/powerpoint/2010/main" val="302093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pSp>
        <p:nvGrpSpPr>
          <p:cNvPr id="2" name="グループ化 13"/>
          <p:cNvGrpSpPr>
            <a:grpSpLocks/>
          </p:cNvGrpSpPr>
          <p:nvPr userDrawn="1"/>
        </p:nvGrpSpPr>
        <p:grpSpPr bwMode="auto">
          <a:xfrm>
            <a:off x="0" y="0"/>
            <a:ext cx="12192000" cy="6858000"/>
            <a:chOff x="0" y="0"/>
            <a:chExt cx="10080625" cy="7559675"/>
          </a:xfrm>
        </p:grpSpPr>
        <p:cxnSp>
          <p:nvCxnSpPr>
            <p:cNvPr id="4" name="直線コネクタ 19"/>
            <p:cNvCxnSpPr>
              <a:cxnSpLocks noChangeShapeType="1"/>
            </p:cNvCxnSpPr>
            <p:nvPr userDrawn="1"/>
          </p:nvCxnSpPr>
          <p:spPr bwMode="auto">
            <a:xfrm>
              <a:off x="0" y="1636713"/>
              <a:ext cx="10080625"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3065463"/>
              <a:ext cx="10080625" cy="0"/>
            </a:xfrm>
            <a:prstGeom prst="line">
              <a:avLst/>
            </a:prstGeom>
            <a:noFill/>
            <a:ln w="9525" algn="ctr">
              <a:solidFill>
                <a:srgbClr val="002060"/>
              </a:solidFill>
              <a:round/>
              <a:headEnd/>
              <a:tailEnd/>
            </a:ln>
          </p:spPr>
        </p:cxnSp>
        <p:cxnSp>
          <p:nvCxnSpPr>
            <p:cNvPr id="6" name="直線コネクタ 21"/>
            <p:cNvCxnSpPr>
              <a:cxnSpLocks noChangeShapeType="1"/>
            </p:cNvCxnSpPr>
            <p:nvPr userDrawn="1"/>
          </p:nvCxnSpPr>
          <p:spPr bwMode="auto">
            <a:xfrm>
              <a:off x="0" y="4494213"/>
              <a:ext cx="10080625" cy="0"/>
            </a:xfrm>
            <a:prstGeom prst="line">
              <a:avLst/>
            </a:prstGeom>
            <a:noFill/>
            <a:ln w="9525" algn="ctr">
              <a:solidFill>
                <a:srgbClr val="002060"/>
              </a:solidFill>
              <a:round/>
              <a:headEnd/>
              <a:tailEnd/>
            </a:ln>
          </p:spPr>
        </p:cxnSp>
        <p:cxnSp>
          <p:nvCxnSpPr>
            <p:cNvPr id="7" name="直線コネクタ 22"/>
            <p:cNvCxnSpPr>
              <a:cxnSpLocks noChangeShapeType="1"/>
            </p:cNvCxnSpPr>
            <p:nvPr userDrawn="1"/>
          </p:nvCxnSpPr>
          <p:spPr bwMode="auto">
            <a:xfrm>
              <a:off x="0" y="5922963"/>
              <a:ext cx="10080625"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207963"/>
              <a:ext cx="10080625"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7351713"/>
              <a:ext cx="10080625"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596481" y="3779044"/>
              <a:ext cx="7559675" cy="1587"/>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6047581" y="3779044"/>
              <a:ext cx="7559675" cy="1588"/>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81794" y="3779044"/>
              <a:ext cx="7559675" cy="1588"/>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832894" y="3779044"/>
              <a:ext cx="7559675" cy="1587"/>
            </a:xfrm>
            <a:prstGeom prst="line">
              <a:avLst/>
            </a:prstGeom>
            <a:noFill/>
            <a:ln w="9525" algn="ctr">
              <a:solidFill>
                <a:srgbClr val="002060"/>
              </a:solidFill>
              <a:round/>
              <a:headEnd/>
              <a:tailEnd/>
            </a:ln>
          </p:spPr>
        </p:cxnSp>
      </p:grpSp>
      <p:sp>
        <p:nvSpPr>
          <p:cNvPr id="13" name="テキスト プレースホルダ 1"/>
          <p:cNvSpPr>
            <a:spLocks noGrp="1"/>
          </p:cNvSpPr>
          <p:nvPr>
            <p:ph type="body" sz="quarter" idx="10"/>
          </p:nvPr>
        </p:nvSpPr>
        <p:spPr>
          <a:xfrm>
            <a:off x="0" y="123833"/>
            <a:ext cx="3935984" cy="508161"/>
          </a:xfrm>
          <a:prstGeom prst="rect">
            <a:avLst/>
          </a:prstGeom>
        </p:spPr>
        <p:txBody>
          <a:bodyPr lIns="82927" tIns="41464" rIns="82927" bIns="41464"/>
          <a:lstStyle>
            <a:lvl1pPr>
              <a:buNone/>
              <a:defRPr b="1" baseline="0">
                <a:solidFill>
                  <a:srgbClr val="212733"/>
                </a:solidFill>
                <a:latin typeface="Arial" panose="020B0604020202020204" pitchFamily="34" charset="0"/>
                <a:ea typeface="MS PGothic" panose="020B0600070205080204" pitchFamily="34" charset="-128"/>
              </a:defRPr>
            </a:lvl1pPr>
          </a:lstStyle>
          <a:p>
            <a:pPr lvl="0"/>
            <a:r>
              <a:rPr lang="ja-JP" altLang="en-US" dirty="0"/>
              <a:t>マスタ テキストの書式設定</a:t>
            </a:r>
          </a:p>
        </p:txBody>
      </p:sp>
    </p:spTree>
    <p:extLst>
      <p:ext uri="{BB962C8B-B14F-4D97-AF65-F5344CB8AC3E}">
        <p14:creationId xmlns:p14="http://schemas.microsoft.com/office/powerpoint/2010/main" val="36250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pSp>
        <p:nvGrpSpPr>
          <p:cNvPr id="15" name="Group 14"/>
          <p:cNvGrpSpPr/>
          <p:nvPr userDrawn="1"/>
        </p:nvGrpSpPr>
        <p:grpSpPr>
          <a:xfrm>
            <a:off x="0" y="0"/>
            <a:ext cx="12192000" cy="6858000"/>
            <a:chOff x="0" y="0"/>
            <a:chExt cx="9144000" cy="6858000"/>
          </a:xfrm>
        </p:grpSpPr>
        <p:cxnSp>
          <p:nvCxnSpPr>
            <p:cNvPr id="4" name="直線コネクタ 19"/>
            <p:cNvCxnSpPr>
              <a:cxnSpLocks noChangeShapeType="1"/>
            </p:cNvCxnSpPr>
            <p:nvPr userDrawn="1"/>
          </p:nvCxnSpPr>
          <p:spPr bwMode="auto">
            <a:xfrm>
              <a:off x="0" y="2348887"/>
              <a:ext cx="9144000" cy="0"/>
            </a:xfrm>
            <a:prstGeom prst="line">
              <a:avLst/>
            </a:prstGeom>
            <a:noFill/>
            <a:ln w="9525" algn="ctr">
              <a:solidFill>
                <a:srgbClr val="002060"/>
              </a:solidFill>
              <a:round/>
              <a:headEnd/>
              <a:tailEnd/>
            </a:ln>
          </p:spPr>
        </p:cxnSp>
        <p:cxnSp>
          <p:nvCxnSpPr>
            <p:cNvPr id="5" name="直線コネクタ 20"/>
            <p:cNvCxnSpPr>
              <a:cxnSpLocks noChangeShapeType="1"/>
            </p:cNvCxnSpPr>
            <p:nvPr userDrawn="1"/>
          </p:nvCxnSpPr>
          <p:spPr bwMode="auto">
            <a:xfrm>
              <a:off x="0" y="4509114"/>
              <a:ext cx="9144000" cy="0"/>
            </a:xfrm>
            <a:prstGeom prst="line">
              <a:avLst/>
            </a:prstGeom>
            <a:noFill/>
            <a:ln w="9525" algn="ctr">
              <a:solidFill>
                <a:srgbClr val="002060"/>
              </a:solidFill>
              <a:round/>
              <a:headEnd/>
              <a:tailEnd/>
            </a:ln>
          </p:spPr>
        </p:cxnSp>
        <p:cxnSp>
          <p:nvCxnSpPr>
            <p:cNvPr id="8" name="直線コネクタ 26"/>
            <p:cNvCxnSpPr>
              <a:cxnSpLocks noChangeShapeType="1"/>
            </p:cNvCxnSpPr>
            <p:nvPr userDrawn="1"/>
          </p:nvCxnSpPr>
          <p:spPr bwMode="auto">
            <a:xfrm>
              <a:off x="0" y="188660"/>
              <a:ext cx="9144000" cy="0"/>
            </a:xfrm>
            <a:prstGeom prst="line">
              <a:avLst/>
            </a:prstGeom>
            <a:noFill/>
            <a:ln w="9525" algn="ctr">
              <a:solidFill>
                <a:srgbClr val="002060"/>
              </a:solidFill>
              <a:round/>
              <a:headEnd/>
              <a:tailEnd/>
            </a:ln>
          </p:spPr>
        </p:cxnSp>
        <p:cxnSp>
          <p:nvCxnSpPr>
            <p:cNvPr id="9" name="直線コネクタ 27"/>
            <p:cNvCxnSpPr>
              <a:cxnSpLocks noChangeShapeType="1"/>
            </p:cNvCxnSpPr>
            <p:nvPr userDrawn="1"/>
          </p:nvCxnSpPr>
          <p:spPr bwMode="auto">
            <a:xfrm>
              <a:off x="0" y="6669341"/>
              <a:ext cx="9144000" cy="0"/>
            </a:xfrm>
            <a:prstGeom prst="line">
              <a:avLst/>
            </a:prstGeom>
            <a:noFill/>
            <a:ln w="9525" algn="ctr">
              <a:solidFill>
                <a:srgbClr val="002060"/>
              </a:solidFill>
              <a:round/>
              <a:headEnd/>
              <a:tailEnd/>
            </a:ln>
          </p:spPr>
        </p:cxnSp>
        <p:cxnSp>
          <p:nvCxnSpPr>
            <p:cNvPr id="10" name="直線コネクタ 28"/>
            <p:cNvCxnSpPr>
              <a:cxnSpLocks noChangeShapeType="1"/>
            </p:cNvCxnSpPr>
            <p:nvPr userDrawn="1"/>
          </p:nvCxnSpPr>
          <p:spPr bwMode="auto">
            <a:xfrm rot="5400000">
              <a:off x="-3262680" y="3428280"/>
              <a:ext cx="6858000" cy="1440"/>
            </a:xfrm>
            <a:prstGeom prst="line">
              <a:avLst/>
            </a:prstGeom>
            <a:noFill/>
            <a:ln w="9525" algn="ctr">
              <a:solidFill>
                <a:srgbClr val="002060"/>
              </a:solidFill>
              <a:round/>
              <a:headEnd/>
              <a:tailEnd/>
            </a:ln>
          </p:spPr>
        </p:cxnSp>
        <p:cxnSp>
          <p:nvCxnSpPr>
            <p:cNvPr id="11" name="直線コネクタ 32"/>
            <p:cNvCxnSpPr>
              <a:cxnSpLocks noChangeShapeType="1"/>
            </p:cNvCxnSpPr>
            <p:nvPr userDrawn="1"/>
          </p:nvCxnSpPr>
          <p:spPr bwMode="auto">
            <a:xfrm rot="5400000">
              <a:off x="5485320" y="3428280"/>
              <a:ext cx="6858000" cy="1440"/>
            </a:xfrm>
            <a:prstGeom prst="line">
              <a:avLst/>
            </a:prstGeom>
            <a:noFill/>
            <a:ln w="9525" algn="ctr">
              <a:solidFill>
                <a:srgbClr val="002060"/>
              </a:solidFill>
              <a:round/>
              <a:headEnd/>
              <a:tailEnd/>
            </a:ln>
          </p:spPr>
        </p:cxnSp>
        <p:cxnSp>
          <p:nvCxnSpPr>
            <p:cNvPr id="12" name="直線コネクタ 34"/>
            <p:cNvCxnSpPr>
              <a:cxnSpLocks noChangeShapeType="1"/>
            </p:cNvCxnSpPr>
            <p:nvPr userDrawn="1"/>
          </p:nvCxnSpPr>
          <p:spPr bwMode="auto">
            <a:xfrm rot="5400000">
              <a:off x="-346680" y="3428280"/>
              <a:ext cx="6858000" cy="1440"/>
            </a:xfrm>
            <a:prstGeom prst="line">
              <a:avLst/>
            </a:prstGeom>
            <a:noFill/>
            <a:ln w="9525" algn="ctr">
              <a:solidFill>
                <a:srgbClr val="002060"/>
              </a:solidFill>
              <a:round/>
              <a:headEnd/>
              <a:tailEnd/>
            </a:ln>
          </p:spPr>
        </p:cxnSp>
        <p:cxnSp>
          <p:nvCxnSpPr>
            <p:cNvPr id="14" name="直線コネクタ 35"/>
            <p:cNvCxnSpPr>
              <a:cxnSpLocks noChangeShapeType="1"/>
            </p:cNvCxnSpPr>
            <p:nvPr userDrawn="1"/>
          </p:nvCxnSpPr>
          <p:spPr bwMode="auto">
            <a:xfrm rot="5400000">
              <a:off x="2569320" y="3428280"/>
              <a:ext cx="6858000" cy="1440"/>
            </a:xfrm>
            <a:prstGeom prst="line">
              <a:avLst/>
            </a:prstGeom>
            <a:noFill/>
            <a:ln w="9525" algn="ctr">
              <a:solidFill>
                <a:srgbClr val="002060"/>
              </a:solidFill>
              <a:round/>
              <a:headEnd/>
              <a:tailEnd/>
            </a:ln>
          </p:spPr>
        </p:cxnSp>
      </p:grpSp>
    </p:spTree>
    <p:extLst>
      <p:ext uri="{BB962C8B-B14F-4D97-AF65-F5344CB8AC3E}">
        <p14:creationId xmlns:p14="http://schemas.microsoft.com/office/powerpoint/2010/main" val="208494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06160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Lst>
  <p:txStyles>
    <p:titleStyle>
      <a:lvl1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mj-lt"/>
          <a:ea typeface="+mj-ea"/>
          <a:cs typeface="+mj-cs"/>
        </a:defRPr>
      </a:lvl1pPr>
      <a:lvl2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2pPr>
      <a:lvl3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3pPr>
      <a:lvl4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4pPr>
      <a:lvl5pPr marL="976313" indent="-193675" algn="l" defTabSz="412750" rtl="0" eaLnBrk="0" fontAlgn="base" hangingPunct="0">
        <a:spcBef>
          <a:spcPct val="0"/>
        </a:spcBef>
        <a:spcAft>
          <a:spcPct val="0"/>
        </a:spcAft>
        <a:buClr>
          <a:srgbClr val="FFFFFF"/>
        </a:buClr>
        <a:buSzPct val="45000"/>
        <a:buFont typeface="StarSymbol"/>
        <a:defRPr sz="4000">
          <a:solidFill>
            <a:srgbClr val="000000"/>
          </a:solidFill>
          <a:latin typeface="Times New Roman" pitchFamily="18" charset="0"/>
          <a:ea typeface="ＭＳ Ｐゴシック" pitchFamily="50" charset="-128"/>
        </a:defRPr>
      </a:lvl5pPr>
      <a:lvl6pPr marL="139365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6pPr>
      <a:lvl7pPr marL="180829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7pPr>
      <a:lvl8pPr marL="2222931"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8pPr>
      <a:lvl9pPr marL="2637573" indent="-195803" algn="l" defTabSz="414640" rtl="0" fontAlgn="base" hangingPunct="0">
        <a:spcBef>
          <a:spcPct val="0"/>
        </a:spcBef>
        <a:spcAft>
          <a:spcPct val="0"/>
        </a:spcAft>
        <a:buClr>
          <a:srgbClr val="FFFFFF"/>
        </a:buClr>
        <a:buSzPct val="45000"/>
        <a:buFont typeface="StarSymbol" charset="0"/>
        <a:defRPr sz="4000">
          <a:solidFill>
            <a:srgbClr val="000000"/>
          </a:solidFill>
          <a:latin typeface="Times New Roman" pitchFamily="18" charset="0"/>
          <a:ea typeface="ＭＳ Ｐゴシック" pitchFamily="50" charset="-128"/>
        </a:defRPr>
      </a:lvl9pPr>
    </p:titleStyle>
    <p:bodyStyle>
      <a:lvl1pPr marL="388938" indent="-292100" algn="l" defTabSz="412750" rtl="0" eaLnBrk="0" fontAlgn="base" hangingPunct="0">
        <a:lnSpc>
          <a:spcPct val="95000"/>
        </a:lnSpc>
        <a:spcBef>
          <a:spcPct val="0"/>
        </a:spcBef>
        <a:spcAft>
          <a:spcPts val="1288"/>
        </a:spcAft>
        <a:buClr>
          <a:srgbClr val="FFFFFF"/>
        </a:buClr>
        <a:buSzPct val="45000"/>
        <a:buFont typeface="StarSymbol"/>
        <a:buChar char="●"/>
        <a:defRPr sz="2900">
          <a:solidFill>
            <a:srgbClr val="FFFFFF"/>
          </a:solidFill>
          <a:latin typeface="+mn-lt"/>
          <a:ea typeface="+mn-ea"/>
          <a:cs typeface="+mn-cs"/>
        </a:defRPr>
      </a:lvl1pPr>
      <a:lvl2pPr marL="781050" indent="-258763" algn="l" defTabSz="412750" rtl="0" eaLnBrk="0" fontAlgn="base" hangingPunct="0">
        <a:lnSpc>
          <a:spcPct val="95000"/>
        </a:lnSpc>
        <a:spcBef>
          <a:spcPct val="0"/>
        </a:spcBef>
        <a:spcAft>
          <a:spcPts val="1038"/>
        </a:spcAft>
        <a:buClr>
          <a:srgbClr val="FFFFFF"/>
        </a:buClr>
        <a:buSzPct val="75000"/>
        <a:buFont typeface="StarSymbol"/>
        <a:buChar char="–"/>
        <a:defRPr sz="2500">
          <a:solidFill>
            <a:srgbClr val="FFFFFF"/>
          </a:solidFill>
          <a:latin typeface="+mn-lt"/>
        </a:defRPr>
      </a:lvl2pPr>
      <a:lvl3pPr marL="1173163" indent="-193675" algn="l" defTabSz="412750" rtl="0" eaLnBrk="0" fontAlgn="base" hangingPunct="0">
        <a:lnSpc>
          <a:spcPct val="95000"/>
        </a:lnSpc>
        <a:spcBef>
          <a:spcPct val="0"/>
        </a:spcBef>
        <a:spcAft>
          <a:spcPts val="775"/>
        </a:spcAft>
        <a:buClr>
          <a:srgbClr val="FFFFFF"/>
        </a:buClr>
        <a:buSzPct val="45000"/>
        <a:buFont typeface="StarSymbol"/>
        <a:buChar char="●"/>
        <a:defRPr sz="2200">
          <a:solidFill>
            <a:srgbClr val="FFFFFF"/>
          </a:solidFill>
          <a:latin typeface="+mn-lt"/>
        </a:defRPr>
      </a:lvl3pPr>
      <a:lvl4pPr marL="1563688" indent="-193675" algn="l" defTabSz="412750" rtl="0" eaLnBrk="0" fontAlgn="base" hangingPunct="0">
        <a:lnSpc>
          <a:spcPct val="95000"/>
        </a:lnSpc>
        <a:spcBef>
          <a:spcPct val="0"/>
        </a:spcBef>
        <a:spcAft>
          <a:spcPts val="525"/>
        </a:spcAft>
        <a:buClr>
          <a:srgbClr val="FFFFFF"/>
        </a:buClr>
        <a:buSzPct val="75000"/>
        <a:buFont typeface="StarSymbol"/>
        <a:buChar char="–"/>
        <a:defRPr>
          <a:solidFill>
            <a:srgbClr val="FFFFFF"/>
          </a:solidFill>
          <a:latin typeface="+mn-lt"/>
        </a:defRPr>
      </a:lvl4pPr>
      <a:lvl5pPr marL="1955800" indent="-193675" algn="l" defTabSz="412750" rtl="0" eaLnBrk="0" fontAlgn="base" hangingPunct="0">
        <a:lnSpc>
          <a:spcPct val="95000"/>
        </a:lnSpc>
        <a:spcBef>
          <a:spcPct val="0"/>
        </a:spcBef>
        <a:spcAft>
          <a:spcPts val="263"/>
        </a:spcAft>
        <a:buClr>
          <a:srgbClr val="FFFFFF"/>
        </a:buClr>
        <a:buSzPct val="45000"/>
        <a:buFont typeface="StarSymbol"/>
        <a:buChar char="●"/>
        <a:defRPr>
          <a:solidFill>
            <a:srgbClr val="FFFFFF"/>
          </a:solidFill>
          <a:latin typeface="+mn-lt"/>
        </a:defRPr>
      </a:lvl5pPr>
      <a:lvl6pPr marL="237266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6pPr>
      <a:lvl7pPr marL="278730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7pPr>
      <a:lvl8pPr marL="320194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8pPr>
      <a:lvl9pPr marL="3616583" indent="-195803" algn="l" defTabSz="414640" rtl="0" fontAlgn="base" hangingPunct="0">
        <a:lnSpc>
          <a:spcPct val="95000"/>
        </a:lnSpc>
        <a:spcBef>
          <a:spcPct val="0"/>
        </a:spcBef>
        <a:spcAft>
          <a:spcPts val="261"/>
        </a:spcAft>
        <a:buClr>
          <a:srgbClr val="FFFFFF"/>
        </a:buClr>
        <a:buSzPct val="45000"/>
        <a:buFont typeface="StarSymbol" charset="0"/>
        <a:buChar char="●"/>
        <a:defRPr sz="1800">
          <a:solidFill>
            <a:srgbClr val="FFFFFF"/>
          </a:solidFill>
          <a:latin typeface="+mn-lt"/>
        </a:defRPr>
      </a:lvl9pPr>
    </p:bodyStyle>
    <p:otherStyle>
      <a:defPPr>
        <a:defRPr lang="ja-JP"/>
      </a:defPPr>
      <a:lvl1pPr marL="0" algn="l" defTabSz="829280" rtl="0" eaLnBrk="1" latinLnBrk="0" hangingPunct="1">
        <a:defRPr kumimoji="1" sz="1600" kern="1200">
          <a:solidFill>
            <a:schemeClr val="tx1"/>
          </a:solidFill>
          <a:latin typeface="+mn-lt"/>
          <a:ea typeface="+mn-ea"/>
          <a:cs typeface="+mn-cs"/>
        </a:defRPr>
      </a:lvl1pPr>
      <a:lvl2pPr marL="414640" algn="l" defTabSz="829280" rtl="0" eaLnBrk="1" latinLnBrk="0" hangingPunct="1">
        <a:defRPr kumimoji="1" sz="1600" kern="1200">
          <a:solidFill>
            <a:schemeClr val="tx1"/>
          </a:solidFill>
          <a:latin typeface="+mn-lt"/>
          <a:ea typeface="+mn-ea"/>
          <a:cs typeface="+mn-cs"/>
        </a:defRPr>
      </a:lvl2pPr>
      <a:lvl3pPr marL="829280" algn="l" defTabSz="829280" rtl="0" eaLnBrk="1" latinLnBrk="0" hangingPunct="1">
        <a:defRPr kumimoji="1" sz="1600" kern="1200">
          <a:solidFill>
            <a:schemeClr val="tx1"/>
          </a:solidFill>
          <a:latin typeface="+mn-lt"/>
          <a:ea typeface="+mn-ea"/>
          <a:cs typeface="+mn-cs"/>
        </a:defRPr>
      </a:lvl3pPr>
      <a:lvl4pPr marL="1243920" algn="l" defTabSz="829280" rtl="0" eaLnBrk="1" latinLnBrk="0" hangingPunct="1">
        <a:defRPr kumimoji="1" sz="1600" kern="1200">
          <a:solidFill>
            <a:schemeClr val="tx1"/>
          </a:solidFill>
          <a:latin typeface="+mn-lt"/>
          <a:ea typeface="+mn-ea"/>
          <a:cs typeface="+mn-cs"/>
        </a:defRPr>
      </a:lvl4pPr>
      <a:lvl5pPr marL="1658560" algn="l" defTabSz="829280" rtl="0" eaLnBrk="1" latinLnBrk="0" hangingPunct="1">
        <a:defRPr kumimoji="1" sz="1600" kern="1200">
          <a:solidFill>
            <a:schemeClr val="tx1"/>
          </a:solidFill>
          <a:latin typeface="+mn-lt"/>
          <a:ea typeface="+mn-ea"/>
          <a:cs typeface="+mn-cs"/>
        </a:defRPr>
      </a:lvl5pPr>
      <a:lvl6pPr marL="2073201" algn="l" defTabSz="829280" rtl="0" eaLnBrk="1" latinLnBrk="0" hangingPunct="1">
        <a:defRPr kumimoji="1" sz="1600" kern="1200">
          <a:solidFill>
            <a:schemeClr val="tx1"/>
          </a:solidFill>
          <a:latin typeface="+mn-lt"/>
          <a:ea typeface="+mn-ea"/>
          <a:cs typeface="+mn-cs"/>
        </a:defRPr>
      </a:lvl6pPr>
      <a:lvl7pPr marL="2487841" algn="l" defTabSz="829280" rtl="0" eaLnBrk="1" latinLnBrk="0" hangingPunct="1">
        <a:defRPr kumimoji="1" sz="1600" kern="1200">
          <a:solidFill>
            <a:schemeClr val="tx1"/>
          </a:solidFill>
          <a:latin typeface="+mn-lt"/>
          <a:ea typeface="+mn-ea"/>
          <a:cs typeface="+mn-cs"/>
        </a:defRPr>
      </a:lvl7pPr>
      <a:lvl8pPr marL="2902481" algn="l" defTabSz="829280" rtl="0" eaLnBrk="1" latinLnBrk="0" hangingPunct="1">
        <a:defRPr kumimoji="1" sz="1600" kern="1200">
          <a:solidFill>
            <a:schemeClr val="tx1"/>
          </a:solidFill>
          <a:latin typeface="+mn-lt"/>
          <a:ea typeface="+mn-ea"/>
          <a:cs typeface="+mn-cs"/>
        </a:defRPr>
      </a:lvl8pPr>
      <a:lvl9pPr marL="3317121" algn="l" defTabSz="829280" rtl="0" eaLnBrk="1" latinLnBrk="0" hangingPunct="1">
        <a:defRPr kumimoji="1"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0.pn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7.xml"/><Relationship Id="rId7" Type="http://schemas.openxmlformats.org/officeDocument/2006/relationships/customXml" Target="../ink/ink2.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18.emf"/><Relationship Id="rId4" Type="http://schemas.openxmlformats.org/officeDocument/2006/relationships/image" Target="../media/image14.png"/><Relationship Id="rId9" Type="http://schemas.openxmlformats.org/officeDocument/2006/relationships/customXml" Target="../ink/ink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733" y="4057689"/>
            <a:ext cx="246253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212733"/>
                </a:solidFill>
                <a:effectLst/>
                <a:uLnTx/>
                <a:uFillTx/>
                <a:latin typeface="Arial" panose="020B0604020202020204"/>
                <a:ea typeface="MS PGothic" panose="020B0600070205080204" pitchFamily="34" charset="-128"/>
                <a:cs typeface="Arial" panose="020B0604020202020204" pitchFamily="34" charset="0"/>
              </a:rPr>
              <a:t>Daisuke </a:t>
            </a:r>
            <a:r>
              <a:rPr kumimoji="0" lang="en-US" sz="2800" b="1" i="0" u="none" strike="noStrike" kern="0" cap="none" spc="0" normalizeH="0" baseline="0" noProof="0" dirty="0" err="1">
                <a:ln>
                  <a:noFill/>
                </a:ln>
                <a:solidFill>
                  <a:srgbClr val="212733"/>
                </a:solidFill>
                <a:effectLst/>
                <a:uLnTx/>
                <a:uFillTx/>
                <a:latin typeface="Arial" panose="020B0604020202020204"/>
                <a:ea typeface="MS PGothic" panose="020B0600070205080204" pitchFamily="34" charset="-128"/>
                <a:cs typeface="Arial" panose="020B0604020202020204" pitchFamily="34" charset="0"/>
              </a:rPr>
              <a:t>Oida</a:t>
            </a:r>
            <a:endParaRPr kumimoji="0" lang="en-US" sz="2800" b="0" i="0" u="none" strike="noStrike" kern="0" cap="none" spc="0" normalizeH="0" baseline="0" noProof="0" dirty="0">
              <a:ln>
                <a:noFill/>
              </a:ln>
              <a:solidFill>
                <a:srgbClr val="212733"/>
              </a:solidFill>
              <a:effectLst/>
              <a:uLnTx/>
              <a:uFillTx/>
              <a:latin typeface="Arial" panose="020B0604020202020204"/>
              <a:ea typeface="MS PGothic" panose="020B0600070205080204" pitchFamily="34" charset="-128"/>
              <a:cs typeface="Arial" panose="020B0604020202020204" pitchFamily="34" charset="0"/>
            </a:endParaRPr>
          </a:p>
        </p:txBody>
      </p:sp>
      <p:sp>
        <p:nvSpPr>
          <p:cNvPr id="6" name="TextBox 5">
            <a:extLst>
              <a:ext uri="{FF2B5EF4-FFF2-40B4-BE49-F238E27FC236}">
                <a16:creationId xmlns:a16="http://schemas.microsoft.com/office/drawing/2014/main" id="{FAA83915-6C73-43D7-98CA-569545E4CC96}"/>
              </a:ext>
            </a:extLst>
          </p:cNvPr>
          <p:cNvSpPr txBox="1"/>
          <p:nvPr/>
        </p:nvSpPr>
        <p:spPr>
          <a:xfrm>
            <a:off x="1670318" y="3044279"/>
            <a:ext cx="8851364" cy="769441"/>
          </a:xfrm>
          <a:prstGeom prst="rect">
            <a:avLst/>
          </a:prstGeom>
          <a:noFill/>
        </p:spPr>
        <p:txBody>
          <a:bodyPr wrap="square" rtlCol="0">
            <a:spAutoFit/>
          </a:bodyPr>
          <a:lstStyle/>
          <a:p>
            <a:pPr lvl="0" algn="ctr" defTabSz="914400"/>
            <a:r>
              <a:rPr kumimoji="0" lang="en-US" sz="4400" b="1" i="0" u="none" strike="noStrike" kern="0" cap="none" spc="0" normalizeH="0" baseline="0" noProof="0" dirty="0">
                <a:ln>
                  <a:noFill/>
                </a:ln>
                <a:solidFill>
                  <a:schemeClr val="bg2"/>
                </a:solidFill>
                <a:effectLst/>
                <a:uLnTx/>
                <a:uFillTx/>
                <a:latin typeface="Arial" panose="020B0604020202020204"/>
                <a:ea typeface="MS PGothic" panose="020B0600070205080204" pitchFamily="34" charset="-128"/>
                <a:cs typeface="Arial" panose="020B0604020202020204" pitchFamily="34" charset="0"/>
              </a:rPr>
              <a:t>Tractography using OCT</a:t>
            </a:r>
          </a:p>
        </p:txBody>
      </p:sp>
    </p:spTree>
    <p:extLst>
      <p:ext uri="{BB962C8B-B14F-4D97-AF65-F5344CB8AC3E}">
        <p14:creationId xmlns:p14="http://schemas.microsoft.com/office/powerpoint/2010/main" val="822837185"/>
      </p:ext>
    </p:extLst>
  </p:cSld>
  <p:clrMapOvr>
    <a:masterClrMapping/>
  </p:clrMapOvr>
  <mc:AlternateContent xmlns:mc="http://schemas.openxmlformats.org/markup-compatibility/2006" xmlns:p14="http://schemas.microsoft.com/office/powerpoint/2010/main">
    <mc:Choice Requires="p14">
      <p:transition spd="slow" p14:dur="2000" advTm="10769"/>
    </mc:Choice>
    <mc:Fallback xmlns="">
      <p:transition spd="slow" advTm="107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74907E0E-93BA-4F48-B9D7-B1E3767FDD84}"/>
              </a:ext>
            </a:extLst>
          </p:cNvPr>
          <p:cNvSpPr/>
          <p:nvPr/>
        </p:nvSpPr>
        <p:spPr>
          <a:xfrm>
            <a:off x="7900155" y="2109479"/>
            <a:ext cx="2362787"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solidFill>
                  <a:srgbClr val="212733"/>
                </a:solidFill>
                <a:effectLst/>
                <a:uLnTx/>
                <a:uFillTx/>
                <a:latin typeface="Arial" panose="020B0604020202020204"/>
                <a:ea typeface="ＭＳ Ｐゴシック" panose="020B0600070205080204" pitchFamily="50" charset="-128"/>
                <a:cs typeface="Arial" panose="020B0604020202020204" pitchFamily="34" charset="0"/>
              </a:rPr>
              <a:t>Myocardial fiber</a:t>
            </a:r>
          </a:p>
        </p:txBody>
      </p:sp>
      <p:sp>
        <p:nvSpPr>
          <p:cNvPr id="13" name="テキスト ボックス 20">
            <a:extLst>
              <a:ext uri="{FF2B5EF4-FFF2-40B4-BE49-F238E27FC236}">
                <a16:creationId xmlns:a16="http://schemas.microsoft.com/office/drawing/2014/main" id="{4F2D3EBD-6E6C-4ADA-B5E0-DAEADA1E734B}"/>
              </a:ext>
            </a:extLst>
          </p:cNvPr>
          <p:cNvSpPr txBox="1"/>
          <p:nvPr/>
        </p:nvSpPr>
        <p:spPr>
          <a:xfrm>
            <a:off x="7725567" y="5168678"/>
            <a:ext cx="2700649" cy="461665"/>
          </a:xfrm>
          <a:prstGeom prst="rect">
            <a:avLst/>
          </a:prstGeom>
          <a:noFill/>
          <a:ln w="28575">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400" b="0" i="0" u="none" strike="noStrike" kern="0" cap="none" spc="0" normalizeH="0" baseline="0" noProof="0" dirty="0">
                <a:ln>
                  <a:noFill/>
                </a:ln>
                <a:solidFill>
                  <a:srgbClr val="212733"/>
                </a:solidFill>
                <a:effectLst/>
                <a:uLnTx/>
                <a:uFillTx/>
                <a:latin typeface="Arial" panose="020B0604020202020204"/>
                <a:ea typeface="ＭＳ Ｐゴシック" panose="020B0600070205080204" pitchFamily="50" charset="-128"/>
                <a:cs typeface="Arial" panose="020B0604020202020204" pitchFamily="34" charset="0"/>
              </a:rPr>
              <a:t>→ </a:t>
            </a:r>
            <a:r>
              <a:rPr kumimoji="0" lang="en-US" altLang="ja-JP" sz="2400" b="0" i="0" u="none" strike="noStrike" kern="0" cap="none" spc="0" normalizeH="0" baseline="0" noProof="0" dirty="0">
                <a:ln>
                  <a:noFill/>
                </a:ln>
                <a:solidFill>
                  <a:srgbClr val="212733"/>
                </a:solidFill>
                <a:effectLst/>
                <a:uLnTx/>
                <a:uFillTx/>
                <a:latin typeface="Arial" panose="020B0604020202020204"/>
                <a:ea typeface="ＭＳ Ｐゴシック" panose="020B0600070205080204" pitchFamily="50" charset="-128"/>
                <a:cs typeface="Arial" panose="020B0604020202020204" pitchFamily="34" charset="0"/>
              </a:rPr>
              <a:t>Heart functions</a:t>
            </a:r>
          </a:p>
        </p:txBody>
      </p:sp>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4293924" cy="507700"/>
          </a:xfrm>
        </p:spPr>
        <p:txBody>
          <a:bodyPr/>
          <a:lstStyle/>
          <a:p>
            <a:r>
              <a:rPr lang="en-US" dirty="0"/>
              <a:t>What is Tractography?</a:t>
            </a:r>
          </a:p>
        </p:txBody>
      </p:sp>
      <p:pic>
        <p:nvPicPr>
          <p:cNvPr id="2" name="Picture 1">
            <a:extLst>
              <a:ext uri="{FF2B5EF4-FFF2-40B4-BE49-F238E27FC236}">
                <a16:creationId xmlns:a16="http://schemas.microsoft.com/office/drawing/2014/main" id="{115523E9-280A-4E8D-BC64-5044096100D6}"/>
              </a:ext>
            </a:extLst>
          </p:cNvPr>
          <p:cNvPicPr>
            <a:picLocks noChangeAspect="1"/>
          </p:cNvPicPr>
          <p:nvPr/>
        </p:nvPicPr>
        <p:blipFill>
          <a:blip r:embed="rId4"/>
          <a:stretch>
            <a:fillRect/>
          </a:stretch>
        </p:blipFill>
        <p:spPr>
          <a:xfrm>
            <a:off x="7640529" y="2633999"/>
            <a:ext cx="2832177" cy="2534679"/>
          </a:xfrm>
          <a:prstGeom prst="rect">
            <a:avLst/>
          </a:prstGeom>
        </p:spPr>
      </p:pic>
      <p:sp>
        <p:nvSpPr>
          <p:cNvPr id="3" name="Rectangle 2">
            <a:extLst>
              <a:ext uri="{FF2B5EF4-FFF2-40B4-BE49-F238E27FC236}">
                <a16:creationId xmlns:a16="http://schemas.microsoft.com/office/drawing/2014/main" id="{91C44D90-AF71-4F49-AFD5-C54AC6CAF1D6}"/>
              </a:ext>
            </a:extLst>
          </p:cNvPr>
          <p:cNvSpPr/>
          <p:nvPr/>
        </p:nvSpPr>
        <p:spPr>
          <a:xfrm>
            <a:off x="7708933" y="5630343"/>
            <a:ext cx="269536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400" b="0" i="0" u="none" strike="noStrike" kern="1200" cap="none" spc="0" normalizeH="0" baseline="0" noProof="0" dirty="0" err="1">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Sosnovik</a:t>
            </a:r>
            <a:r>
              <a:rPr kumimoji="0" lang="en-US" altLang="ja-JP"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a:t>
            </a:r>
            <a:r>
              <a:rPr kumimoji="0" lang="en-US" altLang="ja-JP" sz="1400" b="0" i="1"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J. Cardiovasc. </a:t>
            </a:r>
            <a:r>
              <a:rPr kumimoji="0" lang="en-US" altLang="ja-JP" sz="1400" b="0" i="1" u="none" strike="noStrike" kern="1200" cap="none" spc="0" normalizeH="0" baseline="0" noProof="0" dirty="0" err="1">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Magn</a:t>
            </a:r>
            <a:r>
              <a:rPr kumimoji="0" lang="en-US" altLang="ja-JP" sz="1400" b="0" i="1"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a:t>
            </a:r>
            <a:r>
              <a:rPr kumimoji="0" lang="en-US" altLang="ja-JP"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a:t>
            </a:r>
            <a:r>
              <a:rPr kumimoji="0" lang="en-US" altLang="ja-JP" sz="1400" b="0" i="0" u="none" strike="noStrike" kern="1200" cap="none" spc="0" normalizeH="0" baseline="0" noProof="0" dirty="0" err="1">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Reson</a:t>
            </a:r>
            <a:r>
              <a:rPr kumimoji="0" lang="en-US" altLang="ja-JP"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a:t>
            </a:r>
            <a:r>
              <a:rPr kumimoji="0" lang="en-US" altLang="ja-JP" sz="1400" b="1"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11</a:t>
            </a:r>
            <a:r>
              <a:rPr kumimoji="0" lang="en-US" altLang="ja-JP"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47- (2009).</a:t>
            </a:r>
            <a:r>
              <a:rPr kumimoji="0" lang="en-US" altLang="ja-JP" sz="1400" b="1"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a:t>
            </a:r>
            <a:r>
              <a:rPr kumimoji="0" lang="en-US" altLang="ja-JP"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rPr>
              <a:t> </a:t>
            </a:r>
            <a:endParaRPr kumimoji="0" lang="ja-JP" altLang="en-US" sz="1400" b="0" i="0" u="none" strike="noStrike" kern="1200" cap="none" spc="0" normalizeH="0" baseline="0" noProof="0" dirty="0">
              <a:ln>
                <a:noFill/>
              </a:ln>
              <a:solidFill>
                <a:srgbClr val="000000"/>
              </a:solidFill>
              <a:effectLst/>
              <a:uLnTx/>
              <a:uFillTx/>
              <a:latin typeface="Arial" panose="020B0604020202020204"/>
              <a:ea typeface="ＭＳ Ｐゴシック" panose="020B0600070205080204" pitchFamily="50" charset="-128"/>
              <a:cs typeface="Arial" panose="020B0604020202020204" pitchFamily="34" charset="0"/>
            </a:endParaRPr>
          </a:p>
        </p:txBody>
      </p:sp>
      <p:sp>
        <p:nvSpPr>
          <p:cNvPr id="17" name="Rectangle 16">
            <a:extLst>
              <a:ext uri="{FF2B5EF4-FFF2-40B4-BE49-F238E27FC236}">
                <a16:creationId xmlns:a16="http://schemas.microsoft.com/office/drawing/2014/main" id="{79A4B40B-92ED-41BA-A487-2A582CACFC44}"/>
              </a:ext>
            </a:extLst>
          </p:cNvPr>
          <p:cNvSpPr/>
          <p:nvPr/>
        </p:nvSpPr>
        <p:spPr>
          <a:xfrm>
            <a:off x="104854" y="715407"/>
            <a:ext cx="93820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2400" b="0" i="0" u="none" strike="noStrike" kern="0" cap="none" spc="0" normalizeH="0" baseline="0" noProof="0" dirty="0">
                <a:ln>
                  <a:noFill/>
                </a:ln>
                <a:solidFill>
                  <a:srgbClr val="212733"/>
                </a:solidFill>
                <a:effectLst/>
                <a:uLnTx/>
                <a:uFillTx/>
                <a:latin typeface="Arial" panose="020B0604020202020204"/>
                <a:ea typeface="ＭＳ Ｐゴシック" panose="020B0600070205080204" pitchFamily="50" charset="-128"/>
                <a:cs typeface="Arial" panose="020B0604020202020204" pitchFamily="34" charset="0"/>
              </a:rPr>
              <a:t>= Quantifying the organization of fiber structure in biological sample. </a:t>
            </a:r>
          </a:p>
        </p:txBody>
      </p:sp>
      <p:sp>
        <p:nvSpPr>
          <p:cNvPr id="19" name="Rectangle 18">
            <a:extLst>
              <a:ext uri="{FF2B5EF4-FFF2-40B4-BE49-F238E27FC236}">
                <a16:creationId xmlns:a16="http://schemas.microsoft.com/office/drawing/2014/main" id="{BBA2A03E-A54A-4327-A3F3-FE02A170E971}"/>
              </a:ext>
            </a:extLst>
          </p:cNvPr>
          <p:cNvSpPr/>
          <p:nvPr/>
        </p:nvSpPr>
        <p:spPr>
          <a:xfrm>
            <a:off x="104854" y="1227098"/>
            <a:ext cx="4422646"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kern="0" dirty="0">
                <a:solidFill>
                  <a:srgbClr val="212733"/>
                </a:solidFill>
                <a:latin typeface="Arial" panose="020B0604020202020204"/>
                <a:ea typeface="ＭＳ Ｐゴシック" panose="020B0600070205080204" pitchFamily="50" charset="-128"/>
                <a:cs typeface="Arial" panose="020B0604020202020204" pitchFamily="34" charset="0"/>
              </a:rPr>
              <a:t>Main target: </a:t>
            </a:r>
            <a:r>
              <a:rPr kumimoji="0" lang="en-US" altLang="ja-JP" sz="2400" b="0" i="0" u="none" strike="noStrike" kern="0" cap="none" spc="0" normalizeH="0" baseline="0" noProof="0" dirty="0">
                <a:ln>
                  <a:noFill/>
                </a:ln>
                <a:solidFill>
                  <a:srgbClr val="212733"/>
                </a:solidFill>
                <a:effectLst/>
                <a:uLnTx/>
                <a:uFillTx/>
                <a:latin typeface="Arial" panose="020B0604020202020204"/>
                <a:ea typeface="ＭＳ Ｐゴシック" panose="020B0600070205080204" pitchFamily="50" charset="-128"/>
                <a:cs typeface="Arial" panose="020B0604020202020204" pitchFamily="34" charset="0"/>
              </a:rPr>
              <a:t>Myocardial fiber</a:t>
            </a:r>
          </a:p>
        </p:txBody>
      </p:sp>
      <p:pic>
        <p:nvPicPr>
          <p:cNvPr id="5" name="Picture 4">
            <a:extLst>
              <a:ext uri="{FF2B5EF4-FFF2-40B4-BE49-F238E27FC236}">
                <a16:creationId xmlns:a16="http://schemas.microsoft.com/office/drawing/2014/main" id="{639F3331-345E-4B49-B4DB-BCF50BC4333C}"/>
              </a:ext>
            </a:extLst>
          </p:cNvPr>
          <p:cNvPicPr>
            <a:picLocks noChangeAspect="1"/>
          </p:cNvPicPr>
          <p:nvPr/>
        </p:nvPicPr>
        <p:blipFill>
          <a:blip r:embed="rId5"/>
          <a:stretch>
            <a:fillRect/>
          </a:stretch>
        </p:blipFill>
        <p:spPr>
          <a:xfrm>
            <a:off x="1240025" y="1800346"/>
            <a:ext cx="4422646" cy="3829997"/>
          </a:xfrm>
          <a:prstGeom prst="rect">
            <a:avLst/>
          </a:prstGeom>
        </p:spPr>
      </p:pic>
      <p:sp>
        <p:nvSpPr>
          <p:cNvPr id="6" name="Rectangle 5">
            <a:extLst>
              <a:ext uri="{FF2B5EF4-FFF2-40B4-BE49-F238E27FC236}">
                <a16:creationId xmlns:a16="http://schemas.microsoft.com/office/drawing/2014/main" id="{7FFDFC95-C9C0-473A-A422-88C991907A40}"/>
              </a:ext>
            </a:extLst>
          </p:cNvPr>
          <p:cNvSpPr/>
          <p:nvPr/>
        </p:nvSpPr>
        <p:spPr>
          <a:xfrm>
            <a:off x="1778419" y="5568787"/>
            <a:ext cx="3480317" cy="646331"/>
          </a:xfrm>
          <a:prstGeom prst="rect">
            <a:avLst/>
          </a:prstGeom>
        </p:spPr>
        <p:txBody>
          <a:bodyPr wrap="square">
            <a:spAutoFit/>
          </a:bodyPr>
          <a:lstStyle/>
          <a:p>
            <a:r>
              <a:rPr lang="en-US" altLang="ja-JP" dirty="0">
                <a:solidFill>
                  <a:schemeClr val="bg2"/>
                </a:solidFill>
                <a:latin typeface="+mj-lt"/>
                <a:ea typeface="ＭＳ 明朝" panose="02020609040205080304" pitchFamily="17" charset="-128"/>
                <a:cs typeface="Georgia" panose="02040502050405020303" pitchFamily="18" charset="0"/>
              </a:rPr>
              <a:t>Fig: Fiber structure represented in three dimensions.</a:t>
            </a:r>
            <a:endParaRPr lang="ja-JP" altLang="en-US" dirty="0">
              <a:solidFill>
                <a:schemeClr val="bg2"/>
              </a:solidFill>
              <a:latin typeface="+mj-lt"/>
            </a:endParaRPr>
          </a:p>
        </p:txBody>
      </p:sp>
    </p:spTree>
    <p:custDataLst>
      <p:tags r:id="rId1"/>
    </p:custDataLst>
    <p:extLst>
      <p:ext uri="{BB962C8B-B14F-4D97-AF65-F5344CB8AC3E}">
        <p14:creationId xmlns:p14="http://schemas.microsoft.com/office/powerpoint/2010/main" val="3380268040"/>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3963706" cy="507700"/>
          </a:xfrm>
        </p:spPr>
        <p:txBody>
          <a:bodyPr/>
          <a:lstStyle/>
          <a:p>
            <a:r>
              <a:rPr lang="en-US" dirty="0"/>
              <a:t>Tractography in OCT</a:t>
            </a:r>
          </a:p>
        </p:txBody>
      </p:sp>
      <p:sp>
        <p:nvSpPr>
          <p:cNvPr id="9" name="Oval 8">
            <a:extLst>
              <a:ext uri="{FF2B5EF4-FFF2-40B4-BE49-F238E27FC236}">
                <a16:creationId xmlns:a16="http://schemas.microsoft.com/office/drawing/2014/main" id="{A470B8F4-A179-4B73-BABE-EBBE409167CF}"/>
              </a:ext>
            </a:extLst>
          </p:cNvPr>
          <p:cNvSpPr/>
          <p:nvPr/>
        </p:nvSpPr>
        <p:spPr bwMode="auto">
          <a:xfrm>
            <a:off x="745958" y="2950196"/>
            <a:ext cx="5093366" cy="1227219"/>
          </a:xfrm>
          <a:prstGeom prst="ellipse">
            <a:avLst/>
          </a:prstGeom>
          <a:noFill/>
          <a:ln w="28575" cap="flat" cmpd="sng" algn="ctr">
            <a:solidFill>
              <a:srgbClr val="FF0000"/>
            </a:solidFill>
            <a:prstDash val="solid"/>
            <a:round/>
            <a:headEnd type="none" w="med" len="med"/>
            <a:tailEnd type="none" w="med" len="med"/>
          </a:ln>
          <a:effectLst/>
        </p:spPr>
        <p:txBody>
          <a:bodyPr rtlCol="0" anchor="ctr"/>
          <a:lstStyle/>
          <a:p>
            <a:pPr lvl="0" algn="ctr" defTabSz="914400">
              <a:defRPr/>
            </a:pPr>
            <a:r>
              <a:rPr lang="en-US" altLang="ja-JP" sz="2800" kern="0" dirty="0">
                <a:solidFill>
                  <a:srgbClr val="212733"/>
                </a:solidFill>
                <a:cs typeface="Arial" panose="020B0604020202020204" pitchFamily="34" charset="0"/>
              </a:rPr>
              <a:t>OCT intensity-based tractography</a:t>
            </a:r>
          </a:p>
        </p:txBody>
      </p:sp>
      <p:sp>
        <p:nvSpPr>
          <p:cNvPr id="20" name="Oval 19">
            <a:extLst>
              <a:ext uri="{FF2B5EF4-FFF2-40B4-BE49-F238E27FC236}">
                <a16:creationId xmlns:a16="http://schemas.microsoft.com/office/drawing/2014/main" id="{669AA666-0BBF-4E4A-9055-CDDBF0261FBB}"/>
              </a:ext>
            </a:extLst>
          </p:cNvPr>
          <p:cNvSpPr/>
          <p:nvPr/>
        </p:nvSpPr>
        <p:spPr bwMode="auto">
          <a:xfrm>
            <a:off x="6352676" y="2950195"/>
            <a:ext cx="5093366" cy="1227219"/>
          </a:xfrm>
          <a:prstGeom prst="ellipse">
            <a:avLst/>
          </a:prstGeom>
          <a:noFill/>
          <a:ln w="28575" cap="flat" cmpd="sng" algn="ctr">
            <a:solidFill>
              <a:srgbClr val="00B050"/>
            </a:solidFill>
            <a:prstDash val="solid"/>
            <a:round/>
            <a:headEnd type="none" w="med" len="med"/>
            <a:tailEnd type="none" w="med" len="med"/>
          </a:ln>
          <a:effectLst/>
        </p:spPr>
        <p:txBody>
          <a:bodyPr rtlCol="0" anchor="ctr"/>
          <a:lstStyle/>
          <a:p>
            <a:pPr lvl="0" algn="ctr" defTabSz="914400">
              <a:defRPr/>
            </a:pPr>
            <a:r>
              <a:rPr lang="en-US" altLang="ja-JP" sz="2800" kern="0" dirty="0">
                <a:solidFill>
                  <a:srgbClr val="212733"/>
                </a:solidFill>
                <a:cs typeface="Arial" panose="020B0604020202020204" pitchFamily="34" charset="0"/>
              </a:rPr>
              <a:t>PS-OCT tractography</a:t>
            </a:r>
          </a:p>
        </p:txBody>
      </p:sp>
    </p:spTree>
    <p:custDataLst>
      <p:tags r:id="rId1"/>
    </p:custDataLst>
    <p:extLst>
      <p:ext uri="{BB962C8B-B14F-4D97-AF65-F5344CB8AC3E}">
        <p14:creationId xmlns:p14="http://schemas.microsoft.com/office/powerpoint/2010/main" val="2704791512"/>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6256000" cy="507700"/>
          </a:xfrm>
        </p:spPr>
        <p:txBody>
          <a:bodyPr/>
          <a:lstStyle/>
          <a:p>
            <a:r>
              <a:rPr lang="en-US" dirty="0"/>
              <a:t>OCT intensity-based tractography</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ACF8E73-468C-4B32-9ABF-084C81CC26C8}"/>
                  </a:ext>
                </a:extLst>
              </p:cNvPr>
              <p:cNvSpPr txBox="1"/>
              <p:nvPr/>
            </p:nvSpPr>
            <p:spPr>
              <a:xfrm>
                <a:off x="6442696" y="1225000"/>
                <a:ext cx="2396504" cy="707886"/>
              </a:xfrm>
              <a:prstGeom prst="rect">
                <a:avLst/>
              </a:prstGeom>
              <a:noFill/>
              <a:ln w="28575">
                <a:solidFill>
                  <a:srgbClr val="00B050"/>
                </a:solidFill>
              </a:ln>
            </p:spPr>
            <p:txBody>
              <a:bodyPr wrap="square" rtlCol="0">
                <a:spAutoFit/>
              </a:bodyPr>
              <a:lstStyle/>
              <a:p>
                <a:r>
                  <a:rPr lang="en-US" sz="2000" dirty="0">
                    <a:solidFill>
                      <a:schemeClr val="bg2"/>
                    </a:solidFill>
                  </a:rPr>
                  <a:t>System:</a:t>
                </a:r>
              </a:p>
              <a:p>
                <a:r>
                  <a:rPr lang="el-GR" sz="2000" dirty="0">
                    <a:solidFill>
                      <a:schemeClr val="bg2"/>
                    </a:solidFill>
                  </a:rPr>
                  <a:t>Δ</a:t>
                </a:r>
                <a:r>
                  <a:rPr lang="de-AT" sz="2000" dirty="0">
                    <a:solidFill>
                      <a:schemeClr val="bg2"/>
                    </a:solidFill>
                  </a:rPr>
                  <a:t>z and </a:t>
                </a:r>
                <a:r>
                  <a:rPr lang="el-GR" altLang="ja-JP" sz="2000" dirty="0">
                    <a:solidFill>
                      <a:schemeClr val="bg2"/>
                    </a:solidFill>
                  </a:rPr>
                  <a:t>Δ</a:t>
                </a:r>
                <a:r>
                  <a:rPr lang="de-AT" altLang="ja-JP" sz="2000" dirty="0">
                    <a:solidFill>
                      <a:schemeClr val="bg2"/>
                    </a:solidFill>
                  </a:rPr>
                  <a:t>x = 10</a:t>
                </a:r>
                <a14:m>
                  <m:oMath xmlns:m="http://schemas.openxmlformats.org/officeDocument/2006/math">
                    <m:r>
                      <a:rPr lang="en-US" altLang="ja-JP" sz="2000" dirty="0">
                        <a:solidFill>
                          <a:schemeClr val="bg2"/>
                        </a:solidFill>
                        <a:latin typeface="Cambria Math" panose="02040503050406030204" pitchFamily="18" charset="0"/>
                      </a:rPr>
                      <m:t> </m:t>
                    </m:r>
                    <m:r>
                      <a:rPr lang="en-US" altLang="ja-JP" sz="2000" i="1">
                        <a:solidFill>
                          <a:schemeClr val="bg2"/>
                        </a:solidFill>
                        <a:latin typeface="Cambria Math" panose="02040503050406030204" pitchFamily="18" charset="0"/>
                      </a:rPr>
                      <m:t>𝜇</m:t>
                    </m:r>
                  </m:oMath>
                </a14:m>
                <a:r>
                  <a:rPr lang="de-AT" altLang="ja-JP" sz="2000" dirty="0">
                    <a:solidFill>
                      <a:schemeClr val="bg2"/>
                    </a:solidFill>
                  </a:rPr>
                  <a:t>m</a:t>
                </a:r>
                <a:endParaRPr lang="en-US" altLang="ja-JP" sz="2000" dirty="0">
                  <a:solidFill>
                    <a:schemeClr val="bg2"/>
                  </a:solidFill>
                </a:endParaRPr>
              </a:p>
            </p:txBody>
          </p:sp>
        </mc:Choice>
        <mc:Fallback>
          <p:sp>
            <p:nvSpPr>
              <p:cNvPr id="7" name="TextBox 6">
                <a:extLst>
                  <a:ext uri="{FF2B5EF4-FFF2-40B4-BE49-F238E27FC236}">
                    <a16:creationId xmlns:a16="http://schemas.microsoft.com/office/drawing/2014/main" id="{EACF8E73-468C-4B32-9ABF-084C81CC26C8}"/>
                  </a:ext>
                </a:extLst>
              </p:cNvPr>
              <p:cNvSpPr txBox="1">
                <a:spLocks noRot="1" noChangeAspect="1" noMove="1" noResize="1" noEditPoints="1" noAdjustHandles="1" noChangeArrowheads="1" noChangeShapeType="1" noTextEdit="1"/>
              </p:cNvSpPr>
              <p:nvPr/>
            </p:nvSpPr>
            <p:spPr>
              <a:xfrm>
                <a:off x="6442696" y="1225000"/>
                <a:ext cx="2396504" cy="707886"/>
              </a:xfrm>
              <a:prstGeom prst="rect">
                <a:avLst/>
              </a:prstGeom>
              <a:blipFill>
                <a:blip r:embed="rId4"/>
                <a:stretch>
                  <a:fillRect l="-2261" t="-2479" b="-12397"/>
                </a:stretch>
              </a:blipFill>
              <a:ln w="28575">
                <a:solidFill>
                  <a:srgbClr val="00B050"/>
                </a:solidFill>
              </a:ln>
            </p:spPr>
            <p:txBody>
              <a:bodyPr/>
              <a:lstStyle/>
              <a:p>
                <a:r>
                  <a:rPr lang="ja-JP" altLang="en-US">
                    <a:noFill/>
                  </a:rPr>
                  <a:t> </a:t>
                </a:r>
              </a:p>
            </p:txBody>
          </p:sp>
        </mc:Fallback>
      </mc:AlternateContent>
      <p:sp>
        <p:nvSpPr>
          <p:cNvPr id="2" name="Rectangle 1">
            <a:extLst>
              <a:ext uri="{FF2B5EF4-FFF2-40B4-BE49-F238E27FC236}">
                <a16:creationId xmlns:a16="http://schemas.microsoft.com/office/drawing/2014/main" id="{2D23A824-C7B6-4EE0-B9A6-416AAD87DDDD}"/>
              </a:ext>
            </a:extLst>
          </p:cNvPr>
          <p:cNvSpPr/>
          <p:nvPr/>
        </p:nvSpPr>
        <p:spPr>
          <a:xfrm>
            <a:off x="366962" y="520306"/>
            <a:ext cx="11289633" cy="646331"/>
          </a:xfrm>
          <a:prstGeom prst="rect">
            <a:avLst/>
          </a:prstGeom>
        </p:spPr>
        <p:txBody>
          <a:bodyPr wrap="square">
            <a:spAutoFit/>
          </a:bodyPr>
          <a:lstStyle/>
          <a:p>
            <a:r>
              <a:rPr lang="en-US" altLang="ja-JP" dirty="0">
                <a:solidFill>
                  <a:schemeClr val="bg2"/>
                </a:solidFill>
                <a:latin typeface="+mj-lt"/>
                <a:cs typeface="Times New Roman" panose="02020603050405020304" pitchFamily="18" charset="0"/>
              </a:rPr>
              <a:t>Fleming, C. P., </a:t>
            </a:r>
            <a:r>
              <a:rPr lang="en-US" altLang="ja-JP" dirty="0" err="1">
                <a:solidFill>
                  <a:schemeClr val="bg2"/>
                </a:solidFill>
                <a:latin typeface="+mj-lt"/>
                <a:cs typeface="Times New Roman" panose="02020603050405020304" pitchFamily="18" charset="0"/>
              </a:rPr>
              <a:t>Ripplinger</a:t>
            </a:r>
            <a:r>
              <a:rPr lang="en-US" altLang="ja-JP" dirty="0">
                <a:solidFill>
                  <a:schemeClr val="bg2"/>
                </a:solidFill>
                <a:latin typeface="+mj-lt"/>
                <a:cs typeface="Times New Roman" panose="02020603050405020304" pitchFamily="18" charset="0"/>
              </a:rPr>
              <a:t>, C. M., Webb, B., </a:t>
            </a:r>
            <a:r>
              <a:rPr lang="en-US" altLang="ja-JP" dirty="0" err="1">
                <a:solidFill>
                  <a:schemeClr val="bg2"/>
                </a:solidFill>
                <a:latin typeface="+mj-lt"/>
                <a:cs typeface="Times New Roman" panose="02020603050405020304" pitchFamily="18" charset="0"/>
              </a:rPr>
              <a:t>Efimov</a:t>
            </a:r>
            <a:r>
              <a:rPr lang="en-US" altLang="ja-JP" dirty="0">
                <a:solidFill>
                  <a:schemeClr val="bg2"/>
                </a:solidFill>
                <a:latin typeface="+mj-lt"/>
                <a:cs typeface="Times New Roman" panose="02020603050405020304" pitchFamily="18" charset="0"/>
              </a:rPr>
              <a:t>, I. R. and Rollins, A. M., “Quantification of cardiac fiber orientation using optical coherence tomography,” J Biomed </a:t>
            </a:r>
            <a:r>
              <a:rPr lang="en-US" altLang="ja-JP" dirty="0" err="1">
                <a:solidFill>
                  <a:schemeClr val="bg2"/>
                </a:solidFill>
                <a:latin typeface="+mj-lt"/>
                <a:cs typeface="Times New Roman" panose="02020603050405020304" pitchFamily="18" charset="0"/>
              </a:rPr>
              <a:t>Opt</a:t>
            </a:r>
            <a:r>
              <a:rPr lang="en-US" altLang="ja-JP" dirty="0">
                <a:solidFill>
                  <a:schemeClr val="bg2"/>
                </a:solidFill>
                <a:latin typeface="+mj-lt"/>
                <a:cs typeface="Times New Roman" panose="02020603050405020304" pitchFamily="18" charset="0"/>
              </a:rPr>
              <a:t> </a:t>
            </a:r>
            <a:r>
              <a:rPr lang="en-US" altLang="ja-JP" b="1" dirty="0">
                <a:solidFill>
                  <a:schemeClr val="bg2"/>
                </a:solidFill>
                <a:latin typeface="+mj-lt"/>
                <a:cs typeface="Times New Roman" panose="02020603050405020304" pitchFamily="18" charset="0"/>
              </a:rPr>
              <a:t>13</a:t>
            </a:r>
            <a:r>
              <a:rPr lang="en-US" altLang="ja-JP" dirty="0">
                <a:solidFill>
                  <a:schemeClr val="bg2"/>
                </a:solidFill>
                <a:latin typeface="+mj-lt"/>
                <a:cs typeface="Times New Roman" panose="02020603050405020304" pitchFamily="18" charset="0"/>
              </a:rPr>
              <a:t>(3), 030505 (2008).</a:t>
            </a:r>
            <a:endParaRPr lang="ja-JP" altLang="en-US" dirty="0">
              <a:solidFill>
                <a:schemeClr val="bg2"/>
              </a:solidFill>
              <a:latin typeface="+mj-lt"/>
            </a:endParaRPr>
          </a:p>
        </p:txBody>
      </p:sp>
      <p:pic>
        <p:nvPicPr>
          <p:cNvPr id="3" name="Picture 2">
            <a:extLst>
              <a:ext uri="{FF2B5EF4-FFF2-40B4-BE49-F238E27FC236}">
                <a16:creationId xmlns:a16="http://schemas.microsoft.com/office/drawing/2014/main" id="{A0D25337-B80E-40C8-9C87-FACB491F8090}"/>
              </a:ext>
            </a:extLst>
          </p:cNvPr>
          <p:cNvPicPr>
            <a:picLocks noChangeAspect="1"/>
          </p:cNvPicPr>
          <p:nvPr/>
        </p:nvPicPr>
        <p:blipFill rotWithShape="1">
          <a:blip r:embed="rId5"/>
          <a:srcRect l="4286" b="36948"/>
          <a:stretch/>
        </p:blipFill>
        <p:spPr>
          <a:xfrm>
            <a:off x="6095999" y="2151102"/>
            <a:ext cx="6005374" cy="2146807"/>
          </a:xfrm>
          <a:prstGeom prst="rect">
            <a:avLst/>
          </a:prstGeom>
        </p:spPr>
      </p:pic>
      <p:sp>
        <p:nvSpPr>
          <p:cNvPr id="10" name="TextBox 9">
            <a:extLst>
              <a:ext uri="{FF2B5EF4-FFF2-40B4-BE49-F238E27FC236}">
                <a16:creationId xmlns:a16="http://schemas.microsoft.com/office/drawing/2014/main" id="{28B769F1-B718-41F9-8C62-A4F518A1B7FB}"/>
              </a:ext>
            </a:extLst>
          </p:cNvPr>
          <p:cNvSpPr txBox="1"/>
          <p:nvPr/>
        </p:nvSpPr>
        <p:spPr>
          <a:xfrm>
            <a:off x="61348" y="1187339"/>
            <a:ext cx="6034651" cy="5632311"/>
          </a:xfrm>
          <a:prstGeom prst="rect">
            <a:avLst/>
          </a:prstGeom>
          <a:noFill/>
          <a:ln w="28575">
            <a:solidFill>
              <a:srgbClr val="00B0F0"/>
            </a:solidFill>
          </a:ln>
        </p:spPr>
        <p:txBody>
          <a:bodyPr wrap="square" rtlCol="0">
            <a:spAutoFit/>
          </a:bodyPr>
          <a:lstStyle/>
          <a:p>
            <a:r>
              <a:rPr lang="en-US" sz="2400" dirty="0">
                <a:solidFill>
                  <a:schemeClr val="bg2"/>
                </a:solidFill>
              </a:rPr>
              <a:t>Method: (Intensity Gradient)</a:t>
            </a:r>
          </a:p>
          <a:p>
            <a:pPr marL="457200" indent="-457200">
              <a:buAutoNum type="arabicPeriod"/>
            </a:pPr>
            <a:r>
              <a:rPr lang="en-US" sz="2400" dirty="0">
                <a:solidFill>
                  <a:schemeClr val="bg2"/>
                </a:solidFill>
              </a:rPr>
              <a:t>Apply </a:t>
            </a:r>
            <a:r>
              <a:rPr lang="en-US" altLang="ja-JP" sz="2400" dirty="0">
                <a:solidFill>
                  <a:schemeClr val="bg2"/>
                </a:solidFill>
              </a:rPr>
              <a:t>3 × 3 </a:t>
            </a:r>
            <a:r>
              <a:rPr lang="en-US" sz="2400" dirty="0">
                <a:solidFill>
                  <a:schemeClr val="bg2"/>
                </a:solidFill>
              </a:rPr>
              <a:t>Sobel filters to the </a:t>
            </a:r>
            <a:r>
              <a:rPr lang="en-US" sz="2400" i="1" dirty="0" err="1">
                <a:solidFill>
                  <a:schemeClr val="bg2"/>
                </a:solidFill>
              </a:rPr>
              <a:t>en</a:t>
            </a:r>
            <a:r>
              <a:rPr lang="en-US" sz="2400" i="1" dirty="0">
                <a:solidFill>
                  <a:schemeClr val="bg2"/>
                </a:solidFill>
              </a:rPr>
              <a:t> face </a:t>
            </a:r>
            <a:r>
              <a:rPr lang="en-US" sz="2400" dirty="0">
                <a:solidFill>
                  <a:schemeClr val="bg2"/>
                </a:solidFill>
              </a:rPr>
              <a:t>OCT image.</a:t>
            </a:r>
          </a:p>
          <a:p>
            <a:endParaRPr lang="en-US" sz="2400" dirty="0">
              <a:solidFill>
                <a:schemeClr val="bg2"/>
              </a:solidFill>
            </a:endParaRPr>
          </a:p>
          <a:p>
            <a:r>
              <a:rPr lang="en-US" altLang="ja-JP" sz="2400" dirty="0">
                <a:solidFill>
                  <a:schemeClr val="bg2"/>
                </a:solidFill>
              </a:rPr>
              <a:t>2. Calculate the magnitude of the gradient, G(</a:t>
            </a:r>
            <a:r>
              <a:rPr lang="en-US" altLang="ja-JP" sz="2400" dirty="0" err="1">
                <a:solidFill>
                  <a:schemeClr val="bg2"/>
                </a:solidFill>
              </a:rPr>
              <a:t>i</a:t>
            </a:r>
            <a:r>
              <a:rPr lang="en-US" altLang="ja-JP" sz="2400" dirty="0">
                <a:solidFill>
                  <a:schemeClr val="bg2"/>
                </a:solidFill>
              </a:rPr>
              <a:t>, j) = (G</a:t>
            </a:r>
            <a:r>
              <a:rPr lang="en-US" altLang="ja-JP" sz="2400" baseline="-25000" dirty="0">
                <a:solidFill>
                  <a:schemeClr val="bg2"/>
                </a:solidFill>
              </a:rPr>
              <a:t>x</a:t>
            </a:r>
            <a:r>
              <a:rPr lang="en-US" altLang="ja-JP" sz="2400" baseline="30000" dirty="0">
                <a:solidFill>
                  <a:schemeClr val="bg2"/>
                </a:solidFill>
              </a:rPr>
              <a:t>2</a:t>
            </a:r>
            <a:r>
              <a:rPr lang="en-US" altLang="ja-JP" sz="2400" dirty="0">
                <a:solidFill>
                  <a:schemeClr val="bg2"/>
                </a:solidFill>
              </a:rPr>
              <a:t>+G</a:t>
            </a:r>
            <a:r>
              <a:rPr lang="en-US" altLang="ja-JP" sz="2400" baseline="-25000" dirty="0">
                <a:solidFill>
                  <a:schemeClr val="bg2"/>
                </a:solidFill>
              </a:rPr>
              <a:t>y</a:t>
            </a:r>
            <a:r>
              <a:rPr lang="en-US" altLang="ja-JP" sz="2400" baseline="30000" dirty="0">
                <a:solidFill>
                  <a:schemeClr val="bg2"/>
                </a:solidFill>
              </a:rPr>
              <a:t>2</a:t>
            </a:r>
            <a:r>
              <a:rPr lang="en-US" altLang="ja-JP" sz="2400" dirty="0">
                <a:solidFill>
                  <a:schemeClr val="bg2"/>
                </a:solidFill>
              </a:rPr>
              <a:t>)</a:t>
            </a:r>
            <a:r>
              <a:rPr lang="en-US" altLang="ja-JP" sz="2400" baseline="30000" dirty="0">
                <a:solidFill>
                  <a:schemeClr val="bg2"/>
                </a:solidFill>
              </a:rPr>
              <a:t>1/2 </a:t>
            </a:r>
            <a:r>
              <a:rPr lang="en-US" altLang="ja-JP" sz="2400" dirty="0">
                <a:solidFill>
                  <a:schemeClr val="bg2"/>
                </a:solidFill>
              </a:rPr>
              <a:t>and the gradient direction, Φ(</a:t>
            </a:r>
            <a:r>
              <a:rPr lang="en-US" altLang="ja-JP" sz="2400" dirty="0" err="1">
                <a:solidFill>
                  <a:schemeClr val="bg2"/>
                </a:solidFill>
              </a:rPr>
              <a:t>i</a:t>
            </a:r>
            <a:r>
              <a:rPr lang="en-US" altLang="ja-JP" sz="2400" dirty="0">
                <a:solidFill>
                  <a:schemeClr val="bg2"/>
                </a:solidFill>
              </a:rPr>
              <a:t>, j) = arctan(</a:t>
            </a:r>
            <a:r>
              <a:rPr lang="en-US" altLang="ja-JP" sz="2400" dirty="0" err="1">
                <a:solidFill>
                  <a:schemeClr val="bg2"/>
                </a:solidFill>
              </a:rPr>
              <a:t>G</a:t>
            </a:r>
            <a:r>
              <a:rPr lang="en-US" altLang="ja-JP" sz="2400" baseline="-25000" dirty="0" err="1">
                <a:solidFill>
                  <a:schemeClr val="bg2"/>
                </a:solidFill>
              </a:rPr>
              <a:t>y</a:t>
            </a:r>
            <a:r>
              <a:rPr lang="en-US" altLang="ja-JP" sz="2400" dirty="0">
                <a:solidFill>
                  <a:schemeClr val="bg2"/>
                </a:solidFill>
              </a:rPr>
              <a:t>/</a:t>
            </a:r>
            <a:r>
              <a:rPr lang="en-US" altLang="ja-JP" sz="2400" dirty="0" err="1">
                <a:solidFill>
                  <a:schemeClr val="bg2"/>
                </a:solidFill>
              </a:rPr>
              <a:t>G</a:t>
            </a:r>
            <a:r>
              <a:rPr lang="en-US" altLang="ja-JP" sz="2400" baseline="-25000" dirty="0" err="1">
                <a:solidFill>
                  <a:schemeClr val="bg2"/>
                </a:solidFill>
              </a:rPr>
              <a:t>x</a:t>
            </a:r>
            <a:r>
              <a:rPr lang="en-US" altLang="ja-JP" sz="2400" dirty="0">
                <a:solidFill>
                  <a:schemeClr val="bg2"/>
                </a:solidFill>
              </a:rPr>
              <a:t>) for each pixel.</a:t>
            </a:r>
          </a:p>
          <a:p>
            <a:endParaRPr lang="en-US" altLang="ja-JP" sz="2400" dirty="0">
              <a:solidFill>
                <a:schemeClr val="bg2"/>
              </a:solidFill>
            </a:endParaRPr>
          </a:p>
          <a:p>
            <a:r>
              <a:rPr lang="en-US" altLang="ja-JP" sz="2400" dirty="0">
                <a:solidFill>
                  <a:schemeClr val="bg2"/>
                </a:solidFill>
              </a:rPr>
              <a:t>3. Compute the dominant fiber orientation within a small window from the maximum of the angular distribution function.</a:t>
            </a:r>
          </a:p>
          <a:p>
            <a:endParaRPr lang="en-US" altLang="ja-JP" sz="2400" dirty="0">
              <a:solidFill>
                <a:schemeClr val="bg2"/>
              </a:solidFill>
            </a:endParaRPr>
          </a:p>
          <a:p>
            <a:endParaRPr lang="en-US" altLang="ja-JP" sz="2400" dirty="0">
              <a:solidFill>
                <a:schemeClr val="bg2"/>
              </a:solidFill>
            </a:endParaRPr>
          </a:p>
          <a:p>
            <a:endParaRPr lang="en-US" altLang="ja-JP" sz="2400" dirty="0">
              <a:solidFill>
                <a:schemeClr val="bg2"/>
              </a:solidFill>
            </a:endParaRPr>
          </a:p>
        </p:txBody>
      </p:sp>
      <p:sp>
        <p:nvSpPr>
          <p:cNvPr id="13" name="TextBox 12">
            <a:extLst>
              <a:ext uri="{FF2B5EF4-FFF2-40B4-BE49-F238E27FC236}">
                <a16:creationId xmlns:a16="http://schemas.microsoft.com/office/drawing/2014/main" id="{AC69F522-A3A0-428F-B529-497BE40DC408}"/>
              </a:ext>
            </a:extLst>
          </p:cNvPr>
          <p:cNvSpPr txBox="1"/>
          <p:nvPr/>
        </p:nvSpPr>
        <p:spPr>
          <a:xfrm>
            <a:off x="7904746" y="5274461"/>
            <a:ext cx="2350383" cy="584775"/>
          </a:xfrm>
          <a:prstGeom prst="rect">
            <a:avLst/>
          </a:prstGeom>
          <a:noFill/>
          <a:ln w="28575">
            <a:noFill/>
          </a:ln>
        </p:spPr>
        <p:txBody>
          <a:bodyPr wrap="square" rtlCol="0">
            <a:spAutoFit/>
          </a:bodyPr>
          <a:lstStyle/>
          <a:p>
            <a:r>
              <a:rPr lang="ja-JP" altLang="en-US" sz="3200" dirty="0">
                <a:solidFill>
                  <a:schemeClr val="bg2"/>
                </a:solidFill>
              </a:rPr>
              <a:t>⇒　</a:t>
            </a:r>
            <a:r>
              <a:rPr lang="en-US" altLang="ja-JP" sz="3200" dirty="0">
                <a:solidFill>
                  <a:schemeClr val="bg2"/>
                </a:solidFill>
              </a:rPr>
              <a:t>Only 2D</a:t>
            </a:r>
          </a:p>
        </p:txBody>
      </p:sp>
      <p:sp>
        <p:nvSpPr>
          <p:cNvPr id="14" name="TextBox 13">
            <a:extLst>
              <a:ext uri="{FF2B5EF4-FFF2-40B4-BE49-F238E27FC236}">
                <a16:creationId xmlns:a16="http://schemas.microsoft.com/office/drawing/2014/main" id="{F0FFE9CE-18D9-4DE0-BBB9-C8C8D15BEDCD}"/>
              </a:ext>
            </a:extLst>
          </p:cNvPr>
          <p:cNvSpPr txBox="1"/>
          <p:nvPr/>
        </p:nvSpPr>
        <p:spPr>
          <a:xfrm>
            <a:off x="6096000" y="4741508"/>
            <a:ext cx="5967877" cy="461665"/>
          </a:xfrm>
          <a:prstGeom prst="rect">
            <a:avLst/>
          </a:prstGeom>
          <a:noFill/>
          <a:ln w="28575">
            <a:noFill/>
          </a:ln>
        </p:spPr>
        <p:txBody>
          <a:bodyPr wrap="square" rtlCol="0">
            <a:spAutoFit/>
          </a:bodyPr>
          <a:lstStyle/>
          <a:p>
            <a:r>
              <a:rPr lang="en-US" altLang="ja-JP" sz="2400" dirty="0">
                <a:solidFill>
                  <a:schemeClr val="bg2"/>
                </a:solidFill>
              </a:rPr>
              <a:t>Fiber orientation in the rabbit right ventricle.</a:t>
            </a:r>
          </a:p>
        </p:txBody>
      </p:sp>
      <p:pic>
        <p:nvPicPr>
          <p:cNvPr id="4" name="Picture 3">
            <a:extLst>
              <a:ext uri="{FF2B5EF4-FFF2-40B4-BE49-F238E27FC236}">
                <a16:creationId xmlns:a16="http://schemas.microsoft.com/office/drawing/2014/main" id="{8A991F57-4ED3-4B63-BF1F-48E8B47EDA0F}"/>
              </a:ext>
            </a:extLst>
          </p:cNvPr>
          <p:cNvPicPr>
            <a:picLocks noChangeAspect="1"/>
          </p:cNvPicPr>
          <p:nvPr/>
        </p:nvPicPr>
        <p:blipFill>
          <a:blip r:embed="rId6"/>
          <a:stretch>
            <a:fillRect/>
          </a:stretch>
        </p:blipFill>
        <p:spPr>
          <a:xfrm>
            <a:off x="133132" y="5802058"/>
            <a:ext cx="4082733" cy="890906"/>
          </a:xfrm>
          <a:prstGeom prst="rect">
            <a:avLst/>
          </a:prstGeom>
        </p:spPr>
      </p:pic>
      <p:sp>
        <p:nvSpPr>
          <p:cNvPr id="15" name="Rectangle 14">
            <a:extLst>
              <a:ext uri="{FF2B5EF4-FFF2-40B4-BE49-F238E27FC236}">
                <a16:creationId xmlns:a16="http://schemas.microsoft.com/office/drawing/2014/main" id="{DB78101C-FC6F-4868-8E53-4E0D66EEAB70}"/>
              </a:ext>
            </a:extLst>
          </p:cNvPr>
          <p:cNvSpPr/>
          <p:nvPr/>
        </p:nvSpPr>
        <p:spPr>
          <a:xfrm>
            <a:off x="8839200" y="6187638"/>
            <a:ext cx="3455573" cy="646331"/>
          </a:xfrm>
          <a:prstGeom prst="rect">
            <a:avLst/>
          </a:prstGeom>
        </p:spPr>
        <p:txBody>
          <a:bodyPr wrap="square">
            <a:spAutoFit/>
          </a:bodyPr>
          <a:lstStyle/>
          <a:p>
            <a:r>
              <a:rPr lang="en-US" altLang="ja-JP" dirty="0">
                <a:solidFill>
                  <a:schemeClr val="bg2"/>
                </a:solidFill>
              </a:rPr>
              <a:t>[1] </a:t>
            </a:r>
            <a:r>
              <a:rPr lang="en-US" altLang="ja-JP" dirty="0" err="1">
                <a:solidFill>
                  <a:schemeClr val="bg2"/>
                </a:solidFill>
              </a:rPr>
              <a:t>Karlon</a:t>
            </a:r>
            <a:r>
              <a:rPr lang="en-US" altLang="ja-JP" dirty="0">
                <a:solidFill>
                  <a:schemeClr val="bg2"/>
                </a:solidFill>
              </a:rPr>
              <a:t> et al. The Anatomical Record </a:t>
            </a:r>
            <a:r>
              <a:rPr lang="en-US" altLang="ja-JP" b="1" dirty="0">
                <a:solidFill>
                  <a:schemeClr val="bg2"/>
                </a:solidFill>
              </a:rPr>
              <a:t>252</a:t>
            </a:r>
            <a:r>
              <a:rPr lang="en-US" altLang="ja-JP" dirty="0">
                <a:solidFill>
                  <a:schemeClr val="bg2"/>
                </a:solidFill>
              </a:rPr>
              <a:t>(4), 612– (1998).</a:t>
            </a:r>
            <a:endParaRPr lang="ja-JP" altLang="en-US" dirty="0">
              <a:solidFill>
                <a:schemeClr val="bg2"/>
              </a:solidFill>
              <a:latin typeface="+mj-lt"/>
            </a:endParaRPr>
          </a:p>
        </p:txBody>
      </p:sp>
      <p:sp>
        <p:nvSpPr>
          <p:cNvPr id="16" name="Rectangle 15">
            <a:extLst>
              <a:ext uri="{FF2B5EF4-FFF2-40B4-BE49-F238E27FC236}">
                <a16:creationId xmlns:a16="http://schemas.microsoft.com/office/drawing/2014/main" id="{46A73347-4240-4EC5-BB2D-D46D40F035BF}"/>
              </a:ext>
            </a:extLst>
          </p:cNvPr>
          <p:cNvSpPr/>
          <p:nvPr/>
        </p:nvSpPr>
        <p:spPr>
          <a:xfrm>
            <a:off x="2919084" y="5725973"/>
            <a:ext cx="586528" cy="461665"/>
          </a:xfrm>
          <a:prstGeom prst="rect">
            <a:avLst/>
          </a:prstGeom>
        </p:spPr>
        <p:txBody>
          <a:bodyPr wrap="square">
            <a:spAutoFit/>
          </a:bodyPr>
          <a:lstStyle/>
          <a:p>
            <a:r>
              <a:rPr lang="en-US" altLang="ja-JP" sz="2400" dirty="0">
                <a:solidFill>
                  <a:schemeClr val="bg2"/>
                </a:solidFill>
              </a:rPr>
              <a:t>[1]</a:t>
            </a:r>
            <a:endParaRPr lang="ja-JP" altLang="en-US" sz="2400" dirty="0">
              <a:solidFill>
                <a:schemeClr val="bg2"/>
              </a:solidFill>
              <a:latin typeface="+mj-lt"/>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E7746FB-30AB-418E-B3A1-CB28BBDC5F35}"/>
                  </a:ext>
                </a:extLst>
              </p:cNvPr>
              <p:cNvSpPr txBox="1"/>
              <p:nvPr/>
            </p:nvSpPr>
            <p:spPr>
              <a:xfrm>
                <a:off x="2475575" y="2065761"/>
                <a:ext cx="3466590" cy="568361"/>
              </a:xfrm>
              <a:prstGeom prst="rect">
                <a:avLst/>
              </a:prstGeom>
              <a:noFill/>
            </p:spPr>
            <p:txBody>
              <a:bodyPr wrap="none" lIns="0" tIns="0" rIns="0" bIns="0" rtlCol="0">
                <a:spAutoFit/>
              </a:bodyPr>
              <a:lstStyle/>
              <a:p>
                <a14:m>
                  <m:oMath xmlns:m="http://schemas.openxmlformats.org/officeDocument/2006/math">
                    <m:sSub>
                      <m:sSubPr>
                        <m:ctrlPr>
                          <a:rPr kumimoji="1" lang="en-US" altLang="ja-JP" sz="1400" b="0" i="1" smtClean="0">
                            <a:solidFill>
                              <a:schemeClr val="bg2"/>
                            </a:solidFill>
                            <a:latin typeface="Cambria Math" panose="02040503050406030204" pitchFamily="18" charset="0"/>
                            <a:cs typeface="Arial" panose="020B0604020202020204" pitchFamily="34" charset="0"/>
                          </a:rPr>
                        </m:ctrlPr>
                      </m:sSubPr>
                      <m:e>
                        <m:r>
                          <a:rPr kumimoji="1" lang="en-US" altLang="ja-JP" sz="1400" b="0" i="1" smtClean="0">
                            <a:solidFill>
                              <a:schemeClr val="bg2"/>
                            </a:solidFill>
                            <a:latin typeface="Cambria Math" panose="02040503050406030204" pitchFamily="18" charset="0"/>
                            <a:cs typeface="Arial" panose="020B0604020202020204" pitchFamily="34" charset="0"/>
                          </a:rPr>
                          <m:t>𝐺</m:t>
                        </m:r>
                      </m:e>
                      <m:sub>
                        <m:r>
                          <a:rPr kumimoji="1" lang="en-US" altLang="ja-JP" sz="1400" b="0" i="1" smtClean="0">
                            <a:solidFill>
                              <a:schemeClr val="bg2"/>
                            </a:solidFill>
                            <a:latin typeface="Cambria Math" panose="02040503050406030204" pitchFamily="18" charset="0"/>
                            <a:cs typeface="Arial" panose="020B0604020202020204" pitchFamily="34" charset="0"/>
                          </a:rPr>
                          <m:t>𝑥</m:t>
                        </m:r>
                      </m:sub>
                    </m:sSub>
                    <m:r>
                      <a:rPr kumimoji="1" lang="en-US" altLang="ja-JP" sz="1400" b="0" i="1" smtClean="0">
                        <a:solidFill>
                          <a:schemeClr val="bg2"/>
                        </a:solidFill>
                        <a:latin typeface="Cambria Math" panose="02040503050406030204" pitchFamily="18" charset="0"/>
                        <a:cs typeface="Arial" panose="020B0604020202020204" pitchFamily="34" charset="0"/>
                      </a:rPr>
                      <m:t>= </m:t>
                    </m:r>
                    <m:d>
                      <m:dPr>
                        <m:begChr m:val="["/>
                        <m:endChr m:val="]"/>
                        <m:ctrlPr>
                          <a:rPr kumimoji="1" lang="en-US" altLang="ja-JP" sz="1400" b="0" i="1" smtClean="0">
                            <a:solidFill>
                              <a:schemeClr val="bg2"/>
                            </a:solidFill>
                            <a:latin typeface="Cambria Math" panose="02040503050406030204" pitchFamily="18" charset="0"/>
                            <a:cs typeface="Arial" panose="020B0604020202020204" pitchFamily="34" charset="0"/>
                          </a:rPr>
                        </m:ctrlPr>
                      </m:dPr>
                      <m:e>
                        <m:m>
                          <m:mPr>
                            <m:mcs>
                              <m:mc>
                                <m:mcPr>
                                  <m:count m:val="2"/>
                                  <m:mcJc m:val="center"/>
                                </m:mcPr>
                              </m:mc>
                            </m:mcs>
                            <m:ctrlPr>
                              <a:rPr kumimoji="1" lang="en-US" altLang="ja-JP" sz="1400" b="0" i="1" smtClean="0">
                                <a:solidFill>
                                  <a:schemeClr val="bg2"/>
                                </a:solidFill>
                                <a:latin typeface="Cambria Math" panose="02040503050406030204" pitchFamily="18" charset="0"/>
                                <a:cs typeface="Arial" panose="020B0604020202020204" pitchFamily="34" charset="0"/>
                              </a:rPr>
                            </m:ctrlPr>
                          </m:mPr>
                          <m:mr>
                            <m:e>
                              <m:m>
                                <m:mPr>
                                  <m:mcs>
                                    <m:mc>
                                      <m:mcPr>
                                        <m:count m:val="2"/>
                                        <m:mcJc m:val="center"/>
                                      </m:mcPr>
                                    </m:mc>
                                  </m:mcs>
                                  <m:ctrlPr>
                                    <a:rPr kumimoji="1" lang="en-US" altLang="ja-JP" sz="1400" b="0" i="1" smtClean="0">
                                      <a:solidFill>
                                        <a:schemeClr val="bg2"/>
                                      </a:solidFill>
                                      <a:latin typeface="Cambria Math" panose="02040503050406030204" pitchFamily="18" charset="0"/>
                                      <a:cs typeface="Arial" panose="020B0604020202020204" pitchFamily="34" charset="0"/>
                                    </a:rPr>
                                  </m:ctrlPr>
                                </m:mPr>
                                <m:mr>
                                  <m:e>
                                    <m:r>
                                      <m:rPr>
                                        <m:brk m:alnAt="7"/>
                                      </m:rPr>
                                      <a:rPr kumimoji="1" lang="en-US" altLang="ja-JP" sz="1400" b="0" i="1" smtClean="0">
                                        <a:solidFill>
                                          <a:schemeClr val="bg2"/>
                                        </a:solidFill>
                                        <a:latin typeface="Cambria Math" panose="02040503050406030204" pitchFamily="18" charset="0"/>
                                        <a:cs typeface="Arial" panose="020B0604020202020204" pitchFamily="34" charset="0"/>
                                      </a:rPr>
                                      <m:t>−1</m:t>
                                    </m:r>
                                  </m:e>
                                  <m:e>
                                    <m:r>
                                      <a:rPr kumimoji="1" lang="en-US" altLang="ja-JP" sz="1400" b="0" i="1" smtClean="0">
                                        <a:solidFill>
                                          <a:schemeClr val="bg2"/>
                                        </a:solidFill>
                                        <a:latin typeface="Cambria Math" panose="02040503050406030204" pitchFamily="18" charset="0"/>
                                        <a:cs typeface="Arial" panose="020B0604020202020204" pitchFamily="34" charset="0"/>
                                      </a:rPr>
                                      <m:t>   0</m:t>
                                    </m:r>
                                  </m:e>
                                </m:mr>
                                <m:mr>
                                  <m:e>
                                    <m:r>
                                      <a:rPr kumimoji="1" lang="en-US" altLang="ja-JP" sz="1400" b="0" i="1" smtClean="0">
                                        <a:solidFill>
                                          <a:schemeClr val="bg2"/>
                                        </a:solidFill>
                                        <a:latin typeface="Cambria Math" panose="02040503050406030204" pitchFamily="18" charset="0"/>
                                        <a:cs typeface="Arial" panose="020B0604020202020204" pitchFamily="34" charset="0"/>
                                      </a:rPr>
                                      <m:t>−2</m:t>
                                    </m:r>
                                  </m:e>
                                  <m:e>
                                    <m:r>
                                      <a:rPr kumimoji="1" lang="en-US" altLang="ja-JP" sz="1400" b="0" i="1" smtClean="0">
                                        <a:solidFill>
                                          <a:schemeClr val="bg2"/>
                                        </a:solidFill>
                                        <a:latin typeface="Cambria Math" panose="02040503050406030204" pitchFamily="18" charset="0"/>
                                        <a:cs typeface="Arial" panose="020B0604020202020204" pitchFamily="34" charset="0"/>
                                      </a:rPr>
                                      <m:t>   0</m:t>
                                    </m:r>
                                  </m:e>
                                </m:mr>
                              </m:m>
                            </m:e>
                            <m:e>
                              <m:r>
                                <a:rPr kumimoji="1" lang="en-US" altLang="ja-JP" sz="1400" b="0" i="1" smtClean="0">
                                  <a:solidFill>
                                    <a:schemeClr val="bg2"/>
                                  </a:solidFill>
                                  <a:latin typeface="Cambria Math" panose="02040503050406030204" pitchFamily="18" charset="0"/>
                                  <a:cs typeface="Arial" panose="020B0604020202020204" pitchFamily="34" charset="0"/>
                                </a:rPr>
                                <m:t>   </m:t>
                              </m:r>
                              <m:m>
                                <m:mPr>
                                  <m:mcs>
                                    <m:mc>
                                      <m:mcPr>
                                        <m:count m:val="1"/>
                                        <m:mcJc m:val="center"/>
                                      </m:mcPr>
                                    </m:mc>
                                  </m:mcs>
                                  <m:ctrlPr>
                                    <a:rPr kumimoji="1" lang="en-US" altLang="ja-JP" sz="1400" b="0" i="1" smtClean="0">
                                      <a:solidFill>
                                        <a:schemeClr val="bg2"/>
                                      </a:solidFill>
                                      <a:latin typeface="Cambria Math" panose="02040503050406030204" pitchFamily="18" charset="0"/>
                                      <a:cs typeface="Arial" panose="020B0604020202020204" pitchFamily="34" charset="0"/>
                                    </a:rPr>
                                  </m:ctrlPr>
                                </m:mPr>
                                <m:mr>
                                  <m:e>
                                    <m:r>
                                      <m:rPr>
                                        <m:brk m:alnAt="7"/>
                                      </m:rPr>
                                      <a:rPr kumimoji="1" lang="en-US" altLang="ja-JP" sz="1400" b="0" i="1" smtClean="0">
                                        <a:solidFill>
                                          <a:schemeClr val="bg2"/>
                                        </a:solidFill>
                                        <a:latin typeface="Cambria Math" panose="02040503050406030204" pitchFamily="18" charset="0"/>
                                        <a:cs typeface="Arial" panose="020B0604020202020204" pitchFamily="34" charset="0"/>
                                      </a:rPr>
                                      <m:t> 1</m:t>
                                    </m:r>
                                  </m:e>
                                </m:mr>
                                <m:mr>
                                  <m:e>
                                    <m:r>
                                      <a:rPr kumimoji="1" lang="en-US" altLang="ja-JP" sz="1400" b="0" i="1" smtClean="0">
                                        <a:solidFill>
                                          <a:schemeClr val="bg2"/>
                                        </a:solidFill>
                                        <a:latin typeface="Cambria Math" panose="02040503050406030204" pitchFamily="18" charset="0"/>
                                        <a:cs typeface="Arial" panose="020B0604020202020204" pitchFamily="34" charset="0"/>
                                      </a:rPr>
                                      <m:t> 2</m:t>
                                    </m:r>
                                  </m:e>
                                </m:mr>
                              </m:m>
                            </m:e>
                          </m:mr>
                          <m:mr>
                            <m:e>
                              <m:m>
                                <m:mPr>
                                  <m:mcs>
                                    <m:mc>
                                      <m:mcPr>
                                        <m:count m:val="2"/>
                                        <m:mcJc m:val="center"/>
                                      </m:mcPr>
                                    </m:mc>
                                  </m:mcs>
                                  <m:ctrlPr>
                                    <a:rPr kumimoji="1" lang="en-US" altLang="ja-JP" sz="1400" b="0" i="1" smtClean="0">
                                      <a:solidFill>
                                        <a:schemeClr val="bg2"/>
                                      </a:solidFill>
                                      <a:latin typeface="Cambria Math" panose="02040503050406030204" pitchFamily="18" charset="0"/>
                                      <a:cs typeface="Arial" panose="020B0604020202020204" pitchFamily="34" charset="0"/>
                                    </a:rPr>
                                  </m:ctrlPr>
                                </m:mPr>
                                <m:mr>
                                  <m:e>
                                    <m:r>
                                      <m:rPr>
                                        <m:brk m:alnAt="7"/>
                                      </m:rPr>
                                      <a:rPr kumimoji="1" lang="en-US" altLang="ja-JP" sz="1400" b="0" i="1" smtClean="0">
                                        <a:solidFill>
                                          <a:schemeClr val="bg2"/>
                                        </a:solidFill>
                                        <a:latin typeface="Cambria Math" panose="02040503050406030204" pitchFamily="18" charset="0"/>
                                        <a:cs typeface="Arial" panose="020B0604020202020204" pitchFamily="34" charset="0"/>
                                      </a:rPr>
                                      <m:t>−1 </m:t>
                                    </m:r>
                                  </m:e>
                                  <m:e>
                                    <m:r>
                                      <a:rPr kumimoji="1" lang="en-US" altLang="ja-JP" sz="1400" b="0" i="1" smtClean="0">
                                        <a:solidFill>
                                          <a:schemeClr val="bg2"/>
                                        </a:solidFill>
                                        <a:latin typeface="Cambria Math" panose="02040503050406030204" pitchFamily="18" charset="0"/>
                                        <a:cs typeface="Arial" panose="020B0604020202020204" pitchFamily="34" charset="0"/>
                                      </a:rPr>
                                      <m:t>  0</m:t>
                                    </m:r>
                                  </m:e>
                                </m:mr>
                              </m:m>
                            </m:e>
                            <m:e>
                              <m:r>
                                <a:rPr kumimoji="1" lang="en-US" altLang="ja-JP" sz="1400" b="0" i="1" smtClean="0">
                                  <a:solidFill>
                                    <a:schemeClr val="bg2"/>
                                  </a:solidFill>
                                  <a:latin typeface="Cambria Math" panose="02040503050406030204" pitchFamily="18" charset="0"/>
                                  <a:cs typeface="Arial" panose="020B0604020202020204" pitchFamily="34" charset="0"/>
                                </a:rPr>
                                <m:t>    1</m:t>
                              </m:r>
                            </m:e>
                          </m:mr>
                        </m:m>
                      </m:e>
                    </m:d>
                  </m:oMath>
                </a14:m>
                <a:r>
                  <a:rPr kumimoji="1" lang="en-US" altLang="ja-JP" sz="1400" dirty="0">
                    <a:solidFill>
                      <a:schemeClr val="bg2"/>
                    </a:solidFill>
                    <a:latin typeface="Arial" panose="020B0604020202020204" pitchFamily="34" charset="0"/>
                    <a:cs typeface="Arial" panose="020B0604020202020204" pitchFamily="34" charset="0"/>
                  </a:rPr>
                  <a:t>, </a:t>
                </a:r>
                <a14:m>
                  <m:oMath xmlns:m="http://schemas.openxmlformats.org/officeDocument/2006/math">
                    <m:sSub>
                      <m:sSubPr>
                        <m:ctrlPr>
                          <a:rPr kumimoji="1" lang="en-US" altLang="ja-JP" sz="1400" i="1">
                            <a:solidFill>
                              <a:schemeClr val="bg2"/>
                            </a:solidFill>
                            <a:latin typeface="Cambria Math" panose="02040503050406030204" pitchFamily="18" charset="0"/>
                            <a:cs typeface="Arial" panose="020B0604020202020204" pitchFamily="34" charset="0"/>
                          </a:rPr>
                        </m:ctrlPr>
                      </m:sSubPr>
                      <m:e>
                        <m:r>
                          <a:rPr kumimoji="1" lang="en-US" altLang="ja-JP" sz="1400" i="1">
                            <a:solidFill>
                              <a:schemeClr val="bg2"/>
                            </a:solidFill>
                            <a:latin typeface="Cambria Math" panose="02040503050406030204" pitchFamily="18" charset="0"/>
                            <a:cs typeface="Arial" panose="020B0604020202020204" pitchFamily="34" charset="0"/>
                          </a:rPr>
                          <m:t>𝐺</m:t>
                        </m:r>
                      </m:e>
                      <m:sub>
                        <m:r>
                          <a:rPr kumimoji="1" lang="en-US" altLang="ja-JP" sz="1400" i="1">
                            <a:solidFill>
                              <a:schemeClr val="bg2"/>
                            </a:solidFill>
                            <a:latin typeface="Cambria Math" panose="02040503050406030204" pitchFamily="18" charset="0"/>
                            <a:cs typeface="Arial" panose="020B0604020202020204" pitchFamily="34" charset="0"/>
                          </a:rPr>
                          <m:t>𝑦</m:t>
                        </m:r>
                      </m:sub>
                    </m:sSub>
                    <m:r>
                      <a:rPr kumimoji="1" lang="en-US" altLang="ja-JP" sz="1400" i="1">
                        <a:solidFill>
                          <a:schemeClr val="bg2"/>
                        </a:solidFill>
                        <a:latin typeface="Cambria Math" panose="02040503050406030204" pitchFamily="18" charset="0"/>
                        <a:cs typeface="Arial" panose="020B0604020202020204" pitchFamily="34" charset="0"/>
                      </a:rPr>
                      <m:t>=</m:t>
                    </m:r>
                    <m:d>
                      <m:dPr>
                        <m:begChr m:val="["/>
                        <m:endChr m:val="]"/>
                        <m:ctrlPr>
                          <a:rPr kumimoji="1" lang="en-US" altLang="ja-JP" sz="1400" i="1">
                            <a:solidFill>
                              <a:schemeClr val="bg2"/>
                            </a:solidFill>
                            <a:latin typeface="Cambria Math" panose="02040503050406030204" pitchFamily="18" charset="0"/>
                            <a:cs typeface="Arial" panose="020B0604020202020204" pitchFamily="34" charset="0"/>
                          </a:rPr>
                        </m:ctrlPr>
                      </m:dPr>
                      <m:e>
                        <m:m>
                          <m:mPr>
                            <m:mcs>
                              <m:mc>
                                <m:mcPr>
                                  <m:count m:val="3"/>
                                  <m:mcJc m:val="center"/>
                                </m:mcPr>
                              </m:mc>
                            </m:mcs>
                            <m:ctrlPr>
                              <a:rPr kumimoji="1" lang="en-US" altLang="ja-JP" sz="1400" i="1">
                                <a:solidFill>
                                  <a:schemeClr val="bg2"/>
                                </a:solidFill>
                                <a:latin typeface="Cambria Math" panose="02040503050406030204" pitchFamily="18" charset="0"/>
                                <a:cs typeface="Arial" panose="020B0604020202020204" pitchFamily="34" charset="0"/>
                              </a:rPr>
                            </m:ctrlPr>
                          </m:mPr>
                          <m:mr>
                            <m:e>
                              <m:r>
                                <m:rPr>
                                  <m:brk m:alnAt="7"/>
                                </m:rPr>
                                <a:rPr kumimoji="1" lang="en-US" altLang="ja-JP" sz="1400" i="1">
                                  <a:solidFill>
                                    <a:schemeClr val="bg2"/>
                                  </a:solidFill>
                                  <a:latin typeface="Cambria Math" panose="02040503050406030204" pitchFamily="18" charset="0"/>
                                  <a:cs typeface="Arial" panose="020B0604020202020204" pitchFamily="34" charset="0"/>
                                </a:rPr>
                                <m:t>−</m:t>
                              </m:r>
                              <m:r>
                                <a:rPr kumimoji="1" lang="en-US" altLang="ja-JP" sz="1400" i="1">
                                  <a:solidFill>
                                    <a:schemeClr val="bg2"/>
                                  </a:solidFill>
                                  <a:latin typeface="Cambria Math" panose="02040503050406030204" pitchFamily="18" charset="0"/>
                                  <a:cs typeface="Arial" panose="020B0604020202020204" pitchFamily="34" charset="0"/>
                                </a:rPr>
                                <m:t>1</m:t>
                              </m:r>
                            </m:e>
                            <m:e>
                              <m:r>
                                <a:rPr kumimoji="1" lang="en-US" altLang="ja-JP" sz="1400" i="1">
                                  <a:solidFill>
                                    <a:schemeClr val="bg2"/>
                                  </a:solidFill>
                                  <a:latin typeface="Cambria Math" panose="02040503050406030204" pitchFamily="18" charset="0"/>
                                  <a:cs typeface="Arial" panose="020B0604020202020204" pitchFamily="34" charset="0"/>
                                </a:rPr>
                                <m:t>−2</m:t>
                              </m:r>
                            </m:e>
                            <m:e>
                              <m:r>
                                <a:rPr kumimoji="1" lang="en-US" altLang="ja-JP" sz="1400" i="1">
                                  <a:solidFill>
                                    <a:schemeClr val="bg2"/>
                                  </a:solidFill>
                                  <a:latin typeface="Cambria Math" panose="02040503050406030204" pitchFamily="18" charset="0"/>
                                  <a:cs typeface="Arial" panose="020B0604020202020204" pitchFamily="34" charset="0"/>
                                </a:rPr>
                                <m:t>−1</m:t>
                              </m:r>
                            </m:e>
                          </m:mr>
                          <m:mr>
                            <m:e>
                              <m:r>
                                <a:rPr kumimoji="1" lang="en-US" altLang="ja-JP" sz="1400" i="1">
                                  <a:solidFill>
                                    <a:schemeClr val="bg2"/>
                                  </a:solidFill>
                                  <a:latin typeface="Cambria Math" panose="02040503050406030204" pitchFamily="18" charset="0"/>
                                  <a:cs typeface="Arial" panose="020B0604020202020204" pitchFamily="34" charset="0"/>
                                </a:rPr>
                                <m:t>0</m:t>
                              </m:r>
                            </m:e>
                            <m:e>
                              <m:r>
                                <a:rPr kumimoji="1" lang="en-US" altLang="ja-JP" sz="1400" i="1">
                                  <a:solidFill>
                                    <a:schemeClr val="bg2"/>
                                  </a:solidFill>
                                  <a:latin typeface="Cambria Math" panose="02040503050406030204" pitchFamily="18" charset="0"/>
                                  <a:cs typeface="Arial" panose="020B0604020202020204" pitchFamily="34" charset="0"/>
                                </a:rPr>
                                <m:t>0</m:t>
                              </m:r>
                            </m:e>
                            <m:e>
                              <m:r>
                                <a:rPr kumimoji="1" lang="en-US" altLang="ja-JP" sz="1400" i="1">
                                  <a:solidFill>
                                    <a:schemeClr val="bg2"/>
                                  </a:solidFill>
                                  <a:latin typeface="Cambria Math" panose="02040503050406030204" pitchFamily="18" charset="0"/>
                                  <a:cs typeface="Arial" panose="020B0604020202020204" pitchFamily="34" charset="0"/>
                                </a:rPr>
                                <m:t>0</m:t>
                              </m:r>
                            </m:e>
                          </m:mr>
                          <m:mr>
                            <m:e>
                              <m:r>
                                <a:rPr kumimoji="1" lang="en-US" altLang="ja-JP" sz="1400" i="1">
                                  <a:solidFill>
                                    <a:schemeClr val="bg2"/>
                                  </a:solidFill>
                                  <a:latin typeface="Cambria Math" panose="02040503050406030204" pitchFamily="18" charset="0"/>
                                  <a:cs typeface="Arial" panose="020B0604020202020204" pitchFamily="34" charset="0"/>
                                </a:rPr>
                                <m:t>1</m:t>
                              </m:r>
                            </m:e>
                            <m:e>
                              <m:r>
                                <a:rPr kumimoji="1" lang="en-US" altLang="ja-JP" sz="1400" i="1">
                                  <a:solidFill>
                                    <a:schemeClr val="bg2"/>
                                  </a:solidFill>
                                  <a:latin typeface="Cambria Math" panose="02040503050406030204" pitchFamily="18" charset="0"/>
                                  <a:cs typeface="Arial" panose="020B0604020202020204" pitchFamily="34" charset="0"/>
                                </a:rPr>
                                <m:t>2</m:t>
                              </m:r>
                            </m:e>
                            <m:e>
                              <m:r>
                                <a:rPr kumimoji="1" lang="en-US" altLang="ja-JP" sz="1400" i="1">
                                  <a:solidFill>
                                    <a:schemeClr val="bg2"/>
                                  </a:solidFill>
                                  <a:latin typeface="Cambria Math" panose="02040503050406030204" pitchFamily="18" charset="0"/>
                                  <a:cs typeface="Arial" panose="020B0604020202020204" pitchFamily="34" charset="0"/>
                                </a:rPr>
                                <m:t>1</m:t>
                              </m:r>
                            </m:e>
                          </m:mr>
                        </m:m>
                      </m:e>
                    </m:d>
                  </m:oMath>
                </a14:m>
                <a:r>
                  <a:rPr kumimoji="1" lang="en-US" altLang="ja-JP" sz="1400" dirty="0">
                    <a:solidFill>
                      <a:schemeClr val="bg2"/>
                    </a:solidFill>
                    <a:latin typeface="Arial" panose="020B0604020202020204" pitchFamily="34" charset="0"/>
                    <a:cs typeface="Arial" panose="020B0604020202020204" pitchFamily="34" charset="0"/>
                  </a:rPr>
                  <a:t> </a:t>
                </a:r>
                <a:endParaRPr kumimoji="1" lang="ja-JP" altLang="en-US" sz="1400" dirty="0">
                  <a:solidFill>
                    <a:schemeClr val="bg2"/>
                  </a:solidFill>
                  <a:latin typeface="Arial" panose="020B0604020202020204" pitchFamily="34" charset="0"/>
                  <a:cs typeface="Arial" panose="020B0604020202020204" pitchFamily="34" charset="0"/>
                </a:endParaRPr>
              </a:p>
            </p:txBody>
          </p:sp>
        </mc:Choice>
        <mc:Fallback>
          <p:sp>
            <p:nvSpPr>
              <p:cNvPr id="6" name="TextBox 5">
                <a:extLst>
                  <a:ext uri="{FF2B5EF4-FFF2-40B4-BE49-F238E27FC236}">
                    <a16:creationId xmlns:a16="http://schemas.microsoft.com/office/drawing/2014/main" id="{4E7746FB-30AB-418E-B3A1-CB28BBDC5F35}"/>
                  </a:ext>
                </a:extLst>
              </p:cNvPr>
              <p:cNvSpPr txBox="1">
                <a:spLocks noRot="1" noChangeAspect="1" noMove="1" noResize="1" noEditPoints="1" noAdjustHandles="1" noChangeArrowheads="1" noChangeShapeType="1" noTextEdit="1"/>
              </p:cNvSpPr>
              <p:nvPr/>
            </p:nvSpPr>
            <p:spPr>
              <a:xfrm>
                <a:off x="2475575" y="2065761"/>
                <a:ext cx="3466590" cy="568361"/>
              </a:xfrm>
              <a:prstGeom prst="rect">
                <a:avLst/>
              </a:prstGeom>
              <a:blipFill>
                <a:blip r:embed="rId7"/>
                <a:stretch>
                  <a:fillRect/>
                </a:stretch>
              </a:blipFill>
            </p:spPr>
            <p:txBody>
              <a:bodyPr/>
              <a:lstStyle/>
              <a:p>
                <a:r>
                  <a:rPr lang="ja-JP" altLang="en-US">
                    <a:noFill/>
                  </a:rPr>
                  <a:t> </a:t>
                </a:r>
              </a:p>
            </p:txBody>
          </p:sp>
        </mc:Fallback>
      </mc:AlternateContent>
      <p:cxnSp>
        <p:nvCxnSpPr>
          <p:cNvPr id="12" name="Straight Arrow Connector 11">
            <a:extLst>
              <a:ext uri="{FF2B5EF4-FFF2-40B4-BE49-F238E27FC236}">
                <a16:creationId xmlns:a16="http://schemas.microsoft.com/office/drawing/2014/main" id="{6145FF8C-B8F5-4DF4-A604-D739EDCD246B}"/>
              </a:ext>
            </a:extLst>
          </p:cNvPr>
          <p:cNvCxnSpPr>
            <a:cxnSpLocks/>
          </p:cNvCxnSpPr>
          <p:nvPr/>
        </p:nvCxnSpPr>
        <p:spPr bwMode="auto">
          <a:xfrm>
            <a:off x="4485373" y="6530053"/>
            <a:ext cx="1456792" cy="0"/>
          </a:xfrm>
          <a:prstGeom prst="straightConnector1">
            <a:avLst/>
          </a:prstGeom>
          <a:noFill/>
          <a:ln w="38100" cap="flat" cmpd="sng" algn="ctr">
            <a:solidFill>
              <a:schemeClr val="bg2"/>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7D3E149-B132-44E1-8E34-2B5DFE558F29}"/>
              </a:ext>
            </a:extLst>
          </p:cNvPr>
          <p:cNvCxnSpPr>
            <a:cxnSpLocks/>
          </p:cNvCxnSpPr>
          <p:nvPr/>
        </p:nvCxnSpPr>
        <p:spPr bwMode="auto">
          <a:xfrm flipV="1">
            <a:off x="4494998" y="5606516"/>
            <a:ext cx="0" cy="937230"/>
          </a:xfrm>
          <a:prstGeom prst="straightConnector1">
            <a:avLst/>
          </a:prstGeom>
          <a:noFill/>
          <a:ln w="38100" cap="flat" cmpd="sng" algn="ctr">
            <a:solidFill>
              <a:schemeClr val="bg2"/>
            </a:solidFill>
            <a:prstDash val="solid"/>
            <a:round/>
            <a:headEnd type="none" w="med" len="med"/>
            <a:tailEnd type="triangle"/>
          </a:ln>
          <a:effectLst/>
        </p:spPr>
      </p:cxnSp>
      <p:sp>
        <p:nvSpPr>
          <p:cNvPr id="23" name="Rectangle 22">
            <a:extLst>
              <a:ext uri="{FF2B5EF4-FFF2-40B4-BE49-F238E27FC236}">
                <a16:creationId xmlns:a16="http://schemas.microsoft.com/office/drawing/2014/main" id="{A6DD54A5-B87A-44D3-8E7A-AC1FE477308D}"/>
              </a:ext>
            </a:extLst>
          </p:cNvPr>
          <p:cNvSpPr/>
          <p:nvPr/>
        </p:nvSpPr>
        <p:spPr>
          <a:xfrm>
            <a:off x="4822941" y="6532575"/>
            <a:ext cx="791282" cy="307777"/>
          </a:xfrm>
          <a:prstGeom prst="rect">
            <a:avLst/>
          </a:prstGeom>
        </p:spPr>
        <p:txBody>
          <a:bodyPr wrap="square">
            <a:spAutoFit/>
          </a:bodyPr>
          <a:lstStyle/>
          <a:p>
            <a:r>
              <a:rPr lang="en-US" altLang="ja-JP" sz="1400" dirty="0">
                <a:solidFill>
                  <a:schemeClr val="bg2"/>
                </a:solidFill>
              </a:rPr>
              <a:t>Degree</a:t>
            </a:r>
            <a:endParaRPr lang="ja-JP" altLang="en-US" sz="1400" dirty="0">
              <a:solidFill>
                <a:schemeClr val="bg2"/>
              </a:solidFill>
              <a:latin typeface="+mj-lt"/>
            </a:endParaRPr>
          </a:p>
        </p:txBody>
      </p:sp>
      <p:sp>
        <p:nvSpPr>
          <p:cNvPr id="24" name="Rectangle 23">
            <a:extLst>
              <a:ext uri="{FF2B5EF4-FFF2-40B4-BE49-F238E27FC236}">
                <a16:creationId xmlns:a16="http://schemas.microsoft.com/office/drawing/2014/main" id="{E8673A32-4DEC-4AED-BB7B-D7D2923DA187}"/>
              </a:ext>
            </a:extLst>
          </p:cNvPr>
          <p:cNvSpPr/>
          <p:nvPr/>
        </p:nvSpPr>
        <p:spPr>
          <a:xfrm>
            <a:off x="4160401" y="5939734"/>
            <a:ext cx="424326" cy="307777"/>
          </a:xfrm>
          <a:prstGeom prst="rect">
            <a:avLst/>
          </a:prstGeom>
        </p:spPr>
        <p:txBody>
          <a:bodyPr wrap="square">
            <a:spAutoFit/>
          </a:bodyPr>
          <a:lstStyle/>
          <a:p>
            <a:r>
              <a:rPr lang="en-US" altLang="ja-JP" sz="1400" dirty="0">
                <a:solidFill>
                  <a:schemeClr val="bg2"/>
                </a:solidFill>
              </a:rPr>
              <a:t>A</a:t>
            </a:r>
            <a:r>
              <a:rPr lang="en-US" altLang="ja-JP" sz="1400" baseline="30000" dirty="0">
                <a:solidFill>
                  <a:schemeClr val="bg2"/>
                </a:solidFill>
              </a:rPr>
              <a:t>W</a:t>
            </a:r>
            <a:endParaRPr lang="ja-JP" altLang="en-US" sz="1400" baseline="30000" dirty="0">
              <a:solidFill>
                <a:schemeClr val="bg2"/>
              </a:solidFill>
              <a:latin typeface="+mj-lt"/>
            </a:endParaRPr>
          </a:p>
        </p:txBody>
      </p:sp>
      <mc:AlternateContent xmlns:mc="http://schemas.openxmlformats.org/markup-compatibility/2006">
        <mc:Choice xmlns:p14="http://schemas.microsoft.com/office/powerpoint/2010/main" Requires="p14">
          <p:contentPart p14:bwMode="auto" r:id="rId8">
            <p14:nvContentPartPr>
              <p14:cNvPr id="25" name="Ink 24">
                <a:extLst>
                  <a:ext uri="{FF2B5EF4-FFF2-40B4-BE49-F238E27FC236}">
                    <a16:creationId xmlns:a16="http://schemas.microsoft.com/office/drawing/2014/main" id="{870927E3-29E2-43CC-A2B0-CFA937A95B10}"/>
                  </a:ext>
                </a:extLst>
              </p14:cNvPr>
              <p14:cNvContentPartPr/>
              <p14:nvPr/>
            </p14:nvContentPartPr>
            <p14:xfrm>
              <a:off x="4533840" y="5391000"/>
              <a:ext cx="1384560" cy="1118160"/>
            </p14:xfrm>
          </p:contentPart>
        </mc:Choice>
        <mc:Fallback>
          <p:pic>
            <p:nvPicPr>
              <p:cNvPr id="25" name="Ink 24">
                <a:extLst>
                  <a:ext uri="{FF2B5EF4-FFF2-40B4-BE49-F238E27FC236}">
                    <a16:creationId xmlns:a16="http://schemas.microsoft.com/office/drawing/2014/main" id="{870927E3-29E2-43CC-A2B0-CFA937A95B10}"/>
                  </a:ext>
                </a:extLst>
              </p:cNvPr>
              <p:cNvPicPr/>
              <p:nvPr/>
            </p:nvPicPr>
            <p:blipFill>
              <a:blip r:embed="rId9"/>
              <a:stretch>
                <a:fillRect/>
              </a:stretch>
            </p:blipFill>
            <p:spPr>
              <a:xfrm>
                <a:off x="4524480" y="5381640"/>
                <a:ext cx="1403280" cy="1136880"/>
              </a:xfrm>
              <a:prstGeom prst="rect">
                <a:avLst/>
              </a:prstGeom>
            </p:spPr>
          </p:pic>
        </mc:Fallback>
      </mc:AlternateContent>
    </p:spTree>
    <p:custDataLst>
      <p:tags r:id="rId1"/>
    </p:custDataLst>
    <p:extLst>
      <p:ext uri="{BB962C8B-B14F-4D97-AF65-F5344CB8AC3E}">
        <p14:creationId xmlns:p14="http://schemas.microsoft.com/office/powerpoint/2010/main" val="271557589"/>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9126978" cy="507700"/>
          </a:xfrm>
        </p:spPr>
        <p:txBody>
          <a:bodyPr/>
          <a:lstStyle/>
          <a:p>
            <a:r>
              <a:rPr lang="en-US" dirty="0"/>
              <a:t>OCT intensity-based tractography extended to 3D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CF8E73-468C-4B32-9ABF-084C81CC26C8}"/>
                  </a:ext>
                </a:extLst>
              </p:cNvPr>
              <p:cNvSpPr txBox="1"/>
              <p:nvPr/>
            </p:nvSpPr>
            <p:spPr>
              <a:xfrm>
                <a:off x="4988560" y="1273468"/>
                <a:ext cx="3674285" cy="1015663"/>
              </a:xfrm>
              <a:prstGeom prst="rect">
                <a:avLst/>
              </a:prstGeom>
              <a:noFill/>
              <a:ln w="28575">
                <a:solidFill>
                  <a:srgbClr val="00B050"/>
                </a:solidFill>
              </a:ln>
            </p:spPr>
            <p:txBody>
              <a:bodyPr wrap="square" rtlCol="0">
                <a:spAutoFit/>
              </a:bodyPr>
              <a:lstStyle/>
              <a:p>
                <a:r>
                  <a:rPr lang="en-US" sz="2000" dirty="0">
                    <a:solidFill>
                      <a:schemeClr val="bg2"/>
                    </a:solidFill>
                  </a:rPr>
                  <a:t>System:</a:t>
                </a:r>
              </a:p>
              <a:p>
                <a:r>
                  <a:rPr lang="en-US" sz="2000" dirty="0">
                    <a:solidFill>
                      <a:schemeClr val="bg2"/>
                    </a:solidFill>
                  </a:rPr>
                  <a:t>SD-, </a:t>
                </a:r>
                <a14:m>
                  <m:oMath xmlns:m="http://schemas.openxmlformats.org/officeDocument/2006/math">
                    <m:r>
                      <a:rPr lang="en-US" sz="2000" b="0" i="1" smtClean="0">
                        <a:solidFill>
                          <a:schemeClr val="bg2"/>
                        </a:solidFill>
                        <a:latin typeface="Cambria Math" panose="02040503050406030204" pitchFamily="18" charset="0"/>
                      </a:rPr>
                      <m:t>𝜆</m:t>
                    </m:r>
                    <m:r>
                      <a:rPr lang="en-US" sz="2000" b="0" i="1" smtClean="0">
                        <a:solidFill>
                          <a:schemeClr val="bg2"/>
                        </a:solidFill>
                        <a:latin typeface="Cambria Math" panose="02040503050406030204" pitchFamily="18" charset="0"/>
                      </a:rPr>
                      <m:t>=1.3 </m:t>
                    </m:r>
                    <m:r>
                      <a:rPr lang="en-US" sz="2000" b="0" i="1" smtClean="0">
                        <a:solidFill>
                          <a:schemeClr val="bg2"/>
                        </a:solidFill>
                        <a:latin typeface="Cambria Math" panose="02040503050406030204" pitchFamily="18" charset="0"/>
                      </a:rPr>
                      <m:t>𝜇</m:t>
                    </m:r>
                    <m:r>
                      <m:rPr>
                        <m:sty m:val="p"/>
                      </m:rPr>
                      <a:rPr lang="en-US" sz="2000" b="0" i="0" smtClean="0">
                        <a:solidFill>
                          <a:schemeClr val="bg2"/>
                        </a:solidFill>
                        <a:latin typeface="Cambria Math" panose="02040503050406030204" pitchFamily="18" charset="0"/>
                      </a:rPr>
                      <m:t>m</m:t>
                    </m:r>
                    <m:r>
                      <a:rPr lang="en-US" sz="2000" b="0" i="1" smtClean="0">
                        <a:solidFill>
                          <a:schemeClr val="bg2"/>
                        </a:solidFill>
                        <a:latin typeface="Cambria Math" panose="02040503050406030204" pitchFamily="18" charset="0"/>
                      </a:rPr>
                      <m:t>,</m:t>
                    </m:r>
                    <m:r>
                      <m:rPr>
                        <m:sty m:val="p"/>
                      </m:rPr>
                      <a:rPr lang="en-US" sz="2000" b="0" i="0" smtClean="0">
                        <a:solidFill>
                          <a:schemeClr val="bg2"/>
                        </a:solidFill>
                        <a:latin typeface="Cambria Math" panose="02040503050406030204" pitchFamily="18" charset="0"/>
                      </a:rPr>
                      <m:t>Δ</m:t>
                    </m:r>
                    <m:r>
                      <a:rPr lang="en-US" sz="2000" b="0" i="1" smtClean="0">
                        <a:solidFill>
                          <a:schemeClr val="bg2"/>
                        </a:solidFill>
                        <a:latin typeface="Cambria Math" panose="02040503050406030204" pitchFamily="18" charset="0"/>
                      </a:rPr>
                      <m:t>𝜆</m:t>
                    </m:r>
                    <m:r>
                      <a:rPr lang="en-US" altLang="ja-JP" sz="2000" i="1">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150 </m:t>
                    </m:r>
                    <m:r>
                      <m:rPr>
                        <m:sty m:val="p"/>
                      </m:rPr>
                      <a:rPr lang="en-US" sz="2000" b="0" i="0" smtClean="0">
                        <a:solidFill>
                          <a:schemeClr val="bg2"/>
                        </a:solidFill>
                        <a:latin typeface="Cambria Math" panose="02040503050406030204" pitchFamily="18" charset="0"/>
                      </a:rPr>
                      <m:t>nm</m:t>
                    </m:r>
                    <m:r>
                      <a:rPr lang="en-US" sz="2000" b="0" i="1" smtClean="0">
                        <a:solidFill>
                          <a:schemeClr val="bg2"/>
                        </a:solidFill>
                        <a:latin typeface="Cambria Math" panose="02040503050406030204" pitchFamily="18" charset="0"/>
                      </a:rPr>
                      <m:t> </m:t>
                    </m:r>
                  </m:oMath>
                </a14:m>
                <a:endParaRPr lang="en-US" sz="2000" dirty="0">
                  <a:solidFill>
                    <a:schemeClr val="bg2"/>
                  </a:solidFill>
                </a:endParaRPr>
              </a:p>
              <a:p>
                <a:r>
                  <a:rPr lang="el-GR" sz="2000" dirty="0">
                    <a:solidFill>
                      <a:schemeClr val="bg2"/>
                    </a:solidFill>
                  </a:rPr>
                  <a:t>Δ</a:t>
                </a:r>
                <a:r>
                  <a:rPr lang="de-AT" sz="2000" dirty="0">
                    <a:solidFill>
                      <a:schemeClr val="bg2"/>
                    </a:solidFill>
                  </a:rPr>
                  <a:t>z = 6.5 </a:t>
                </a:r>
                <a14:m>
                  <m:oMath xmlns:m="http://schemas.openxmlformats.org/officeDocument/2006/math">
                    <m:r>
                      <a:rPr lang="en-US" altLang="ja-JP" sz="2000" i="1">
                        <a:solidFill>
                          <a:schemeClr val="bg2"/>
                        </a:solidFill>
                        <a:latin typeface="Cambria Math" panose="02040503050406030204" pitchFamily="18" charset="0"/>
                      </a:rPr>
                      <m:t>𝜇</m:t>
                    </m:r>
                    <m:r>
                      <m:rPr>
                        <m:sty m:val="p"/>
                      </m:rPr>
                      <a:rPr lang="en-US" altLang="ja-JP" sz="2000">
                        <a:solidFill>
                          <a:schemeClr val="bg2"/>
                        </a:solidFill>
                        <a:latin typeface="Cambria Math" panose="02040503050406030204" pitchFamily="18" charset="0"/>
                      </a:rPr>
                      <m:t>m</m:t>
                    </m:r>
                  </m:oMath>
                </a14:m>
                <a:r>
                  <a:rPr lang="de-AT" sz="2000" dirty="0">
                    <a:solidFill>
                      <a:schemeClr val="bg2"/>
                    </a:solidFill>
                  </a:rPr>
                  <a:t>, </a:t>
                </a:r>
                <a:r>
                  <a:rPr lang="el-GR" altLang="ja-JP" sz="2000" dirty="0">
                    <a:solidFill>
                      <a:schemeClr val="bg2"/>
                    </a:solidFill>
                  </a:rPr>
                  <a:t>Δ</a:t>
                </a:r>
                <a:r>
                  <a:rPr lang="de-AT" altLang="ja-JP" sz="2000" dirty="0">
                    <a:solidFill>
                      <a:schemeClr val="bg2"/>
                    </a:solidFill>
                  </a:rPr>
                  <a:t>x = 5.3 </a:t>
                </a:r>
                <a14:m>
                  <m:oMath xmlns:m="http://schemas.openxmlformats.org/officeDocument/2006/math">
                    <m:r>
                      <a:rPr lang="en-US" altLang="ja-JP" sz="2000" i="1">
                        <a:solidFill>
                          <a:schemeClr val="bg2"/>
                        </a:solidFill>
                        <a:latin typeface="Cambria Math" panose="02040503050406030204" pitchFamily="18" charset="0"/>
                      </a:rPr>
                      <m:t>𝜇</m:t>
                    </m:r>
                    <m:r>
                      <m:rPr>
                        <m:sty m:val="p"/>
                      </m:rPr>
                      <a:rPr lang="en-US" altLang="ja-JP" sz="2000">
                        <a:solidFill>
                          <a:schemeClr val="bg2"/>
                        </a:solidFill>
                        <a:latin typeface="Cambria Math" panose="02040503050406030204" pitchFamily="18" charset="0"/>
                      </a:rPr>
                      <m:t>m</m:t>
                    </m:r>
                  </m:oMath>
                </a14:m>
                <a:endParaRPr lang="en-US" altLang="ja-JP" sz="2000" dirty="0">
                  <a:solidFill>
                    <a:schemeClr val="bg2"/>
                  </a:solidFill>
                </a:endParaRPr>
              </a:p>
            </p:txBody>
          </p:sp>
        </mc:Choice>
        <mc:Fallback xmlns="">
          <p:sp>
            <p:nvSpPr>
              <p:cNvPr id="7" name="TextBox 6">
                <a:extLst>
                  <a:ext uri="{FF2B5EF4-FFF2-40B4-BE49-F238E27FC236}">
                    <a16:creationId xmlns:a16="http://schemas.microsoft.com/office/drawing/2014/main" id="{EACF8E73-468C-4B32-9ABF-084C81CC26C8}"/>
                  </a:ext>
                </a:extLst>
              </p:cNvPr>
              <p:cNvSpPr txBox="1">
                <a:spLocks noRot="1" noChangeAspect="1" noMove="1" noResize="1" noEditPoints="1" noAdjustHandles="1" noChangeArrowheads="1" noChangeShapeType="1" noTextEdit="1"/>
              </p:cNvSpPr>
              <p:nvPr/>
            </p:nvSpPr>
            <p:spPr>
              <a:xfrm>
                <a:off x="4988560" y="1273468"/>
                <a:ext cx="3674285" cy="1015663"/>
              </a:xfrm>
              <a:prstGeom prst="rect">
                <a:avLst/>
              </a:prstGeom>
              <a:blipFill>
                <a:blip r:embed="rId4"/>
                <a:stretch>
                  <a:fillRect l="-1316" t="-1744" b="-8140"/>
                </a:stretch>
              </a:blipFill>
              <a:ln w="28575">
                <a:solidFill>
                  <a:srgbClr val="00B050"/>
                </a:solidFill>
              </a:ln>
            </p:spPr>
            <p:txBody>
              <a:bodyPr/>
              <a:lstStyle/>
              <a:p>
                <a:r>
                  <a:rPr lang="ja-JP" altLang="en-US">
                    <a:noFill/>
                  </a:rPr>
                  <a:t> </a:t>
                </a:r>
              </a:p>
            </p:txBody>
          </p:sp>
        </mc:Fallback>
      </mc:AlternateContent>
      <p:sp>
        <p:nvSpPr>
          <p:cNvPr id="2" name="Rectangle 1">
            <a:extLst>
              <a:ext uri="{FF2B5EF4-FFF2-40B4-BE49-F238E27FC236}">
                <a16:creationId xmlns:a16="http://schemas.microsoft.com/office/drawing/2014/main" id="{2D23A824-C7B6-4EE0-B9A6-416AAD87DDDD}"/>
              </a:ext>
            </a:extLst>
          </p:cNvPr>
          <p:cNvSpPr/>
          <p:nvPr/>
        </p:nvSpPr>
        <p:spPr>
          <a:xfrm>
            <a:off x="366962" y="520306"/>
            <a:ext cx="11289633" cy="646331"/>
          </a:xfrm>
          <a:prstGeom prst="rect">
            <a:avLst/>
          </a:prstGeom>
        </p:spPr>
        <p:txBody>
          <a:bodyPr wrap="square">
            <a:spAutoFit/>
          </a:bodyPr>
          <a:lstStyle/>
          <a:p>
            <a:r>
              <a:rPr lang="en-US" altLang="ja-JP" dirty="0">
                <a:solidFill>
                  <a:schemeClr val="bg2"/>
                </a:solidFill>
              </a:rPr>
              <a:t>Gan, Y. and Fleming, C. P., “Extracting three-dimensional orientation and tractography of myofibers using optical coherence tomography,” Biomed </a:t>
            </a:r>
            <a:r>
              <a:rPr lang="en-US" altLang="ja-JP" dirty="0" err="1">
                <a:solidFill>
                  <a:schemeClr val="bg2"/>
                </a:solidFill>
              </a:rPr>
              <a:t>Opt</a:t>
            </a:r>
            <a:r>
              <a:rPr lang="en-US" altLang="ja-JP" dirty="0">
                <a:solidFill>
                  <a:schemeClr val="bg2"/>
                </a:solidFill>
              </a:rPr>
              <a:t> Express </a:t>
            </a:r>
            <a:r>
              <a:rPr lang="en-US" altLang="ja-JP" b="1" dirty="0">
                <a:solidFill>
                  <a:schemeClr val="bg2"/>
                </a:solidFill>
              </a:rPr>
              <a:t>4</a:t>
            </a:r>
            <a:r>
              <a:rPr lang="en-US" altLang="ja-JP" dirty="0">
                <a:solidFill>
                  <a:schemeClr val="bg2"/>
                </a:solidFill>
              </a:rPr>
              <a:t>(10), 2150–2165 (2013).</a:t>
            </a:r>
            <a:endParaRPr lang="ja-JP" altLang="en-US" sz="2000" dirty="0">
              <a:solidFill>
                <a:schemeClr val="bg2"/>
              </a:solidFill>
              <a:latin typeface="+mj-lt"/>
            </a:endParaRPr>
          </a:p>
        </p:txBody>
      </p:sp>
      <p:pic>
        <p:nvPicPr>
          <p:cNvPr id="4" name="Picture 3">
            <a:extLst>
              <a:ext uri="{FF2B5EF4-FFF2-40B4-BE49-F238E27FC236}">
                <a16:creationId xmlns:a16="http://schemas.microsoft.com/office/drawing/2014/main" id="{11189F61-BEAC-4F0D-ADB2-721959CE4D0E}"/>
              </a:ext>
            </a:extLst>
          </p:cNvPr>
          <p:cNvPicPr>
            <a:picLocks noChangeAspect="1"/>
          </p:cNvPicPr>
          <p:nvPr/>
        </p:nvPicPr>
        <p:blipFill rotWithShape="1">
          <a:blip r:embed="rId5"/>
          <a:srcRect r="31838"/>
          <a:stretch/>
        </p:blipFill>
        <p:spPr>
          <a:xfrm>
            <a:off x="120316" y="1273468"/>
            <a:ext cx="4778603" cy="3926354"/>
          </a:xfrm>
          <a:prstGeom prst="rect">
            <a:avLst/>
          </a:prstGeom>
        </p:spPr>
      </p:pic>
      <p:pic>
        <p:nvPicPr>
          <p:cNvPr id="5" name="Picture 4">
            <a:extLst>
              <a:ext uri="{FF2B5EF4-FFF2-40B4-BE49-F238E27FC236}">
                <a16:creationId xmlns:a16="http://schemas.microsoft.com/office/drawing/2014/main" id="{2F508ADB-0CE6-460C-9560-C52928A6F505}"/>
              </a:ext>
            </a:extLst>
          </p:cNvPr>
          <p:cNvPicPr>
            <a:picLocks noChangeAspect="1"/>
          </p:cNvPicPr>
          <p:nvPr/>
        </p:nvPicPr>
        <p:blipFill rotWithShape="1">
          <a:blip r:embed="rId6"/>
          <a:srcRect l="7985" r="7895" b="30511"/>
          <a:stretch/>
        </p:blipFill>
        <p:spPr>
          <a:xfrm>
            <a:off x="4026824" y="2620753"/>
            <a:ext cx="8044860" cy="2548292"/>
          </a:xfrm>
          <a:prstGeom prst="rect">
            <a:avLst/>
          </a:prstGeom>
        </p:spPr>
      </p:pic>
      <p:sp>
        <p:nvSpPr>
          <p:cNvPr id="14" name="TextBox 13">
            <a:extLst>
              <a:ext uri="{FF2B5EF4-FFF2-40B4-BE49-F238E27FC236}">
                <a16:creationId xmlns:a16="http://schemas.microsoft.com/office/drawing/2014/main" id="{8C149BD0-70D2-4411-B13D-A0ECCA6A527F}"/>
              </a:ext>
            </a:extLst>
          </p:cNvPr>
          <p:cNvSpPr txBox="1"/>
          <p:nvPr/>
        </p:nvSpPr>
        <p:spPr>
          <a:xfrm>
            <a:off x="5532381" y="5199822"/>
            <a:ext cx="5536672" cy="461665"/>
          </a:xfrm>
          <a:prstGeom prst="rect">
            <a:avLst/>
          </a:prstGeom>
          <a:noFill/>
          <a:ln w="28575">
            <a:noFill/>
          </a:ln>
        </p:spPr>
        <p:txBody>
          <a:bodyPr wrap="square" rtlCol="0">
            <a:spAutoFit/>
          </a:bodyPr>
          <a:lstStyle/>
          <a:p>
            <a:r>
              <a:rPr lang="en-US" altLang="ja-JP" sz="2400" dirty="0">
                <a:solidFill>
                  <a:schemeClr val="bg2"/>
                </a:solidFill>
              </a:rPr>
              <a:t>3D fiber orientation of the porcine heart.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0134DDA-93BF-4929-A792-3F028F0E5FC1}"/>
                  </a:ext>
                </a:extLst>
              </p:cNvPr>
              <p:cNvSpPr txBox="1"/>
              <p:nvPr/>
            </p:nvSpPr>
            <p:spPr>
              <a:xfrm>
                <a:off x="587629" y="5199822"/>
                <a:ext cx="3843975" cy="830997"/>
              </a:xfrm>
              <a:prstGeom prst="rect">
                <a:avLst/>
              </a:prstGeom>
              <a:noFill/>
              <a:ln w="38100">
                <a:solidFill>
                  <a:srgbClr val="0070C0"/>
                </a:solidFill>
              </a:ln>
            </p:spPr>
            <p:txBody>
              <a:bodyPr wrap="square" rtlCol="0">
                <a:spAutoFit/>
              </a:bodyPr>
              <a:lstStyle/>
              <a:p>
                <a14:m>
                  <m:oMath xmlns:m="http://schemas.openxmlformats.org/officeDocument/2006/math">
                    <m:r>
                      <a:rPr lang="en-US" altLang="ja-JP" sz="2400" b="0" i="1" smtClean="0">
                        <a:solidFill>
                          <a:schemeClr val="bg2"/>
                        </a:solidFill>
                        <a:latin typeface="Cambria Math" panose="02040503050406030204" pitchFamily="18" charset="0"/>
                      </a:rPr>
                      <m:t>𝜙</m:t>
                    </m:r>
                  </m:oMath>
                </a14:m>
                <a:r>
                  <a:rPr lang="en-US" altLang="ja-JP" sz="2400" dirty="0">
                    <a:solidFill>
                      <a:schemeClr val="bg2"/>
                    </a:solidFill>
                  </a:rPr>
                  <a:t>: Intensity Gradient</a:t>
                </a:r>
              </a:p>
              <a:p>
                <a14:m>
                  <m:oMath xmlns:m="http://schemas.openxmlformats.org/officeDocument/2006/math">
                    <m:r>
                      <a:rPr lang="en-US" altLang="ja-JP" sz="2400" b="0" i="1" smtClean="0">
                        <a:solidFill>
                          <a:schemeClr val="bg2"/>
                        </a:solidFill>
                        <a:latin typeface="Cambria Math" panose="02040503050406030204" pitchFamily="18" charset="0"/>
                      </a:rPr>
                      <m:t>𝜃</m:t>
                    </m:r>
                  </m:oMath>
                </a14:m>
                <a:r>
                  <a:rPr lang="en-US" altLang="ja-JP" sz="2400" dirty="0">
                    <a:solidFill>
                      <a:schemeClr val="bg2"/>
                    </a:solidFill>
                  </a:rPr>
                  <a:t>: Projection to the surface</a:t>
                </a:r>
              </a:p>
            </p:txBody>
          </p:sp>
        </mc:Choice>
        <mc:Fallback xmlns="">
          <p:sp>
            <p:nvSpPr>
              <p:cNvPr id="15" name="TextBox 14">
                <a:extLst>
                  <a:ext uri="{FF2B5EF4-FFF2-40B4-BE49-F238E27FC236}">
                    <a16:creationId xmlns:a16="http://schemas.microsoft.com/office/drawing/2014/main" id="{C0134DDA-93BF-4929-A792-3F028F0E5FC1}"/>
                  </a:ext>
                </a:extLst>
              </p:cNvPr>
              <p:cNvSpPr txBox="1">
                <a:spLocks noRot="1" noChangeAspect="1" noMove="1" noResize="1" noEditPoints="1" noAdjustHandles="1" noChangeArrowheads="1" noChangeShapeType="1" noTextEdit="1"/>
              </p:cNvSpPr>
              <p:nvPr/>
            </p:nvSpPr>
            <p:spPr>
              <a:xfrm>
                <a:off x="587629" y="5199822"/>
                <a:ext cx="3843975" cy="830997"/>
              </a:xfrm>
              <a:prstGeom prst="rect">
                <a:avLst/>
              </a:prstGeom>
              <a:blipFill>
                <a:blip r:embed="rId7"/>
                <a:stretch>
                  <a:fillRect l="-785" t="-2817" r="-1570" b="-14085"/>
                </a:stretch>
              </a:blipFill>
              <a:ln w="38100">
                <a:solidFill>
                  <a:srgbClr val="0070C0"/>
                </a:solidFill>
              </a:ln>
            </p:spPr>
            <p:txBody>
              <a:bodyPr/>
              <a:lstStyle/>
              <a:p>
                <a:r>
                  <a:rPr lang="ja-JP" altLang="en-US">
                    <a:noFill/>
                  </a:rPr>
                  <a:t> </a:t>
                </a:r>
              </a:p>
            </p:txBody>
          </p:sp>
        </mc:Fallback>
      </mc:AlternateContent>
      <p:sp>
        <p:nvSpPr>
          <p:cNvPr id="17" name="TextBox 16">
            <a:extLst>
              <a:ext uri="{FF2B5EF4-FFF2-40B4-BE49-F238E27FC236}">
                <a16:creationId xmlns:a16="http://schemas.microsoft.com/office/drawing/2014/main" id="{CE97CC51-722C-422A-A377-A1C39835536D}"/>
              </a:ext>
            </a:extLst>
          </p:cNvPr>
          <p:cNvSpPr txBox="1"/>
          <p:nvPr/>
        </p:nvSpPr>
        <p:spPr>
          <a:xfrm>
            <a:off x="5643849" y="5716919"/>
            <a:ext cx="5313736" cy="584775"/>
          </a:xfrm>
          <a:prstGeom prst="rect">
            <a:avLst/>
          </a:prstGeom>
          <a:noFill/>
          <a:ln w="28575">
            <a:noFill/>
          </a:ln>
        </p:spPr>
        <p:txBody>
          <a:bodyPr wrap="square" rtlCol="0">
            <a:spAutoFit/>
          </a:bodyPr>
          <a:lstStyle/>
          <a:p>
            <a:r>
              <a:rPr lang="ja-JP" altLang="en-US" sz="3200" dirty="0">
                <a:solidFill>
                  <a:schemeClr val="bg2"/>
                </a:solidFill>
              </a:rPr>
              <a:t>⇒　</a:t>
            </a:r>
            <a:r>
              <a:rPr lang="en-US" altLang="ja-JP" sz="3200" dirty="0">
                <a:solidFill>
                  <a:schemeClr val="bg2"/>
                </a:solidFill>
              </a:rPr>
              <a:t>Not for abnormal heart</a:t>
            </a:r>
          </a:p>
        </p:txBody>
      </p:sp>
    </p:spTree>
    <p:custDataLst>
      <p:tags r:id="rId1"/>
    </p:custDataLst>
    <p:extLst>
      <p:ext uri="{BB962C8B-B14F-4D97-AF65-F5344CB8AC3E}">
        <p14:creationId xmlns:p14="http://schemas.microsoft.com/office/powerpoint/2010/main" val="1504629913"/>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3963706" cy="507700"/>
          </a:xfrm>
        </p:spPr>
        <p:txBody>
          <a:bodyPr/>
          <a:lstStyle/>
          <a:p>
            <a:r>
              <a:rPr lang="en-US" dirty="0"/>
              <a:t>Tractography in OCT</a:t>
            </a:r>
          </a:p>
        </p:txBody>
      </p:sp>
      <p:sp>
        <p:nvSpPr>
          <p:cNvPr id="9" name="Oval 8">
            <a:extLst>
              <a:ext uri="{FF2B5EF4-FFF2-40B4-BE49-F238E27FC236}">
                <a16:creationId xmlns:a16="http://schemas.microsoft.com/office/drawing/2014/main" id="{A470B8F4-A179-4B73-BABE-EBBE409167CF}"/>
              </a:ext>
            </a:extLst>
          </p:cNvPr>
          <p:cNvSpPr/>
          <p:nvPr/>
        </p:nvSpPr>
        <p:spPr bwMode="auto">
          <a:xfrm>
            <a:off x="745958" y="2950196"/>
            <a:ext cx="5093366" cy="1227219"/>
          </a:xfrm>
          <a:prstGeom prst="ellipse">
            <a:avLst/>
          </a:prstGeom>
          <a:noFill/>
          <a:ln w="28575" cap="flat" cmpd="sng" algn="ctr">
            <a:solidFill>
              <a:srgbClr val="FF0000"/>
            </a:solidFill>
            <a:prstDash val="solid"/>
            <a:round/>
            <a:headEnd type="none" w="med" len="med"/>
            <a:tailEnd type="none" w="med" len="med"/>
          </a:ln>
          <a:effectLst/>
        </p:spPr>
        <p:txBody>
          <a:bodyPr rtlCol="0" anchor="ctr"/>
          <a:lstStyle/>
          <a:p>
            <a:pPr lvl="0" algn="ctr" defTabSz="914400">
              <a:defRPr/>
            </a:pPr>
            <a:r>
              <a:rPr lang="en-US" altLang="ja-JP" sz="2800" kern="0" dirty="0">
                <a:solidFill>
                  <a:srgbClr val="212733"/>
                </a:solidFill>
                <a:cs typeface="Arial" panose="020B0604020202020204" pitchFamily="34" charset="0"/>
              </a:rPr>
              <a:t>OCT intensity-based tractography</a:t>
            </a:r>
          </a:p>
        </p:txBody>
      </p:sp>
      <p:sp>
        <p:nvSpPr>
          <p:cNvPr id="20" name="Oval 19">
            <a:extLst>
              <a:ext uri="{FF2B5EF4-FFF2-40B4-BE49-F238E27FC236}">
                <a16:creationId xmlns:a16="http://schemas.microsoft.com/office/drawing/2014/main" id="{669AA666-0BBF-4E4A-9055-CDDBF0261FBB}"/>
              </a:ext>
            </a:extLst>
          </p:cNvPr>
          <p:cNvSpPr/>
          <p:nvPr/>
        </p:nvSpPr>
        <p:spPr bwMode="auto">
          <a:xfrm>
            <a:off x="6352676" y="2950195"/>
            <a:ext cx="5093366" cy="1227219"/>
          </a:xfrm>
          <a:prstGeom prst="ellipse">
            <a:avLst/>
          </a:prstGeom>
          <a:noFill/>
          <a:ln w="28575" cap="flat" cmpd="sng" algn="ctr">
            <a:solidFill>
              <a:srgbClr val="00B050"/>
            </a:solidFill>
            <a:prstDash val="solid"/>
            <a:round/>
            <a:headEnd type="none" w="med" len="med"/>
            <a:tailEnd type="none" w="med" len="med"/>
          </a:ln>
          <a:effectLst/>
        </p:spPr>
        <p:txBody>
          <a:bodyPr rtlCol="0" anchor="ctr"/>
          <a:lstStyle/>
          <a:p>
            <a:pPr lvl="0" algn="ctr" defTabSz="914400">
              <a:defRPr/>
            </a:pPr>
            <a:r>
              <a:rPr lang="en-US" altLang="ja-JP" sz="2800" kern="0" dirty="0">
                <a:solidFill>
                  <a:srgbClr val="212733"/>
                </a:solidFill>
                <a:cs typeface="Arial" panose="020B0604020202020204" pitchFamily="34" charset="0"/>
              </a:rPr>
              <a:t>PS-OCT tractography</a:t>
            </a:r>
          </a:p>
        </p:txBody>
      </p:sp>
      <p:sp>
        <p:nvSpPr>
          <p:cNvPr id="5" name="正方形/長方形 23">
            <a:extLst>
              <a:ext uri="{FF2B5EF4-FFF2-40B4-BE49-F238E27FC236}">
                <a16:creationId xmlns:a16="http://schemas.microsoft.com/office/drawing/2014/main" id="{F486D7A4-2233-4201-918F-A3D4EF90A1D9}"/>
              </a:ext>
            </a:extLst>
          </p:cNvPr>
          <p:cNvSpPr/>
          <p:nvPr/>
        </p:nvSpPr>
        <p:spPr>
          <a:xfrm>
            <a:off x="1043886" y="4177414"/>
            <a:ext cx="4795438" cy="1569660"/>
          </a:xfrm>
          <a:prstGeom prst="rect">
            <a:avLst/>
          </a:prstGeom>
        </p:spPr>
        <p:txBody>
          <a:bodyPr wrap="square">
            <a:spAutoFit/>
          </a:bodyPr>
          <a:lstStyle/>
          <a:p>
            <a:pPr lvl="0"/>
            <a:r>
              <a:rPr lang="en-US" altLang="ja-JP" sz="2400" kern="0" dirty="0">
                <a:solidFill>
                  <a:schemeClr val="bg2"/>
                </a:solidFill>
                <a:latin typeface="Arial" panose="020B0604020202020204" pitchFamily="34" charset="0"/>
                <a:cs typeface="Arial" panose="020B0604020202020204" pitchFamily="34" charset="0"/>
              </a:rPr>
              <a:t>Disadvantage</a:t>
            </a:r>
          </a:p>
          <a:p>
            <a:pPr marL="342900" lvl="0" indent="-342900">
              <a:buFont typeface="Wingdings" panose="05000000000000000000" pitchFamily="2" charset="2"/>
              <a:buChar char="Ø"/>
            </a:pPr>
            <a:r>
              <a:rPr lang="en-US" altLang="ja-JP" sz="2400" kern="0" dirty="0">
                <a:solidFill>
                  <a:schemeClr val="bg2"/>
                </a:solidFill>
                <a:latin typeface="Arial" panose="020B0604020202020204" pitchFamily="34" charset="0"/>
                <a:cs typeface="Arial" panose="020B0604020202020204" pitchFamily="34" charset="0"/>
              </a:rPr>
              <a:t>Difficulty for 3D.</a:t>
            </a:r>
          </a:p>
          <a:p>
            <a:pPr marL="342900" lvl="0" indent="-342900">
              <a:buFont typeface="Wingdings" panose="05000000000000000000" pitchFamily="2" charset="2"/>
              <a:buChar char="Ø"/>
            </a:pPr>
            <a:r>
              <a:rPr lang="en-US" altLang="ja-JP" sz="2400" kern="0" dirty="0">
                <a:solidFill>
                  <a:schemeClr val="bg2"/>
                </a:solidFill>
                <a:latin typeface="Arial" panose="020B0604020202020204" pitchFamily="34" charset="0"/>
                <a:cs typeface="Arial" panose="020B0604020202020204" pitchFamily="34" charset="0"/>
              </a:rPr>
              <a:t>Necessity of image processing.</a:t>
            </a:r>
          </a:p>
          <a:p>
            <a:pPr marL="342900" lvl="0" indent="-342900">
              <a:buFont typeface="Wingdings" panose="05000000000000000000" pitchFamily="2" charset="2"/>
              <a:buChar char="Ø"/>
            </a:pPr>
            <a:r>
              <a:rPr lang="en-US" altLang="ja-JP" sz="2400" kern="0" dirty="0">
                <a:solidFill>
                  <a:schemeClr val="bg2"/>
                </a:solidFill>
                <a:latin typeface="Arial" panose="020B0604020202020204" pitchFamily="34" charset="0"/>
                <a:cs typeface="Arial" panose="020B0604020202020204" pitchFamily="34" charset="0"/>
              </a:rPr>
              <a:t>Limitation of resolution.</a:t>
            </a:r>
          </a:p>
        </p:txBody>
      </p:sp>
      <p:sp>
        <p:nvSpPr>
          <p:cNvPr id="2" name="Arrow: Right 1">
            <a:extLst>
              <a:ext uri="{FF2B5EF4-FFF2-40B4-BE49-F238E27FC236}">
                <a16:creationId xmlns:a16="http://schemas.microsoft.com/office/drawing/2014/main" id="{5C61E945-2314-449B-B35B-605E364DA39A}"/>
              </a:ext>
            </a:extLst>
          </p:cNvPr>
          <p:cNvSpPr/>
          <p:nvPr/>
        </p:nvSpPr>
        <p:spPr bwMode="auto">
          <a:xfrm>
            <a:off x="5839324" y="3321488"/>
            <a:ext cx="513352" cy="484632"/>
          </a:xfrm>
          <a:prstGeom prst="rightArrow">
            <a:avLst/>
          </a:prstGeom>
          <a:solidFill>
            <a:srgbClr val="FFC000"/>
          </a:solidFill>
          <a:ln w="28575" cap="flat" cmpd="sng" algn="ctr">
            <a:solidFill>
              <a:srgbClr val="FFC000"/>
            </a:solidFill>
            <a:prstDash val="solid"/>
            <a:round/>
            <a:headEnd type="none" w="med" len="med"/>
            <a:tailEnd type="none" w="med" len="med"/>
          </a:ln>
          <a:effectLst/>
        </p:spPr>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032275474"/>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
            <a:extLst>
              <a:ext uri="{FF2B5EF4-FFF2-40B4-BE49-F238E27FC236}">
                <a16:creationId xmlns:a16="http://schemas.microsoft.com/office/drawing/2014/main" id="{3E732BDA-3B30-476E-9DF8-817A3E13085B}"/>
              </a:ext>
            </a:extLst>
          </p:cNvPr>
          <p:cNvSpPr>
            <a:spLocks noGrp="1"/>
          </p:cNvSpPr>
          <p:nvPr>
            <p:ph type="body" sz="quarter" idx="10"/>
          </p:nvPr>
        </p:nvSpPr>
        <p:spPr>
          <a:xfrm>
            <a:off x="665" y="54806"/>
            <a:ext cx="4047062" cy="507700"/>
          </a:xfrm>
        </p:spPr>
        <p:txBody>
          <a:bodyPr/>
          <a:lstStyle/>
          <a:p>
            <a:r>
              <a:rPr lang="en-US" dirty="0"/>
              <a:t>PS-OCT tractography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CF8E73-468C-4B32-9ABF-084C81CC26C8}"/>
                  </a:ext>
                </a:extLst>
              </p:cNvPr>
              <p:cNvSpPr txBox="1"/>
              <p:nvPr/>
            </p:nvSpPr>
            <p:spPr>
              <a:xfrm>
                <a:off x="187053" y="1264487"/>
                <a:ext cx="3674285" cy="1015663"/>
              </a:xfrm>
              <a:prstGeom prst="rect">
                <a:avLst/>
              </a:prstGeom>
              <a:noFill/>
              <a:ln w="28575">
                <a:solidFill>
                  <a:srgbClr val="00B050"/>
                </a:solidFill>
              </a:ln>
            </p:spPr>
            <p:txBody>
              <a:bodyPr wrap="square" rtlCol="0">
                <a:spAutoFit/>
              </a:bodyPr>
              <a:lstStyle/>
              <a:p>
                <a:r>
                  <a:rPr lang="en-US" sz="2000" dirty="0">
                    <a:solidFill>
                      <a:schemeClr val="bg2"/>
                    </a:solidFill>
                  </a:rPr>
                  <a:t>System:</a:t>
                </a:r>
              </a:p>
              <a:p>
                <a:r>
                  <a:rPr lang="en-US" sz="2000" dirty="0">
                    <a:solidFill>
                      <a:schemeClr val="bg2"/>
                    </a:solidFill>
                  </a:rPr>
                  <a:t>SD-, </a:t>
                </a:r>
                <a14:m>
                  <m:oMath xmlns:m="http://schemas.openxmlformats.org/officeDocument/2006/math">
                    <m:r>
                      <a:rPr lang="en-US" sz="2000" b="0" i="1" smtClean="0">
                        <a:solidFill>
                          <a:schemeClr val="bg2"/>
                        </a:solidFill>
                        <a:latin typeface="Cambria Math" panose="02040503050406030204" pitchFamily="18" charset="0"/>
                      </a:rPr>
                      <m:t>𝜆</m:t>
                    </m:r>
                    <m:r>
                      <a:rPr lang="en-US" sz="2000" b="0" i="1" smtClean="0">
                        <a:solidFill>
                          <a:schemeClr val="bg2"/>
                        </a:solidFill>
                        <a:latin typeface="Cambria Math" panose="02040503050406030204" pitchFamily="18" charset="0"/>
                      </a:rPr>
                      <m:t>=850 </m:t>
                    </m:r>
                    <m:r>
                      <m:rPr>
                        <m:sty m:val="p"/>
                      </m:rPr>
                      <a:rPr lang="en-US" sz="2000" b="0" i="0" smtClean="0">
                        <a:solidFill>
                          <a:schemeClr val="bg2"/>
                        </a:solidFill>
                        <a:latin typeface="Cambria Math" panose="02040503050406030204" pitchFamily="18" charset="0"/>
                      </a:rPr>
                      <m:t>nm</m:t>
                    </m:r>
                  </m:oMath>
                </a14:m>
                <a:endParaRPr lang="en-US" sz="2000" dirty="0">
                  <a:solidFill>
                    <a:schemeClr val="bg2"/>
                  </a:solidFill>
                </a:endParaRPr>
              </a:p>
              <a:p>
                <a:r>
                  <a:rPr lang="el-GR" sz="2000" dirty="0">
                    <a:solidFill>
                      <a:schemeClr val="bg2"/>
                    </a:solidFill>
                  </a:rPr>
                  <a:t>Δ</a:t>
                </a:r>
                <a:r>
                  <a:rPr lang="de-AT" sz="2000" dirty="0">
                    <a:solidFill>
                      <a:schemeClr val="bg2"/>
                    </a:solidFill>
                  </a:rPr>
                  <a:t>z = 8.2 </a:t>
                </a:r>
                <a14:m>
                  <m:oMath xmlns:m="http://schemas.openxmlformats.org/officeDocument/2006/math">
                    <m:r>
                      <a:rPr lang="en-US" altLang="ja-JP" sz="2000" i="1">
                        <a:solidFill>
                          <a:schemeClr val="bg2"/>
                        </a:solidFill>
                        <a:latin typeface="Cambria Math" panose="02040503050406030204" pitchFamily="18" charset="0"/>
                      </a:rPr>
                      <m:t>𝜇</m:t>
                    </m:r>
                    <m:r>
                      <m:rPr>
                        <m:sty m:val="p"/>
                      </m:rPr>
                      <a:rPr lang="en-US" altLang="ja-JP" sz="2000">
                        <a:solidFill>
                          <a:schemeClr val="bg2"/>
                        </a:solidFill>
                        <a:latin typeface="Cambria Math" panose="02040503050406030204" pitchFamily="18" charset="0"/>
                      </a:rPr>
                      <m:t>m</m:t>
                    </m:r>
                  </m:oMath>
                </a14:m>
                <a:r>
                  <a:rPr lang="de-AT" sz="2000" dirty="0">
                    <a:solidFill>
                      <a:schemeClr val="bg2"/>
                    </a:solidFill>
                  </a:rPr>
                  <a:t>, </a:t>
                </a:r>
                <a:r>
                  <a:rPr lang="el-GR" altLang="ja-JP" sz="2000" dirty="0">
                    <a:solidFill>
                      <a:schemeClr val="bg2"/>
                    </a:solidFill>
                  </a:rPr>
                  <a:t>Δ</a:t>
                </a:r>
                <a:r>
                  <a:rPr lang="de-AT" altLang="ja-JP" sz="2000" dirty="0">
                    <a:solidFill>
                      <a:schemeClr val="bg2"/>
                    </a:solidFill>
                  </a:rPr>
                  <a:t>x = 12.4 </a:t>
                </a:r>
                <a14:m>
                  <m:oMath xmlns:m="http://schemas.openxmlformats.org/officeDocument/2006/math">
                    <m:r>
                      <a:rPr lang="en-US" altLang="ja-JP" sz="2000" i="1">
                        <a:solidFill>
                          <a:schemeClr val="bg2"/>
                        </a:solidFill>
                        <a:latin typeface="Cambria Math" panose="02040503050406030204" pitchFamily="18" charset="0"/>
                      </a:rPr>
                      <m:t>𝜇</m:t>
                    </m:r>
                    <m:r>
                      <m:rPr>
                        <m:sty m:val="p"/>
                      </m:rPr>
                      <a:rPr lang="en-US" altLang="ja-JP" sz="2000">
                        <a:solidFill>
                          <a:schemeClr val="bg2"/>
                        </a:solidFill>
                        <a:latin typeface="Cambria Math" panose="02040503050406030204" pitchFamily="18" charset="0"/>
                      </a:rPr>
                      <m:t>m</m:t>
                    </m:r>
                  </m:oMath>
                </a14:m>
                <a:endParaRPr lang="en-US" altLang="ja-JP" sz="2000" dirty="0">
                  <a:solidFill>
                    <a:schemeClr val="bg2"/>
                  </a:solidFill>
                </a:endParaRPr>
              </a:p>
            </p:txBody>
          </p:sp>
        </mc:Choice>
        <mc:Fallback xmlns="">
          <p:sp>
            <p:nvSpPr>
              <p:cNvPr id="7" name="TextBox 6">
                <a:extLst>
                  <a:ext uri="{FF2B5EF4-FFF2-40B4-BE49-F238E27FC236}">
                    <a16:creationId xmlns:a16="http://schemas.microsoft.com/office/drawing/2014/main" id="{EACF8E73-468C-4B32-9ABF-084C81CC26C8}"/>
                  </a:ext>
                </a:extLst>
              </p:cNvPr>
              <p:cNvSpPr txBox="1">
                <a:spLocks noRot="1" noChangeAspect="1" noMove="1" noResize="1" noEditPoints="1" noAdjustHandles="1" noChangeArrowheads="1" noChangeShapeType="1" noTextEdit="1"/>
              </p:cNvSpPr>
              <p:nvPr/>
            </p:nvSpPr>
            <p:spPr>
              <a:xfrm>
                <a:off x="187053" y="1264487"/>
                <a:ext cx="3674285" cy="1015663"/>
              </a:xfrm>
              <a:prstGeom prst="rect">
                <a:avLst/>
              </a:prstGeom>
              <a:blipFill>
                <a:blip r:embed="rId4"/>
                <a:stretch>
                  <a:fillRect l="-1483" t="-1163" b="-8140"/>
                </a:stretch>
              </a:blipFill>
              <a:ln w="28575">
                <a:solidFill>
                  <a:srgbClr val="00B050"/>
                </a:solidFill>
              </a:ln>
            </p:spPr>
            <p:txBody>
              <a:bodyPr/>
              <a:lstStyle/>
              <a:p>
                <a:r>
                  <a:rPr lang="ja-JP" altLang="en-US">
                    <a:noFill/>
                  </a:rPr>
                  <a:t> </a:t>
                </a:r>
              </a:p>
            </p:txBody>
          </p:sp>
        </mc:Fallback>
      </mc:AlternateContent>
      <p:sp>
        <p:nvSpPr>
          <p:cNvPr id="2" name="Rectangle 1">
            <a:extLst>
              <a:ext uri="{FF2B5EF4-FFF2-40B4-BE49-F238E27FC236}">
                <a16:creationId xmlns:a16="http://schemas.microsoft.com/office/drawing/2014/main" id="{2D23A824-C7B6-4EE0-B9A6-416AAD87DDDD}"/>
              </a:ext>
            </a:extLst>
          </p:cNvPr>
          <p:cNvSpPr/>
          <p:nvPr/>
        </p:nvSpPr>
        <p:spPr>
          <a:xfrm>
            <a:off x="366962" y="520306"/>
            <a:ext cx="11289633" cy="646331"/>
          </a:xfrm>
          <a:prstGeom prst="rect">
            <a:avLst/>
          </a:prstGeom>
        </p:spPr>
        <p:txBody>
          <a:bodyPr wrap="square">
            <a:spAutoFit/>
          </a:bodyPr>
          <a:lstStyle/>
          <a:p>
            <a:r>
              <a:rPr lang="en-US" altLang="ja-JP" dirty="0">
                <a:solidFill>
                  <a:schemeClr val="bg2"/>
                </a:solidFill>
              </a:rPr>
              <a:t>Wang, Y. and Yao, G., “Optical tractography of the mouse heart using polarization-sensitive optical coherence tomography,” Biomed. Opt. Express, BOE </a:t>
            </a:r>
            <a:r>
              <a:rPr lang="en-US" altLang="ja-JP" b="1" dirty="0">
                <a:solidFill>
                  <a:schemeClr val="bg2"/>
                </a:solidFill>
              </a:rPr>
              <a:t>4</a:t>
            </a:r>
            <a:r>
              <a:rPr lang="en-US" altLang="ja-JP" dirty="0">
                <a:solidFill>
                  <a:schemeClr val="bg2"/>
                </a:solidFill>
              </a:rPr>
              <a:t>(11), 2540–2545 (2013).</a:t>
            </a:r>
            <a:endParaRPr lang="ja-JP" altLang="en-US" sz="2000" dirty="0">
              <a:solidFill>
                <a:schemeClr val="bg2"/>
              </a:solidFill>
              <a:latin typeface="+mj-lt"/>
            </a:endParaRPr>
          </a:p>
        </p:txBody>
      </p:sp>
      <p:sp>
        <p:nvSpPr>
          <p:cNvPr id="14" name="TextBox 13">
            <a:extLst>
              <a:ext uri="{FF2B5EF4-FFF2-40B4-BE49-F238E27FC236}">
                <a16:creationId xmlns:a16="http://schemas.microsoft.com/office/drawing/2014/main" id="{8C149BD0-70D2-4411-B13D-A0ECCA6A527F}"/>
              </a:ext>
            </a:extLst>
          </p:cNvPr>
          <p:cNvSpPr txBox="1"/>
          <p:nvPr/>
        </p:nvSpPr>
        <p:spPr>
          <a:xfrm>
            <a:off x="5532381" y="5199822"/>
            <a:ext cx="5536672" cy="461665"/>
          </a:xfrm>
          <a:prstGeom prst="rect">
            <a:avLst/>
          </a:prstGeom>
          <a:noFill/>
          <a:ln w="28575">
            <a:noFill/>
          </a:ln>
        </p:spPr>
        <p:txBody>
          <a:bodyPr wrap="square" rtlCol="0">
            <a:spAutoFit/>
          </a:bodyPr>
          <a:lstStyle/>
          <a:p>
            <a:r>
              <a:rPr lang="en-US" altLang="ja-JP" sz="2400" dirty="0">
                <a:solidFill>
                  <a:schemeClr val="bg2"/>
                </a:solidFill>
              </a:rPr>
              <a:t>3D fiber orientation of the mouse heart.</a:t>
            </a:r>
          </a:p>
        </p:txBody>
      </p:sp>
      <p:pic>
        <p:nvPicPr>
          <p:cNvPr id="3" name="Picture 2">
            <a:extLst>
              <a:ext uri="{FF2B5EF4-FFF2-40B4-BE49-F238E27FC236}">
                <a16:creationId xmlns:a16="http://schemas.microsoft.com/office/drawing/2014/main" id="{0B05EA55-B580-4634-A7F7-C3861E5866D1}"/>
              </a:ext>
            </a:extLst>
          </p:cNvPr>
          <p:cNvPicPr>
            <a:picLocks noChangeAspect="1"/>
          </p:cNvPicPr>
          <p:nvPr/>
        </p:nvPicPr>
        <p:blipFill rotWithShape="1">
          <a:blip r:embed="rId5"/>
          <a:srcRect l="40711" b="28027"/>
          <a:stretch/>
        </p:blipFill>
        <p:spPr>
          <a:xfrm>
            <a:off x="5542416" y="1416887"/>
            <a:ext cx="6462531" cy="3719098"/>
          </a:xfrm>
          <a:prstGeom prst="rect">
            <a:avLst/>
          </a:prstGeom>
        </p:spPr>
      </p:pic>
      <p:pic>
        <p:nvPicPr>
          <p:cNvPr id="6" name="Picture 5">
            <a:extLst>
              <a:ext uri="{FF2B5EF4-FFF2-40B4-BE49-F238E27FC236}">
                <a16:creationId xmlns:a16="http://schemas.microsoft.com/office/drawing/2014/main" id="{EB6381B7-2824-4B87-86A1-22AF4BCC929E}"/>
              </a:ext>
            </a:extLst>
          </p:cNvPr>
          <p:cNvPicPr>
            <a:picLocks noChangeAspect="1"/>
          </p:cNvPicPr>
          <p:nvPr/>
        </p:nvPicPr>
        <p:blipFill rotWithShape="1">
          <a:blip r:embed="rId6"/>
          <a:srcRect l="5082" r="4315" b="3675"/>
          <a:stretch/>
        </p:blipFill>
        <p:spPr>
          <a:xfrm>
            <a:off x="366962" y="2378000"/>
            <a:ext cx="3674285" cy="4179596"/>
          </a:xfrm>
          <a:prstGeom prst="rect">
            <a:avLst/>
          </a:prstGeom>
        </p:spPr>
      </p:pic>
      <p:sp>
        <p:nvSpPr>
          <p:cNvPr id="8" name="TextBox 7">
            <a:extLst>
              <a:ext uri="{FF2B5EF4-FFF2-40B4-BE49-F238E27FC236}">
                <a16:creationId xmlns:a16="http://schemas.microsoft.com/office/drawing/2014/main" id="{77F6B99C-F8B0-4089-9B2A-9DF3D8107D24}"/>
              </a:ext>
            </a:extLst>
          </p:cNvPr>
          <p:cNvSpPr txBox="1"/>
          <p:nvPr/>
        </p:nvSpPr>
        <p:spPr>
          <a:xfrm rot="10800000">
            <a:off x="5104958" y="1487805"/>
            <a:ext cx="553998" cy="741550"/>
          </a:xfrm>
          <a:prstGeom prst="rect">
            <a:avLst/>
          </a:prstGeom>
          <a:noFill/>
        </p:spPr>
        <p:txBody>
          <a:bodyPr vert="eaVert" wrap="none" rtlCol="0">
            <a:spAutoFit/>
          </a:bodyPr>
          <a:lstStyle/>
          <a:p>
            <a:r>
              <a:rPr kumimoji="1" lang="en-US" altLang="ja-JP" sz="2400" dirty="0">
                <a:solidFill>
                  <a:schemeClr val="bg2"/>
                </a:solidFill>
                <a:latin typeface="Arial" panose="020B0604020202020204" pitchFamily="34" charset="0"/>
                <a:cs typeface="Arial" panose="020B0604020202020204" pitchFamily="34" charset="0"/>
              </a:rPr>
              <a:t>OCT</a:t>
            </a:r>
            <a:endParaRPr kumimoji="1" lang="ja-JP" altLang="en-US" sz="2400" dirty="0">
              <a:solidFill>
                <a:schemeClr val="bg2"/>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090B511C-932F-4F2F-BE41-3C45CE4216C9}"/>
              </a:ext>
            </a:extLst>
          </p:cNvPr>
          <p:cNvSpPr txBox="1"/>
          <p:nvPr/>
        </p:nvSpPr>
        <p:spPr>
          <a:xfrm rot="10800000">
            <a:off x="5104958" y="2507332"/>
            <a:ext cx="553998" cy="520335"/>
          </a:xfrm>
          <a:prstGeom prst="rect">
            <a:avLst/>
          </a:prstGeom>
          <a:noFill/>
        </p:spPr>
        <p:txBody>
          <a:bodyPr vert="eaVert" wrap="none" rtlCol="0">
            <a:spAutoFit/>
          </a:bodyPr>
          <a:lstStyle/>
          <a:p>
            <a:r>
              <a:rPr kumimoji="1" lang="en-US" altLang="ja-JP" sz="2400" dirty="0">
                <a:solidFill>
                  <a:schemeClr val="bg2"/>
                </a:solidFill>
                <a:latin typeface="Arial" panose="020B0604020202020204" pitchFamily="34" charset="0"/>
                <a:cs typeface="Arial" panose="020B0604020202020204" pitchFamily="34" charset="0"/>
              </a:rPr>
              <a:t>PR</a:t>
            </a:r>
            <a:endParaRPr kumimoji="1" lang="ja-JP" altLang="en-US" sz="2400" dirty="0">
              <a:solidFill>
                <a:schemeClr val="bg2"/>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4CFDC7E4-FEBE-4EE8-BD2D-273826455822}"/>
              </a:ext>
            </a:extLst>
          </p:cNvPr>
          <p:cNvSpPr txBox="1"/>
          <p:nvPr/>
        </p:nvSpPr>
        <p:spPr>
          <a:xfrm rot="10800000">
            <a:off x="5104958" y="3419687"/>
            <a:ext cx="553998" cy="584776"/>
          </a:xfrm>
          <a:prstGeom prst="rect">
            <a:avLst/>
          </a:prstGeom>
          <a:noFill/>
        </p:spPr>
        <p:txBody>
          <a:bodyPr vert="eaVert" wrap="square" rtlCol="0">
            <a:spAutoFit/>
          </a:bodyPr>
          <a:lstStyle/>
          <a:p>
            <a:r>
              <a:rPr kumimoji="1" lang="en-US" altLang="ja-JP" sz="2400" dirty="0">
                <a:solidFill>
                  <a:schemeClr val="bg2"/>
                </a:solidFill>
                <a:latin typeface="Arial" panose="020B0604020202020204" pitchFamily="34" charset="0"/>
                <a:cs typeface="Arial" panose="020B0604020202020204" pitchFamily="34" charset="0"/>
              </a:rPr>
              <a:t>OA</a:t>
            </a:r>
            <a:endParaRPr kumimoji="1" lang="ja-JP" altLang="en-US" sz="2400" dirty="0">
              <a:solidFill>
                <a:schemeClr val="bg2"/>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1EB59D5-D317-448F-9292-1BF1B22337C8}"/>
              </a:ext>
            </a:extLst>
          </p:cNvPr>
          <p:cNvSpPr txBox="1"/>
          <p:nvPr/>
        </p:nvSpPr>
        <p:spPr>
          <a:xfrm rot="10800000">
            <a:off x="5109745" y="4254714"/>
            <a:ext cx="553998" cy="584776"/>
          </a:xfrm>
          <a:prstGeom prst="rect">
            <a:avLst/>
          </a:prstGeom>
          <a:noFill/>
        </p:spPr>
        <p:txBody>
          <a:bodyPr vert="eaVert" wrap="square" rtlCol="0">
            <a:spAutoFit/>
          </a:bodyPr>
          <a:lstStyle/>
          <a:p>
            <a:r>
              <a:rPr kumimoji="1" lang="en-US" altLang="ja-JP" sz="2400" dirty="0">
                <a:solidFill>
                  <a:schemeClr val="bg2"/>
                </a:solidFill>
                <a:latin typeface="Arial" panose="020B0604020202020204" pitchFamily="34" charset="0"/>
                <a:cs typeface="Arial" panose="020B0604020202020204" pitchFamily="34" charset="0"/>
              </a:rPr>
              <a:t>SL</a:t>
            </a:r>
            <a:endParaRPr kumimoji="1" lang="ja-JP" altLang="en-US" sz="2400" dirty="0">
              <a:solidFill>
                <a:schemeClr val="bg2"/>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C5C2446E-6C67-40EF-94B5-81BB227FDB8C}"/>
                  </a:ext>
                </a:extLst>
              </p14:cNvPr>
              <p14:cNvContentPartPr/>
              <p14:nvPr/>
            </p14:nvContentPartPr>
            <p14:xfrm>
              <a:off x="4254480" y="1936800"/>
              <a:ext cx="902160" cy="1841760"/>
            </p14:xfrm>
          </p:contentPart>
        </mc:Choice>
        <mc:Fallback>
          <p:pic>
            <p:nvPicPr>
              <p:cNvPr id="4" name="Ink 3">
                <a:extLst>
                  <a:ext uri="{FF2B5EF4-FFF2-40B4-BE49-F238E27FC236}">
                    <a16:creationId xmlns:a16="http://schemas.microsoft.com/office/drawing/2014/main" id="{C5C2446E-6C67-40EF-94B5-81BB227FDB8C}"/>
                  </a:ext>
                </a:extLst>
              </p:cNvPr>
              <p:cNvPicPr/>
              <p:nvPr/>
            </p:nvPicPr>
            <p:blipFill>
              <a:blip r:embed="rId8"/>
              <a:stretch>
                <a:fillRect/>
              </a:stretch>
            </p:blipFill>
            <p:spPr>
              <a:xfrm>
                <a:off x="4245120" y="1927440"/>
                <a:ext cx="920880" cy="18604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E549C077-CB02-4DD0-9C39-49A4B1A80D7C}"/>
                  </a:ext>
                </a:extLst>
              </p14:cNvPr>
              <p14:cNvContentPartPr/>
              <p14:nvPr/>
            </p14:nvContentPartPr>
            <p14:xfrm>
              <a:off x="4375080" y="4959360"/>
              <a:ext cx="1143360" cy="978120"/>
            </p14:xfrm>
          </p:contentPart>
        </mc:Choice>
        <mc:Fallback>
          <p:pic>
            <p:nvPicPr>
              <p:cNvPr id="5" name="Ink 4">
                <a:extLst>
                  <a:ext uri="{FF2B5EF4-FFF2-40B4-BE49-F238E27FC236}">
                    <a16:creationId xmlns:a16="http://schemas.microsoft.com/office/drawing/2014/main" id="{E549C077-CB02-4DD0-9C39-49A4B1A80D7C}"/>
                  </a:ext>
                </a:extLst>
              </p:cNvPr>
              <p:cNvPicPr/>
              <p:nvPr/>
            </p:nvPicPr>
            <p:blipFill>
              <a:blip r:embed="rId10"/>
              <a:stretch>
                <a:fillRect/>
              </a:stretch>
            </p:blipFill>
            <p:spPr>
              <a:xfrm>
                <a:off x="4365720" y="4950000"/>
                <a:ext cx="1162080" cy="996840"/>
              </a:xfrm>
              <a:prstGeom prst="rect">
                <a:avLst/>
              </a:prstGeom>
            </p:spPr>
          </p:pic>
        </mc:Fallback>
      </mc:AlternateContent>
      <p:sp>
        <p:nvSpPr>
          <p:cNvPr id="15" name="TextBox 14">
            <a:extLst>
              <a:ext uri="{FF2B5EF4-FFF2-40B4-BE49-F238E27FC236}">
                <a16:creationId xmlns:a16="http://schemas.microsoft.com/office/drawing/2014/main" id="{874FC1DC-6935-48F3-AEBC-6FFD7B0F33BE}"/>
              </a:ext>
            </a:extLst>
          </p:cNvPr>
          <p:cNvSpPr txBox="1"/>
          <p:nvPr/>
        </p:nvSpPr>
        <p:spPr>
          <a:xfrm rot="13226541">
            <a:off x="4455655" y="1775699"/>
            <a:ext cx="492443" cy="962764"/>
          </a:xfrm>
          <a:prstGeom prst="rect">
            <a:avLst/>
          </a:prstGeom>
          <a:noFill/>
        </p:spPr>
        <p:txBody>
          <a:bodyPr vert="eaVert" wrap="none" rtlCol="0">
            <a:spAutoFit/>
          </a:bodyPr>
          <a:lstStyle/>
          <a:p>
            <a:r>
              <a:rPr kumimoji="1" lang="en-US" altLang="ja-JP" sz="2000" dirty="0">
                <a:solidFill>
                  <a:schemeClr val="bg2"/>
                </a:solidFill>
                <a:latin typeface="Arial" panose="020B0604020202020204" pitchFamily="34" charset="0"/>
                <a:cs typeface="Arial" panose="020B0604020202020204" pitchFamily="34" charset="0"/>
              </a:rPr>
              <a:t>Expand</a:t>
            </a:r>
            <a:endParaRPr kumimoji="1" lang="ja-JP" altLang="en-US" sz="2000" dirty="0">
              <a:solidFill>
                <a:schemeClr val="bg2"/>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FDADF53-5DA2-4586-8F5F-27F454F6B98D}"/>
              </a:ext>
            </a:extLst>
          </p:cNvPr>
          <p:cNvSpPr txBox="1"/>
          <p:nvPr/>
        </p:nvSpPr>
        <p:spPr>
          <a:xfrm rot="13226541">
            <a:off x="4877957" y="4730064"/>
            <a:ext cx="492443" cy="690254"/>
          </a:xfrm>
          <a:prstGeom prst="rect">
            <a:avLst/>
          </a:prstGeom>
          <a:noFill/>
        </p:spPr>
        <p:txBody>
          <a:bodyPr vert="eaVert" wrap="none" rtlCol="0">
            <a:spAutoFit/>
          </a:bodyPr>
          <a:lstStyle/>
          <a:p>
            <a:r>
              <a:rPr kumimoji="1" lang="en-US" altLang="ja-JP" sz="2000" dirty="0">
                <a:solidFill>
                  <a:schemeClr val="bg2"/>
                </a:solidFill>
                <a:latin typeface="Arial" panose="020B0604020202020204" pitchFamily="34" charset="0"/>
                <a:cs typeface="Arial" panose="020B0604020202020204" pitchFamily="34" charset="0"/>
              </a:rPr>
              <a:t>Form</a:t>
            </a:r>
            <a:endParaRPr kumimoji="1" lang="ja-JP" altLang="en-US" sz="2000" dirty="0">
              <a:solidFill>
                <a:schemeClr val="bg2"/>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831498996"/>
      </p:ext>
    </p:extLst>
  </p:cSld>
  <p:clrMapOvr>
    <a:masterClrMapping/>
  </p:clrMapOvr>
  <mc:AlternateContent xmlns:mc="http://schemas.openxmlformats.org/markup-compatibility/2006" xmlns:p14="http://schemas.microsoft.com/office/powerpoint/2010/main">
    <mc:Choice Requires="p14">
      <p:transition spd="slow" p14:dur="2000" advTm="25672"/>
    </mc:Choice>
    <mc:Fallback xmlns="">
      <p:transition spd="slow" advTm="256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0"/>
            <a:ext cx="1959952" cy="507700"/>
          </a:xfrm>
        </p:spPr>
        <p:txBody>
          <a:bodyPr/>
          <a:lstStyle/>
          <a:p>
            <a:r>
              <a:rPr lang="en-US" dirty="0">
                <a:solidFill>
                  <a:schemeClr val="bg2"/>
                </a:solidFill>
              </a:rPr>
              <a:t>Summary</a:t>
            </a:r>
          </a:p>
        </p:txBody>
      </p:sp>
      <p:sp>
        <p:nvSpPr>
          <p:cNvPr id="24" name="正方形/長方形 23">
            <a:extLst>
              <a:ext uri="{FF2B5EF4-FFF2-40B4-BE49-F238E27FC236}">
                <a16:creationId xmlns:a16="http://schemas.microsoft.com/office/drawing/2014/main" id="{7ABC2ADD-D0C5-4335-BDEF-ED8865F1A634}"/>
              </a:ext>
            </a:extLst>
          </p:cNvPr>
          <p:cNvSpPr/>
          <p:nvPr/>
        </p:nvSpPr>
        <p:spPr>
          <a:xfrm>
            <a:off x="735878" y="1221244"/>
            <a:ext cx="10720243" cy="1938992"/>
          </a:xfrm>
          <a:prstGeom prst="rect">
            <a:avLst/>
          </a:prstGeom>
        </p:spPr>
        <p:txBody>
          <a:bodyPr wrap="square">
            <a:spAutoFit/>
          </a:bodyPr>
          <a:lstStyle/>
          <a:p>
            <a:pPr marL="342900" indent="-342900">
              <a:buFont typeface="Wingdings" panose="05000000000000000000" pitchFamily="2" charset="2"/>
              <a:buChar char="p"/>
            </a:pPr>
            <a:r>
              <a:rPr lang="en-US" altLang="ja-JP" sz="2400" kern="0" dirty="0">
                <a:solidFill>
                  <a:schemeClr val="bg2"/>
                </a:solidFill>
                <a:latin typeface="Arial" panose="020B0604020202020204" pitchFamily="34" charset="0"/>
                <a:cs typeface="Arial" panose="020B0604020202020204" pitchFamily="34" charset="0"/>
              </a:rPr>
              <a:t>Tractography is a method for quantifying the fiber orientation of biological sample and combined with OCT. </a:t>
            </a:r>
          </a:p>
          <a:p>
            <a:pPr lvl="0"/>
            <a:endParaRPr lang="en-US" altLang="ja-JP" sz="2400" kern="0" dirty="0">
              <a:solidFill>
                <a:schemeClr val="bg2"/>
              </a:solidFill>
              <a:latin typeface="Arial" panose="020B0604020202020204" pitchFamily="34" charset="0"/>
              <a:cs typeface="Arial" panose="020B0604020202020204" pitchFamily="34" charset="0"/>
            </a:endParaRPr>
          </a:p>
          <a:p>
            <a:pPr marL="342900" lvl="0" indent="-342900">
              <a:buFont typeface="Wingdings" panose="05000000000000000000" pitchFamily="2" charset="2"/>
              <a:buChar char="p"/>
            </a:pPr>
            <a:r>
              <a:rPr lang="en-US" altLang="ja-JP" sz="2400" kern="0" dirty="0">
                <a:solidFill>
                  <a:schemeClr val="bg2"/>
                </a:solidFill>
                <a:latin typeface="Arial" panose="020B0604020202020204" pitchFamily="34" charset="0"/>
                <a:cs typeface="Arial" panose="020B0604020202020204" pitchFamily="34" charset="0"/>
              </a:rPr>
              <a:t>OCT intensity-based tractography and PS-OCT tractography have developed to visualize the fiber orientation of the heart. </a:t>
            </a:r>
          </a:p>
        </p:txBody>
      </p:sp>
    </p:spTree>
    <p:extLst>
      <p:ext uri="{BB962C8B-B14F-4D97-AF65-F5344CB8AC3E}">
        <p14:creationId xmlns:p14="http://schemas.microsoft.com/office/powerpoint/2010/main" val="2977863041"/>
      </p:ext>
    </p:extLst>
  </p:cSld>
  <p:clrMapOvr>
    <a:masterClrMapping/>
  </p:clrMapOvr>
  <mc:AlternateContent xmlns:mc="http://schemas.openxmlformats.org/markup-compatibility/2006" xmlns:p14="http://schemas.microsoft.com/office/powerpoint/2010/main">
    <mc:Choice Requires="p14">
      <p:transition spd="slow" p14:dur="2000" advTm="20576"/>
    </mc:Choice>
    <mc:Fallback xmlns="">
      <p:transition spd="slow" advTm="2057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6|3.7|6.8"/>
</p:tagLst>
</file>

<file path=ppt/tags/tag2.xml><?xml version="1.0" encoding="utf-8"?>
<p:tagLst xmlns:a="http://schemas.openxmlformats.org/drawingml/2006/main" xmlns:r="http://schemas.openxmlformats.org/officeDocument/2006/relationships" xmlns:p="http://schemas.openxmlformats.org/presentationml/2006/main">
  <p:tag name="TIMING" val="|11.6|3.7|6.8"/>
</p:tagLst>
</file>

<file path=ppt/tags/tag3.xml><?xml version="1.0" encoding="utf-8"?>
<p:tagLst xmlns:a="http://schemas.openxmlformats.org/drawingml/2006/main" xmlns:r="http://schemas.openxmlformats.org/officeDocument/2006/relationships" xmlns:p="http://schemas.openxmlformats.org/presentationml/2006/main">
  <p:tag name="TIMING" val="|11.6|3.7|6.8"/>
</p:tagLst>
</file>

<file path=ppt/tags/tag4.xml><?xml version="1.0" encoding="utf-8"?>
<p:tagLst xmlns:a="http://schemas.openxmlformats.org/drawingml/2006/main" xmlns:r="http://schemas.openxmlformats.org/officeDocument/2006/relationships" xmlns:p="http://schemas.openxmlformats.org/presentationml/2006/main">
  <p:tag name="TIMING" val="|11.6|3.7|6.8"/>
</p:tagLst>
</file>

<file path=ppt/tags/tag5.xml><?xml version="1.0" encoding="utf-8"?>
<p:tagLst xmlns:a="http://schemas.openxmlformats.org/drawingml/2006/main" xmlns:r="http://schemas.openxmlformats.org/officeDocument/2006/relationships" xmlns:p="http://schemas.openxmlformats.org/presentationml/2006/main">
  <p:tag name="TIMING" val="|11.6|3.7|6.8"/>
</p:tagLst>
</file>

<file path=ppt/tags/tag6.xml><?xml version="1.0" encoding="utf-8"?>
<p:tagLst xmlns:a="http://schemas.openxmlformats.org/drawingml/2006/main" xmlns:r="http://schemas.openxmlformats.org/officeDocument/2006/relationships" xmlns:p="http://schemas.openxmlformats.org/presentationml/2006/main">
  <p:tag name="TIMING" val="|11.6|3.7|6.8"/>
</p:tagLst>
</file>

<file path=ppt/theme/theme1.xml><?xml version="1.0" encoding="utf-8"?>
<a:theme xmlns:a="http://schemas.openxmlformats.org/drawingml/2006/main" name="COG_bright">
  <a:themeElements>
    <a:clrScheme name="COGBlue">
      <a:dk1>
        <a:srgbClr val="FFFFFF"/>
      </a:dk1>
      <a:lt1>
        <a:srgbClr val="FFFFFF"/>
      </a:lt1>
      <a:dk2>
        <a:srgbClr val="FFFF00"/>
      </a:dk2>
      <a:lt2>
        <a:srgbClr val="000000"/>
      </a:lt2>
      <a:accent1>
        <a:srgbClr val="000056"/>
      </a:accent1>
      <a:accent2>
        <a:srgbClr val="00FFFF"/>
      </a:accent2>
      <a:accent3>
        <a:srgbClr val="FFFFFF"/>
      </a:accent3>
      <a:accent4>
        <a:srgbClr val="DADADA"/>
      </a:accent4>
      <a:accent5>
        <a:srgbClr val="AAAAB4"/>
      </a:accent5>
      <a:accent6>
        <a:srgbClr val="00E7E7"/>
      </a:accent6>
      <a:hlink>
        <a:srgbClr val="FFFF00"/>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rgbClr val="FFFF00"/>
          </a:solidFill>
          <a:prstDash val="solid"/>
          <a:round/>
          <a:headEnd type="none" w="med" len="med"/>
          <a:tailEnd type="none" w="med" len="med"/>
        </a:ln>
        <a:effectLst/>
      </a:spPr>
      <a:bodyPr rtlCol="0" anchor="ctr"/>
      <a:lstStyle>
        <a:defPPr algn="ctr">
          <a:defRPr/>
        </a:defPPr>
      </a:lstStyle>
    </a:spDef>
    <a:lnDef>
      <a:spPr bwMode="auto">
        <a:noFill/>
        <a:ln w="76200" cap="flat" cmpd="sng" algn="ctr">
          <a:solidFill>
            <a:schemeClr val="bg1"/>
          </a:solidFill>
          <a:prstDash val="solid"/>
          <a:round/>
          <a:headEnd type="none" w="med" len="med"/>
          <a:tailEnd type="none" w="med" len="med"/>
        </a:ln>
        <a:effectLst/>
      </a:spPr>
      <a:bodyPr/>
      <a:lstStyle/>
    </a:lnDef>
    <a:txDef>
      <a:spPr>
        <a:noFill/>
      </a:spPr>
      <a:bodyPr wrap="none" rtlCol="0">
        <a:spAutoFit/>
      </a:bodyPr>
      <a:lstStyle>
        <a:defPPr>
          <a:defRPr sz="2400" dirty="0" smtClean="0">
            <a:solidFill>
              <a:schemeClr val="tx2">
                <a:lumMod val="20000"/>
                <a:lumOff val="80000"/>
              </a:schemeClr>
            </a:solidFill>
            <a:latin typeface="Arial" panose="020B0604020202020204" pitchFamily="34" charset="0"/>
            <a:cs typeface="Arial" panose="020B0604020202020204" pitchFamily="34" charset="0"/>
          </a:defRPr>
        </a:defPPr>
      </a:lstStyle>
    </a:txDef>
  </a:objectDefaults>
  <a:extraClrSchemeLst>
    <a:extraClrScheme>
      <a:clrScheme name="標準デザイン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23354</TotalTime>
  <Words>973</Words>
  <Application>Microsoft Office PowerPoint</Application>
  <PresentationFormat>Widescreen</PresentationFormat>
  <Paragraphs>80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StarSymbol</vt:lpstr>
      <vt:lpstr>Arial</vt:lpstr>
      <vt:lpstr>Calibri</vt:lpstr>
      <vt:lpstr>Cambria Math</vt:lpstr>
      <vt:lpstr>Microsoft Sans Serif</vt:lpstr>
      <vt:lpstr>Times New Roman</vt:lpstr>
      <vt:lpstr>Wingdings</vt:lpstr>
      <vt:lpstr>COG_bright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Mukherjee</dc:creator>
  <cp:lastModifiedBy>笈田 大輔</cp:lastModifiedBy>
  <cp:revision>1172</cp:revision>
  <cp:lastPrinted>2017-10-24T05:35:25Z</cp:lastPrinted>
  <dcterms:created xsi:type="dcterms:W3CDTF">2016-01-21T06:36:44Z</dcterms:created>
  <dcterms:modified xsi:type="dcterms:W3CDTF">2020-10-12T07:52:29Z</dcterms:modified>
</cp:coreProperties>
</file>