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8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26/06/2024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grpSp>
        <p:nvGrpSpPr>
          <p:cNvPr id="1139" name="Grupo 1138">
            <a:extLst>
              <a:ext uri="{FF2B5EF4-FFF2-40B4-BE49-F238E27FC236}">
                <a16:creationId xmlns:a16="http://schemas.microsoft.com/office/drawing/2014/main" id="{2C39E044-04FA-D76C-E653-CB2F1C479337}"/>
              </a:ext>
            </a:extLst>
          </p:cNvPr>
          <p:cNvGrpSpPr/>
          <p:nvPr/>
        </p:nvGrpSpPr>
        <p:grpSpPr>
          <a:xfrm>
            <a:off x="8425242" y="3908036"/>
            <a:ext cx="3283565" cy="2593196"/>
            <a:chOff x="7854059" y="3948557"/>
            <a:chExt cx="3283565" cy="2593196"/>
          </a:xfrm>
        </p:grpSpPr>
        <p:sp>
          <p:nvSpPr>
            <p:cNvPr id="1033" name="Rectángulo: esquinas redondeadas 1032">
              <a:extLst>
                <a:ext uri="{FF2B5EF4-FFF2-40B4-BE49-F238E27FC236}">
                  <a16:creationId xmlns:a16="http://schemas.microsoft.com/office/drawing/2014/main" id="{2A497DF9-6C20-4F11-78F8-69E157DD9DA8}"/>
                </a:ext>
              </a:extLst>
            </p:cNvPr>
            <p:cNvSpPr/>
            <p:nvPr/>
          </p:nvSpPr>
          <p:spPr>
            <a:xfrm>
              <a:off x="7854060" y="3948557"/>
              <a:ext cx="2855142" cy="259319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AE541972-9D86-CF5E-25FD-4EFD1DA51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474016"/>
              <a:ext cx="150173" cy="0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8E24B186-E65F-D6BA-3C4D-05DD21723570}"/>
                </a:ext>
              </a:extLst>
            </p:cNvPr>
            <p:cNvSpPr txBox="1"/>
            <p:nvPr/>
          </p:nvSpPr>
          <p:spPr>
            <a:xfrm>
              <a:off x="9588224" y="4358600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Programa</a:t>
              </a:r>
            </a:p>
          </p:txBody>
        </p:sp>
        <p:cxnSp>
          <p:nvCxnSpPr>
            <p:cNvPr id="1067" name="Conector recto 1066">
              <a:extLst>
                <a:ext uri="{FF2B5EF4-FFF2-40B4-BE49-F238E27FC236}">
                  <a16:creationId xmlns:a16="http://schemas.microsoft.com/office/drawing/2014/main" id="{36C68C56-1103-1415-4D78-47FB64A32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634057"/>
              <a:ext cx="150173" cy="0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CE3E236B-E25F-3C7A-411F-6BD0AFE4B8E6}"/>
                </a:ext>
              </a:extLst>
            </p:cNvPr>
            <p:cNvSpPr txBox="1"/>
            <p:nvPr/>
          </p:nvSpPr>
          <p:spPr>
            <a:xfrm>
              <a:off x="9588224" y="4518641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Módulo</a:t>
              </a:r>
            </a:p>
          </p:txBody>
        </p: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DD1A8A6E-D5AE-C586-D66E-93FD3881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794098"/>
              <a:ext cx="150173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7" name="CuadroTexto 1086">
              <a:extLst>
                <a:ext uri="{FF2B5EF4-FFF2-40B4-BE49-F238E27FC236}">
                  <a16:creationId xmlns:a16="http://schemas.microsoft.com/office/drawing/2014/main" id="{28305744-CCCC-30F9-794C-7BF6CEB8251C}"/>
                </a:ext>
              </a:extLst>
            </p:cNvPr>
            <p:cNvSpPr txBox="1"/>
            <p:nvPr/>
          </p:nvSpPr>
          <p:spPr>
            <a:xfrm>
              <a:off x="9588224" y="4678682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Clase</a:t>
              </a:r>
            </a:p>
          </p:txBody>
        </p: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7ED274B3-FB79-6F3D-E87E-FBA00390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954139"/>
              <a:ext cx="150173" cy="0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9" name="CuadroTexto 1088">
              <a:extLst>
                <a:ext uri="{FF2B5EF4-FFF2-40B4-BE49-F238E27FC236}">
                  <a16:creationId xmlns:a16="http://schemas.microsoft.com/office/drawing/2014/main" id="{5EBF4466-ED10-3528-CD10-C53366E5F497}"/>
                </a:ext>
              </a:extLst>
            </p:cNvPr>
            <p:cNvSpPr txBox="1"/>
            <p:nvPr/>
          </p:nvSpPr>
          <p:spPr>
            <a:xfrm>
              <a:off x="9588224" y="4838723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Función</a:t>
              </a:r>
            </a:p>
          </p:txBody>
        </p:sp>
        <p:cxnSp>
          <p:nvCxnSpPr>
            <p:cNvPr id="1093" name="Conector recto 1092">
              <a:extLst>
                <a:ext uri="{FF2B5EF4-FFF2-40B4-BE49-F238E27FC236}">
                  <a16:creationId xmlns:a16="http://schemas.microsoft.com/office/drawing/2014/main" id="{5EAE7443-4F4C-4DCC-47E8-C2A3C682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114180"/>
              <a:ext cx="150173" cy="0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DD9ACFE4-B1D2-D7CE-232B-7E2713F15F2F}"/>
                </a:ext>
              </a:extLst>
            </p:cNvPr>
            <p:cNvSpPr txBox="1"/>
            <p:nvPr/>
          </p:nvSpPr>
          <p:spPr>
            <a:xfrm>
              <a:off x="9588224" y="4998764"/>
              <a:ext cx="1333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Método</a:t>
              </a:r>
            </a:p>
          </p:txBody>
        </p:sp>
        <p:cxnSp>
          <p:nvCxnSpPr>
            <p:cNvPr id="1095" name="Conector recto 1094">
              <a:extLst>
                <a:ext uri="{FF2B5EF4-FFF2-40B4-BE49-F238E27FC236}">
                  <a16:creationId xmlns:a16="http://schemas.microsoft.com/office/drawing/2014/main" id="{436621F8-5ACD-EA60-F886-DE27F0227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274221"/>
              <a:ext cx="15017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6" name="CuadroTexto 1095">
              <a:extLst>
                <a:ext uri="{FF2B5EF4-FFF2-40B4-BE49-F238E27FC236}">
                  <a16:creationId xmlns:a16="http://schemas.microsoft.com/office/drawing/2014/main" id="{E97AB40F-51D5-3BF9-C360-5ED84FFD9008}"/>
                </a:ext>
              </a:extLst>
            </p:cNvPr>
            <p:cNvSpPr txBox="1"/>
            <p:nvPr/>
          </p:nvSpPr>
          <p:spPr>
            <a:xfrm>
              <a:off x="9588224" y="5158805"/>
              <a:ext cx="1549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Sentencia</a:t>
              </a:r>
            </a:p>
          </p:txBody>
        </p:sp>
        <p:cxnSp>
          <p:nvCxnSpPr>
            <p:cNvPr id="1101" name="Conector recto 1100">
              <a:extLst>
                <a:ext uri="{FF2B5EF4-FFF2-40B4-BE49-F238E27FC236}">
                  <a16:creationId xmlns:a16="http://schemas.microsoft.com/office/drawing/2014/main" id="{1262D737-02C0-585D-BE75-397AD4D5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434264"/>
              <a:ext cx="150173" cy="0"/>
            </a:xfrm>
            <a:prstGeom prst="lin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2" name="CuadroTexto 1101">
              <a:extLst>
                <a:ext uri="{FF2B5EF4-FFF2-40B4-BE49-F238E27FC236}">
                  <a16:creationId xmlns:a16="http://schemas.microsoft.com/office/drawing/2014/main" id="{1EC58D41-47DC-F05A-FE04-9BE1FD19EE13}"/>
                </a:ext>
              </a:extLst>
            </p:cNvPr>
            <p:cNvSpPr txBox="1"/>
            <p:nvPr/>
          </p:nvSpPr>
          <p:spPr>
            <a:xfrm>
              <a:off x="9588224" y="5318848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Expresión</a:t>
              </a:r>
            </a:p>
          </p:txBody>
        </p:sp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8575954" y="4569231"/>
              <a:ext cx="1" cy="154536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8463124" y="4343570"/>
              <a:ext cx="225661" cy="22566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8463123" y="4723767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4" y="4945609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8045122" y="509767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846312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882738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8237737" y="4916382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8655738" y="4916382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8463123" y="5470727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8827383" y="5473752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584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699414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8464893" y="584420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8045122" y="547072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4448" y="5323978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8823012" y="5853950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8053547" y="5843784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429" y="5695714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8246162" y="5663342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8053907" y="621914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4324" y="6060907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95E1AC0-795B-39AF-01A4-08076700175D}"/>
                </a:ext>
              </a:extLst>
            </p:cNvPr>
            <p:cNvSpPr txBox="1"/>
            <p:nvPr/>
          </p:nvSpPr>
          <p:spPr>
            <a:xfrm>
              <a:off x="7854059" y="3990236"/>
              <a:ext cx="2855143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Transformación de </a:t>
              </a:r>
              <a:r>
                <a:rPr lang="es-ES" sz="1600" dirty="0" err="1">
                  <a:solidFill>
                    <a:schemeClr val="tx2"/>
                  </a:solidFill>
                </a:rPr>
                <a:t>ASTs</a:t>
              </a:r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2687582" cy="16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864148" y="1324357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3959919" y="1324357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 flipH="1" flipV="1">
            <a:off x="3270595" y="1469250"/>
            <a:ext cx="778843" cy="1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C450F8-8679-BB62-3AA4-759C2F97CD14}"/>
              </a:ext>
            </a:extLst>
          </p:cNvPr>
          <p:cNvSpPr txBox="1"/>
          <p:nvPr/>
        </p:nvSpPr>
        <p:spPr>
          <a:xfrm>
            <a:off x="4214075" y="1708334"/>
            <a:ext cx="1416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Await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Attribute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BinOp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BollOp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Call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Compare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Constant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DictComp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FormattedValue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GeneratorExp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JoinedStr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Lambda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ListComp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NamedExp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Set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SetComp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Slice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Starred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Subscript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Tuple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UnaryOp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YieldFrom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8D8E84-22C7-1BD0-553C-A81D314411B2}"/>
              </a:ext>
            </a:extLst>
          </p:cNvPr>
          <p:cNvCxnSpPr>
            <a:cxnSpLocks/>
          </p:cNvCxnSpPr>
          <p:nvPr/>
        </p:nvCxnSpPr>
        <p:spPr>
          <a:xfrm flipV="1">
            <a:off x="4302165" y="1550556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449880" y="1084104"/>
            <a:ext cx="1307437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449880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5456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8563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8887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743085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957341" y="1632288"/>
            <a:ext cx="1916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AnnotatedAssignment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Assert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AssignmentStmt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AsyncWith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AugmentedAssignment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Delete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ExceptHandler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For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If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ImportFrom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Nonlocal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Raise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Return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>
                <a:sym typeface="Symbol" panose="05050102010706020507" pitchFamily="18" charset="2"/>
              </a:rPr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TypeAlias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While</a:t>
            </a:r>
            <a:endParaRPr lang="es-ES" sz="1200" dirty="0">
              <a:sym typeface="Symbol" panose="05050102010706020507" pitchFamily="18" charset="2"/>
            </a:endParaRPr>
          </a:p>
          <a:p>
            <a:r>
              <a:rPr lang="es-ES" sz="1200" dirty="0">
                <a:sym typeface="Symbol" panose="05050102010706020507" pitchFamily="18" charset="2"/>
              </a:rPr>
              <a:t></a:t>
            </a:r>
            <a:r>
              <a:rPr lang="es-ES" sz="1200" dirty="0"/>
              <a:t> </a:t>
            </a:r>
            <a:r>
              <a:rPr lang="es-ES" sz="1200" dirty="0" err="1">
                <a:sym typeface="Symbol" panose="05050102010706020507" pitchFamily="18" charset="2"/>
              </a:rPr>
              <a:t>With</a:t>
            </a:r>
            <a:endParaRPr lang="es-ES" sz="1200" dirty="0">
              <a:sym typeface="Symbol" panose="05050102010706020507" pitchFamily="18" charset="2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3051215" y="1548249"/>
            <a:ext cx="0" cy="443583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25226F-0165-342E-C45D-7D11849E38C1}"/>
              </a:ext>
            </a:extLst>
          </p:cNvPr>
          <p:cNvSpPr txBox="1"/>
          <p:nvPr/>
        </p:nvSpPr>
        <p:spPr>
          <a:xfrm>
            <a:off x="568454" y="1310581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Expression</a:t>
            </a:r>
            <a:endParaRPr lang="es-E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1739918" y="1449081"/>
            <a:ext cx="10031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328817" y="740155"/>
            <a:ext cx="0" cy="570426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49384" y="1084104"/>
            <a:ext cx="1607933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49384" y="1084104"/>
            <a:ext cx="0" cy="2054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28643" y="1084104"/>
            <a:ext cx="0" cy="226477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743085" y="1084104"/>
            <a:ext cx="3211954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DF8E81-D3EF-DD80-2240-4F254897D0B6}"/>
              </a:ext>
            </a:extLst>
          </p:cNvPr>
          <p:cNvSpPr txBox="1"/>
          <p:nvPr/>
        </p:nvSpPr>
        <p:spPr>
          <a:xfrm>
            <a:off x="4503135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Definition</a:t>
            </a:r>
            <a:endParaRPr lang="es-ES" sz="1200" dirty="0"/>
          </a:p>
        </p:txBody>
      </p:sp>
      <p:grpSp>
        <p:nvGrpSpPr>
          <p:cNvPr id="1042" name="Grupo 1041">
            <a:extLst>
              <a:ext uri="{FF2B5EF4-FFF2-40B4-BE49-F238E27FC236}">
                <a16:creationId xmlns:a16="http://schemas.microsoft.com/office/drawing/2014/main" id="{509D3D09-F0D9-DAB9-E04A-3C68686C7767}"/>
              </a:ext>
            </a:extLst>
          </p:cNvPr>
          <p:cNvGrpSpPr/>
          <p:nvPr/>
        </p:nvGrpSpPr>
        <p:grpSpPr>
          <a:xfrm>
            <a:off x="4484085" y="1561525"/>
            <a:ext cx="2365615" cy="1900715"/>
            <a:chOff x="4484085" y="1561525"/>
            <a:chExt cx="2365615" cy="190071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4E76AB-EB02-7963-B6A9-0C52AEFD04F4}"/>
                </a:ext>
              </a:extLst>
            </p:cNvPr>
            <p:cNvSpPr txBox="1"/>
            <p:nvPr/>
          </p:nvSpPr>
          <p:spPr>
            <a:xfrm>
              <a:off x="4607910" y="2494613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CallableDefinition</a:t>
              </a:r>
              <a:endParaRPr lang="es-ES" sz="12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D7D4C3-C96F-D257-331C-7AE91D7B6A14}"/>
                </a:ext>
              </a:extLst>
            </p:cNvPr>
            <p:cNvSpPr txBox="1"/>
            <p:nvPr/>
          </p:nvSpPr>
          <p:spPr>
            <a:xfrm>
              <a:off x="4904803" y="2091234"/>
              <a:ext cx="1916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ClassDefinition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EnumDefinition</a:t>
              </a:r>
              <a:endParaRPr lang="es-ES" sz="12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F8F421E-90D7-9C5A-1709-30B02151F188}"/>
                </a:ext>
              </a:extLst>
            </p:cNvPr>
            <p:cNvSpPr txBox="1"/>
            <p:nvPr/>
          </p:nvSpPr>
          <p:spPr>
            <a:xfrm>
              <a:off x="4933379" y="2815909"/>
              <a:ext cx="1916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MethodDefinition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ConstructorDefinition</a:t>
              </a:r>
              <a:endParaRPr lang="es-ES" sz="1200" dirty="0"/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FunctionDefinition</a:t>
              </a:r>
              <a:endParaRPr lang="es-ES" sz="12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2818F47-788C-7ABC-4409-28016E761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3991" y="2729684"/>
              <a:ext cx="0" cy="6038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567A11B-09E5-7C01-DADB-D1CE371684C1}"/>
                </a:ext>
              </a:extLst>
            </p:cNvPr>
            <p:cNvSpPr txBox="1"/>
            <p:nvPr/>
          </p:nvSpPr>
          <p:spPr>
            <a:xfrm>
              <a:off x="4484085" y="1773888"/>
              <a:ext cx="16574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/>
                <a:t>TypeDefinition</a:t>
              </a:r>
              <a:endParaRPr lang="es-ES" sz="1200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50A3A88-49F4-E3F6-5C6E-83222502A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416" y="2008959"/>
              <a:ext cx="0" cy="41650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086F83E-140F-D240-8ED4-36536D7F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516" y="1561525"/>
              <a:ext cx="0" cy="108618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D0B351-3029-CFC2-735A-43CEFBD4C540}"/>
              </a:ext>
            </a:extLst>
          </p:cNvPr>
          <p:cNvSpPr txBox="1"/>
          <p:nvPr/>
        </p:nvSpPr>
        <p:spPr>
          <a:xfrm>
            <a:off x="5530304" y="1310581"/>
            <a:ext cx="8510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/>
              <a:t>Module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FE4F830-409F-3971-4310-776966C1828B}"/>
              </a:ext>
            </a:extLst>
          </p:cNvPr>
          <p:cNvCxnSpPr>
            <a:cxnSpLocks/>
          </p:cNvCxnSpPr>
          <p:nvPr/>
        </p:nvCxnSpPr>
        <p:spPr>
          <a:xfrm flipV="1">
            <a:off x="5955039" y="1082092"/>
            <a:ext cx="0" cy="24235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4" name="Grupo 1033">
            <a:extLst>
              <a:ext uri="{FF2B5EF4-FFF2-40B4-BE49-F238E27FC236}">
                <a16:creationId xmlns:a16="http://schemas.microsoft.com/office/drawing/2014/main" id="{602615C9-D446-CC05-4065-743172754F74}"/>
              </a:ext>
            </a:extLst>
          </p:cNvPr>
          <p:cNvGrpSpPr/>
          <p:nvPr/>
        </p:nvGrpSpPr>
        <p:grpSpPr>
          <a:xfrm>
            <a:off x="818952" y="1632288"/>
            <a:ext cx="2288266" cy="8710077"/>
            <a:chOff x="866577" y="1632288"/>
            <a:chExt cx="2288266" cy="8710077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7F3CA8A-C49C-0C89-558A-58C607B690D9}"/>
                </a:ext>
              </a:extLst>
            </p:cNvPr>
            <p:cNvSpPr txBox="1"/>
            <p:nvPr/>
          </p:nvSpPr>
          <p:spPr>
            <a:xfrm>
              <a:off x="866577" y="1632288"/>
              <a:ext cx="2288266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AssignmentExp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BinaryExpression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Arithmetic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BWLogical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Compare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Logical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MatMult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Pow</a:t>
              </a:r>
            </a:p>
            <a:p>
              <a:r>
                <a:rPr lang="en-US" sz="1200" dirty="0">
                  <a:sym typeface="Symbol" panose="05050102010706020507" pitchFamily="18" charset="2"/>
                </a:rPr>
                <a:t>     Shift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Comprehension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GeneratorComprehension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SetComprehension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Dot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FString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Indexing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Literal</a:t>
              </a: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BoolLiteral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ComplexLiteral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DictionaryLiteral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EllipsisLiteral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FloatLiteral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IntLiteral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ListLiteral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NoneLiteral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SetLiteral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StringLiteral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TupleLiteral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</a:t>
              </a:r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NoneType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Star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Ternary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UnaryExpression</a:t>
              </a:r>
              <a:endParaRPr lang="es-ES" sz="1200" dirty="0">
                <a:sym typeface="Symbol" panose="05050102010706020507" pitchFamily="18" charset="2"/>
              </a:endParaRPr>
            </a:p>
            <a:p>
              <a:endParaRPr lang="es-ES" sz="8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UnaryArithmetic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UnaryBWNot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n-US" sz="1200" dirty="0">
                  <a:sym typeface="Symbol" panose="05050102010706020507" pitchFamily="18" charset="2"/>
                </a:rPr>
                <a:t>     </a:t>
              </a:r>
              <a:r>
                <a:rPr lang="en-US" sz="1200" dirty="0" err="1">
                  <a:sym typeface="Symbol" panose="05050102010706020507" pitchFamily="18" charset="2"/>
                </a:rPr>
                <a:t>UnaryNot</a:t>
              </a:r>
              <a:endParaRPr lang="en-U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Variable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C59A7BD-FE71-E325-D8BC-22CF4C894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2271722"/>
              <a:ext cx="0" cy="128095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Conector recto 1026">
              <a:extLst>
                <a:ext uri="{FF2B5EF4-FFF2-40B4-BE49-F238E27FC236}">
                  <a16:creationId xmlns:a16="http://schemas.microsoft.com/office/drawing/2014/main" id="{67A3E4E7-3BD9-92EC-AFCF-19DDDB4C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4025432"/>
              <a:ext cx="0" cy="746441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Conector recto 1028">
              <a:extLst>
                <a:ext uri="{FF2B5EF4-FFF2-40B4-BE49-F238E27FC236}">
                  <a16:creationId xmlns:a16="http://schemas.microsoft.com/office/drawing/2014/main" id="{8D873F75-E91B-BE91-37E7-886845F40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21" y="5936782"/>
              <a:ext cx="0" cy="224163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Conector recto 1030">
              <a:extLst>
                <a:ext uri="{FF2B5EF4-FFF2-40B4-BE49-F238E27FC236}">
                  <a16:creationId xmlns:a16="http://schemas.microsoft.com/office/drawing/2014/main" id="{600547CF-52D6-FBFB-D8BF-3596B175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359" y="9010262"/>
              <a:ext cx="0" cy="57785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CACBF0F5-CD48-AE9B-55F2-8CE1B3BCDD51}"/>
              </a:ext>
            </a:extLst>
          </p:cNvPr>
          <p:cNvCxnSpPr>
            <a:cxnSpLocks/>
          </p:cNvCxnSpPr>
          <p:nvPr/>
        </p:nvCxnSpPr>
        <p:spPr>
          <a:xfrm flipV="1">
            <a:off x="904677" y="1526538"/>
            <a:ext cx="0" cy="8608062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D0814E1D-AFCF-9201-B3F0-B3C3F5809AC2}"/>
              </a:ext>
            </a:extLst>
          </p:cNvPr>
          <p:cNvCxnSpPr>
            <a:cxnSpLocks/>
            <a:stCxn id="30" idx="1"/>
            <a:endCxn id="3" idx="3"/>
          </p:cNvCxnSpPr>
          <p:nvPr/>
        </p:nvCxnSpPr>
        <p:spPr>
          <a:xfrm flipH="1">
            <a:off x="3914549" y="1449081"/>
            <a:ext cx="588586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andard Library">
            <a:extLst>
              <a:ext uri="{FF2B5EF4-FFF2-40B4-BE49-F238E27FC236}">
                <a16:creationId xmlns:a16="http://schemas.microsoft.com/office/drawing/2014/main" id="{D19261AD-1780-C9F8-0F9E-C884D339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6" y="3211713"/>
            <a:ext cx="2314747" cy="14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02B1BD0-0E96-7CBA-9C8F-2E9660BFC819}"/>
              </a:ext>
            </a:extLst>
          </p:cNvPr>
          <p:cNvSpPr txBox="1"/>
          <p:nvPr/>
        </p:nvSpPr>
        <p:spPr>
          <a:xfrm>
            <a:off x="2317248" y="463156"/>
            <a:ext cx="88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Tree</a:t>
            </a: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5A808-FDCD-3F38-3421-6A9FCC6FEABA}"/>
              </a:ext>
            </a:extLst>
          </p:cNvPr>
          <p:cNvSpPr txBox="1"/>
          <p:nvPr/>
        </p:nvSpPr>
        <p:spPr>
          <a:xfrm>
            <a:off x="2171585" y="1326454"/>
            <a:ext cx="117146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 err="1"/>
              <a:t>Statement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0E7578-918E-44D0-ADA2-A664E713EA59}"/>
              </a:ext>
            </a:extLst>
          </p:cNvPr>
          <p:cNvSpPr txBox="1"/>
          <p:nvPr/>
        </p:nvSpPr>
        <p:spPr>
          <a:xfrm>
            <a:off x="3623981" y="1323288"/>
            <a:ext cx="117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Module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19197F-922F-7660-69E0-218393537A92}"/>
              </a:ext>
            </a:extLst>
          </p:cNvPr>
          <p:cNvSpPr txBox="1"/>
          <p:nvPr/>
        </p:nvSpPr>
        <p:spPr>
          <a:xfrm>
            <a:off x="2385842" y="1708488"/>
            <a:ext cx="16732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AnnAssign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Assert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AsyncWith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AugAssign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Break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ClassDef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Continue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Delete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For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FunctionDef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Global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If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ImportFrom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Match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Nonlocal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Pass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Raise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Return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/>
              <a:t>Try</a:t>
            </a:r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TryStar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TypeAlias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While</a:t>
            </a:r>
            <a:endParaRPr lang="es-ES" sz="1200" dirty="0"/>
          </a:p>
          <a:p>
            <a:r>
              <a:rPr lang="es-ES" sz="1200" dirty="0">
                <a:sym typeface="Symbol" panose="05050102010706020507" pitchFamily="18" charset="2"/>
              </a:rPr>
              <a:t> </a:t>
            </a:r>
            <a:r>
              <a:rPr lang="es-ES" sz="1200" dirty="0" err="1"/>
              <a:t>With</a:t>
            </a:r>
            <a:endParaRPr lang="es-ES" sz="1200" dirty="0"/>
          </a:p>
          <a:p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6B01AA-6F30-FF79-C09A-59ED5920E2BD}"/>
              </a:ext>
            </a:extLst>
          </p:cNvPr>
          <p:cNvCxnSpPr>
            <a:cxnSpLocks/>
          </p:cNvCxnSpPr>
          <p:nvPr/>
        </p:nvCxnSpPr>
        <p:spPr>
          <a:xfrm flipV="1">
            <a:off x="2479715" y="1548249"/>
            <a:ext cx="0" cy="5062835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C1FAD7-4C8D-830D-3976-1087E05B0817}"/>
              </a:ext>
            </a:extLst>
          </p:cNvPr>
          <p:cNvCxnSpPr>
            <a:cxnSpLocks/>
          </p:cNvCxnSpPr>
          <p:nvPr/>
        </p:nvCxnSpPr>
        <p:spPr>
          <a:xfrm>
            <a:off x="1690063" y="1483643"/>
            <a:ext cx="555567" cy="0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93AD0AF-AF7D-6515-5A71-CBF004346863}"/>
              </a:ext>
            </a:extLst>
          </p:cNvPr>
          <p:cNvGrpSpPr/>
          <p:nvPr/>
        </p:nvGrpSpPr>
        <p:grpSpPr>
          <a:xfrm>
            <a:off x="574857" y="1321640"/>
            <a:ext cx="1670773" cy="5462290"/>
            <a:chOff x="3959919" y="1324357"/>
            <a:chExt cx="1670773" cy="5462290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A25226F-0165-342E-C45D-7D11849E38C1}"/>
                </a:ext>
              </a:extLst>
            </p:cNvPr>
            <p:cNvSpPr txBox="1"/>
            <p:nvPr/>
          </p:nvSpPr>
          <p:spPr>
            <a:xfrm>
              <a:off x="3959919" y="1324357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3C450F8-8679-BB62-3AA4-759C2F97CD14}"/>
                </a:ext>
              </a:extLst>
            </p:cNvPr>
            <p:cNvSpPr txBox="1"/>
            <p:nvPr/>
          </p:nvSpPr>
          <p:spPr>
            <a:xfrm>
              <a:off x="4214075" y="1708334"/>
              <a:ext cx="141661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Await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Attribute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BinOp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BoolOp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Call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Compare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Constant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DictComp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FormattedValue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GeneratorExp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JoinedStr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Lambda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ListComp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NamedExp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Set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SetComp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Slice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Starred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Subscript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Tuple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UnaryOp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YieldFrom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D8D8E84-22C7-1BD0-553C-A81D31441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165" y="1550556"/>
              <a:ext cx="0" cy="5062835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B0FE13E-5E5F-61AE-2212-536C7C9CCB0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757317" y="740155"/>
            <a:ext cx="0" cy="586299"/>
          </a:xfrm>
          <a:prstGeom prst="line">
            <a:avLst/>
          </a:prstGeom>
          <a:ln w="952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DDFA510-D4C7-6DBB-5E2E-640F28E6317F}"/>
              </a:ext>
            </a:extLst>
          </p:cNvPr>
          <p:cNvCxnSpPr>
            <a:cxnSpLocks/>
          </p:cNvCxnSpPr>
          <p:nvPr/>
        </p:nvCxnSpPr>
        <p:spPr>
          <a:xfrm>
            <a:off x="1160589" y="1084104"/>
            <a:ext cx="1596728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6A7F1F-3491-4BBA-CE50-3A8193131EAB}"/>
              </a:ext>
            </a:extLst>
          </p:cNvPr>
          <p:cNvCxnSpPr>
            <a:cxnSpLocks/>
          </p:cNvCxnSpPr>
          <p:nvPr/>
        </p:nvCxnSpPr>
        <p:spPr>
          <a:xfrm flipV="1">
            <a:off x="1163624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7266F86-81CC-3858-F2BC-F1E47C6AA428}"/>
              </a:ext>
            </a:extLst>
          </p:cNvPr>
          <p:cNvCxnSpPr>
            <a:cxnSpLocks/>
          </p:cNvCxnSpPr>
          <p:nvPr/>
        </p:nvCxnSpPr>
        <p:spPr>
          <a:xfrm flipV="1">
            <a:off x="4240851" y="1084104"/>
            <a:ext cx="0" cy="240253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444E217-9CBD-E479-DF33-19B45142C258}"/>
              </a:ext>
            </a:extLst>
          </p:cNvPr>
          <p:cNvCxnSpPr>
            <a:cxnSpLocks/>
          </p:cNvCxnSpPr>
          <p:nvPr/>
        </p:nvCxnSpPr>
        <p:spPr>
          <a:xfrm>
            <a:off x="2689330" y="1084104"/>
            <a:ext cx="1551521" cy="0"/>
          </a:xfrm>
          <a:prstGeom prst="line">
            <a:avLst/>
          </a:prstGeom>
          <a:ln w="952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5EA4932-C135-28C1-B9CD-FFA4ABE27B62}"/>
              </a:ext>
            </a:extLst>
          </p:cNvPr>
          <p:cNvGrpSpPr/>
          <p:nvPr/>
        </p:nvGrpSpPr>
        <p:grpSpPr>
          <a:xfrm>
            <a:off x="5924163" y="460152"/>
            <a:ext cx="6281246" cy="9879209"/>
            <a:chOff x="5412315" y="385274"/>
            <a:chExt cx="6281246" cy="9879209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C1E4F8-1773-BBA2-EF90-C2C332C3AE92}"/>
                </a:ext>
              </a:extLst>
            </p:cNvPr>
            <p:cNvSpPr txBox="1"/>
            <p:nvPr/>
          </p:nvSpPr>
          <p:spPr>
            <a:xfrm>
              <a:off x="7732609" y="385274"/>
              <a:ext cx="88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err="1"/>
                <a:t>Tree</a:t>
              </a:r>
              <a:endParaRPr lang="es-ES" sz="14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1C594E1-D1C3-0034-0FDE-A99DAAF1E6F5}"/>
                </a:ext>
              </a:extLst>
            </p:cNvPr>
            <p:cNvSpPr txBox="1"/>
            <p:nvPr/>
          </p:nvSpPr>
          <p:spPr>
            <a:xfrm>
              <a:off x="7586946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Statement</a:t>
              </a:r>
              <a:endParaRPr lang="es-ES" sz="1200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24F6E00-B1B2-3C54-781F-040C2FE74262}"/>
                </a:ext>
              </a:extLst>
            </p:cNvPr>
            <p:cNvSpPr txBox="1"/>
            <p:nvPr/>
          </p:nvSpPr>
          <p:spPr>
            <a:xfrm>
              <a:off x="7801202" y="1554406"/>
              <a:ext cx="191632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AnnotatedAssignment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Assert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AssignmentStmt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AsyncWith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AugmentedAssignment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Break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Continue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Delete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ExceptHandler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For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Global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If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ImportFrom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Match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Nonlocal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Pass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Raise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Return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>
                  <a:sym typeface="Symbol" panose="05050102010706020507" pitchFamily="18" charset="2"/>
                </a:rPr>
                <a:t>Try</a:t>
              </a: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TypeAlias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While</a:t>
              </a:r>
              <a:endParaRPr lang="es-ES" sz="1200" dirty="0">
                <a:sym typeface="Symbol" panose="05050102010706020507" pitchFamily="18" charset="2"/>
              </a:endParaRPr>
            </a:p>
            <a:p>
              <a:r>
                <a:rPr lang="es-ES" sz="1200" dirty="0">
                  <a:sym typeface="Symbol" panose="05050102010706020507" pitchFamily="18" charset="2"/>
                </a:rPr>
                <a:t></a:t>
              </a:r>
              <a:r>
                <a:rPr lang="es-ES" sz="1200" dirty="0"/>
                <a:t> </a:t>
              </a:r>
              <a:r>
                <a:rPr lang="es-ES" sz="1200" dirty="0" err="1">
                  <a:sym typeface="Symbol" panose="05050102010706020507" pitchFamily="18" charset="2"/>
                </a:rPr>
                <a:t>With</a:t>
              </a:r>
              <a:endParaRPr lang="es-ES" sz="1200" dirty="0">
                <a:sym typeface="Symbol" panose="05050102010706020507" pitchFamily="18" charset="2"/>
              </a:endParaRP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28E7FFB-4108-9C5F-DB05-EC8A3E153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76" y="1470367"/>
              <a:ext cx="0" cy="443583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DDCDCB4-9EB9-E277-2DFE-6458540550CD}"/>
                </a:ext>
              </a:extLst>
            </p:cNvPr>
            <p:cNvSpPr txBox="1"/>
            <p:nvPr/>
          </p:nvSpPr>
          <p:spPr>
            <a:xfrm>
              <a:off x="5412315" y="1232699"/>
              <a:ext cx="11714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Expression</a:t>
              </a:r>
              <a:endParaRPr lang="es-ES" sz="1200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256B071-08BA-0B82-C5D2-050386705E1C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6583779" y="1371199"/>
              <a:ext cx="1003167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E76AAB6-60E1-DD89-9D25-D3E56E3A072F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8172678" y="662273"/>
              <a:ext cx="0" cy="570426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D8EE95C-75F9-6692-8698-B3AD98D322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3245" y="1006222"/>
              <a:ext cx="1607933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6CF5F85-3A94-15D2-BDFF-7B4C5B907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3245" y="1006222"/>
              <a:ext cx="0" cy="2054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BD8CC89-99A7-653B-E537-B5CBA32B57D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772504" y="1006222"/>
              <a:ext cx="0" cy="226477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F335D03-44D4-734C-0B61-BF9104221C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6946" y="1006222"/>
              <a:ext cx="3211954" cy="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58CD395-571A-2FC9-D118-3BD11C4850CA}"/>
                </a:ext>
              </a:extLst>
            </p:cNvPr>
            <p:cNvSpPr txBox="1"/>
            <p:nvPr/>
          </p:nvSpPr>
          <p:spPr>
            <a:xfrm>
              <a:off x="9346996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 err="1"/>
                <a:t>Definition</a:t>
              </a:r>
              <a:endParaRPr lang="es-ES" sz="1200" dirty="0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9C479D75-09D8-2D69-F00F-EC8EAAAC6410}"/>
                </a:ext>
              </a:extLst>
            </p:cNvPr>
            <p:cNvGrpSpPr/>
            <p:nvPr/>
          </p:nvGrpSpPr>
          <p:grpSpPr>
            <a:xfrm>
              <a:off x="9327946" y="1483643"/>
              <a:ext cx="2365615" cy="1900715"/>
              <a:chOff x="4484085" y="1561525"/>
              <a:chExt cx="2365615" cy="1900715"/>
            </a:xfrm>
          </p:grpSpPr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57E6C12-CC1E-572F-6FF7-37494686CA66}"/>
                  </a:ext>
                </a:extLst>
              </p:cNvPr>
              <p:cNvSpPr txBox="1"/>
              <p:nvPr/>
            </p:nvSpPr>
            <p:spPr>
              <a:xfrm>
                <a:off x="4607910" y="2494613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CallableDefinition</a:t>
                </a:r>
                <a:endParaRPr lang="es-ES" sz="1200" dirty="0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5C5C1F8-99DC-53EA-6662-544D1CD75DE9}"/>
                  </a:ext>
                </a:extLst>
              </p:cNvPr>
              <p:cNvSpPr txBox="1"/>
              <p:nvPr/>
            </p:nvSpPr>
            <p:spPr>
              <a:xfrm>
                <a:off x="4904803" y="2091234"/>
                <a:ext cx="1916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ClassDefinition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EnumDefinition</a:t>
                </a:r>
                <a:endParaRPr lang="es-ES" sz="1200" dirty="0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7D63FDC-39F0-A308-7BC8-47945133105F}"/>
                  </a:ext>
                </a:extLst>
              </p:cNvPr>
              <p:cNvSpPr txBox="1"/>
              <p:nvPr/>
            </p:nvSpPr>
            <p:spPr>
              <a:xfrm>
                <a:off x="4933379" y="2815909"/>
                <a:ext cx="1916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MethodDefinition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ConstructorDefinition</a:t>
                </a:r>
                <a:endParaRPr lang="es-ES" sz="1200" dirty="0"/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FunctionDefinition</a:t>
                </a:r>
                <a:endParaRPr lang="es-ES" sz="1200" dirty="0"/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731A17EB-4FB0-B4D7-F931-8DEB0B90A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3991" y="2729684"/>
                <a:ext cx="0" cy="603826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5F89447-8867-11D1-01A2-08FBF0B97E1A}"/>
                  </a:ext>
                </a:extLst>
              </p:cNvPr>
              <p:cNvSpPr txBox="1"/>
              <p:nvPr/>
            </p:nvSpPr>
            <p:spPr>
              <a:xfrm>
                <a:off x="4484085" y="1773888"/>
                <a:ext cx="165746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ym typeface="Symbol" panose="05050102010706020507" pitchFamily="18" charset="2"/>
                  </a:rPr>
                  <a:t></a:t>
                </a:r>
                <a:r>
                  <a:rPr lang="es-ES" sz="1200" dirty="0"/>
                  <a:t> </a:t>
                </a:r>
                <a:r>
                  <a:rPr lang="es-ES" sz="1200" dirty="0" err="1"/>
                  <a:t>TypeDefinition</a:t>
                </a:r>
                <a:endParaRPr lang="es-ES" sz="1200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BEEE163-5C84-1940-1BC6-2505EFFF6F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16" y="2008959"/>
                <a:ext cx="0" cy="41650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2E6C75C8-A1EF-79C1-8BB6-73B09D833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9516" y="1561525"/>
                <a:ext cx="0" cy="1086185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8A79ECA-68B2-C4BE-AB19-84370254ADDC}"/>
                </a:ext>
              </a:extLst>
            </p:cNvPr>
            <p:cNvSpPr txBox="1"/>
            <p:nvPr/>
          </p:nvSpPr>
          <p:spPr>
            <a:xfrm>
              <a:off x="10374165" y="1232699"/>
              <a:ext cx="8510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/>
                <a:t>Module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E82B326-440E-71F1-3274-6CD2522F0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8900" y="1004210"/>
              <a:ext cx="0" cy="242350"/>
            </a:xfrm>
            <a:prstGeom prst="line">
              <a:avLst/>
            </a:prstGeom>
            <a:ln w="9525"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5C0DE493-30CB-E366-A57F-EEF3EBB910AF}"/>
                </a:ext>
              </a:extLst>
            </p:cNvPr>
            <p:cNvGrpSpPr/>
            <p:nvPr/>
          </p:nvGrpSpPr>
          <p:grpSpPr>
            <a:xfrm>
              <a:off x="5662813" y="1554406"/>
              <a:ext cx="2288266" cy="8710077"/>
              <a:chOff x="866577" y="1632288"/>
              <a:chExt cx="2288266" cy="8710077"/>
            </a:xfrm>
          </p:grpSpPr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C2E0F7E-2B41-3BA2-3AC5-E5FB46C53691}"/>
                  </a:ext>
                </a:extLst>
              </p:cNvPr>
              <p:cNvSpPr txBox="1"/>
              <p:nvPr/>
            </p:nvSpPr>
            <p:spPr>
              <a:xfrm>
                <a:off x="866577" y="1632288"/>
                <a:ext cx="2288266" cy="8710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AssignmentExp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Await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BinaryExpression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Arithmetic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BWLogical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Compare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Logical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MatMult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Pow</a:t>
                </a: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Shift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Call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Comprehension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GeneratorComprehension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SetComprehension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Dot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FormattedValue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FString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Indexing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Lambda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Literal</a:t>
                </a: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BoolLiteral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ComplexLiteral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DictionaryLiteral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EllipsisLiteral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FloatLiteral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IntLiteral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ListLiteral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NoneLiteral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SetLiteral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StringLiteral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TupleLiteral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</a:t>
                </a:r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NoneType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Slice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Star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Ternary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UnaryExpression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endParaRPr lang="es-ES" sz="8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UnaryArithmetic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UnaryBWNot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n-US" sz="1200" dirty="0">
                    <a:sym typeface="Symbol" panose="05050102010706020507" pitchFamily="18" charset="2"/>
                  </a:rPr>
                  <a:t>     </a:t>
                </a:r>
                <a:r>
                  <a:rPr lang="en-US" sz="1200" dirty="0" err="1">
                    <a:sym typeface="Symbol" panose="05050102010706020507" pitchFamily="18" charset="2"/>
                  </a:rPr>
                  <a:t>UnaryNot</a:t>
                </a:r>
                <a:endParaRPr lang="en-U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Variable</a:t>
                </a: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</a:t>
                </a:r>
                <a:endParaRPr lang="es-ES" sz="1200" dirty="0">
                  <a:sym typeface="Symbol" panose="05050102010706020507" pitchFamily="18" charset="2"/>
                </a:endParaRPr>
              </a:p>
              <a:p>
                <a:r>
                  <a:rPr lang="es-ES" sz="1200" dirty="0">
                    <a:sym typeface="Symbol" panose="05050102010706020507" pitchFamily="18" charset="2"/>
                  </a:rPr>
                  <a:t> </a:t>
                </a:r>
                <a:r>
                  <a:rPr lang="es-ES" sz="1200" dirty="0" err="1">
                    <a:sym typeface="Symbol" panose="05050102010706020507" pitchFamily="18" charset="2"/>
                  </a:rPr>
                  <a:t>YieldFrom</a:t>
                </a:r>
                <a:endParaRPr lang="es-ES" sz="1200" dirty="0">
                  <a:sym typeface="Symbol" panose="05050102010706020507" pitchFamily="18" charset="2"/>
                </a:endParaRPr>
              </a:p>
            </p:txBody>
          </p: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3F87760-55A6-D22E-293F-F225C336B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2271722"/>
                <a:ext cx="0" cy="128095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7A11648-79A1-1878-9577-085D9BA5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4025432"/>
                <a:ext cx="0" cy="746441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B83879A2-BEEB-276F-A39C-39A93B32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8521" y="5936782"/>
                <a:ext cx="0" cy="224163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6C276E27-E4A6-C62B-1BC3-B8A30CBDE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6359" y="9010262"/>
                <a:ext cx="0" cy="577850"/>
              </a:xfrm>
              <a:prstGeom prst="line">
                <a:avLst/>
              </a:prstGeom>
              <a:ln w="9525"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DA7E312-A93A-D824-AAB2-5CCBE0A06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538" y="1448656"/>
              <a:ext cx="0" cy="8608062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A94AD55-F6EB-4DF7-97F1-93BA8531E2E2}"/>
                </a:ext>
              </a:extLst>
            </p:cNvPr>
            <p:cNvCxnSpPr>
              <a:cxnSpLocks/>
              <a:stCxn id="30" idx="1"/>
              <a:endCxn id="17" idx="3"/>
            </p:cNvCxnSpPr>
            <p:nvPr/>
          </p:nvCxnSpPr>
          <p:spPr>
            <a:xfrm flipH="1">
              <a:off x="8758410" y="1371199"/>
              <a:ext cx="588586" cy="0"/>
            </a:xfrm>
            <a:prstGeom prst="line">
              <a:avLst/>
            </a:prstGeom>
            <a:ln w="9525"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4E96E51-F4BF-F9F0-7742-09A2FC7166D8}"/>
              </a:ext>
            </a:extLst>
          </p:cNvPr>
          <p:cNvSpPr/>
          <p:nvPr/>
        </p:nvSpPr>
        <p:spPr>
          <a:xfrm>
            <a:off x="5071340" y="3646287"/>
            <a:ext cx="727386" cy="4163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8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2979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033" name="Rectángulo: esquinas redondeadas 1032">
            <a:extLst>
              <a:ext uri="{FF2B5EF4-FFF2-40B4-BE49-F238E27FC236}">
                <a16:creationId xmlns:a16="http://schemas.microsoft.com/office/drawing/2014/main" id="{2A497DF9-6C20-4F11-78F8-69E157DD9DA8}"/>
              </a:ext>
            </a:extLst>
          </p:cNvPr>
          <p:cNvSpPr/>
          <p:nvPr/>
        </p:nvSpPr>
        <p:spPr>
          <a:xfrm>
            <a:off x="8425242" y="3604546"/>
            <a:ext cx="3341307" cy="28966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AE541972-9D86-CF5E-25FD-4EFD1DA51102}"/>
              </a:ext>
            </a:extLst>
          </p:cNvPr>
          <p:cNvCxnSpPr>
            <a:cxnSpLocks/>
          </p:cNvCxnSpPr>
          <p:nvPr/>
        </p:nvCxnSpPr>
        <p:spPr>
          <a:xfrm flipH="1">
            <a:off x="10009234" y="4058845"/>
            <a:ext cx="150173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8E24B186-E65F-D6BA-3C4D-05DD21723570}"/>
              </a:ext>
            </a:extLst>
          </p:cNvPr>
          <p:cNvSpPr txBox="1"/>
          <p:nvPr/>
        </p:nvSpPr>
        <p:spPr>
          <a:xfrm>
            <a:off x="10159407" y="3943429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Program</a:t>
            </a:r>
            <a:endParaRPr lang="es-ES" sz="900" dirty="0"/>
          </a:p>
        </p:txBody>
      </p:sp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36C68C56-1103-1415-4D78-47FB64A32323}"/>
              </a:ext>
            </a:extLst>
          </p:cNvPr>
          <p:cNvCxnSpPr>
            <a:cxnSpLocks/>
          </p:cNvCxnSpPr>
          <p:nvPr/>
        </p:nvCxnSpPr>
        <p:spPr>
          <a:xfrm flipH="1">
            <a:off x="10009234" y="4218886"/>
            <a:ext cx="150173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CE3E236B-E25F-3C7A-411F-6BD0AFE4B8E6}"/>
              </a:ext>
            </a:extLst>
          </p:cNvPr>
          <p:cNvSpPr txBox="1"/>
          <p:nvPr/>
        </p:nvSpPr>
        <p:spPr>
          <a:xfrm>
            <a:off x="10159407" y="410347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Module</a:t>
            </a:r>
          </a:p>
        </p:txBody>
      </p:sp>
      <p:cxnSp>
        <p:nvCxnSpPr>
          <p:cNvPr id="1086" name="Conector recto 1085">
            <a:extLst>
              <a:ext uri="{FF2B5EF4-FFF2-40B4-BE49-F238E27FC236}">
                <a16:creationId xmlns:a16="http://schemas.microsoft.com/office/drawing/2014/main" id="{DD1A8A6E-D5AE-C586-D66E-93FD388133A1}"/>
              </a:ext>
            </a:extLst>
          </p:cNvPr>
          <p:cNvCxnSpPr>
            <a:cxnSpLocks/>
          </p:cNvCxnSpPr>
          <p:nvPr/>
        </p:nvCxnSpPr>
        <p:spPr>
          <a:xfrm flipH="1">
            <a:off x="10009234" y="4486877"/>
            <a:ext cx="15017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28305744-CCCC-30F9-794C-7BF6CEB8251C}"/>
              </a:ext>
            </a:extLst>
          </p:cNvPr>
          <p:cNvSpPr txBox="1"/>
          <p:nvPr/>
        </p:nvSpPr>
        <p:spPr>
          <a:xfrm>
            <a:off x="10159407" y="4371461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ClasDef</a:t>
            </a:r>
            <a:endParaRPr lang="es-ES" sz="900" dirty="0"/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ED274B3-FB79-6F3D-E87E-FBA003904306}"/>
              </a:ext>
            </a:extLst>
          </p:cNvPr>
          <p:cNvCxnSpPr>
            <a:cxnSpLocks/>
          </p:cNvCxnSpPr>
          <p:nvPr/>
        </p:nvCxnSpPr>
        <p:spPr>
          <a:xfrm flipH="1">
            <a:off x="10009234" y="4646918"/>
            <a:ext cx="150173" cy="0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5EBF4466-ED10-3528-CD10-C53366E5F497}"/>
              </a:ext>
            </a:extLst>
          </p:cNvPr>
          <p:cNvSpPr txBox="1"/>
          <p:nvPr/>
        </p:nvSpPr>
        <p:spPr>
          <a:xfrm>
            <a:off x="10159407" y="4531502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FunctionDef</a:t>
            </a:r>
            <a:endParaRPr lang="es-ES" sz="900" dirty="0"/>
          </a:p>
        </p:txBody>
      </p:sp>
      <p:cxnSp>
        <p:nvCxnSpPr>
          <p:cNvPr id="1093" name="Conector recto 1092">
            <a:extLst>
              <a:ext uri="{FF2B5EF4-FFF2-40B4-BE49-F238E27FC236}">
                <a16:creationId xmlns:a16="http://schemas.microsoft.com/office/drawing/2014/main" id="{5EAE7443-4F4C-4DCC-47E8-C2A3C68266F6}"/>
              </a:ext>
            </a:extLst>
          </p:cNvPr>
          <p:cNvCxnSpPr>
            <a:cxnSpLocks/>
          </p:cNvCxnSpPr>
          <p:nvPr/>
        </p:nvCxnSpPr>
        <p:spPr>
          <a:xfrm flipH="1">
            <a:off x="10009234" y="4921259"/>
            <a:ext cx="150173" cy="0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DD9ACFE4-B1D2-D7CE-232B-7E2713F15F2F}"/>
              </a:ext>
            </a:extLst>
          </p:cNvPr>
          <p:cNvSpPr txBox="1"/>
          <p:nvPr/>
        </p:nvSpPr>
        <p:spPr>
          <a:xfrm>
            <a:off x="10159407" y="4805843"/>
            <a:ext cx="1333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MethodDef</a:t>
            </a:r>
            <a:endParaRPr lang="es-ES" sz="900" dirty="0"/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436621F8-5ACD-EA60-F886-DE27F0227A6F}"/>
              </a:ext>
            </a:extLst>
          </p:cNvPr>
          <p:cNvCxnSpPr>
            <a:cxnSpLocks/>
          </p:cNvCxnSpPr>
          <p:nvPr/>
        </p:nvCxnSpPr>
        <p:spPr>
          <a:xfrm flipH="1">
            <a:off x="10009234" y="5081300"/>
            <a:ext cx="150173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6" name="CuadroTexto 1095">
            <a:extLst>
              <a:ext uri="{FF2B5EF4-FFF2-40B4-BE49-F238E27FC236}">
                <a16:creationId xmlns:a16="http://schemas.microsoft.com/office/drawing/2014/main" id="{E97AB40F-51D5-3BF9-C360-5ED84FFD9008}"/>
              </a:ext>
            </a:extLst>
          </p:cNvPr>
          <p:cNvSpPr txBox="1"/>
          <p:nvPr/>
        </p:nvSpPr>
        <p:spPr>
          <a:xfrm>
            <a:off x="10159407" y="4965884"/>
            <a:ext cx="154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Statement</a:t>
            </a:r>
            <a:endParaRPr lang="es-ES" sz="900" dirty="0"/>
          </a:p>
        </p:txBody>
      </p: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1262D737-02C0-585D-BE75-397AD4D5656B}"/>
              </a:ext>
            </a:extLst>
          </p:cNvPr>
          <p:cNvCxnSpPr>
            <a:cxnSpLocks/>
          </p:cNvCxnSpPr>
          <p:nvPr/>
        </p:nvCxnSpPr>
        <p:spPr>
          <a:xfrm flipH="1">
            <a:off x="10009234" y="5480611"/>
            <a:ext cx="150173" cy="0"/>
          </a:xfrm>
          <a:prstGeom prst="lin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2" name="CuadroTexto 1101">
            <a:extLst>
              <a:ext uri="{FF2B5EF4-FFF2-40B4-BE49-F238E27FC236}">
                <a16:creationId xmlns:a16="http://schemas.microsoft.com/office/drawing/2014/main" id="{1EC58D41-47DC-F05A-FE04-9BE1FD19EE13}"/>
              </a:ext>
            </a:extLst>
          </p:cNvPr>
          <p:cNvSpPr txBox="1"/>
          <p:nvPr/>
        </p:nvSpPr>
        <p:spPr>
          <a:xfrm>
            <a:off x="10159407" y="5365195"/>
            <a:ext cx="1200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Visita de </a:t>
            </a:r>
            <a:r>
              <a:rPr lang="es-ES" sz="900" dirty="0" err="1"/>
              <a:t>Expression</a:t>
            </a:r>
            <a:endParaRPr lang="es-ES" sz="900" dirty="0"/>
          </a:p>
        </p:txBody>
      </p:sp>
      <p:cxnSp>
        <p:nvCxnSpPr>
          <p:cNvPr id="1038" name="Conector recto 1037">
            <a:extLst>
              <a:ext uri="{FF2B5EF4-FFF2-40B4-BE49-F238E27FC236}">
                <a16:creationId xmlns:a16="http://schemas.microsoft.com/office/drawing/2014/main" id="{DD5AD840-2397-F694-134D-169253241DAC}"/>
              </a:ext>
            </a:extLst>
          </p:cNvPr>
          <p:cNvCxnSpPr>
            <a:cxnSpLocks/>
            <a:stCxn id="1039" idx="4"/>
            <a:endCxn id="1048" idx="0"/>
          </p:cNvCxnSpPr>
          <p:nvPr/>
        </p:nvCxnSpPr>
        <p:spPr>
          <a:xfrm flipH="1">
            <a:off x="9210637" y="4427110"/>
            <a:ext cx="1" cy="1545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39" name="Elipse 1038">
            <a:extLst>
              <a:ext uri="{FF2B5EF4-FFF2-40B4-BE49-F238E27FC236}">
                <a16:creationId xmlns:a16="http://schemas.microsoft.com/office/drawing/2014/main" id="{319F9CE4-CF6A-5FEC-32FE-DBA017D0D88A}"/>
              </a:ext>
            </a:extLst>
          </p:cNvPr>
          <p:cNvSpPr/>
          <p:nvPr/>
        </p:nvSpPr>
        <p:spPr>
          <a:xfrm>
            <a:off x="9097807" y="4201449"/>
            <a:ext cx="225661" cy="22566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BAD76D1A-074E-10F3-E97F-BA01C17F395F}"/>
              </a:ext>
            </a:extLst>
          </p:cNvPr>
          <p:cNvSpPr/>
          <p:nvPr/>
        </p:nvSpPr>
        <p:spPr>
          <a:xfrm>
            <a:off x="9097806" y="4581646"/>
            <a:ext cx="225662" cy="2256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6" name="Conector recto 1065">
            <a:extLst>
              <a:ext uri="{FF2B5EF4-FFF2-40B4-BE49-F238E27FC236}">
                <a16:creationId xmlns:a16="http://schemas.microsoft.com/office/drawing/2014/main" id="{24B4E3A5-4EF1-B258-AFC5-0CD14496DA37}"/>
              </a:ext>
            </a:extLst>
          </p:cNvPr>
          <p:cNvCxnSpPr>
            <a:cxnSpLocks/>
          </p:cNvCxnSpPr>
          <p:nvPr/>
        </p:nvCxnSpPr>
        <p:spPr>
          <a:xfrm flipH="1">
            <a:off x="9210637" y="4803488"/>
            <a:ext cx="1" cy="154536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2" name="Elipse 1071">
            <a:extLst>
              <a:ext uri="{FF2B5EF4-FFF2-40B4-BE49-F238E27FC236}">
                <a16:creationId xmlns:a16="http://schemas.microsoft.com/office/drawing/2014/main" id="{8566F3F2-736B-42E2-166B-E5DC809804E8}"/>
              </a:ext>
            </a:extLst>
          </p:cNvPr>
          <p:cNvSpPr/>
          <p:nvPr/>
        </p:nvSpPr>
        <p:spPr>
          <a:xfrm>
            <a:off x="8679805" y="4955549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3" name="Elipse 1072">
            <a:extLst>
              <a:ext uri="{FF2B5EF4-FFF2-40B4-BE49-F238E27FC236}">
                <a16:creationId xmlns:a16="http://schemas.microsoft.com/office/drawing/2014/main" id="{19492F2A-543D-1B0C-85E4-2428693C1178}"/>
              </a:ext>
            </a:extLst>
          </p:cNvPr>
          <p:cNvSpPr/>
          <p:nvPr/>
        </p:nvSpPr>
        <p:spPr>
          <a:xfrm>
            <a:off x="9097806" y="4955126"/>
            <a:ext cx="225662" cy="2256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4" name="Elipse 1073">
            <a:extLst>
              <a:ext uri="{FF2B5EF4-FFF2-40B4-BE49-F238E27FC236}">
                <a16:creationId xmlns:a16="http://schemas.microsoft.com/office/drawing/2014/main" id="{12C994E1-75C3-074F-2573-D39A930E26F2}"/>
              </a:ext>
            </a:extLst>
          </p:cNvPr>
          <p:cNvSpPr/>
          <p:nvPr/>
        </p:nvSpPr>
        <p:spPr>
          <a:xfrm>
            <a:off x="9462066" y="4955126"/>
            <a:ext cx="225662" cy="225662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D1D02C34-0200-7B74-30FA-53C3A4D3E450}"/>
              </a:ext>
            </a:extLst>
          </p:cNvPr>
          <p:cNvCxnSpPr>
            <a:cxnSpLocks/>
            <a:stCxn id="1048" idx="3"/>
            <a:endCxn id="1072" idx="7"/>
          </p:cNvCxnSpPr>
          <p:nvPr/>
        </p:nvCxnSpPr>
        <p:spPr>
          <a:xfrm flipH="1">
            <a:off x="8872420" y="4774261"/>
            <a:ext cx="258433" cy="21433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582C7375-0079-1B1C-655F-6CF14C728D69}"/>
              </a:ext>
            </a:extLst>
          </p:cNvPr>
          <p:cNvCxnSpPr>
            <a:cxnSpLocks/>
            <a:stCxn id="1048" idx="5"/>
            <a:endCxn id="1074" idx="0"/>
          </p:cNvCxnSpPr>
          <p:nvPr/>
        </p:nvCxnSpPr>
        <p:spPr>
          <a:xfrm>
            <a:off x="9290421" y="4774261"/>
            <a:ext cx="284476" cy="180865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0" name="Elipse 1089">
            <a:extLst>
              <a:ext uri="{FF2B5EF4-FFF2-40B4-BE49-F238E27FC236}">
                <a16:creationId xmlns:a16="http://schemas.microsoft.com/office/drawing/2014/main" id="{EC2039CE-691B-3B7D-372D-1F10320A1AA2}"/>
              </a:ext>
            </a:extLst>
          </p:cNvPr>
          <p:cNvSpPr/>
          <p:nvPr/>
        </p:nvSpPr>
        <p:spPr>
          <a:xfrm>
            <a:off x="9097806" y="5328606"/>
            <a:ext cx="225662" cy="225662"/>
          </a:xfrm>
          <a:prstGeom prst="ellips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146AD6AF-00F3-450E-EADB-38E3B1EFF65C}"/>
              </a:ext>
            </a:extLst>
          </p:cNvPr>
          <p:cNvSpPr/>
          <p:nvPr/>
        </p:nvSpPr>
        <p:spPr>
          <a:xfrm>
            <a:off x="9462066" y="5331631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2" name="Conector recto 1091">
            <a:extLst>
              <a:ext uri="{FF2B5EF4-FFF2-40B4-BE49-F238E27FC236}">
                <a16:creationId xmlns:a16="http://schemas.microsoft.com/office/drawing/2014/main" id="{CC7BBA52-699F-5589-CEF6-271432E1E3EE}"/>
              </a:ext>
            </a:extLst>
          </p:cNvPr>
          <p:cNvCxnSpPr>
            <a:cxnSpLocks/>
          </p:cNvCxnSpPr>
          <p:nvPr/>
        </p:nvCxnSpPr>
        <p:spPr>
          <a:xfrm flipH="1">
            <a:off x="9210636" y="5177429"/>
            <a:ext cx="1" cy="154536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7" name="Conector recto 1096">
            <a:extLst>
              <a:ext uri="{FF2B5EF4-FFF2-40B4-BE49-F238E27FC236}">
                <a16:creationId xmlns:a16="http://schemas.microsoft.com/office/drawing/2014/main" id="{553555EA-9801-1983-2716-1B8CFD534856}"/>
              </a:ext>
            </a:extLst>
          </p:cNvPr>
          <p:cNvCxnSpPr>
            <a:cxnSpLocks/>
          </p:cNvCxnSpPr>
          <p:nvPr/>
        </p:nvCxnSpPr>
        <p:spPr>
          <a:xfrm flipH="1">
            <a:off x="9570526" y="5177429"/>
            <a:ext cx="1" cy="154536"/>
          </a:xfrm>
          <a:prstGeom prst="lin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9" name="Conector recto 1098">
            <a:extLst>
              <a:ext uri="{FF2B5EF4-FFF2-40B4-BE49-F238E27FC236}">
                <a16:creationId xmlns:a16="http://schemas.microsoft.com/office/drawing/2014/main" id="{3E03D597-D300-BB97-9AE1-1B91689559E9}"/>
              </a:ext>
            </a:extLst>
          </p:cNvPr>
          <p:cNvCxnSpPr>
            <a:cxnSpLocks/>
          </p:cNvCxnSpPr>
          <p:nvPr/>
        </p:nvCxnSpPr>
        <p:spPr>
          <a:xfrm flipH="1">
            <a:off x="9210636" y="5557293"/>
            <a:ext cx="1" cy="154536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Elipse 1097">
            <a:extLst>
              <a:ext uri="{FF2B5EF4-FFF2-40B4-BE49-F238E27FC236}">
                <a16:creationId xmlns:a16="http://schemas.microsoft.com/office/drawing/2014/main" id="{A9F4A144-DC74-FAAE-3311-675538E1D372}"/>
              </a:ext>
            </a:extLst>
          </p:cNvPr>
          <p:cNvSpPr/>
          <p:nvPr/>
        </p:nvSpPr>
        <p:spPr>
          <a:xfrm>
            <a:off x="9099576" y="570208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F8D580A7-D355-7B38-58C2-6A0234118B8B}"/>
              </a:ext>
            </a:extLst>
          </p:cNvPr>
          <p:cNvSpPr/>
          <p:nvPr/>
        </p:nvSpPr>
        <p:spPr>
          <a:xfrm>
            <a:off x="8679805" y="5328606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3" name="Conector recto 1102">
            <a:extLst>
              <a:ext uri="{FF2B5EF4-FFF2-40B4-BE49-F238E27FC236}">
                <a16:creationId xmlns:a16="http://schemas.microsoft.com/office/drawing/2014/main" id="{797CB05D-F17C-07D3-5B71-74A1551F6A47}"/>
              </a:ext>
            </a:extLst>
          </p:cNvPr>
          <p:cNvCxnSpPr>
            <a:cxnSpLocks/>
          </p:cNvCxnSpPr>
          <p:nvPr/>
        </p:nvCxnSpPr>
        <p:spPr>
          <a:xfrm flipH="1">
            <a:off x="8789131" y="5181857"/>
            <a:ext cx="1" cy="140487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4" name="Elipse 1103">
            <a:extLst>
              <a:ext uri="{FF2B5EF4-FFF2-40B4-BE49-F238E27FC236}">
                <a16:creationId xmlns:a16="http://schemas.microsoft.com/office/drawing/2014/main" id="{12E38CB7-64CC-2D18-1BD5-76C861B85EEC}"/>
              </a:ext>
            </a:extLst>
          </p:cNvPr>
          <p:cNvSpPr/>
          <p:nvPr/>
        </p:nvSpPr>
        <p:spPr>
          <a:xfrm>
            <a:off x="9457695" y="5711829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5" name="Elipse 1104">
            <a:extLst>
              <a:ext uri="{FF2B5EF4-FFF2-40B4-BE49-F238E27FC236}">
                <a16:creationId xmlns:a16="http://schemas.microsoft.com/office/drawing/2014/main" id="{17B18DEC-E374-61B5-7468-918FEE4AB4FF}"/>
              </a:ext>
            </a:extLst>
          </p:cNvPr>
          <p:cNvSpPr/>
          <p:nvPr/>
        </p:nvSpPr>
        <p:spPr>
          <a:xfrm>
            <a:off x="8688230" y="5701663"/>
            <a:ext cx="225662" cy="22566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E973D0FB-DB89-05FC-A81E-57EF55E86E7F}"/>
              </a:ext>
            </a:extLst>
          </p:cNvPr>
          <p:cNvCxnSpPr>
            <a:cxnSpLocks/>
          </p:cNvCxnSpPr>
          <p:nvPr/>
        </p:nvCxnSpPr>
        <p:spPr>
          <a:xfrm flipH="1">
            <a:off x="9568112" y="5553593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7" name="Conector recto 1106">
            <a:extLst>
              <a:ext uri="{FF2B5EF4-FFF2-40B4-BE49-F238E27FC236}">
                <a16:creationId xmlns:a16="http://schemas.microsoft.com/office/drawing/2014/main" id="{BC7D255C-CC20-8805-A35A-8B34C5F1C86D}"/>
              </a:ext>
            </a:extLst>
          </p:cNvPr>
          <p:cNvCxnSpPr>
            <a:cxnSpLocks/>
            <a:stCxn id="1090" idx="3"/>
            <a:endCxn id="1105" idx="7"/>
          </p:cNvCxnSpPr>
          <p:nvPr/>
        </p:nvCxnSpPr>
        <p:spPr>
          <a:xfrm flipH="1">
            <a:off x="8880845" y="5521221"/>
            <a:ext cx="250008" cy="213489"/>
          </a:xfrm>
          <a:prstGeom prst="line">
            <a:avLst/>
          </a:prstGeom>
          <a:noFill/>
          <a:ln>
            <a:solidFill>
              <a:srgbClr val="FFD14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10" name="Elipse 1109">
            <a:extLst>
              <a:ext uri="{FF2B5EF4-FFF2-40B4-BE49-F238E27FC236}">
                <a16:creationId xmlns:a16="http://schemas.microsoft.com/office/drawing/2014/main" id="{EB1C632C-037F-3486-0787-0385A703D4F8}"/>
              </a:ext>
            </a:extLst>
          </p:cNvPr>
          <p:cNvSpPr/>
          <p:nvPr/>
        </p:nvSpPr>
        <p:spPr>
          <a:xfrm>
            <a:off x="8688590" y="6077022"/>
            <a:ext cx="225662" cy="225662"/>
          </a:xfrm>
          <a:prstGeom prst="ellipse">
            <a:avLst/>
          </a:prstGeom>
          <a:noFill/>
          <a:ln>
            <a:solidFill>
              <a:srgbClr val="326499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1" name="Conector recto 1110">
            <a:extLst>
              <a:ext uri="{FF2B5EF4-FFF2-40B4-BE49-F238E27FC236}">
                <a16:creationId xmlns:a16="http://schemas.microsoft.com/office/drawing/2014/main" id="{36569CDC-2A03-8A28-A065-F62B91202686}"/>
              </a:ext>
            </a:extLst>
          </p:cNvPr>
          <p:cNvCxnSpPr>
            <a:cxnSpLocks/>
          </p:cNvCxnSpPr>
          <p:nvPr/>
        </p:nvCxnSpPr>
        <p:spPr>
          <a:xfrm flipH="1">
            <a:off x="8799007" y="5918786"/>
            <a:ext cx="1" cy="15453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5E1AC0-795B-39AF-01A4-08076700175D}"/>
              </a:ext>
            </a:extLst>
          </p:cNvPr>
          <p:cNvSpPr txBox="1"/>
          <p:nvPr/>
        </p:nvSpPr>
        <p:spPr>
          <a:xfrm>
            <a:off x="8425242" y="3651265"/>
            <a:ext cx="3341307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Transformación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9165445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1C0D84-E3A4-C646-C740-D212D6A536F8}"/>
              </a:ext>
            </a:extLst>
          </p:cNvPr>
          <p:cNvSpPr txBox="1"/>
          <p:nvPr/>
        </p:nvSpPr>
        <p:spPr>
          <a:xfrm>
            <a:off x="10260178" y="5098238"/>
            <a:ext cx="1200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Cases</a:t>
            </a:r>
          </a:p>
          <a:p>
            <a:r>
              <a:rPr lang="es-ES" sz="800" dirty="0"/>
              <a:t>Visita de </a:t>
            </a:r>
            <a:r>
              <a:rPr lang="es-ES" sz="800" dirty="0" err="1"/>
              <a:t>Handlers</a:t>
            </a:r>
            <a:endParaRPr lang="es-ES" sz="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9ED6A4-A8C7-9CA2-3293-BCDBADBD1B87}"/>
              </a:ext>
            </a:extLst>
          </p:cNvPr>
          <p:cNvSpPr txBox="1"/>
          <p:nvPr/>
        </p:nvSpPr>
        <p:spPr>
          <a:xfrm>
            <a:off x="10260178" y="5490100"/>
            <a:ext cx="1665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Comprehnesion</a:t>
            </a:r>
            <a:endParaRPr lang="es-ES" sz="800" dirty="0"/>
          </a:p>
          <a:p>
            <a:r>
              <a:rPr lang="es-ES" sz="800" dirty="0"/>
              <a:t>Visita de </a:t>
            </a:r>
            <a:r>
              <a:rPr lang="es-ES" sz="800" dirty="0" err="1"/>
              <a:t>Invocation</a:t>
            </a:r>
            <a:endParaRPr lang="es-ES" sz="800" dirty="0"/>
          </a:p>
          <a:p>
            <a:r>
              <a:rPr lang="es-ES" sz="800" dirty="0"/>
              <a:t>Visita de </a:t>
            </a:r>
            <a:r>
              <a:rPr lang="es-ES" sz="800" dirty="0" err="1"/>
              <a:t>FString</a:t>
            </a:r>
            <a:endParaRPr lang="es-ES" sz="800" dirty="0"/>
          </a:p>
          <a:p>
            <a:r>
              <a:rPr lang="es-ES" sz="800" dirty="0"/>
              <a:t>Visita de Variable </a:t>
            </a:r>
          </a:p>
          <a:p>
            <a:r>
              <a:rPr lang="es-ES" sz="800" dirty="0"/>
              <a:t>Visita de Vector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795FAA7-C9A8-4223-D3DF-C7BDACE85603}"/>
              </a:ext>
            </a:extLst>
          </p:cNvPr>
          <p:cNvSpPr txBox="1"/>
          <p:nvPr/>
        </p:nvSpPr>
        <p:spPr>
          <a:xfrm>
            <a:off x="10260177" y="4229374"/>
            <a:ext cx="1200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Imports</a:t>
            </a:r>
            <a:endParaRPr lang="es-ES" sz="8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CEF9FC9-C439-CCF9-7710-FF95032E8700}"/>
              </a:ext>
            </a:extLst>
          </p:cNvPr>
          <p:cNvSpPr txBox="1"/>
          <p:nvPr/>
        </p:nvSpPr>
        <p:spPr>
          <a:xfrm>
            <a:off x="10260177" y="4661104"/>
            <a:ext cx="1200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Visita de </a:t>
            </a:r>
            <a:r>
              <a:rPr lang="es-ES" sz="800" dirty="0" err="1"/>
              <a:t>Parameters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154622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735</Words>
  <Application>Microsoft Office PowerPoint</Application>
  <PresentationFormat>Panorámica</PresentationFormat>
  <Paragraphs>327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12</cp:revision>
  <dcterms:created xsi:type="dcterms:W3CDTF">2024-05-17T07:45:21Z</dcterms:created>
  <dcterms:modified xsi:type="dcterms:W3CDTF">2024-06-26T11:18:37Z</dcterms:modified>
</cp:coreProperties>
</file>