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  <a:srgbClr val="326499"/>
    <a:srgbClr val="FFD14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>
        <p:scale>
          <a:sx n="75" d="100"/>
          <a:sy n="75" d="100"/>
        </p:scale>
        <p:origin x="373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3106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47932" y="4634366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grpSp>
        <p:nvGrpSpPr>
          <p:cNvPr id="1139" name="Grupo 1138">
            <a:extLst>
              <a:ext uri="{FF2B5EF4-FFF2-40B4-BE49-F238E27FC236}">
                <a16:creationId xmlns:a16="http://schemas.microsoft.com/office/drawing/2014/main" id="{2C39E044-04FA-D76C-E653-CB2F1C479337}"/>
              </a:ext>
            </a:extLst>
          </p:cNvPr>
          <p:cNvGrpSpPr/>
          <p:nvPr/>
        </p:nvGrpSpPr>
        <p:grpSpPr>
          <a:xfrm>
            <a:off x="8425242" y="3908036"/>
            <a:ext cx="3283565" cy="2593196"/>
            <a:chOff x="7854059" y="3948557"/>
            <a:chExt cx="3283565" cy="2593196"/>
          </a:xfrm>
        </p:grpSpPr>
        <p:sp>
          <p:nvSpPr>
            <p:cNvPr id="1033" name="Rectángulo: esquinas redondeadas 1032">
              <a:extLst>
                <a:ext uri="{FF2B5EF4-FFF2-40B4-BE49-F238E27FC236}">
                  <a16:creationId xmlns:a16="http://schemas.microsoft.com/office/drawing/2014/main" id="{2A497DF9-6C20-4F11-78F8-69E157DD9DA8}"/>
                </a:ext>
              </a:extLst>
            </p:cNvPr>
            <p:cNvSpPr/>
            <p:nvPr/>
          </p:nvSpPr>
          <p:spPr>
            <a:xfrm>
              <a:off x="7854060" y="3948557"/>
              <a:ext cx="2855142" cy="259319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61" name="Conector recto 1060">
              <a:extLst>
                <a:ext uri="{FF2B5EF4-FFF2-40B4-BE49-F238E27FC236}">
                  <a16:creationId xmlns:a16="http://schemas.microsoft.com/office/drawing/2014/main" id="{AE541972-9D86-CF5E-25FD-4EFD1DA51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474016"/>
              <a:ext cx="150173" cy="0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64" name="CuadroTexto 1063">
              <a:extLst>
                <a:ext uri="{FF2B5EF4-FFF2-40B4-BE49-F238E27FC236}">
                  <a16:creationId xmlns:a16="http://schemas.microsoft.com/office/drawing/2014/main" id="{8E24B186-E65F-D6BA-3C4D-05DD21723570}"/>
                </a:ext>
              </a:extLst>
            </p:cNvPr>
            <p:cNvSpPr txBox="1"/>
            <p:nvPr/>
          </p:nvSpPr>
          <p:spPr>
            <a:xfrm>
              <a:off x="9588224" y="4358600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Programa</a:t>
              </a:r>
            </a:p>
          </p:txBody>
        </p:sp>
        <p:cxnSp>
          <p:nvCxnSpPr>
            <p:cNvPr id="1067" name="Conector recto 1066">
              <a:extLst>
                <a:ext uri="{FF2B5EF4-FFF2-40B4-BE49-F238E27FC236}">
                  <a16:creationId xmlns:a16="http://schemas.microsoft.com/office/drawing/2014/main" id="{36C68C56-1103-1415-4D78-47FB64A32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634057"/>
              <a:ext cx="150173" cy="0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1" name="CuadroTexto 1070">
              <a:extLst>
                <a:ext uri="{FF2B5EF4-FFF2-40B4-BE49-F238E27FC236}">
                  <a16:creationId xmlns:a16="http://schemas.microsoft.com/office/drawing/2014/main" id="{CE3E236B-E25F-3C7A-411F-6BD0AFE4B8E6}"/>
                </a:ext>
              </a:extLst>
            </p:cNvPr>
            <p:cNvSpPr txBox="1"/>
            <p:nvPr/>
          </p:nvSpPr>
          <p:spPr>
            <a:xfrm>
              <a:off x="9588224" y="4518641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Módulo</a:t>
              </a:r>
            </a:p>
          </p:txBody>
        </p: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DD1A8A6E-D5AE-C586-D66E-93FD38813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794098"/>
              <a:ext cx="150173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7" name="CuadroTexto 1086">
              <a:extLst>
                <a:ext uri="{FF2B5EF4-FFF2-40B4-BE49-F238E27FC236}">
                  <a16:creationId xmlns:a16="http://schemas.microsoft.com/office/drawing/2014/main" id="{28305744-CCCC-30F9-794C-7BF6CEB8251C}"/>
                </a:ext>
              </a:extLst>
            </p:cNvPr>
            <p:cNvSpPr txBox="1"/>
            <p:nvPr/>
          </p:nvSpPr>
          <p:spPr>
            <a:xfrm>
              <a:off x="9588224" y="4678682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Clase</a:t>
              </a:r>
            </a:p>
          </p:txBody>
        </p: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7ED274B3-FB79-6F3D-E87E-FBA00390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954139"/>
              <a:ext cx="150173" cy="0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9" name="CuadroTexto 1088">
              <a:extLst>
                <a:ext uri="{FF2B5EF4-FFF2-40B4-BE49-F238E27FC236}">
                  <a16:creationId xmlns:a16="http://schemas.microsoft.com/office/drawing/2014/main" id="{5EBF4466-ED10-3528-CD10-C53366E5F497}"/>
                </a:ext>
              </a:extLst>
            </p:cNvPr>
            <p:cNvSpPr txBox="1"/>
            <p:nvPr/>
          </p:nvSpPr>
          <p:spPr>
            <a:xfrm>
              <a:off x="9588224" y="4838723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Función</a:t>
              </a:r>
            </a:p>
          </p:txBody>
        </p:sp>
        <p:cxnSp>
          <p:nvCxnSpPr>
            <p:cNvPr id="1093" name="Conector recto 1092">
              <a:extLst>
                <a:ext uri="{FF2B5EF4-FFF2-40B4-BE49-F238E27FC236}">
                  <a16:creationId xmlns:a16="http://schemas.microsoft.com/office/drawing/2014/main" id="{5EAE7443-4F4C-4DCC-47E8-C2A3C682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114180"/>
              <a:ext cx="150173" cy="0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4" name="CuadroTexto 1093">
              <a:extLst>
                <a:ext uri="{FF2B5EF4-FFF2-40B4-BE49-F238E27FC236}">
                  <a16:creationId xmlns:a16="http://schemas.microsoft.com/office/drawing/2014/main" id="{DD9ACFE4-B1D2-D7CE-232B-7E2713F15F2F}"/>
                </a:ext>
              </a:extLst>
            </p:cNvPr>
            <p:cNvSpPr txBox="1"/>
            <p:nvPr/>
          </p:nvSpPr>
          <p:spPr>
            <a:xfrm>
              <a:off x="9588224" y="4998764"/>
              <a:ext cx="1333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Método</a:t>
              </a:r>
            </a:p>
          </p:txBody>
        </p:sp>
        <p:cxnSp>
          <p:nvCxnSpPr>
            <p:cNvPr id="1095" name="Conector recto 1094">
              <a:extLst>
                <a:ext uri="{FF2B5EF4-FFF2-40B4-BE49-F238E27FC236}">
                  <a16:creationId xmlns:a16="http://schemas.microsoft.com/office/drawing/2014/main" id="{436621F8-5ACD-EA60-F886-DE27F0227A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274221"/>
              <a:ext cx="15017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6" name="CuadroTexto 1095">
              <a:extLst>
                <a:ext uri="{FF2B5EF4-FFF2-40B4-BE49-F238E27FC236}">
                  <a16:creationId xmlns:a16="http://schemas.microsoft.com/office/drawing/2014/main" id="{E97AB40F-51D5-3BF9-C360-5ED84FFD9008}"/>
                </a:ext>
              </a:extLst>
            </p:cNvPr>
            <p:cNvSpPr txBox="1"/>
            <p:nvPr/>
          </p:nvSpPr>
          <p:spPr>
            <a:xfrm>
              <a:off x="9588224" y="5158805"/>
              <a:ext cx="1549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Sentencia</a:t>
              </a:r>
            </a:p>
          </p:txBody>
        </p:sp>
        <p:cxnSp>
          <p:nvCxnSpPr>
            <p:cNvPr id="1101" name="Conector recto 1100">
              <a:extLst>
                <a:ext uri="{FF2B5EF4-FFF2-40B4-BE49-F238E27FC236}">
                  <a16:creationId xmlns:a16="http://schemas.microsoft.com/office/drawing/2014/main" id="{1262D737-02C0-585D-BE75-397AD4D56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434264"/>
              <a:ext cx="150173" cy="0"/>
            </a:xfrm>
            <a:prstGeom prst="lin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2" name="CuadroTexto 1101">
              <a:extLst>
                <a:ext uri="{FF2B5EF4-FFF2-40B4-BE49-F238E27FC236}">
                  <a16:creationId xmlns:a16="http://schemas.microsoft.com/office/drawing/2014/main" id="{1EC58D41-47DC-F05A-FE04-9BE1FD19EE13}"/>
                </a:ext>
              </a:extLst>
            </p:cNvPr>
            <p:cNvSpPr txBox="1"/>
            <p:nvPr/>
          </p:nvSpPr>
          <p:spPr>
            <a:xfrm>
              <a:off x="9588224" y="5318848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Expresión</a:t>
              </a:r>
            </a:p>
          </p:txBody>
        </p:sp>
        <p:cxnSp>
          <p:nvCxnSpPr>
            <p:cNvPr id="1038" name="Conector recto 1037">
              <a:extLst>
                <a:ext uri="{FF2B5EF4-FFF2-40B4-BE49-F238E27FC236}">
                  <a16:creationId xmlns:a16="http://schemas.microsoft.com/office/drawing/2014/main" id="{DD5AD840-2397-F694-134D-169253241DAC}"/>
                </a:ext>
              </a:extLst>
            </p:cNvPr>
            <p:cNvCxnSpPr>
              <a:cxnSpLocks/>
              <a:stCxn id="1039" idx="4"/>
              <a:endCxn id="1048" idx="0"/>
            </p:cNvCxnSpPr>
            <p:nvPr/>
          </p:nvCxnSpPr>
          <p:spPr>
            <a:xfrm flipH="1">
              <a:off x="8575954" y="4569231"/>
              <a:ext cx="1" cy="154536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319F9CE4-CF6A-5FEC-32FE-DBA017D0D88A}"/>
                </a:ext>
              </a:extLst>
            </p:cNvPr>
            <p:cNvSpPr/>
            <p:nvPr/>
          </p:nvSpPr>
          <p:spPr>
            <a:xfrm>
              <a:off x="8463124" y="4343570"/>
              <a:ext cx="225661" cy="22566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AD76D1A-074E-10F3-E97F-BA01C17F395F}"/>
                </a:ext>
              </a:extLst>
            </p:cNvPr>
            <p:cNvSpPr/>
            <p:nvPr/>
          </p:nvSpPr>
          <p:spPr>
            <a:xfrm>
              <a:off x="8463123" y="4723767"/>
              <a:ext cx="225662" cy="225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24B4E3A5-4EF1-B258-AFC5-0CD14496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4" y="4945609"/>
              <a:ext cx="1" cy="154536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8566F3F2-736B-42E2-166B-E5DC809804E8}"/>
                </a:ext>
              </a:extLst>
            </p:cNvPr>
            <p:cNvSpPr/>
            <p:nvPr/>
          </p:nvSpPr>
          <p:spPr>
            <a:xfrm>
              <a:off x="8045122" y="5097670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3" name="Elipse 1072">
              <a:extLst>
                <a:ext uri="{FF2B5EF4-FFF2-40B4-BE49-F238E27FC236}">
                  <a16:creationId xmlns:a16="http://schemas.microsoft.com/office/drawing/2014/main" id="{19492F2A-543D-1B0C-85E4-2428693C1178}"/>
                </a:ext>
              </a:extLst>
            </p:cNvPr>
            <p:cNvSpPr/>
            <p:nvPr/>
          </p:nvSpPr>
          <p:spPr>
            <a:xfrm>
              <a:off x="846312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4" name="Elipse 1073">
              <a:extLst>
                <a:ext uri="{FF2B5EF4-FFF2-40B4-BE49-F238E27FC236}">
                  <a16:creationId xmlns:a16="http://schemas.microsoft.com/office/drawing/2014/main" id="{12C994E1-75C3-074F-2573-D39A930E26F2}"/>
                </a:ext>
              </a:extLst>
            </p:cNvPr>
            <p:cNvSpPr/>
            <p:nvPr/>
          </p:nvSpPr>
          <p:spPr>
            <a:xfrm>
              <a:off x="882738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D1D02C34-0200-7B74-30FA-53C3A4D3E450}"/>
                </a:ext>
              </a:extLst>
            </p:cNvPr>
            <p:cNvCxnSpPr>
              <a:cxnSpLocks/>
              <a:stCxn id="1048" idx="3"/>
              <a:endCxn id="1072" idx="7"/>
            </p:cNvCxnSpPr>
            <p:nvPr/>
          </p:nvCxnSpPr>
          <p:spPr>
            <a:xfrm flipH="1">
              <a:off x="8237737" y="4916382"/>
              <a:ext cx="258433" cy="21433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582C7375-0079-1B1C-655F-6CF14C728D69}"/>
                </a:ext>
              </a:extLst>
            </p:cNvPr>
            <p:cNvCxnSpPr>
              <a:cxnSpLocks/>
              <a:stCxn id="1048" idx="5"/>
              <a:endCxn id="1074" idx="0"/>
            </p:cNvCxnSpPr>
            <p:nvPr/>
          </p:nvCxnSpPr>
          <p:spPr>
            <a:xfrm>
              <a:off x="8655738" y="4916382"/>
              <a:ext cx="284476" cy="18086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EC2039CE-691B-3B7D-372D-1F10320A1AA2}"/>
                </a:ext>
              </a:extLst>
            </p:cNvPr>
            <p:cNvSpPr/>
            <p:nvPr/>
          </p:nvSpPr>
          <p:spPr>
            <a:xfrm>
              <a:off x="8463123" y="5470727"/>
              <a:ext cx="225662" cy="225662"/>
            </a:xfrm>
            <a:prstGeom prst="ellips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146AD6AF-00F3-450E-EADB-38E3B1EFF65C}"/>
                </a:ext>
              </a:extLst>
            </p:cNvPr>
            <p:cNvSpPr/>
            <p:nvPr/>
          </p:nvSpPr>
          <p:spPr>
            <a:xfrm>
              <a:off x="8827383" y="5473752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2" name="Conector recto 1091">
              <a:extLst>
                <a:ext uri="{FF2B5EF4-FFF2-40B4-BE49-F238E27FC236}">
                  <a16:creationId xmlns:a16="http://schemas.microsoft.com/office/drawing/2014/main" id="{CC7BBA52-699F-5589-CEF6-271432E1E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553555EA-9801-1983-2716-1B8CFD534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584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9" name="Conector recto 1098">
              <a:extLst>
                <a:ext uri="{FF2B5EF4-FFF2-40B4-BE49-F238E27FC236}">
                  <a16:creationId xmlns:a16="http://schemas.microsoft.com/office/drawing/2014/main" id="{3E03D597-D300-BB97-9AE1-1B9168955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699414"/>
              <a:ext cx="1" cy="154536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8" name="Elipse 1097">
              <a:extLst>
                <a:ext uri="{FF2B5EF4-FFF2-40B4-BE49-F238E27FC236}">
                  <a16:creationId xmlns:a16="http://schemas.microsoft.com/office/drawing/2014/main" id="{A9F4A144-DC74-FAAE-3311-675538E1D372}"/>
                </a:ext>
              </a:extLst>
            </p:cNvPr>
            <p:cNvSpPr/>
            <p:nvPr/>
          </p:nvSpPr>
          <p:spPr>
            <a:xfrm>
              <a:off x="8464893" y="584420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0" name="Elipse 1099">
              <a:extLst>
                <a:ext uri="{FF2B5EF4-FFF2-40B4-BE49-F238E27FC236}">
                  <a16:creationId xmlns:a16="http://schemas.microsoft.com/office/drawing/2014/main" id="{F8D580A7-D355-7B38-58C2-6A0234118B8B}"/>
                </a:ext>
              </a:extLst>
            </p:cNvPr>
            <p:cNvSpPr/>
            <p:nvPr/>
          </p:nvSpPr>
          <p:spPr>
            <a:xfrm>
              <a:off x="8045122" y="547072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797CB05D-F17C-07D3-5B71-74A1551F6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4448" y="5323978"/>
              <a:ext cx="1" cy="140487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4" name="Elipse 1103">
              <a:extLst>
                <a:ext uri="{FF2B5EF4-FFF2-40B4-BE49-F238E27FC236}">
                  <a16:creationId xmlns:a16="http://schemas.microsoft.com/office/drawing/2014/main" id="{12E38CB7-64CC-2D18-1BD5-76C861B85EEC}"/>
                </a:ext>
              </a:extLst>
            </p:cNvPr>
            <p:cNvSpPr/>
            <p:nvPr/>
          </p:nvSpPr>
          <p:spPr>
            <a:xfrm>
              <a:off x="8823012" y="5853950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5" name="Elipse 1104">
              <a:extLst>
                <a:ext uri="{FF2B5EF4-FFF2-40B4-BE49-F238E27FC236}">
                  <a16:creationId xmlns:a16="http://schemas.microsoft.com/office/drawing/2014/main" id="{17B18DEC-E374-61B5-7468-918FEE4AB4FF}"/>
                </a:ext>
              </a:extLst>
            </p:cNvPr>
            <p:cNvSpPr/>
            <p:nvPr/>
          </p:nvSpPr>
          <p:spPr>
            <a:xfrm>
              <a:off x="8053547" y="5843784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6" name="Conector recto 1105">
              <a:extLst>
                <a:ext uri="{FF2B5EF4-FFF2-40B4-BE49-F238E27FC236}">
                  <a16:creationId xmlns:a16="http://schemas.microsoft.com/office/drawing/2014/main" id="{E973D0FB-DB89-05FC-A81E-57EF55E8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429" y="5695714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7" name="Conector recto 1106">
              <a:extLst>
                <a:ext uri="{FF2B5EF4-FFF2-40B4-BE49-F238E27FC236}">
                  <a16:creationId xmlns:a16="http://schemas.microsoft.com/office/drawing/2014/main" id="{BC7D255C-CC20-8805-A35A-8B34C5F1C86D}"/>
                </a:ext>
              </a:extLst>
            </p:cNvPr>
            <p:cNvCxnSpPr>
              <a:cxnSpLocks/>
              <a:stCxn id="1090" idx="3"/>
              <a:endCxn id="1105" idx="7"/>
            </p:cNvCxnSpPr>
            <p:nvPr/>
          </p:nvCxnSpPr>
          <p:spPr>
            <a:xfrm flipH="1">
              <a:off x="8246162" y="5663342"/>
              <a:ext cx="250008" cy="213489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0" name="Elipse 1109">
              <a:extLst>
                <a:ext uri="{FF2B5EF4-FFF2-40B4-BE49-F238E27FC236}">
                  <a16:creationId xmlns:a16="http://schemas.microsoft.com/office/drawing/2014/main" id="{EB1C632C-037F-3486-0787-0385A703D4F8}"/>
                </a:ext>
              </a:extLst>
            </p:cNvPr>
            <p:cNvSpPr/>
            <p:nvPr/>
          </p:nvSpPr>
          <p:spPr>
            <a:xfrm>
              <a:off x="8053907" y="621914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36569CDC-2A03-8A28-A065-F62B91202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4324" y="6060907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95E1AC0-795B-39AF-01A4-08076700175D}"/>
                </a:ext>
              </a:extLst>
            </p:cNvPr>
            <p:cNvSpPr txBox="1"/>
            <p:nvPr/>
          </p:nvSpPr>
          <p:spPr>
            <a:xfrm>
              <a:off x="7854059" y="3990236"/>
              <a:ext cx="2855143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Transformación de </a:t>
              </a:r>
              <a:r>
                <a:rPr lang="es-ES" sz="1600" dirty="0" err="1">
                  <a:solidFill>
                    <a:schemeClr val="tx2"/>
                  </a:solidFill>
                </a:rPr>
                <a:t>ASTs</a:t>
              </a:r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8632847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2687582" cy="16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864148" y="1324357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3959919" y="1324357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 flipH="1" flipV="1">
            <a:off x="3270595" y="1469250"/>
            <a:ext cx="778843" cy="1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C450F8-8679-BB62-3AA4-759C2F97CD14}"/>
              </a:ext>
            </a:extLst>
          </p:cNvPr>
          <p:cNvSpPr txBox="1"/>
          <p:nvPr/>
        </p:nvSpPr>
        <p:spPr>
          <a:xfrm>
            <a:off x="4214075" y="1708334"/>
            <a:ext cx="1416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Await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Attribute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BinOp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BollOp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Call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Compare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Constant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FormattedValue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GeneratorExp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JoinedStr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Lambda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NamedExp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Set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SetComp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Slice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Starred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Subscript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Tuple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UnaryOp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YieldFrom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8D8E84-22C7-1BD0-553C-A81D314411B2}"/>
              </a:ext>
            </a:extLst>
          </p:cNvPr>
          <p:cNvCxnSpPr>
            <a:cxnSpLocks/>
          </p:cNvCxnSpPr>
          <p:nvPr/>
        </p:nvCxnSpPr>
        <p:spPr>
          <a:xfrm flipV="1">
            <a:off x="4302165" y="1550556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449880" y="1084104"/>
            <a:ext cx="1307437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449880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5456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8563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8887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743085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957341" y="1632288"/>
            <a:ext cx="1916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AnnotatedAssignment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Assert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AssignmentStmt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AsyncWith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AugmentedAssignment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Delete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ExceptHandler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ImportFrom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Nonlocal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Raise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Return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TypeAlias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While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With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3051215" y="1548249"/>
            <a:ext cx="0" cy="443583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568454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739918" y="1449081"/>
            <a:ext cx="10031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328817" y="740155"/>
            <a:ext cx="0" cy="570426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49384" y="1084104"/>
            <a:ext cx="1607933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49384" y="1084104"/>
            <a:ext cx="0" cy="2054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28643" y="1084104"/>
            <a:ext cx="0" cy="226477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743085" y="1084104"/>
            <a:ext cx="3211954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DF8E81-D3EF-DD80-2240-4F254897D0B6}"/>
              </a:ext>
            </a:extLst>
          </p:cNvPr>
          <p:cNvSpPr txBox="1"/>
          <p:nvPr/>
        </p:nvSpPr>
        <p:spPr>
          <a:xfrm>
            <a:off x="4503135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Definition</a:t>
            </a:r>
            <a:endParaRPr lang="es-ES" sz="1200" dirty="0"/>
          </a:p>
        </p:txBody>
      </p:sp>
      <p:grpSp>
        <p:nvGrpSpPr>
          <p:cNvPr id="1042" name="Grupo 1041">
            <a:extLst>
              <a:ext uri="{FF2B5EF4-FFF2-40B4-BE49-F238E27FC236}">
                <a16:creationId xmlns:a16="http://schemas.microsoft.com/office/drawing/2014/main" id="{509D3D09-F0D9-DAB9-E04A-3C68686C7767}"/>
              </a:ext>
            </a:extLst>
          </p:cNvPr>
          <p:cNvGrpSpPr/>
          <p:nvPr/>
        </p:nvGrpSpPr>
        <p:grpSpPr>
          <a:xfrm>
            <a:off x="4484085" y="1561525"/>
            <a:ext cx="2365615" cy="1900715"/>
            <a:chOff x="4484085" y="1561525"/>
            <a:chExt cx="2365615" cy="190071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F4E76AB-EB02-7963-B6A9-0C52AEFD04F4}"/>
                </a:ext>
              </a:extLst>
            </p:cNvPr>
            <p:cNvSpPr txBox="1"/>
            <p:nvPr/>
          </p:nvSpPr>
          <p:spPr>
            <a:xfrm>
              <a:off x="4607910" y="2494613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CallableDefinition</a:t>
              </a:r>
              <a:endParaRPr lang="es-ES" sz="1200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D7D4C3-C96F-D257-331C-7AE91D7B6A14}"/>
                </a:ext>
              </a:extLst>
            </p:cNvPr>
            <p:cNvSpPr txBox="1"/>
            <p:nvPr/>
          </p:nvSpPr>
          <p:spPr>
            <a:xfrm>
              <a:off x="4904803" y="2091234"/>
              <a:ext cx="191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ClassDefinition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EnumDefinition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F8F421E-90D7-9C5A-1709-30B02151F188}"/>
                </a:ext>
              </a:extLst>
            </p:cNvPr>
            <p:cNvSpPr txBox="1"/>
            <p:nvPr/>
          </p:nvSpPr>
          <p:spPr>
            <a:xfrm>
              <a:off x="4933379" y="2815909"/>
              <a:ext cx="1916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MethodDefinition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ConstructorDefinition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FunctionDefinition</a:t>
              </a:r>
              <a:endParaRPr lang="es-ES" sz="12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2818F47-788C-7ABC-4409-28016E761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3991" y="2729684"/>
              <a:ext cx="0" cy="6038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567A11B-09E5-7C01-DADB-D1CE371684C1}"/>
                </a:ext>
              </a:extLst>
            </p:cNvPr>
            <p:cNvSpPr txBox="1"/>
            <p:nvPr/>
          </p:nvSpPr>
          <p:spPr>
            <a:xfrm>
              <a:off x="4484085" y="1773888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TypeDefinition</a:t>
              </a:r>
              <a:endParaRPr lang="es-ES" sz="1200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50A3A88-49F4-E3F6-5C6E-83222502A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416" y="2008959"/>
              <a:ext cx="0" cy="41650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086F83E-140F-D240-8ED4-36536D7F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516" y="1561525"/>
              <a:ext cx="0" cy="108618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D0B351-3029-CFC2-735A-43CEFBD4C540}"/>
              </a:ext>
            </a:extLst>
          </p:cNvPr>
          <p:cNvSpPr txBox="1"/>
          <p:nvPr/>
        </p:nvSpPr>
        <p:spPr>
          <a:xfrm>
            <a:off x="5530304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/>
              <a:t>Module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FE4F830-409F-3971-4310-776966C1828B}"/>
              </a:ext>
            </a:extLst>
          </p:cNvPr>
          <p:cNvCxnSpPr>
            <a:cxnSpLocks/>
          </p:cNvCxnSpPr>
          <p:nvPr/>
        </p:nvCxnSpPr>
        <p:spPr>
          <a:xfrm flipV="1">
            <a:off x="5955039" y="1082092"/>
            <a:ext cx="0" cy="2423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4" name="Grupo 1033">
            <a:extLst>
              <a:ext uri="{FF2B5EF4-FFF2-40B4-BE49-F238E27FC236}">
                <a16:creationId xmlns:a16="http://schemas.microsoft.com/office/drawing/2014/main" id="{602615C9-D446-CC05-4065-743172754F74}"/>
              </a:ext>
            </a:extLst>
          </p:cNvPr>
          <p:cNvGrpSpPr/>
          <p:nvPr/>
        </p:nvGrpSpPr>
        <p:grpSpPr>
          <a:xfrm>
            <a:off x="818952" y="1632288"/>
            <a:ext cx="2288266" cy="8710077"/>
            <a:chOff x="866577" y="1632288"/>
            <a:chExt cx="2288266" cy="8710077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7F3CA8A-C49C-0C89-558A-58C607B690D9}"/>
                </a:ext>
              </a:extLst>
            </p:cNvPr>
            <p:cNvSpPr txBox="1"/>
            <p:nvPr/>
          </p:nvSpPr>
          <p:spPr>
            <a:xfrm>
              <a:off x="866577" y="1632288"/>
              <a:ext cx="2288266" cy="871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AssignmentExp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BinaryExpression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Arithmetic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BWLogical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Compare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Logical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MatMult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Pow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Shift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Comprehension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GeneratorComprehension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Dot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FString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Indexing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Literal</a:t>
              </a: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BoolLiteral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ComplexLiteral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DictionaryLiteral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EllipsisLiteral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FloatLiteral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IntLiteral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NoneLiteral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StringLiteral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TupleLiteral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</a:t>
              </a:r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NoneType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Star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Ternary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UnaryExpression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UnaryArithmetic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UnaryBWNot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Variable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C59A7BD-FE71-E325-D8BC-22CF4C894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2271722"/>
              <a:ext cx="0" cy="128095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Conector recto 1026">
              <a:extLst>
                <a:ext uri="{FF2B5EF4-FFF2-40B4-BE49-F238E27FC236}">
                  <a16:creationId xmlns:a16="http://schemas.microsoft.com/office/drawing/2014/main" id="{67A3E4E7-3BD9-92EC-AFCF-19DDDB4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4025432"/>
              <a:ext cx="0" cy="74644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Conector recto 1028">
              <a:extLst>
                <a:ext uri="{FF2B5EF4-FFF2-40B4-BE49-F238E27FC236}">
                  <a16:creationId xmlns:a16="http://schemas.microsoft.com/office/drawing/2014/main" id="{8D873F75-E91B-BE91-37E7-886845F40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521" y="5936782"/>
              <a:ext cx="0" cy="224163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Conector recto 1030">
              <a:extLst>
                <a:ext uri="{FF2B5EF4-FFF2-40B4-BE49-F238E27FC236}">
                  <a16:creationId xmlns:a16="http://schemas.microsoft.com/office/drawing/2014/main" id="{600547CF-52D6-FBFB-D8BF-3596B175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9010262"/>
              <a:ext cx="0" cy="57785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CACBF0F5-CD48-AE9B-55F2-8CE1B3BCDD51}"/>
              </a:ext>
            </a:extLst>
          </p:cNvPr>
          <p:cNvCxnSpPr>
            <a:cxnSpLocks/>
          </p:cNvCxnSpPr>
          <p:nvPr/>
        </p:nvCxnSpPr>
        <p:spPr>
          <a:xfrm flipV="1">
            <a:off x="904677" y="1526538"/>
            <a:ext cx="0" cy="860806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D0814E1D-AFCF-9201-B3F0-B3C3F5809AC2}"/>
              </a:ext>
            </a:extLst>
          </p:cNvPr>
          <p:cNvCxnSpPr>
            <a:cxnSpLocks/>
            <a:stCxn id="30" idx="1"/>
            <a:endCxn id="3" idx="3"/>
          </p:cNvCxnSpPr>
          <p:nvPr/>
        </p:nvCxnSpPr>
        <p:spPr>
          <a:xfrm flipH="1">
            <a:off x="3914549" y="1449081"/>
            <a:ext cx="588586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96" y="3211713"/>
            <a:ext cx="2314747" cy="14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3623981" y="1323288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>
            <a:off x="1690063" y="1483643"/>
            <a:ext cx="5555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93AD0AF-AF7D-6515-5A71-CBF004346863}"/>
              </a:ext>
            </a:extLst>
          </p:cNvPr>
          <p:cNvGrpSpPr/>
          <p:nvPr/>
        </p:nvGrpSpPr>
        <p:grpSpPr>
          <a:xfrm>
            <a:off x="574857" y="1321640"/>
            <a:ext cx="1670773" cy="5462290"/>
            <a:chOff x="3959919" y="1324357"/>
            <a:chExt cx="1670773" cy="5462290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A25226F-0165-342E-C45D-7D11849E38C1}"/>
                </a:ext>
              </a:extLst>
            </p:cNvPr>
            <p:cNvSpPr txBox="1"/>
            <p:nvPr/>
          </p:nvSpPr>
          <p:spPr>
            <a:xfrm>
              <a:off x="3959919" y="1324357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3C450F8-8679-BB62-3AA4-759C2F97CD14}"/>
                </a:ext>
              </a:extLst>
            </p:cNvPr>
            <p:cNvSpPr txBox="1"/>
            <p:nvPr/>
          </p:nvSpPr>
          <p:spPr>
            <a:xfrm>
              <a:off x="4214075" y="1708334"/>
              <a:ext cx="141661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Attribute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BinOp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BollOp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Compare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Constant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GeneratorExp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JoinedStr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NamedExp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Set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SetComp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Starred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Subscript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Tuple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UnaryOp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D8D8E84-22C7-1BD0-553C-A81D31441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165" y="1550556"/>
              <a:ext cx="0" cy="506283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60589" y="1084104"/>
            <a:ext cx="1596728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63624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2408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5515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5EA4932-C135-28C1-B9CD-FFA4ABE27B62}"/>
              </a:ext>
            </a:extLst>
          </p:cNvPr>
          <p:cNvGrpSpPr/>
          <p:nvPr/>
        </p:nvGrpSpPr>
        <p:grpSpPr>
          <a:xfrm>
            <a:off x="5924163" y="460152"/>
            <a:ext cx="6281246" cy="9879209"/>
            <a:chOff x="5412315" y="385274"/>
            <a:chExt cx="6281246" cy="9879209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C1E4F8-1773-BBA2-EF90-C2C332C3AE92}"/>
                </a:ext>
              </a:extLst>
            </p:cNvPr>
            <p:cNvSpPr txBox="1"/>
            <p:nvPr/>
          </p:nvSpPr>
          <p:spPr>
            <a:xfrm>
              <a:off x="7732609" y="385274"/>
              <a:ext cx="88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Tree</a:t>
              </a:r>
              <a:endParaRPr lang="es-ES" sz="14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1C594E1-D1C3-0034-0FDE-A99DAAF1E6F5}"/>
                </a:ext>
              </a:extLst>
            </p:cNvPr>
            <p:cNvSpPr txBox="1"/>
            <p:nvPr/>
          </p:nvSpPr>
          <p:spPr>
            <a:xfrm>
              <a:off x="7586946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Statement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24F6E00-B1B2-3C54-781F-040C2FE74262}"/>
                </a:ext>
              </a:extLst>
            </p:cNvPr>
            <p:cNvSpPr txBox="1"/>
            <p:nvPr/>
          </p:nvSpPr>
          <p:spPr>
            <a:xfrm>
              <a:off x="7801202" y="1554406"/>
              <a:ext cx="191632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AnnotatedAssignment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Assert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AssignmentStmt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AsyncWith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AugmentedAssignment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Break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Continue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Delete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ExceptHandler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Global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ImportFrom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Match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Nonlocal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Pass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Raise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Return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Try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TypeAlias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While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With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28E7FFB-4108-9C5F-DB05-EC8A3E153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076" y="1470367"/>
              <a:ext cx="0" cy="443583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DDCDCB4-9EB9-E277-2DFE-6458540550CD}"/>
                </a:ext>
              </a:extLst>
            </p:cNvPr>
            <p:cNvSpPr txBox="1"/>
            <p:nvPr/>
          </p:nvSpPr>
          <p:spPr>
            <a:xfrm>
              <a:off x="5412315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256B071-08BA-0B82-C5D2-050386705E1C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6583779" y="1371199"/>
              <a:ext cx="1003167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E76AAB6-60E1-DD89-9D25-D3E56E3A072F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8172678" y="662273"/>
              <a:ext cx="0" cy="5704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D8EE95C-75F9-6692-8698-B3AD98D322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3245" y="1006222"/>
              <a:ext cx="1607933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CF5F85-3A94-15D2-BDFF-7B4C5B907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245" y="1006222"/>
              <a:ext cx="0" cy="2054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BD8CC89-99A7-653B-E537-B5CBA32B57D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772504" y="1006222"/>
              <a:ext cx="0" cy="226477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F335D03-44D4-734C-0B61-BF9104221C7A}"/>
                </a:ext>
              </a:extLst>
            </p:cNvPr>
            <p:cNvCxnSpPr>
              <a:cxnSpLocks/>
            </p:cNvCxnSpPr>
            <p:nvPr/>
          </p:nvCxnSpPr>
          <p:spPr>
            <a:xfrm>
              <a:off x="7586946" y="1006222"/>
              <a:ext cx="3211954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58CD395-571A-2FC9-D118-3BD11C4850CA}"/>
                </a:ext>
              </a:extLst>
            </p:cNvPr>
            <p:cNvSpPr txBox="1"/>
            <p:nvPr/>
          </p:nvSpPr>
          <p:spPr>
            <a:xfrm>
              <a:off x="9346996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Definition</a:t>
              </a:r>
              <a:endParaRPr lang="es-ES" sz="1200" dirty="0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9C479D75-09D8-2D69-F00F-EC8EAAAC6410}"/>
                </a:ext>
              </a:extLst>
            </p:cNvPr>
            <p:cNvGrpSpPr/>
            <p:nvPr/>
          </p:nvGrpSpPr>
          <p:grpSpPr>
            <a:xfrm>
              <a:off x="9327946" y="1483643"/>
              <a:ext cx="2365615" cy="1900715"/>
              <a:chOff x="4484085" y="1561525"/>
              <a:chExt cx="2365615" cy="1900715"/>
            </a:xfrm>
          </p:grpSpPr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57E6C12-CC1E-572F-6FF7-37494686CA66}"/>
                  </a:ext>
                </a:extLst>
              </p:cNvPr>
              <p:cNvSpPr txBox="1"/>
              <p:nvPr/>
            </p:nvSpPr>
            <p:spPr>
              <a:xfrm>
                <a:off x="4607910" y="2494613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CallableDefinition</a:t>
                </a:r>
                <a:endParaRPr lang="es-ES" sz="1200" dirty="0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5C5C1F8-99DC-53EA-6662-544D1CD75DE9}"/>
                  </a:ext>
                </a:extLst>
              </p:cNvPr>
              <p:cNvSpPr txBox="1"/>
              <p:nvPr/>
            </p:nvSpPr>
            <p:spPr>
              <a:xfrm>
                <a:off x="4904803" y="2091234"/>
                <a:ext cx="1916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ClassDefinition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EnumDefinition</a:t>
                </a:r>
                <a:endParaRPr lang="es-ES" sz="1200" dirty="0"/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7D63FDC-39F0-A308-7BC8-47945133105F}"/>
                  </a:ext>
                </a:extLst>
              </p:cNvPr>
              <p:cNvSpPr txBox="1"/>
              <p:nvPr/>
            </p:nvSpPr>
            <p:spPr>
              <a:xfrm>
                <a:off x="4933379" y="2815909"/>
                <a:ext cx="1916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MethodDefinition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ConstructorDefinition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FunctionDefinition</a:t>
                </a:r>
                <a:endParaRPr lang="es-ES" sz="1200" dirty="0"/>
              </a:p>
            </p:txBody>
          </p: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731A17EB-4FB0-B4D7-F931-8DEB0B90A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3991" y="2729684"/>
                <a:ext cx="0" cy="603826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5F89447-8867-11D1-01A2-08FBF0B97E1A}"/>
                  </a:ext>
                </a:extLst>
              </p:cNvPr>
              <p:cNvSpPr txBox="1"/>
              <p:nvPr/>
            </p:nvSpPr>
            <p:spPr>
              <a:xfrm>
                <a:off x="4484085" y="1773888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TypeDefinition</a:t>
                </a:r>
                <a:endParaRPr lang="es-ES" sz="1200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BEEE163-5C84-1940-1BC6-2505EFFF6F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16" y="2008959"/>
                <a:ext cx="0" cy="41650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2E6C75C8-A1EF-79C1-8BB6-73B09D833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516" y="1561525"/>
                <a:ext cx="0" cy="1086185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8A79ECA-68B2-C4BE-AB19-84370254ADDC}"/>
                </a:ext>
              </a:extLst>
            </p:cNvPr>
            <p:cNvSpPr txBox="1"/>
            <p:nvPr/>
          </p:nvSpPr>
          <p:spPr>
            <a:xfrm>
              <a:off x="10374165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/>
                <a:t>Module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E82B326-440E-71F1-3274-6CD2522F0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900" y="1004210"/>
              <a:ext cx="0" cy="2423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5C0DE493-30CB-E366-A57F-EEF3EBB910AF}"/>
                </a:ext>
              </a:extLst>
            </p:cNvPr>
            <p:cNvGrpSpPr/>
            <p:nvPr/>
          </p:nvGrpSpPr>
          <p:grpSpPr>
            <a:xfrm>
              <a:off x="5662813" y="1554406"/>
              <a:ext cx="2288266" cy="8710077"/>
              <a:chOff x="866577" y="1632288"/>
              <a:chExt cx="2288266" cy="8710077"/>
            </a:xfrm>
          </p:grpSpPr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C2E0F7E-2B41-3BA2-3AC5-E5FB46C53691}"/>
                  </a:ext>
                </a:extLst>
              </p:cNvPr>
              <p:cNvSpPr txBox="1"/>
              <p:nvPr/>
            </p:nvSpPr>
            <p:spPr>
              <a:xfrm>
                <a:off x="866577" y="1632288"/>
                <a:ext cx="2288266" cy="871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AssignmentExp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Await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BinaryExpression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Arithmetic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BWLogical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Compare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Logical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MatMult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Pow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Shift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Call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Comprehension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GeneratorComprehension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Dot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FormattedValue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FString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Indexing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Lambda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Literal</a:t>
                </a: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BoolLiteral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ComplexLiteral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DictionaryLiteral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EllipsisLiteral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FloatLiteral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IntLiteral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NoneLiteral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StringLiteral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TupleLiteral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</a:t>
                </a:r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NoneType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Slice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Star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Ternary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UnaryExpression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UnaryArithmetic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UnaryBWNot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Variable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YieldFrom</a:t>
                </a:r>
                <a:endParaRPr lang="es-ES" sz="1200" dirty="0">
                  <a:sym typeface="Symbol" panose="05050102010706020507" pitchFamily="18" charset="2"/>
                </a:endParaRPr>
              </a:p>
            </p:txBody>
          </p: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3F87760-55A6-D22E-293F-F225C336B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2271722"/>
                <a:ext cx="0" cy="128095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7A11648-79A1-1878-9577-085D9BA5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4025432"/>
                <a:ext cx="0" cy="74644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B83879A2-BEEB-276F-A39C-39A93B328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8521" y="5936782"/>
                <a:ext cx="0" cy="224163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6C276E27-E4A6-C62B-1BC3-B8A30CBDE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9010262"/>
                <a:ext cx="0" cy="57785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DA7E312-A93A-D824-AAB2-5CCBE0A06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538" y="1448656"/>
              <a:ext cx="0" cy="860806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BA94AD55-F6EB-4DF7-97F1-93BA8531E2E2}"/>
                </a:ext>
              </a:extLst>
            </p:cNvPr>
            <p:cNvCxnSpPr>
              <a:cxnSpLocks/>
              <a:stCxn id="30" idx="1"/>
              <a:endCxn id="17" idx="3"/>
            </p:cNvCxnSpPr>
            <p:nvPr/>
          </p:nvCxnSpPr>
          <p:spPr>
            <a:xfrm flipH="1">
              <a:off x="8758410" y="1371199"/>
              <a:ext cx="588586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4E96E51-F4BF-F9F0-7742-09A2FC7166D8}"/>
              </a:ext>
            </a:extLst>
          </p:cNvPr>
          <p:cNvSpPr/>
          <p:nvPr/>
        </p:nvSpPr>
        <p:spPr>
          <a:xfrm>
            <a:off x="5071340" y="3646287"/>
            <a:ext cx="727386" cy="4163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686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647</Words>
  <Application>Microsoft Office PowerPoint</Application>
  <PresentationFormat>Panorámica</PresentationFormat>
  <Paragraphs>301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10</cp:revision>
  <dcterms:created xsi:type="dcterms:W3CDTF">2024-05-17T07:45:21Z</dcterms:created>
  <dcterms:modified xsi:type="dcterms:W3CDTF">2024-06-10T10:39:48Z</dcterms:modified>
</cp:coreProperties>
</file>