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2" r:id="rId2"/>
    <p:sldId id="282" r:id="rId3"/>
    <p:sldId id="288" r:id="rId4"/>
    <p:sldId id="294" r:id="rId5"/>
    <p:sldId id="287" r:id="rId6"/>
    <p:sldId id="285" r:id="rId7"/>
    <p:sldId id="278" r:id="rId8"/>
    <p:sldId id="274" r:id="rId9"/>
    <p:sldId id="279" r:id="rId10"/>
    <p:sldId id="293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E60"/>
    <a:srgbClr val="DCAE36"/>
    <a:srgbClr val="044188"/>
    <a:srgbClr val="DDAF28"/>
    <a:srgbClr val="CBA326"/>
    <a:srgbClr val="FEC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2"/>
    <p:restoredTop sz="92462"/>
  </p:normalViewPr>
  <p:slideViewPr>
    <p:cSldViewPr snapToGrid="0" snapToObjects="1">
      <p:cViewPr varScale="1">
        <p:scale>
          <a:sx n="77" d="100"/>
          <a:sy n="77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BB992-3F64-9441-A193-5E3DB8ED7AD5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8B312-2A2C-1941-B8C1-DDB0D9278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LiveSlide Site</a:t>
            </a:r>
          </a:p>
          <a:p>
            <a:r>
              <a:rPr lang="en-US"/>
              <a:t>http://demonstrations.wolfram.com/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LiveSlide Site</a:t>
            </a:r>
          </a:p>
          <a:p>
            <a:r>
              <a:rPr lang="en-US"/>
              <a:t>http://umich.edu/~pchem/demos.html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2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8B312-2A2C-1941-B8C1-DDB0D9278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4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E5E2-03E2-C84C-A315-5E643F0439E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9428-6BCB-1D4F-9F13-E871E93C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5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73224"/>
            <a:ext cx="9046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</a:t>
            </a:r>
            <a:r>
              <a:rPr lang="en-US" sz="30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umich.edu</a:t>
            </a:r>
            <a:r>
              <a:rPr lang="en-US" sz="30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/~</a:t>
            </a:r>
            <a:r>
              <a:rPr lang="en-US" sz="30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pchem</a:t>
            </a:r>
            <a:r>
              <a:rPr lang="en-US" sz="30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/compute-to-</a:t>
            </a:r>
            <a:r>
              <a:rPr lang="en-US" sz="30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learn.html</a:t>
            </a:r>
            <a:endParaRPr lang="en-US" sz="3000" dirty="0">
              <a:solidFill>
                <a:srgbClr val="032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514035-F8ED-224E-B1BF-8C56DB84BB4B}"/>
              </a:ext>
            </a:extLst>
          </p:cNvPr>
          <p:cNvGrpSpPr/>
          <p:nvPr/>
        </p:nvGrpSpPr>
        <p:grpSpPr>
          <a:xfrm>
            <a:off x="0" y="4777606"/>
            <a:ext cx="9144000" cy="1527329"/>
            <a:chOff x="21345" y="3937346"/>
            <a:chExt cx="9144000" cy="152732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45" y="3940675"/>
              <a:ext cx="9144000" cy="1524000"/>
            </a:xfrm>
            <a:prstGeom prst="rect">
              <a:avLst/>
            </a:prstGeom>
          </p:spPr>
        </p:pic>
        <p:sp>
          <p:nvSpPr>
            <p:cNvPr id="2" name="Oval 1"/>
            <p:cNvSpPr/>
            <p:nvPr/>
          </p:nvSpPr>
          <p:spPr>
            <a:xfrm>
              <a:off x="8015341" y="4015378"/>
              <a:ext cx="811139" cy="72486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56602" y="4167778"/>
              <a:ext cx="658739" cy="72486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73411" y="4462774"/>
              <a:ext cx="636998" cy="63990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542481" y="4015378"/>
              <a:ext cx="661722" cy="646832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958451" y="4015378"/>
              <a:ext cx="661722" cy="72486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072604" y="4377810"/>
              <a:ext cx="733448" cy="724864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771EA5-9398-6E40-9A65-97E5E8F95583}"/>
                </a:ext>
              </a:extLst>
            </p:cNvPr>
            <p:cNvSpPr/>
            <p:nvPr/>
          </p:nvSpPr>
          <p:spPr>
            <a:xfrm>
              <a:off x="4397339" y="3937346"/>
              <a:ext cx="675265" cy="649730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3E978C-440F-7546-9FF1-98851DA2C02E}"/>
              </a:ext>
            </a:extLst>
          </p:cNvPr>
          <p:cNvSpPr txBox="1"/>
          <p:nvPr/>
        </p:nvSpPr>
        <p:spPr>
          <a:xfrm>
            <a:off x="759941" y="172994"/>
            <a:ext cx="7624118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800" dirty="0">
                <a:solidFill>
                  <a:srgbClr val="032E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Compute-to-Learn</a:t>
            </a:r>
          </a:p>
          <a:p>
            <a:pPr algn="ctr">
              <a:lnSpc>
                <a:spcPts val="5500"/>
              </a:lnSpc>
            </a:pPr>
            <a:r>
              <a:rPr lang="en-US" sz="5600" dirty="0">
                <a:solidFill>
                  <a:srgbClr val="FECE3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CHEM 230 &amp; 260 </a:t>
            </a:r>
          </a:p>
          <a:p>
            <a:pPr algn="ctr">
              <a:lnSpc>
                <a:spcPts val="5500"/>
              </a:lnSpc>
            </a:pPr>
            <a:r>
              <a:rPr lang="en-US" sz="5600" dirty="0">
                <a:solidFill>
                  <a:srgbClr val="FECE3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Honors Studio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22E54D-AC2F-0C4D-9952-E98E6D0ACA20}"/>
              </a:ext>
            </a:extLst>
          </p:cNvPr>
          <p:cNvSpPr txBox="1"/>
          <p:nvPr/>
        </p:nvSpPr>
        <p:spPr>
          <a:xfrm>
            <a:off x="98853" y="2891481"/>
            <a:ext cx="8946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Eitan</a:t>
            </a:r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Geva</a:t>
            </a:r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Amy Gottfried, </a:t>
            </a:r>
            <a:r>
              <a:rPr lang="en-US" sz="2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Yifan</a:t>
            </a:r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Lai, Kristina </a:t>
            </a:r>
            <a:r>
              <a:rPr lang="en-US" sz="2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Lenn</a:t>
            </a:r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Shiba </a:t>
            </a:r>
            <a:r>
              <a:rPr lang="en-US" sz="2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Dandpat</a:t>
            </a:r>
            <a:r>
              <a:rPr lang="en-US" sz="2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Ellen Mulvihill, Blair Winograd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4516BC-30F8-8D47-8228-6712BCCBBF56}"/>
              </a:ext>
            </a:extLst>
          </p:cNvPr>
          <p:cNvSpPr txBox="1"/>
          <p:nvPr/>
        </p:nvSpPr>
        <p:spPr>
          <a:xfrm>
            <a:off x="339811" y="3671380"/>
            <a:ext cx="8464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CA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 Jafari, Dr. Alicia </a:t>
            </a:r>
            <a:r>
              <a:rPr lang="en-US" sz="2000" dirty="0" err="1">
                <a:solidFill>
                  <a:srgbClr val="DCA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Welden</a:t>
            </a:r>
            <a:r>
              <a:rPr lang="en-US" sz="2000" dirty="0">
                <a:solidFill>
                  <a:srgbClr val="DCA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Kyle Williams, </a:t>
            </a:r>
            <a:r>
              <a:rPr lang="en-US" sz="2000" dirty="0" err="1">
                <a:solidFill>
                  <a:srgbClr val="DCA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Yanbing</a:t>
            </a:r>
            <a:r>
              <a:rPr lang="en-US" sz="2000" dirty="0">
                <a:solidFill>
                  <a:srgbClr val="DCAE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Zhao, </a:t>
            </a:r>
            <a:r>
              <a:rPr lang="en-US" sz="2100" dirty="0">
                <a:solidFill>
                  <a:srgbClr val="DDA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Lenard, Dr. Heidi Hendrickson, Dr. Anne Vazquez, </a:t>
            </a:r>
          </a:p>
          <a:p>
            <a:pPr algn="ctr"/>
            <a:r>
              <a:rPr lang="en-US" sz="2100" dirty="0">
                <a:solidFill>
                  <a:srgbClr val="DDA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100" dirty="0" err="1">
                <a:solidFill>
                  <a:srgbClr val="DDA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Porscha</a:t>
            </a:r>
            <a:r>
              <a:rPr lang="en-US" sz="2100" dirty="0">
                <a:solidFill>
                  <a:srgbClr val="DDA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rgbClr val="DDA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McRobbie</a:t>
            </a:r>
            <a:endParaRPr lang="en-US" sz="2100" dirty="0">
              <a:solidFill>
                <a:srgbClr val="DDA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9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846D1-BC31-3B43-990F-B82F2705F2FE}"/>
              </a:ext>
            </a:extLst>
          </p:cNvPr>
          <p:cNvSpPr txBox="1"/>
          <p:nvPr/>
        </p:nvSpPr>
        <p:spPr>
          <a:xfrm>
            <a:off x="148280" y="0"/>
            <a:ext cx="887215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800" b="1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Questions</a:t>
            </a:r>
            <a:endParaRPr lang="en-US" sz="2800" dirty="0">
              <a:solidFill>
                <a:srgbClr val="032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were the reasons that (made you want to join) you joined the honors studio?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was the biggest challenge that you encountered through your participation in the honors studio, and how did you overcome it?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was your biggest accomplishment in the honors studio? 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advice would you give to future participants regarding how to be successful at producing a publishable demo?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most important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you learned through your participation in the honors studio?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most important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you learned through your participation in the honors studio?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participation in the studio have an impact on your view of scientific research, and if so in what way?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participation in the studio change in any way your view of your own strengths and weaknesses as a scientist? And if so how?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Did participation in the studio have an impact your future professional plans, and if so in what way?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your opinion, how did your participation in the studio impact your performance in Chem260/230?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you have any idea for future prompts or concepts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230/260 that you would like to see as a demonstration?</a:t>
            </a:r>
          </a:p>
          <a:p>
            <a:pPr marL="342900" lvl="0" indent="-342900" fontAlgn="base">
              <a:spcAft>
                <a:spcPts val="1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you have anything else you would like to add or any feedback for the studio that was not addressed in the earlier questions?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22" y="160310"/>
            <a:ext cx="892072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The themes most commonly mentioned by students as motivational and beneficial: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DDAF2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Programming </a:t>
            </a:r>
            <a:r>
              <a:rPr lang="en-US" sz="29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“Just learning what code really is, and how it works, because I had no interaction with that before.”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DDAF2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Peer review  </a:t>
            </a:r>
            <a:r>
              <a:rPr lang="en-US" sz="29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“It was really useful when we would present our storyboard and then everyone else would tell us what they thought about it.”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DDAF2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Independent learning  </a:t>
            </a:r>
            <a:r>
              <a:rPr lang="en-US" sz="29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“I learned how to teach myself.”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4418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Learning to ask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4418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Team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4418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Hands-on activities.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44188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Perseverance. </a:t>
            </a:r>
          </a:p>
        </p:txBody>
      </p:sp>
    </p:spTree>
    <p:extLst>
      <p:ext uri="{BB962C8B-B14F-4D97-AF65-F5344CB8AC3E}">
        <p14:creationId xmlns:p14="http://schemas.microsoft.com/office/powerpoint/2010/main" val="21589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6008" y="1008636"/>
            <a:ext cx="8495607" cy="456089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Supplemental, peer-led weekly 2 hour session for honors credit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FF-GSIs and peer leaders pitch the class to CHEM 260 and 230 students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Studio environment and action-based learning activities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Guided by senior undergraduate students as peer leaders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FF-GSIs guide activities and help the students remain focused on these activities during studio time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Pass/Fail </a:t>
            </a: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  <a:sym typeface="Wingdings"/>
              </a:rPr>
              <a:t> </a:t>
            </a: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H/no H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6812" y="0"/>
            <a:ext cx="42995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 b="1" dirty="0">
                <a:solidFill>
                  <a:srgbClr val="032E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How it works</a:t>
            </a:r>
          </a:p>
        </p:txBody>
      </p:sp>
      <p:pic>
        <p:nvPicPr>
          <p:cNvPr id="1026" name="Picture 2" descr="https://lh5.googleusercontent.com/HFsZYO-l2gWA8dTT9tTWdkSrBkTwosACtB3hpILZ7AjoGcXo6CYIrEWR2jL77ekAMGoYySmV0im-nM55pXYEFFrYx7Dp_Oi9-pQ-zWGg2nfyhAELVhkehNq2sAo60wBI8ZvS85K4ftw">
            <a:extLst>
              <a:ext uri="{FF2B5EF4-FFF2-40B4-BE49-F238E27FC236}">
                <a16:creationId xmlns:a16="http://schemas.microsoft.com/office/drawing/2014/main" id="{7800C2B3-A786-6349-ACF8-0014B75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637" y="4343400"/>
            <a:ext cx="2343727" cy="224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3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6516" y="266007"/>
            <a:ext cx="611096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 b="1" dirty="0">
                <a:solidFill>
                  <a:srgbClr val="032E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CHEM 260 and 230</a:t>
            </a:r>
            <a:endParaRPr lang="en-US" sz="5200" dirty="0">
              <a:solidFill>
                <a:srgbClr val="032E6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EF5D6-F8B9-5745-85C5-F154AC012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43053"/>
              </p:ext>
            </p:extLst>
          </p:nvPr>
        </p:nvGraphicFramePr>
        <p:xfrm>
          <a:off x="332510" y="1346662"/>
          <a:ext cx="8462356" cy="41231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25589">
                  <a:extLst>
                    <a:ext uri="{9D8B030D-6E8A-4147-A177-3AD203B41FA5}">
                      <a16:colId xmlns:a16="http://schemas.microsoft.com/office/drawing/2014/main" val="496574811"/>
                    </a:ext>
                  </a:extLst>
                </a:gridCol>
                <a:gridCol w="4236767">
                  <a:extLst>
                    <a:ext uri="{9D8B030D-6E8A-4147-A177-3AD203B41FA5}">
                      <a16:colId xmlns:a16="http://schemas.microsoft.com/office/drawing/2014/main" val="4158225776"/>
                    </a:ext>
                  </a:extLst>
                </a:gridCol>
              </a:tblGrid>
              <a:tr h="13881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 260</a:t>
                      </a:r>
                      <a:endParaRPr lang="en-US" sz="28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(Chemical Principles)</a:t>
                      </a:r>
                      <a:endParaRPr lang="en-US" sz="24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 230</a:t>
                      </a:r>
                      <a:endParaRPr lang="en-US" sz="28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(Physical Chemical Principles &amp; Applications)</a:t>
                      </a:r>
                      <a:endParaRPr lang="en-US" sz="24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8290023"/>
                  </a:ext>
                </a:extLst>
              </a:tr>
              <a:tr h="643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Chemistry Majors</a:t>
                      </a:r>
                      <a:endParaRPr lang="en-US" sz="24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Non-majors</a:t>
                      </a:r>
                      <a:endParaRPr lang="en-US" sz="24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81304411"/>
                  </a:ext>
                </a:extLst>
              </a:tr>
              <a:tr h="643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quantum</a:t>
                      </a:r>
                      <a:endParaRPr lang="en-US" sz="240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quantum</a:t>
                      </a:r>
                      <a:endParaRPr lang="en-US" sz="240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736153420"/>
                  </a:ext>
                </a:extLst>
              </a:tr>
              <a:tr h="64351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Calculus-based</a:t>
                      </a:r>
                      <a:endParaRPr lang="en-US" sz="240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Algebra-based</a:t>
                      </a:r>
                      <a:endParaRPr lang="en-US" sz="240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899091450"/>
                  </a:ext>
                </a:extLst>
              </a:tr>
              <a:tr h="8043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~50 students per semester</a:t>
                      </a:r>
                      <a:endParaRPr lang="en-US" sz="240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solidFill>
                            <a:srgbClr val="032E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~300 students per semester</a:t>
                      </a:r>
                      <a:endParaRPr lang="en-US" sz="2400" dirty="0">
                        <a:solidFill>
                          <a:srgbClr val="032E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89860324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66A07BC-E092-294E-BA75-A371C47B1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2043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538" y="0"/>
            <a:ext cx="892782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b="1" dirty="0">
                <a:solidFill>
                  <a:srgbClr val="032E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Schedule of C2L Studio and Activities</a:t>
            </a:r>
            <a:endParaRPr lang="en-US" sz="3800" dirty="0">
              <a:solidFill>
                <a:srgbClr val="032E6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7686" y="799013"/>
          <a:ext cx="8705206" cy="591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1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12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Mathematica training via </a:t>
                      </a:r>
                      <a:r>
                        <a:rPr lang="en-US" sz="2300" u="sng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homemade interactive tutorial (developed by FF-GSIs)</a:t>
                      </a: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Choose and research prompt for demo</a:t>
                      </a:r>
                      <a:endParaRPr lang="en-US" sz="23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1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4</a:t>
                      </a:r>
                      <a:endParaRPr lang="en-US" sz="23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Present storyboard depiction of demo (peer reviewed) </a:t>
                      </a:r>
                      <a:endParaRPr lang="en-US" sz="23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1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5-8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Design and code proposed demo </a:t>
                      </a:r>
                      <a:endParaRPr lang="en-US" sz="23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319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9-10</a:t>
                      </a:r>
                      <a:endParaRPr lang="en-US" sz="23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Present progress report (peer reviewed) </a:t>
                      </a:r>
                      <a:endParaRPr lang="en-US" sz="23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12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11-12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Submit 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to the Wolfram Demonstrations Project (expedited review process (</a:t>
                      </a:r>
                      <a:r>
                        <a:rPr lang="en-US" sz="2300" baseline="0" dirty="0" err="1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Sy</a:t>
                      </a:r>
                      <a:r>
                        <a:rPr lang="en-US" sz="23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 Blinder))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3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 Revise based on reviewers comments</a:t>
                      </a:r>
                      <a:endParaRPr lang="en-US" sz="23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13</a:t>
                      </a:r>
                      <a:endParaRPr lang="en-US" sz="2300" dirty="0">
                        <a:solidFill>
                          <a:srgbClr val="FF6600"/>
                        </a:solidFill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300" u="none" strike="noStrike" kern="12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Presentations of published demos to peers </a:t>
                      </a:r>
                      <a:endParaRPr lang="en-US" sz="23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  <a:p>
                      <a:endParaRPr lang="en-US" sz="23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veslidesplaceholder-1200x90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iveslidesplaceholder-1200x90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6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5619" y="86497"/>
            <a:ext cx="36054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32E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Statistics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23870"/>
              </p:ext>
            </p:extLst>
          </p:nvPr>
        </p:nvGraphicFramePr>
        <p:xfrm>
          <a:off x="0" y="1522325"/>
          <a:ext cx="9121290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0755720"/>
                    </a:ext>
                  </a:extLst>
                </a:gridCol>
                <a:gridCol w="130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F15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F16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W17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F17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W18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F18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# students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260/230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6/0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6/13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13/10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7/2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5/4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39/36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#</a:t>
                      </a:r>
                      <a:r>
                        <a:rPr lang="en-US" sz="2600" baseline="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 demos</a:t>
                      </a:r>
                      <a:endParaRPr lang="en-US" sz="2600" dirty="0">
                        <a:latin typeface="Arial" panose="020B0604020202020204" pitchFamily="34" charset="0"/>
                        <a:ea typeface="Helvetica Neue" panose="02000503000000020004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# published demos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M/F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5/1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5/14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13/10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33/42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# peer leaders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Arial" panose="020B0604020202020204" pitchFamily="34" charset="0"/>
                          <a:ea typeface="Helvetica Neue" panose="02000503000000020004" pitchFamily="2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8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9615" y="6273225"/>
            <a:ext cx="6983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pt-BR" sz="3200" dirty="0" err="1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</a:t>
            </a:r>
            <a:r>
              <a:rPr lang="pt-BR" sz="3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Educ. 2017, </a:t>
            </a:r>
            <a:r>
              <a:rPr lang="pt-BR" sz="3200" b="1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</a:t>
            </a:r>
            <a:r>
              <a:rPr lang="pt-BR" sz="3200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1896−1903</a:t>
            </a:r>
            <a:endParaRPr lang="en-US" sz="3200" dirty="0">
              <a:solidFill>
                <a:srgbClr val="032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BFA21-87FE-DB4C-B23F-7188526FE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12"/>
          <a:stretch/>
        </p:blipFill>
        <p:spPr>
          <a:xfrm>
            <a:off x="0" y="0"/>
            <a:ext cx="9144000" cy="63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6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132" y="210064"/>
            <a:ext cx="67954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b="1" dirty="0">
                <a:solidFill>
                  <a:srgbClr val="032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Outcomes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995" y="1331548"/>
            <a:ext cx="88350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Based on voluntary exit interviews composed of 10 general questions about the students’ experience in the studio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The interviews were conducted by studio peer leaders from the previous semester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Audio recordings of the interviews were transcribed and then coded to identify commonalities and overarching themes</a:t>
            </a:r>
          </a:p>
        </p:txBody>
      </p:sp>
    </p:spTree>
    <p:extLst>
      <p:ext uri="{BB962C8B-B14F-4D97-AF65-F5344CB8AC3E}">
        <p14:creationId xmlns:p14="http://schemas.microsoft.com/office/powerpoint/2010/main" val="347539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737</Words>
  <Application>Microsoft Macintosh PowerPoint</Application>
  <PresentationFormat>On-screen Show (4:3)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UMICH Chem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Compute-to-Learn Reinventing The CHEM260H Studio</dc:title>
  <dc:creator>Eitan Geva</dc:creator>
  <cp:lastModifiedBy>Mulvihill, Ellen</cp:lastModifiedBy>
  <cp:revision>128</cp:revision>
  <dcterms:created xsi:type="dcterms:W3CDTF">2016-03-28T17:17:29Z</dcterms:created>
  <dcterms:modified xsi:type="dcterms:W3CDTF">2018-12-06T17:08:45Z</dcterms:modified>
</cp:coreProperties>
</file>