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312" r:id="rId2"/>
    <p:sldId id="313" r:id="rId3"/>
    <p:sldId id="316" r:id="rId4"/>
    <p:sldId id="317" r:id="rId5"/>
    <p:sldId id="318" r:id="rId6"/>
    <p:sldId id="319" r:id="rId7"/>
    <p:sldId id="321" r:id="rId8"/>
    <p:sldId id="322" r:id="rId9"/>
    <p:sldId id="324" r:id="rId10"/>
    <p:sldId id="325" r:id="rId11"/>
    <p:sldId id="323" r:id="rId12"/>
    <p:sldId id="3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0C1"/>
    <a:srgbClr val="FE4659"/>
    <a:srgbClr val="FC7F00"/>
    <a:srgbClr val="008F00"/>
    <a:srgbClr val="DB77BB"/>
    <a:srgbClr val="FF8AD8"/>
    <a:srgbClr val="9437FF"/>
    <a:srgbClr val="0432FF"/>
    <a:srgbClr val="F6A499"/>
    <a:srgbClr val="F8F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9"/>
    <p:restoredTop sz="93109"/>
  </p:normalViewPr>
  <p:slideViewPr>
    <p:cSldViewPr snapToGrid="0" snapToObjects="1">
      <p:cViewPr varScale="1">
        <p:scale>
          <a:sx n="100" d="100"/>
          <a:sy n="100" d="100"/>
        </p:scale>
        <p:origin x="10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55F86-3610-D54A-8DD6-08C9C4A6206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3E5E5-5B91-5645-B6A1-6E2C8E06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9CC3-7F42-B442-BDE3-5FAACE4E2A63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6D5-59F3-4241-869E-9FD73F47051E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781E-98ED-A74A-A6AC-36D329692C83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3574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41E3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2700"/>
            <a:ext cx="7886700" cy="4818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50E-E262-8E4B-B033-A5DC81E4B960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3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077-4FE4-F146-869A-98444A64FD38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7CC-5537-C044-AA3F-2B3E10444613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16F-D9ED-6E40-925C-7BA3A43E420D}" type="datetime1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5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9EC6-A885-184D-83A8-86B96877015B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0AF-4A30-8A41-AF96-4BD3E2AC1D87}" type="datetime1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DCB7-A436-5E49-A0F2-430BB2E39A68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1BE-38E2-0344-96A2-C013275FC50C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0BE7-6AC7-6942-BADF-B9B576CCB9B7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44F5-FBDE-4C4C-B5F4-6D97375B1E0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0723C8-8FB0-1B44-9235-1BFF50D1EB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924" y="6202476"/>
            <a:ext cx="1318846" cy="5088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8A1CB4-04F1-E042-A5AD-3260FF2A4EE5}"/>
              </a:ext>
            </a:extLst>
          </p:cNvPr>
          <p:cNvSpPr/>
          <p:nvPr userDrawn="1"/>
        </p:nvSpPr>
        <p:spPr>
          <a:xfrm>
            <a:off x="0" y="0"/>
            <a:ext cx="9144000" cy="231717"/>
          </a:xfrm>
          <a:prstGeom prst="rect">
            <a:avLst/>
          </a:prstGeom>
          <a:solidFill>
            <a:srgbClr val="94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58E4E9-B800-9A40-B23C-54C68FC2FFB1}"/>
              </a:ext>
            </a:extLst>
          </p:cNvPr>
          <p:cNvSpPr/>
          <p:nvPr userDrawn="1"/>
        </p:nvSpPr>
        <p:spPr>
          <a:xfrm>
            <a:off x="0" y="6759704"/>
            <a:ext cx="9144000" cy="118753"/>
          </a:xfrm>
          <a:prstGeom prst="rect">
            <a:avLst/>
          </a:prstGeom>
          <a:solidFill>
            <a:srgbClr val="94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9BFD-5665-C24D-ABFC-CE3680FCD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030" y="0"/>
            <a:ext cx="8101940" cy="23876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941E32"/>
                </a:solidFill>
              </a:rPr>
              <a:t>Adapting the Compute-to-Learn Pedagogy to a Liberal Arts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A1FD-FB8B-6548-86B7-6C6DC9D24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19317"/>
            <a:ext cx="9144000" cy="4125867"/>
          </a:xfrm>
        </p:spPr>
        <p:txBody>
          <a:bodyPr>
            <a:normAutofit/>
          </a:bodyPr>
          <a:lstStyle/>
          <a:p>
            <a:r>
              <a:rPr lang="en-US" dirty="0"/>
              <a:t>Heidi P. Hendrickson</a:t>
            </a:r>
          </a:p>
          <a:p>
            <a:r>
              <a:rPr lang="en-US" i="1" dirty="0"/>
              <a:t>Lafayette College</a:t>
            </a:r>
          </a:p>
          <a:p>
            <a:endParaRPr lang="en-US" dirty="0"/>
          </a:p>
          <a:p>
            <a:r>
              <a:rPr lang="en-US" dirty="0"/>
              <a:t>C2L Workshop</a:t>
            </a:r>
          </a:p>
          <a:p>
            <a:r>
              <a:rPr lang="en-US" dirty="0"/>
              <a:t>November 2,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56D4C-A5C5-2143-B313-4F2E5877BA5F}"/>
              </a:ext>
            </a:extLst>
          </p:cNvPr>
          <p:cNvSpPr/>
          <p:nvPr/>
        </p:nvSpPr>
        <p:spPr>
          <a:xfrm>
            <a:off x="0" y="0"/>
            <a:ext cx="9144000" cy="231717"/>
          </a:xfrm>
          <a:prstGeom prst="rect">
            <a:avLst/>
          </a:prstGeom>
          <a:solidFill>
            <a:srgbClr val="94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1E3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2F2A2-08C5-B24B-B4A4-F18EA8746853}"/>
              </a:ext>
            </a:extLst>
          </p:cNvPr>
          <p:cNvSpPr/>
          <p:nvPr/>
        </p:nvSpPr>
        <p:spPr>
          <a:xfrm>
            <a:off x="0" y="6745184"/>
            <a:ext cx="9144000" cy="118753"/>
          </a:xfrm>
          <a:prstGeom prst="rect">
            <a:avLst/>
          </a:prstGeom>
          <a:solidFill>
            <a:srgbClr val="94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7218-ACE3-844C-AAC6-3AA8D2B7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actually happened…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941D-F974-7D41-A188-6E6C617A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Week 11-12</a:t>
            </a:r>
          </a:p>
          <a:p>
            <a:pPr lvl="1"/>
            <a:r>
              <a:rPr lang="en-US" sz="1800" dirty="0"/>
              <a:t>Coding </a:t>
            </a:r>
          </a:p>
          <a:p>
            <a:pPr lvl="1"/>
            <a:r>
              <a:rPr lang="en-US" sz="1800" dirty="0"/>
              <a:t>HW: Write a one-page homework assignment with multiple questions.  These questions must require use of your demonstration as a tool to answer the questions.</a:t>
            </a:r>
          </a:p>
          <a:p>
            <a:pPr lvl="1"/>
            <a:r>
              <a:rPr lang="en-US" sz="1800" dirty="0"/>
              <a:t>HW: Get ready for formal presentation session. </a:t>
            </a:r>
          </a:p>
          <a:p>
            <a:pPr lvl="1"/>
            <a:r>
              <a:rPr lang="en-US" sz="1800" dirty="0"/>
              <a:t>HW: Prepare Meta-mindset reflection worksheet.</a:t>
            </a:r>
          </a:p>
          <a:p>
            <a:r>
              <a:rPr lang="en-US" sz="1800" dirty="0"/>
              <a:t>Week 13</a:t>
            </a:r>
          </a:p>
          <a:p>
            <a:pPr lvl="1"/>
            <a:r>
              <a:rPr lang="en-US" sz="1800" dirty="0"/>
              <a:t>Submit your Demonstration to the Mathematica Demonstrations Project website.</a:t>
            </a:r>
          </a:p>
          <a:p>
            <a:pPr lvl="1"/>
            <a:r>
              <a:rPr lang="en-US" sz="1800" dirty="0"/>
              <a:t>Formal presentation session, meta-mindset discussion, and pizza party to celebrate everyone's accomplishments!</a:t>
            </a:r>
          </a:p>
          <a:p>
            <a:r>
              <a:rPr lang="en-US" sz="1800" dirty="0"/>
              <a:t>Post-semester</a:t>
            </a:r>
          </a:p>
          <a:p>
            <a:pPr lvl="1"/>
            <a:r>
              <a:rPr lang="en-US" sz="1800" dirty="0"/>
              <a:t>Make edits based on review given by the Wolfram Demonstrations team.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1336-4825-A745-AF2C-12F4D2F5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6B2A-11E4-C244-BF40-8129270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3B49-0833-8642-860F-D53D175B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hour session per week:</a:t>
            </a:r>
          </a:p>
          <a:p>
            <a:pPr lvl="1"/>
            <a:r>
              <a:rPr lang="en-US" dirty="0"/>
              <a:t>More work had to be done outside of class</a:t>
            </a:r>
          </a:p>
          <a:p>
            <a:pPr lvl="2"/>
            <a:r>
              <a:rPr lang="en-US" dirty="0"/>
              <a:t>Mathematica Tutorial</a:t>
            </a:r>
          </a:p>
          <a:p>
            <a:pPr lvl="2"/>
            <a:r>
              <a:rPr lang="en-US" dirty="0"/>
              <a:t>Topic Research</a:t>
            </a:r>
          </a:p>
          <a:p>
            <a:pPr lvl="2"/>
            <a:r>
              <a:rPr lang="en-US" dirty="0"/>
              <a:t>Coding</a:t>
            </a:r>
          </a:p>
          <a:p>
            <a:pPr lvl="1"/>
            <a:r>
              <a:rPr lang="en-US" dirty="0"/>
              <a:t>Meetings with me</a:t>
            </a:r>
          </a:p>
          <a:p>
            <a:pPr lvl="2"/>
            <a:r>
              <a:rPr lang="en-US" dirty="0"/>
              <a:t>Not as much time to trouble-shoot during class</a:t>
            </a:r>
          </a:p>
          <a:p>
            <a:pPr lvl="2"/>
            <a:endParaRPr lang="en-US" dirty="0"/>
          </a:p>
          <a:p>
            <a:r>
              <a:rPr lang="en-US" dirty="0"/>
              <a:t>No peer leaders or graduate facilitators</a:t>
            </a:r>
          </a:p>
          <a:p>
            <a:pPr lvl="1"/>
            <a:r>
              <a:rPr lang="en-US" dirty="0"/>
              <a:t>I had to perform the leader role instead</a:t>
            </a:r>
          </a:p>
          <a:p>
            <a:pPr lvl="2"/>
            <a:r>
              <a:rPr lang="en-US" dirty="0"/>
              <a:t>Familiarity with projects</a:t>
            </a:r>
          </a:p>
          <a:p>
            <a:pPr lvl="2"/>
            <a:r>
              <a:rPr lang="en-US" dirty="0"/>
              <a:t>Review and comment on code</a:t>
            </a:r>
          </a:p>
          <a:p>
            <a:pPr lvl="2"/>
            <a:r>
              <a:rPr lang="en-US" dirty="0"/>
              <a:t>Provide solutions where needed – not always possible…</a:t>
            </a:r>
          </a:p>
          <a:p>
            <a:pPr lvl="1"/>
            <a:r>
              <a:rPr lang="en-US" dirty="0"/>
              <a:t>Small number of students in C2L</a:t>
            </a:r>
          </a:p>
          <a:p>
            <a:pPr lvl="1"/>
            <a:endParaRPr lang="en-US" dirty="0"/>
          </a:p>
          <a:p>
            <a:r>
              <a:rPr lang="en-US" dirty="0"/>
              <a:t>Topics were new and challenging </a:t>
            </a:r>
          </a:p>
          <a:p>
            <a:pPr lvl="1"/>
            <a:r>
              <a:rPr lang="en-US" dirty="0"/>
              <a:t>Students were only able to purse basic aspects of the topic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4450-F86F-7641-9B4C-7FB580B4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6B2A-11E4-C244-BF40-8129270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Around…Spring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3B49-0833-8642-860F-D53D175B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CHEM 324 </a:t>
            </a:r>
          </a:p>
          <a:p>
            <a:pPr lvl="1"/>
            <a:r>
              <a:rPr lang="en-US" dirty="0"/>
              <a:t>Physical Chemistry II w/o lab</a:t>
            </a:r>
          </a:p>
          <a:p>
            <a:r>
              <a:rPr lang="en-US" dirty="0"/>
              <a:t>CHEM 311</a:t>
            </a:r>
          </a:p>
          <a:p>
            <a:pPr lvl="1"/>
            <a:r>
              <a:rPr lang="en-US" dirty="0"/>
              <a:t>Elementary Physical Chemistry </a:t>
            </a:r>
          </a:p>
          <a:p>
            <a:pPr lvl="2"/>
            <a:r>
              <a:rPr lang="en-US" dirty="0"/>
              <a:t>One semester course w/o lab</a:t>
            </a:r>
          </a:p>
          <a:p>
            <a:pPr lvl="2"/>
            <a:endParaRPr lang="en-US" dirty="0"/>
          </a:p>
          <a:p>
            <a:r>
              <a:rPr lang="en-US" dirty="0"/>
              <a:t>Switch to General Chemistry Topics</a:t>
            </a:r>
          </a:p>
          <a:p>
            <a:pPr lvl="1"/>
            <a:r>
              <a:rPr lang="en-US" dirty="0"/>
              <a:t>Students will not have to research unfamiliar/new topics</a:t>
            </a:r>
          </a:p>
          <a:p>
            <a:pPr lvl="2"/>
            <a:r>
              <a:rPr lang="en-US" dirty="0"/>
              <a:t>Expect this will enable students to “dive deep” into topic</a:t>
            </a:r>
          </a:p>
          <a:p>
            <a:pPr lvl="1"/>
            <a:r>
              <a:rPr lang="en-US" dirty="0"/>
              <a:t>Students will be able to focus more on coding</a:t>
            </a:r>
          </a:p>
          <a:p>
            <a:pPr lvl="2"/>
            <a:r>
              <a:rPr lang="en-US" dirty="0"/>
              <a:t>Most of the “new” material will be learning how to code a Mathematica demonstration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4450-F86F-7641-9B4C-7FB580B4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7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FA3-1C35-E643-A651-0108282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C2L for CHEM 324 (P-</a:t>
            </a:r>
            <a:r>
              <a:rPr lang="en-US" dirty="0" err="1"/>
              <a:t>Chem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72B1-40AC-3540-AC67-6E80DE9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for using C2L: Do we have…</a:t>
            </a:r>
          </a:p>
          <a:p>
            <a:pPr lvl="1"/>
            <a:r>
              <a:rPr lang="en-US" dirty="0"/>
              <a:t>Campus-wide Mathematica license?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Extra time outside of class?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Peer leaders for the course?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Graduate facilitators?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D6323-5DB0-9F48-8D13-5593127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5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FA3-1C35-E643-A651-0108282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C2L for CHEM 324 (P-</a:t>
            </a:r>
            <a:r>
              <a:rPr lang="en-US" dirty="0" err="1"/>
              <a:t>Chem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72B1-40AC-3540-AC67-6E80DE9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for using C2L: Do we have…</a:t>
            </a:r>
          </a:p>
          <a:p>
            <a:pPr lvl="1"/>
            <a:r>
              <a:rPr lang="en-US" dirty="0"/>
              <a:t>Campus-wide Mathematica license?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Extra time outside of class?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Peer leaders for the course?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Graduate facilitators?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D6323-5DB0-9F48-8D13-5593127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493C-C96E-8248-90AB-9E2200560AA0}"/>
              </a:ext>
            </a:extLst>
          </p:cNvPr>
          <p:cNvSpPr txBox="1"/>
          <p:nvPr/>
        </p:nvSpPr>
        <p:spPr>
          <a:xfrm>
            <a:off x="6134100" y="1659472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😀</a:t>
            </a:r>
          </a:p>
        </p:txBody>
      </p:sp>
    </p:spTree>
    <p:extLst>
      <p:ext uri="{BB962C8B-B14F-4D97-AF65-F5344CB8AC3E}">
        <p14:creationId xmlns:p14="http://schemas.microsoft.com/office/powerpoint/2010/main" val="30300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FA3-1C35-E643-A651-0108282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C2L for CHEM 324 (P-</a:t>
            </a:r>
            <a:r>
              <a:rPr lang="en-US" dirty="0" err="1"/>
              <a:t>Chem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72B1-40AC-3540-AC67-6E80DE9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for using C2L: Do we have…</a:t>
            </a:r>
          </a:p>
          <a:p>
            <a:pPr lvl="1"/>
            <a:r>
              <a:rPr lang="en-US" dirty="0"/>
              <a:t>Campus-wide Mathematica license?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Extra time outside of class?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Peer leaders for the course?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Graduate facilitators?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D6323-5DB0-9F48-8D13-5593127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493C-C96E-8248-90AB-9E2200560AA0}"/>
              </a:ext>
            </a:extLst>
          </p:cNvPr>
          <p:cNvSpPr txBox="1"/>
          <p:nvPr/>
        </p:nvSpPr>
        <p:spPr>
          <a:xfrm>
            <a:off x="6134100" y="1659472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843D8-C55C-A744-A2D8-A306B8A7CCDA}"/>
              </a:ext>
            </a:extLst>
          </p:cNvPr>
          <p:cNvSpPr txBox="1"/>
          <p:nvPr/>
        </p:nvSpPr>
        <p:spPr>
          <a:xfrm>
            <a:off x="6127750" y="2362675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😀</a:t>
            </a:r>
          </a:p>
        </p:txBody>
      </p:sp>
    </p:spTree>
    <p:extLst>
      <p:ext uri="{BB962C8B-B14F-4D97-AF65-F5344CB8AC3E}">
        <p14:creationId xmlns:p14="http://schemas.microsoft.com/office/powerpoint/2010/main" val="84457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FA3-1C35-E643-A651-0108282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C2L for CHEM 324 (P-</a:t>
            </a:r>
            <a:r>
              <a:rPr lang="en-US" dirty="0" err="1"/>
              <a:t>Chem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72B1-40AC-3540-AC67-6E80DE9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for using C2L: Do we have…</a:t>
            </a:r>
          </a:p>
          <a:p>
            <a:pPr lvl="1"/>
            <a:r>
              <a:rPr lang="en-US" dirty="0"/>
              <a:t>Campus-wide Mathematica license?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Extra time outside of class?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Peer leaders for the course?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Graduate facilitators?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D6323-5DB0-9F48-8D13-5593127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493C-C96E-8248-90AB-9E2200560AA0}"/>
              </a:ext>
            </a:extLst>
          </p:cNvPr>
          <p:cNvSpPr txBox="1"/>
          <p:nvPr/>
        </p:nvSpPr>
        <p:spPr>
          <a:xfrm>
            <a:off x="6134100" y="1659472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843D8-C55C-A744-A2D8-A306B8A7CCDA}"/>
              </a:ext>
            </a:extLst>
          </p:cNvPr>
          <p:cNvSpPr txBox="1"/>
          <p:nvPr/>
        </p:nvSpPr>
        <p:spPr>
          <a:xfrm>
            <a:off x="6127750" y="2362675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ACC4C-2119-5B41-B48A-FD3C38C51DC0}"/>
              </a:ext>
            </a:extLst>
          </p:cNvPr>
          <p:cNvSpPr txBox="1"/>
          <p:nvPr/>
        </p:nvSpPr>
        <p:spPr>
          <a:xfrm>
            <a:off x="6134100" y="3163817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🙁</a:t>
            </a:r>
          </a:p>
        </p:txBody>
      </p:sp>
    </p:spTree>
    <p:extLst>
      <p:ext uri="{BB962C8B-B14F-4D97-AF65-F5344CB8AC3E}">
        <p14:creationId xmlns:p14="http://schemas.microsoft.com/office/powerpoint/2010/main" val="257764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FA3-1C35-E643-A651-0108282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C2L for CHEM 324 (P-</a:t>
            </a:r>
            <a:r>
              <a:rPr lang="en-US" dirty="0" err="1"/>
              <a:t>Chem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72B1-40AC-3540-AC67-6E80DE9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for using C2L: Do we have…</a:t>
            </a:r>
          </a:p>
          <a:p>
            <a:pPr lvl="1"/>
            <a:r>
              <a:rPr lang="en-US" dirty="0"/>
              <a:t>Campus-wide Mathematica license?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Extra time outside of class?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Peer leaders for the course?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Graduate facilitators?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D6323-5DB0-9F48-8D13-5593127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493C-C96E-8248-90AB-9E2200560AA0}"/>
              </a:ext>
            </a:extLst>
          </p:cNvPr>
          <p:cNvSpPr txBox="1"/>
          <p:nvPr/>
        </p:nvSpPr>
        <p:spPr>
          <a:xfrm>
            <a:off x="6134100" y="1659472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FA91B-502B-674A-9BF2-A98EBA734C57}"/>
              </a:ext>
            </a:extLst>
          </p:cNvPr>
          <p:cNvSpPr txBox="1"/>
          <p:nvPr/>
        </p:nvSpPr>
        <p:spPr>
          <a:xfrm>
            <a:off x="6134100" y="3957267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😞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843D8-C55C-A744-A2D8-A306B8A7CCDA}"/>
              </a:ext>
            </a:extLst>
          </p:cNvPr>
          <p:cNvSpPr txBox="1"/>
          <p:nvPr/>
        </p:nvSpPr>
        <p:spPr>
          <a:xfrm>
            <a:off x="6127750" y="2362675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ACC4C-2119-5B41-B48A-FD3C38C51DC0}"/>
              </a:ext>
            </a:extLst>
          </p:cNvPr>
          <p:cNvSpPr txBox="1"/>
          <p:nvPr/>
        </p:nvSpPr>
        <p:spPr>
          <a:xfrm>
            <a:off x="6134100" y="3163817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🙁</a:t>
            </a:r>
          </a:p>
        </p:txBody>
      </p:sp>
    </p:spTree>
    <p:extLst>
      <p:ext uri="{BB962C8B-B14F-4D97-AF65-F5344CB8AC3E}">
        <p14:creationId xmlns:p14="http://schemas.microsoft.com/office/powerpoint/2010/main" val="16343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FA3-1C35-E643-A651-0108282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Adaptions I made…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72B1-40AC-3540-AC67-6E80DE9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time outside of class?</a:t>
            </a:r>
          </a:p>
          <a:p>
            <a:pPr lvl="1"/>
            <a:r>
              <a:rPr lang="en-US" dirty="0"/>
              <a:t>One hour per week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Peer leaders for the course?</a:t>
            </a:r>
          </a:p>
          <a:p>
            <a:pPr lvl="1"/>
            <a:r>
              <a:rPr lang="en-US" dirty="0"/>
              <a:t>Me!</a:t>
            </a:r>
          </a:p>
          <a:p>
            <a:pPr lvl="1"/>
            <a:endParaRPr lang="en-US" dirty="0"/>
          </a:p>
          <a:p>
            <a:r>
              <a:rPr lang="en-US" dirty="0"/>
              <a:t>Graduate facilitators?</a:t>
            </a:r>
          </a:p>
          <a:p>
            <a:pPr lvl="1"/>
            <a:r>
              <a:rPr lang="en-US" dirty="0"/>
              <a:t>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D6323-5DB0-9F48-8D13-5593127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F804DB8-94E9-8249-819B-3F901ECA4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078512"/>
              </p:ext>
            </p:extLst>
          </p:nvPr>
        </p:nvGraphicFramePr>
        <p:xfrm>
          <a:off x="2628900" y="2316480"/>
          <a:ext cx="46700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2205">
                  <a:extLst>
                    <a:ext uri="{9D8B030D-6E8A-4147-A177-3AD203B41FA5}">
                      <a16:colId xmlns:a16="http://schemas.microsoft.com/office/drawing/2014/main" val="517555689"/>
                    </a:ext>
                  </a:extLst>
                </a:gridCol>
                <a:gridCol w="2267839">
                  <a:extLst>
                    <a:ext uri="{9D8B030D-6E8A-4147-A177-3AD203B41FA5}">
                      <a16:colId xmlns:a16="http://schemas.microsoft.com/office/drawing/2014/main" val="211128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CHEM 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 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29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hours lecture/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hours lecture/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 lab  - need 4</a:t>
                      </a:r>
                      <a:r>
                        <a:rPr lang="en-US" b="1" baseline="30000" dirty="0"/>
                        <a:t>th</a:t>
                      </a:r>
                      <a:r>
                        <a:rPr lang="en-US" b="1" dirty="0"/>
                        <a:t> hour!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9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71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6B2A-11E4-C244-BF40-8129270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Spring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3B49-0833-8642-860F-D53D175B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50" y="1168400"/>
            <a:ext cx="7886700" cy="4818063"/>
          </a:xfrm>
        </p:spPr>
        <p:txBody>
          <a:bodyPr>
            <a:noAutofit/>
          </a:bodyPr>
          <a:lstStyle/>
          <a:p>
            <a:r>
              <a:rPr lang="en-US" sz="1800" dirty="0"/>
              <a:t>Week 1 – 3 : </a:t>
            </a:r>
          </a:p>
          <a:p>
            <a:pPr lvl="1"/>
            <a:r>
              <a:rPr lang="en-US" sz="1800" dirty="0"/>
              <a:t>Learn about the expectations of the course.</a:t>
            </a:r>
          </a:p>
          <a:p>
            <a:pPr lvl="1"/>
            <a:r>
              <a:rPr lang="en-US" sz="1800" dirty="0"/>
              <a:t>Choose and research a project for the semester</a:t>
            </a:r>
          </a:p>
          <a:p>
            <a:pPr lvl="1"/>
            <a:r>
              <a:rPr lang="en-US" sz="1800" dirty="0"/>
              <a:t>Mathematica tutorial and associated HW</a:t>
            </a:r>
          </a:p>
          <a:p>
            <a:r>
              <a:rPr lang="en-US" sz="1800" dirty="0"/>
              <a:t>Week 4</a:t>
            </a:r>
          </a:p>
          <a:p>
            <a:pPr lvl="1"/>
            <a:r>
              <a:rPr lang="en-US" sz="1800" dirty="0"/>
              <a:t>Informal presentation of storyboards and Peer Review #1</a:t>
            </a:r>
          </a:p>
          <a:p>
            <a:r>
              <a:rPr lang="en-US" sz="1800" dirty="0"/>
              <a:t>Week 5-8</a:t>
            </a:r>
          </a:p>
          <a:p>
            <a:pPr lvl="1"/>
            <a:r>
              <a:rPr lang="en-US" sz="1800" dirty="0"/>
              <a:t>Coding. </a:t>
            </a:r>
          </a:p>
          <a:p>
            <a:pPr lvl="1"/>
            <a:r>
              <a:rPr lang="en-US" sz="1800" dirty="0"/>
              <a:t>Meet with Dr. H to discuss your progress.</a:t>
            </a:r>
          </a:p>
          <a:p>
            <a:r>
              <a:rPr lang="en-US" sz="1800" dirty="0"/>
              <a:t>Week 9-10</a:t>
            </a:r>
          </a:p>
          <a:p>
            <a:pPr lvl="1"/>
            <a:r>
              <a:rPr lang="en-US" sz="1800" dirty="0"/>
              <a:t>Peer Review #2/#3: Complete critique form 2 for each peer. Have a conversation with Dr. H regarding your progress, questions, and future direction. </a:t>
            </a:r>
          </a:p>
          <a:p>
            <a:pPr lvl="1"/>
            <a:r>
              <a:rPr lang="en-US" sz="1800" dirty="0"/>
              <a:t>Complete Coding. (check requirements of the Mathematica Demonstrations Project)</a:t>
            </a:r>
          </a:p>
          <a:p>
            <a:pPr lvl="1"/>
            <a:r>
              <a:rPr lang="en-US" sz="1800" dirty="0"/>
              <a:t>Write and submit a one page explanation of your demo as well as a ~5 sentence abstract detailing the demo.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4450-F86F-7641-9B4C-7FB580B4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0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7218-ACE3-844C-AAC6-3AA8D2B7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Spring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941D-F974-7D41-A188-6E6C617A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Week 11</a:t>
            </a:r>
          </a:p>
          <a:p>
            <a:pPr lvl="1"/>
            <a:r>
              <a:rPr lang="en-US" sz="1800" dirty="0"/>
              <a:t>Submit your Demonstration to the Mathematica Demonstrations Project website.</a:t>
            </a:r>
          </a:p>
          <a:p>
            <a:pPr lvl="1"/>
            <a:r>
              <a:rPr lang="en-US" sz="1800" dirty="0"/>
              <a:t>HW: Write a one-page homework assignment with multiple questions.  These questions must require use of your demonstration as a tool to answer the questions.</a:t>
            </a:r>
          </a:p>
          <a:p>
            <a:r>
              <a:rPr lang="en-US" sz="1800" dirty="0"/>
              <a:t>Week 12</a:t>
            </a:r>
          </a:p>
          <a:p>
            <a:pPr lvl="1"/>
            <a:r>
              <a:rPr lang="en-US" sz="1800" dirty="0"/>
              <a:t>Make edits based on review given by the Wolfram Demonstrations team.</a:t>
            </a:r>
          </a:p>
          <a:p>
            <a:pPr lvl="1"/>
            <a:r>
              <a:rPr lang="en-US" sz="1800" dirty="0"/>
              <a:t>HW: Get ready for formal presentation session. </a:t>
            </a:r>
          </a:p>
          <a:p>
            <a:pPr lvl="1"/>
            <a:r>
              <a:rPr lang="en-US" sz="1800" dirty="0"/>
              <a:t>HW: Prepare Meta-mindset reflection worksheet.</a:t>
            </a:r>
          </a:p>
          <a:p>
            <a:r>
              <a:rPr lang="en-US" sz="1800" dirty="0"/>
              <a:t>Week 13</a:t>
            </a:r>
          </a:p>
          <a:p>
            <a:pPr lvl="1"/>
            <a:r>
              <a:rPr lang="en-US" sz="1800" dirty="0"/>
              <a:t>Formal presentation session, meta-mindset discussion, and pizza party to celebrate everyone's accomplishments!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1336-4825-A745-AF2C-12F4D2F5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4F5-FBDE-4C4C-B5F4-6D97375B1E0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5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26022</TotalTime>
  <Words>751</Words>
  <Application>Microsoft Macintosh PowerPoint</Application>
  <PresentationFormat>On-screen Show (4:3)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Adapting the Compute-to-Learn Pedagogy to a Liberal Arts College</vt:lpstr>
      <vt:lpstr>Adapting C2L for CHEM 324 (P-Chem 4th hour)</vt:lpstr>
      <vt:lpstr>Adapting C2L for CHEM 324 (P-Chem 4th hour)</vt:lpstr>
      <vt:lpstr>Adapting C2L for CHEM 324 (P-Chem 4th hour)</vt:lpstr>
      <vt:lpstr>Adapting C2L for CHEM 324 (P-Chem 4th hour)</vt:lpstr>
      <vt:lpstr>Adapting C2L for CHEM 324 (P-Chem 4th hour)</vt:lpstr>
      <vt:lpstr>Adaptions I made…</vt:lpstr>
      <vt:lpstr>Implementation in Spring 2018</vt:lpstr>
      <vt:lpstr>Implementation in Spring 2018</vt:lpstr>
      <vt:lpstr>What actually happened…</vt:lpstr>
      <vt:lpstr>Implementation Issues:</vt:lpstr>
      <vt:lpstr>Next Time Around…Spring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1093</cp:revision>
  <dcterms:created xsi:type="dcterms:W3CDTF">2018-05-31T12:36:19Z</dcterms:created>
  <dcterms:modified xsi:type="dcterms:W3CDTF">2018-11-02T04:37:28Z</dcterms:modified>
</cp:coreProperties>
</file>