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Proxima Nova" panose="02000506030000020004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9"/>
    <p:restoredTop sz="94712"/>
  </p:normalViewPr>
  <p:slideViewPr>
    <p:cSldViewPr snapToGrid="0">
      <p:cViewPr varScale="1">
        <p:scale>
          <a:sx n="117" d="100"/>
          <a:sy n="117" d="100"/>
        </p:scale>
        <p:origin x="176" y="3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42fde47f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42fde47fc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c4eb97ac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c4eb97acb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6aa04be0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6aa04be0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67ed215c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67ed215c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67ed215c1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67ed215c1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67ed215c1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67ed215c1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42fde47fc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42fde47fc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6aa04be0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6aa04be0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6390562" y="2402186"/>
            <a:ext cx="5306550" cy="30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36552" y="-66750"/>
            <a:ext cx="6462301" cy="30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736551" cy="94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9350" y="-66750"/>
            <a:ext cx="1134650" cy="1209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-2025162" y="2930138"/>
            <a:ext cx="4256599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-100125" y="4903825"/>
            <a:ext cx="9333125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b="1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b="1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b="1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b="1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b="1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b="1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b="1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b="1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b="1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gif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emonstrations.wolfram.com/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2426399" y="2420789"/>
            <a:ext cx="5148072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1" y="4848223"/>
            <a:ext cx="9144001" cy="301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6419351" y="2421136"/>
            <a:ext cx="5148072" cy="30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5950"/>
            <a:ext cx="9144000" cy="30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98869" y="4142473"/>
            <a:ext cx="941832" cy="1007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Google Shape;65;p13"/>
          <p:cNvGrpSpPr/>
          <p:nvPr/>
        </p:nvGrpSpPr>
        <p:grpSpPr>
          <a:xfrm>
            <a:off x="0" y="4143275"/>
            <a:ext cx="2300400" cy="1005900"/>
            <a:chOff x="105925" y="3933625"/>
            <a:chExt cx="2300400" cy="1005900"/>
          </a:xfrm>
        </p:grpSpPr>
        <p:sp>
          <p:nvSpPr>
            <p:cNvPr id="66" name="Google Shape;66;p13"/>
            <p:cNvSpPr/>
            <p:nvPr/>
          </p:nvSpPr>
          <p:spPr>
            <a:xfrm>
              <a:off x="105925" y="3933625"/>
              <a:ext cx="2300400" cy="1005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7" name="Google Shape;67;p1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70826" y="4097000"/>
              <a:ext cx="1957399" cy="6791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" name="Google Shape;68;p13"/>
          <p:cNvSpPr txBox="1">
            <a:spLocks noGrp="1"/>
          </p:cNvSpPr>
          <p:nvPr>
            <p:ph type="ctrTitle" idx="4294967295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Proxima Nova"/>
                <a:ea typeface="Proxima Nova"/>
                <a:cs typeface="Proxima Nova"/>
                <a:sym typeface="Proxima Nova"/>
              </a:rPr>
              <a:t>Compute To Learn Workshop</a:t>
            </a:r>
            <a:endParaRPr sz="6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4294967295"/>
          </p:nvPr>
        </p:nvSpPr>
        <p:spPr>
          <a:xfrm>
            <a:off x="311700" y="2681725"/>
            <a:ext cx="8520600" cy="19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November 2, 2018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Lafayette College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2426399" y="2420789"/>
            <a:ext cx="5148072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1" y="4848223"/>
            <a:ext cx="9144001" cy="301752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220221" y="234475"/>
            <a:ext cx="85206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32E60"/>
                </a:solidFill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lang="en" sz="3600">
                <a:solidFill>
                  <a:srgbClr val="032E60"/>
                </a:solidFill>
              </a:rPr>
              <a:t>ompute-to-Learn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6419351" y="2421136"/>
            <a:ext cx="5148072" cy="30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5950"/>
            <a:ext cx="9144000" cy="30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98869" y="4142473"/>
            <a:ext cx="941832" cy="100750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212150" y="2570230"/>
            <a:ext cx="3315300" cy="11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Learning occurs as a social process within authentic disciplinary practices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29113" y="1332881"/>
            <a:ext cx="2580975" cy="2477737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/>
          <p:nvPr/>
        </p:nvSpPr>
        <p:spPr>
          <a:xfrm>
            <a:off x="5704302" y="848425"/>
            <a:ext cx="3407100" cy="11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Students engage deeply with material to construct and integrate new knowledge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5704302" y="2570230"/>
            <a:ext cx="3663300" cy="11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Students learn from interacting with peers through shared experience and understanding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212150" y="848425"/>
            <a:ext cx="3315300" cy="11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Students develop practical programming skills for use within and beyond the course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2975700" y="3709225"/>
            <a:ext cx="3549600" cy="11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Students use a design process approach to create functional demonstrations for broad use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86" name="Google Shape;86;p14"/>
          <p:cNvGrpSpPr/>
          <p:nvPr/>
        </p:nvGrpSpPr>
        <p:grpSpPr>
          <a:xfrm>
            <a:off x="0" y="4143275"/>
            <a:ext cx="2300400" cy="1005900"/>
            <a:chOff x="105925" y="3933625"/>
            <a:chExt cx="2300400" cy="1005900"/>
          </a:xfrm>
        </p:grpSpPr>
        <p:sp>
          <p:nvSpPr>
            <p:cNvPr id="87" name="Google Shape;87;p14"/>
            <p:cNvSpPr/>
            <p:nvPr/>
          </p:nvSpPr>
          <p:spPr>
            <a:xfrm>
              <a:off x="105925" y="3933625"/>
              <a:ext cx="2300400" cy="1005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88" name="Google Shape;88;p1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70826" y="4097000"/>
              <a:ext cx="1957399" cy="679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372621" y="234475"/>
            <a:ext cx="85206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32E60"/>
                </a:solidFill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lang="en" sz="3600">
                <a:solidFill>
                  <a:srgbClr val="032E60"/>
                </a:solidFill>
              </a:rPr>
              <a:t>ompute-to-Learn “Studio” Philosophy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311700" y="654775"/>
            <a:ext cx="8520600" cy="3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>
                <a:solidFill>
                  <a:schemeClr val="dk1"/>
                </a:solidFill>
              </a:rPr>
              <a:t>The main goal in C2L is to master a topic or concept in physical chemistry more deeply by engaging in a creative activity relevant to the material. 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>
                <a:solidFill>
                  <a:schemeClr val="dk1"/>
                </a:solidFill>
              </a:rPr>
              <a:t>Adopt an educational strategy more commonly found in the realms of theatre, music, and art: the concept of a studio, in which “performance” is more explicitly recognized as an outcome.  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>
                <a:solidFill>
                  <a:schemeClr val="dk1"/>
                </a:solidFill>
              </a:rPr>
              <a:t>Superimposing this strategy onto a chemistry course allows us to have our own studio, where new skills and understanding can be ‘rehearsed’ amongst peers and under the supervision of more experienced individuals.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5" name="Google Shape;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2426399" y="2420789"/>
            <a:ext cx="5148072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1" y="4848223"/>
            <a:ext cx="9144001" cy="301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6419351" y="2421136"/>
            <a:ext cx="5148072" cy="30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5950"/>
            <a:ext cx="9144000" cy="30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98869" y="4142473"/>
            <a:ext cx="941832" cy="1007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15"/>
          <p:cNvGrpSpPr/>
          <p:nvPr/>
        </p:nvGrpSpPr>
        <p:grpSpPr>
          <a:xfrm>
            <a:off x="0" y="4143275"/>
            <a:ext cx="2300400" cy="1005900"/>
            <a:chOff x="105925" y="3933625"/>
            <a:chExt cx="2300400" cy="1005900"/>
          </a:xfrm>
        </p:grpSpPr>
        <p:sp>
          <p:nvSpPr>
            <p:cNvPr id="101" name="Google Shape;101;p15"/>
            <p:cNvSpPr/>
            <p:nvPr/>
          </p:nvSpPr>
          <p:spPr>
            <a:xfrm>
              <a:off x="105925" y="3933625"/>
              <a:ext cx="2300400" cy="1005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02" name="Google Shape;102;p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70826" y="4097000"/>
              <a:ext cx="1957399" cy="679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372621" y="234475"/>
            <a:ext cx="85206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32E60"/>
                </a:solidFill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lang="en" sz="3600">
                <a:solidFill>
                  <a:srgbClr val="032E60"/>
                </a:solidFill>
              </a:rPr>
              <a:t>ompute-to-Learn</a:t>
            </a:r>
            <a:r>
              <a:rPr lang="en" sz="3600" b="1">
                <a:solidFill>
                  <a:srgbClr val="032E60"/>
                </a:solidFill>
                <a:latin typeface="Proxima Nova"/>
                <a:ea typeface="Proxima Nova"/>
                <a:cs typeface="Proxima Nova"/>
                <a:sym typeface="Proxima Nova"/>
              </a:rPr>
              <a:t> History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311700" y="690458"/>
            <a:ext cx="8520600" cy="3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" sz="2000" dirty="0">
                <a:solidFill>
                  <a:schemeClr val="dk1"/>
                </a:solidFill>
              </a:rPr>
              <a:t>CHEM 260H first implemented in F08 and offered continuously ever since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 dirty="0">
                <a:solidFill>
                  <a:srgbClr val="DDAF28"/>
                </a:solidFill>
              </a:rPr>
              <a:t>Prior to F15: “Writing-to-Teach” </a:t>
            </a:r>
            <a:r>
              <a:rPr lang="en" sz="2000" dirty="0">
                <a:solidFill>
                  <a:schemeClr val="dk1"/>
                </a:solidFill>
              </a:rPr>
              <a:t>Students worked in small groups to develop supplemental explanatory texts for concepts covered in CHEM 260 (wiki-pages, a student-written textbook, etc.).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 dirty="0">
                <a:solidFill>
                  <a:srgbClr val="DDAF28"/>
                </a:solidFill>
              </a:rPr>
              <a:t>F15 – present: “Compute-to-Learn” </a:t>
            </a:r>
            <a:r>
              <a:rPr lang="en" sz="2000" dirty="0">
                <a:solidFill>
                  <a:schemeClr val="dk1"/>
                </a:solidFill>
              </a:rPr>
              <a:t>Students work in small groups to develop interactive computer demos of concepts covered in CHEM 260. Products are reviewed &amp; published on</a:t>
            </a:r>
            <a:r>
              <a:rPr lang="en" sz="2000" dirty="0">
                <a:solidFill>
                  <a:schemeClr val="dk1"/>
                </a:solidFill>
                <a:uFill>
                  <a:noFill/>
                </a:uFill>
                <a:hlinkClick r:id="rId3"/>
              </a:rPr>
              <a:t> </a:t>
            </a:r>
            <a:r>
              <a:rPr lang="en" sz="2000" u="sng" dirty="0">
                <a:solidFill>
                  <a:schemeClr val="hlink"/>
                </a:solidFill>
                <a:hlinkClick r:id="rId3"/>
              </a:rPr>
              <a:t>Wolfram Demonstrations Project</a:t>
            </a:r>
            <a:r>
              <a:rPr lang="en" sz="2000" dirty="0">
                <a:solidFill>
                  <a:schemeClr val="dk1"/>
                </a:solidFill>
              </a:rPr>
              <a:t> website.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 dirty="0">
                <a:solidFill>
                  <a:srgbClr val="DDAF28"/>
                </a:solidFill>
              </a:rPr>
              <a:t>F16 – present: </a:t>
            </a:r>
            <a:r>
              <a:rPr lang="en" sz="2000" dirty="0">
                <a:solidFill>
                  <a:schemeClr val="dk1"/>
                </a:solidFill>
              </a:rPr>
              <a:t>Expanded to joint CHEM 230/260H studio.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" sz="2000" dirty="0">
                <a:solidFill>
                  <a:srgbClr val="7B1234"/>
                </a:solidFill>
              </a:rPr>
              <a:t>S18 – present:</a:t>
            </a:r>
            <a:r>
              <a:rPr lang="en" sz="2000" dirty="0">
                <a:solidFill>
                  <a:schemeClr val="dk1"/>
                </a:solidFill>
              </a:rPr>
              <a:t> C2L offered at Lafayette in CHEM 324 Fourth Hour</a:t>
            </a:r>
            <a:endParaRPr sz="2000" dirty="0">
              <a:solidFill>
                <a:schemeClr val="dk1"/>
              </a:solidFill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-2426399" y="2420789"/>
            <a:ext cx="5148072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" y="4848223"/>
            <a:ext cx="9144001" cy="301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6419351" y="2421136"/>
            <a:ext cx="5148072" cy="30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-5950"/>
            <a:ext cx="9144000" cy="30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98869" y="4142473"/>
            <a:ext cx="941832" cy="1007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" name="Google Shape;114;p16"/>
          <p:cNvGrpSpPr/>
          <p:nvPr/>
        </p:nvGrpSpPr>
        <p:grpSpPr>
          <a:xfrm>
            <a:off x="0" y="4143275"/>
            <a:ext cx="2300400" cy="1005900"/>
            <a:chOff x="105925" y="3933625"/>
            <a:chExt cx="2300400" cy="1005900"/>
          </a:xfrm>
        </p:grpSpPr>
        <p:sp>
          <p:nvSpPr>
            <p:cNvPr id="115" name="Google Shape;115;p16"/>
            <p:cNvSpPr/>
            <p:nvPr/>
          </p:nvSpPr>
          <p:spPr>
            <a:xfrm>
              <a:off x="105925" y="3933625"/>
              <a:ext cx="2300400" cy="1005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6" name="Google Shape;116;p1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70826" y="4097000"/>
              <a:ext cx="1957399" cy="679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8875" y="996330"/>
            <a:ext cx="4763451" cy="341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372621" y="234475"/>
            <a:ext cx="85206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32E60"/>
                </a:solidFill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lang="en" sz="3600">
                <a:solidFill>
                  <a:srgbClr val="032E60"/>
                </a:solidFill>
              </a:rPr>
              <a:t>ompute-to-Learn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-2426399" y="2420789"/>
            <a:ext cx="5148072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" y="4848223"/>
            <a:ext cx="9144001" cy="301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6419351" y="2421136"/>
            <a:ext cx="5148072" cy="30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-5950"/>
            <a:ext cx="9144000" cy="30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98869" y="4142473"/>
            <a:ext cx="941832" cy="1007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" name="Google Shape;128;p17"/>
          <p:cNvGrpSpPr/>
          <p:nvPr/>
        </p:nvGrpSpPr>
        <p:grpSpPr>
          <a:xfrm>
            <a:off x="0" y="4143275"/>
            <a:ext cx="2300400" cy="1005900"/>
            <a:chOff x="105925" y="3933625"/>
            <a:chExt cx="2300400" cy="1005900"/>
          </a:xfrm>
        </p:grpSpPr>
        <p:sp>
          <p:nvSpPr>
            <p:cNvPr id="129" name="Google Shape;129;p17"/>
            <p:cNvSpPr/>
            <p:nvPr/>
          </p:nvSpPr>
          <p:spPr>
            <a:xfrm>
              <a:off x="105925" y="3933625"/>
              <a:ext cx="2300400" cy="1005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0" name="Google Shape;130;p1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70826" y="4097000"/>
              <a:ext cx="1957399" cy="679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372621" y="234475"/>
            <a:ext cx="85206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32E60"/>
                </a:solidFill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lang="en" sz="3600">
                <a:solidFill>
                  <a:srgbClr val="032E60"/>
                </a:solidFill>
              </a:rPr>
              <a:t>ompute-to-Learn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6" name="Google Shape;13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675" y="1202398"/>
            <a:ext cx="3377576" cy="241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8"/>
          <p:cNvSpPr/>
          <p:nvPr/>
        </p:nvSpPr>
        <p:spPr>
          <a:xfrm>
            <a:off x="4315663" y="2324150"/>
            <a:ext cx="434400" cy="434400"/>
          </a:xfrm>
          <a:prstGeom prst="mathPlus">
            <a:avLst>
              <a:gd name="adj1" fmla="val 23520"/>
            </a:avLst>
          </a:prstGeom>
          <a:solidFill>
            <a:schemeClr val="dk1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8" name="Google Shape;13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9463" y="1006088"/>
            <a:ext cx="3417481" cy="3070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-2426399" y="2420789"/>
            <a:ext cx="5148072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-1" y="4848223"/>
            <a:ext cx="9144001" cy="301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400000">
            <a:off x="6419351" y="2421136"/>
            <a:ext cx="5148072" cy="30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-5950"/>
            <a:ext cx="9144000" cy="30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98869" y="4142473"/>
            <a:ext cx="941832" cy="1007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44;p18"/>
          <p:cNvGrpSpPr/>
          <p:nvPr/>
        </p:nvGrpSpPr>
        <p:grpSpPr>
          <a:xfrm>
            <a:off x="0" y="4143275"/>
            <a:ext cx="2300400" cy="1005900"/>
            <a:chOff x="105925" y="3933625"/>
            <a:chExt cx="2300400" cy="1005900"/>
          </a:xfrm>
        </p:grpSpPr>
        <p:sp>
          <p:nvSpPr>
            <p:cNvPr id="145" name="Google Shape;145;p18"/>
            <p:cNvSpPr/>
            <p:nvPr/>
          </p:nvSpPr>
          <p:spPr>
            <a:xfrm>
              <a:off x="105925" y="3933625"/>
              <a:ext cx="2300400" cy="1005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6" name="Google Shape;146;p18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70826" y="4097000"/>
              <a:ext cx="1957399" cy="679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>
            <a:spLocks noGrp="1"/>
          </p:cNvSpPr>
          <p:nvPr>
            <p:ph type="title"/>
          </p:nvPr>
        </p:nvSpPr>
        <p:spPr>
          <a:xfrm>
            <a:off x="372621" y="234475"/>
            <a:ext cx="85206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32E60"/>
                </a:solidFill>
              </a:rPr>
              <a:t>The Wolfram Demonstrations Project</a:t>
            </a:r>
            <a:endParaRPr sz="3600">
              <a:solidFill>
                <a:srgbClr val="032E60"/>
              </a:solidFill>
            </a:endParaRPr>
          </a:p>
        </p:txBody>
      </p:sp>
      <p:sp>
        <p:nvSpPr>
          <p:cNvPr id="152" name="Google Shape;152;p19"/>
          <p:cNvSpPr txBox="1">
            <a:spLocks noGrp="1"/>
          </p:cNvSpPr>
          <p:nvPr>
            <p:ph type="body" idx="1"/>
          </p:nvPr>
        </p:nvSpPr>
        <p:spPr>
          <a:xfrm>
            <a:off x="311700" y="655372"/>
            <a:ext cx="8520600" cy="27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➢"/>
            </a:pPr>
            <a:r>
              <a:rPr lang="en" sz="2100">
                <a:solidFill>
                  <a:schemeClr val="dk1"/>
                </a:solidFill>
              </a:rPr>
              <a:t>Addresses dissemination and transferability</a:t>
            </a:r>
            <a:endParaRPr sz="2100">
              <a:solidFill>
                <a:schemeClr val="dk1"/>
              </a:solidFill>
            </a:endParaRPr>
          </a:p>
          <a:p>
            <a:pPr marL="4572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➢"/>
            </a:pPr>
            <a:r>
              <a:rPr lang="en" sz="2100">
                <a:solidFill>
                  <a:schemeClr val="dk1"/>
                </a:solidFill>
              </a:rPr>
              <a:t>Mimics an authentic research experience of expert-reviewed, publishable, and citable products </a:t>
            </a:r>
            <a:endParaRPr sz="2100">
              <a:solidFill>
                <a:schemeClr val="dk1"/>
              </a:solidFill>
            </a:endParaRPr>
          </a:p>
          <a:p>
            <a:pPr marL="4572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➢"/>
            </a:pPr>
            <a:r>
              <a:rPr lang="en" sz="2100">
                <a:solidFill>
                  <a:schemeClr val="dk1"/>
                </a:solidFill>
              </a:rPr>
              <a:t>Open source: All codes and demonstrations are accessible to the general public, and can be used even without a Mathematica License!</a:t>
            </a:r>
            <a:endParaRPr sz="2100">
              <a:solidFill>
                <a:schemeClr val="dk1"/>
              </a:solidFill>
            </a:endParaRPr>
          </a:p>
          <a:p>
            <a:pPr marL="4572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➢"/>
            </a:pPr>
            <a:r>
              <a:rPr lang="en" sz="2100">
                <a:solidFill>
                  <a:schemeClr val="dk1"/>
                </a:solidFill>
              </a:rPr>
              <a:t>Pedagogy is expandable to ANY discipline that can use visualization, from K12 to graduate school: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882425" y="3325972"/>
            <a:ext cx="3952500" cy="12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○"/>
            </a:pPr>
            <a:r>
              <a:rPr lang="en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Physical Sciences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○"/>
            </a:pPr>
            <a:r>
              <a:rPr lang="en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Mathematics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○"/>
            </a:pPr>
            <a:r>
              <a:rPr lang="en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Engineering</a:t>
            </a:r>
            <a:endParaRPr sz="1800" dirty="0"/>
          </a:p>
        </p:txBody>
      </p:sp>
      <p:sp>
        <p:nvSpPr>
          <p:cNvPr id="154" name="Google Shape;154;p19"/>
          <p:cNvSpPr txBox="1"/>
          <p:nvPr/>
        </p:nvSpPr>
        <p:spPr>
          <a:xfrm>
            <a:off x="4572000" y="3325972"/>
            <a:ext cx="3821400" cy="10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Business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Social Sciences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Art and Architecture</a:t>
            </a:r>
            <a:endParaRPr sz="1800"/>
          </a:p>
        </p:txBody>
      </p:sp>
      <p:pic>
        <p:nvPicPr>
          <p:cNvPr id="155" name="Google Shape;15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2426399" y="2420789"/>
            <a:ext cx="5148072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1" y="4848223"/>
            <a:ext cx="9144001" cy="301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6419351" y="2421136"/>
            <a:ext cx="5148072" cy="30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5950"/>
            <a:ext cx="9144000" cy="30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98869" y="4142473"/>
            <a:ext cx="941832" cy="1007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0" name="Google Shape;160;p19"/>
          <p:cNvGrpSpPr/>
          <p:nvPr/>
        </p:nvGrpSpPr>
        <p:grpSpPr>
          <a:xfrm>
            <a:off x="0" y="4143275"/>
            <a:ext cx="2300400" cy="1005900"/>
            <a:chOff x="105925" y="3933625"/>
            <a:chExt cx="2300400" cy="1005900"/>
          </a:xfrm>
        </p:grpSpPr>
        <p:sp>
          <p:nvSpPr>
            <p:cNvPr id="161" name="Google Shape;161;p19"/>
            <p:cNvSpPr/>
            <p:nvPr/>
          </p:nvSpPr>
          <p:spPr>
            <a:xfrm>
              <a:off x="105925" y="3933625"/>
              <a:ext cx="2300400" cy="1005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62" name="Google Shape;162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70826" y="4097000"/>
              <a:ext cx="1957399" cy="679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372621" y="234475"/>
            <a:ext cx="85206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32E60"/>
                </a:solidFill>
              </a:rPr>
              <a:t>Learning Mathematica Demonstrations</a:t>
            </a:r>
            <a:endParaRPr sz="3600">
              <a:solidFill>
                <a:srgbClr val="032E60"/>
              </a:solidFill>
            </a:endParaRPr>
          </a:p>
        </p:txBody>
      </p:sp>
      <p:sp>
        <p:nvSpPr>
          <p:cNvPr id="168" name="Google Shape;168;p20"/>
          <p:cNvSpPr txBox="1">
            <a:spLocks noGrp="1"/>
          </p:cNvSpPr>
          <p:nvPr>
            <p:ph type="body" idx="1"/>
          </p:nvPr>
        </p:nvSpPr>
        <p:spPr>
          <a:xfrm>
            <a:off x="311700" y="1013075"/>
            <a:ext cx="8520600" cy="27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➢"/>
            </a:pPr>
            <a:r>
              <a:rPr lang="en" sz="2100">
                <a:solidFill>
                  <a:schemeClr val="dk1"/>
                </a:solidFill>
              </a:rPr>
              <a:t>Compute-to-Learn takes place in weekly “studio” sessions  </a:t>
            </a:r>
            <a:endParaRPr sz="2100">
              <a:solidFill>
                <a:schemeClr val="dk1"/>
              </a:solidFill>
            </a:endParaRPr>
          </a:p>
          <a:p>
            <a:pPr marL="914400" lvl="1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>
                <a:solidFill>
                  <a:schemeClr val="dk1"/>
                </a:solidFill>
              </a:rPr>
              <a:t>Peers collaborate to create explanatory demonstrations </a:t>
            </a:r>
            <a:endParaRPr sz="2100">
              <a:solidFill>
                <a:schemeClr val="dk1"/>
              </a:solidFill>
            </a:endParaRPr>
          </a:p>
          <a:p>
            <a:pPr marL="914400" lvl="1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>
                <a:solidFill>
                  <a:schemeClr val="dk1"/>
                </a:solidFill>
              </a:rPr>
              <a:t>Peers critique each others’ explanations/demos</a:t>
            </a:r>
            <a:endParaRPr sz="2100">
              <a:solidFill>
                <a:schemeClr val="dk1"/>
              </a:solidFill>
            </a:endParaRPr>
          </a:p>
          <a:p>
            <a:pPr marL="4572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➢"/>
            </a:pPr>
            <a:r>
              <a:rPr lang="en" sz="2100">
                <a:solidFill>
                  <a:schemeClr val="dk1"/>
                </a:solidFill>
              </a:rPr>
              <a:t>Tutorial on creating demonstrations in Mathematica </a:t>
            </a:r>
            <a:endParaRPr sz="2100">
              <a:solidFill>
                <a:schemeClr val="dk1"/>
              </a:solidFill>
            </a:endParaRPr>
          </a:p>
          <a:p>
            <a:pPr marL="914400" lvl="1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>
                <a:solidFill>
                  <a:schemeClr val="dk1"/>
                </a:solidFill>
              </a:rPr>
              <a:t>Provided at the beginning of the semester</a:t>
            </a:r>
            <a:endParaRPr sz="2100">
              <a:solidFill>
                <a:schemeClr val="dk1"/>
              </a:solidFill>
            </a:endParaRPr>
          </a:p>
          <a:p>
            <a:pPr marL="914400" lvl="1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>
                <a:solidFill>
                  <a:schemeClr val="dk1"/>
                </a:solidFill>
              </a:rPr>
              <a:t>Carried out over the first three sessions</a:t>
            </a:r>
            <a:endParaRPr sz="2100">
              <a:solidFill>
                <a:schemeClr val="dk1"/>
              </a:solidFill>
            </a:endParaRPr>
          </a:p>
          <a:p>
            <a:pPr marL="4572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➢"/>
            </a:pPr>
            <a:r>
              <a:rPr lang="en" sz="2100">
                <a:solidFill>
                  <a:schemeClr val="dk1"/>
                </a:solidFill>
              </a:rPr>
              <a:t>Let’s check out a condensed version of the tutorial now!</a:t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169" name="Google Shape;16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2426399" y="2420789"/>
            <a:ext cx="5148072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1" y="4848223"/>
            <a:ext cx="9144001" cy="301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6419351" y="2421136"/>
            <a:ext cx="5148072" cy="30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5950"/>
            <a:ext cx="9144000" cy="30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98869" y="4142473"/>
            <a:ext cx="941832" cy="1007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" name="Google Shape;174;p20"/>
          <p:cNvGrpSpPr/>
          <p:nvPr/>
        </p:nvGrpSpPr>
        <p:grpSpPr>
          <a:xfrm>
            <a:off x="0" y="4143275"/>
            <a:ext cx="2300400" cy="1005900"/>
            <a:chOff x="105925" y="3933625"/>
            <a:chExt cx="2300400" cy="1005900"/>
          </a:xfrm>
        </p:grpSpPr>
        <p:sp>
          <p:nvSpPr>
            <p:cNvPr id="175" name="Google Shape;175;p20"/>
            <p:cNvSpPr/>
            <p:nvPr/>
          </p:nvSpPr>
          <p:spPr>
            <a:xfrm>
              <a:off x="105925" y="3933625"/>
              <a:ext cx="2300400" cy="1005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76" name="Google Shape;176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70826" y="4097000"/>
              <a:ext cx="1957399" cy="679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409</Words>
  <Application>Microsoft Macintosh PowerPoint</Application>
  <PresentationFormat>On-screen Show (16:9)</PresentationFormat>
  <Paragraphs>44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Proxima Nova</vt:lpstr>
      <vt:lpstr>Arial</vt:lpstr>
      <vt:lpstr>Simple Light</vt:lpstr>
      <vt:lpstr>Compute To Learn Workshop</vt:lpstr>
      <vt:lpstr>Compute-to-Learn</vt:lpstr>
      <vt:lpstr>Compute-to-Learn “Studio” Philosophy</vt:lpstr>
      <vt:lpstr>Compute-to-Learn History</vt:lpstr>
      <vt:lpstr>Compute-to-Learn</vt:lpstr>
      <vt:lpstr>Compute-to-Learn</vt:lpstr>
      <vt:lpstr>The Wolfram Demonstrations Project</vt:lpstr>
      <vt:lpstr>Learning Mathematica Demonstrations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 To Learn Workshop</dc:title>
  <cp:lastModifiedBy>Microsoft Office User</cp:lastModifiedBy>
  <cp:revision>2</cp:revision>
  <dcterms:modified xsi:type="dcterms:W3CDTF">2019-01-10T20:39:46Z</dcterms:modified>
</cp:coreProperties>
</file>