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 id="270" r:id="rId12"/>
    <p:sldId id="266" r:id="rId13"/>
    <p:sldId id="267" r:id="rId14"/>
    <p:sldId id="268" r:id="rId15"/>
    <p:sldId id="269" r:id="rId16"/>
    <p:sldId id="271" r:id="rId17"/>
    <p:sldId id="272"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61A2D14C-212C-4DDF-8880-D2BBC23A6EF2}">
          <p14:sldIdLst>
            <p14:sldId id="256"/>
            <p14:sldId id="264"/>
            <p14:sldId id="265"/>
          </p14:sldIdLst>
        </p14:section>
        <p14:section name="1. Das Rechnen" id="{7AEC77E0-A863-4288-9A1F-90DCF0B6AAC2}">
          <p14:sldIdLst>
            <p14:sldId id="257"/>
            <p14:sldId id="258"/>
            <p14:sldId id="259"/>
          </p14:sldIdLst>
        </p14:section>
        <p14:section name="Technik" id="{AB3D9ED3-541E-40E4-9D7F-40C5EEEB3B21}">
          <p14:sldIdLst>
            <p14:sldId id="260"/>
          </p14:sldIdLst>
        </p14:section>
        <p14:section name="Code" id="{44652A98-7C7A-4F83-B256-77121DE20AA4}">
          <p14:sldIdLst>
            <p14:sldId id="261"/>
            <p14:sldId id="262"/>
            <p14:sldId id="263"/>
            <p14:sldId id="270"/>
          </p14:sldIdLst>
        </p14:section>
        <p14:section name="Rechenoperationen" id="{EC6C8D24-0CA2-4FF0-8100-2FF16F4DBF82}">
          <p14:sldIdLst>
            <p14:sldId id="266"/>
            <p14:sldId id="267"/>
            <p14:sldId id="268"/>
            <p14:sldId id="269"/>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hur" initials="A" lastIdx="21" clrIdx="0">
    <p:extLst>
      <p:ext uri="{19B8F6BF-5375-455C-9EA6-DF929625EA0E}">
        <p15:presenceInfo xmlns:p15="http://schemas.microsoft.com/office/powerpoint/2012/main" userId="Arthu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32" d="100"/>
          <a:sy n="132" d="100"/>
        </p:scale>
        <p:origin x="156"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28T17:08:07.285" idx="1">
    <p:pos x="10" y="10"/>
    <p:text>Und die Antwort ist JA. Wie es funktioniert erklären wir im Verlauf der Präsentation</p:text>
    <p:extLst>
      <p:ext uri="{C676402C-5697-4E1C-873F-D02D1690AC5C}">
        <p15:threadingInfo xmlns:p15="http://schemas.microsoft.com/office/powerpoint/2012/main" timeZoneBias="-60"/>
      </p:ext>
    </p:extLst>
  </p:cm>
  <p:cm authorId="1" dt="2023-01-28T17:09:07.137" idx="2">
    <p:pos x="146" y="146"/>
    <p:text>Wir sind Samuel Tröster und Arthur Hildebrand</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3-01-28T18:32:25.069" idx="21">
    <p:pos x="10" y="10"/>
    <p:text>Hier die Code Definitionen der Variablen, die wir in unserem Script nutzten und der Code für die Verwendung der "ANS" Taste Rechts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1-28T17:09:53.986" idx="3">
    <p:pos x="10" y="10"/>
    <p:text>Wir fingen im Rahmen des Informatikunterrichts an, uns mit Arduinos zu beschäftigen und arbeiteten eines Tages mit einem Nummernfeld. Nach einer Herausforderung suchend fingen wir an einen Taschenrechner zu programmieren. Ein Taschenrechner ist ein Gegenstand des täglichen Gebrauchs und wird doch für seine Fähigkeiten wenig respektiert. Die Komplexität eines solchen häufigen Geräts ist häufig ungeahnt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1-28T17:16:28.095" idx="4">
    <p:pos x="10" y="10"/>
    <p:text>Um zu rechnen benötigt ein Arduino die Möglichkeit Grundrechenarten mit Variablen auszuführen. Da ein Prozessor das Rechnen beherrscht, mussten wir uns nur der Herausforderung stellen, das Rechnen mit eigenen Zahlen zu ermöglichen</p:text>
    <p:extLst>
      <p:ext uri="{C676402C-5697-4E1C-873F-D02D1690AC5C}">
        <p15:threadingInfo xmlns:p15="http://schemas.microsoft.com/office/powerpoint/2012/main" timeZoneBias="-60"/>
      </p:ext>
    </p:extLst>
  </p:cm>
  <p:cm authorId="1" dt="2023-01-28T17:18:07.179" idx="5">
    <p:pos x="146" y="146"/>
    <p:text>Auch Variablen werden auch benötigt, um eine bessere Arbeitsgeschwindigkeit zu erzielen</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1-28T17:21:59.569" idx="6">
    <p:pos x="10" y="10"/>
    <p:text>Wir nutzen für unsere Berechnungen das Integer Zahlensystem, bei dem nur in ganzen Zahlen gerechnet werden kann. Welches bits benutzt und deshalb nur so hohe Zahlen berechnen kann, wie der Prozessor maximal addressieren kann. In unserem Fall mit der "long" Variable bis 32-Bit</p:text>
    <p:extLst>
      <p:ext uri="{C676402C-5697-4E1C-873F-D02D1690AC5C}">
        <p15:threadingInfo xmlns:p15="http://schemas.microsoft.com/office/powerpoint/2012/main" timeZoneBias="-60"/>
      </p:ext>
    </p:extLst>
  </p:cm>
  <p:cm authorId="1" dt="2023-01-28T17:25:47.470" idx="7">
    <p:pos x="146" y="146"/>
    <p:text>Die 32-Bit Zahl schließt insgesamt 4.294.967.296 (4 Milliarden. zweihundertvierundneunzig millionen. neunhundertsiebenundsechzigtausend. zweihundertsechsundneunzig) zahlen ein. Also die Zahlen von -2.147.483.648 bis 2.147.483.648 ein. Sie enthält den kompletten Addressierbereich eines Arduinos</p:text>
    <p:extLst>
      <p:ext uri="{C676402C-5697-4E1C-873F-D02D1690AC5C}">
        <p15:threadingInfo xmlns:p15="http://schemas.microsoft.com/office/powerpoint/2012/main" timeZoneBias="-60"/>
      </p:ext>
    </p:extLst>
  </p:cm>
  <p:cm authorId="1" dt="2023-01-28T17:29:48.279" idx="8">
    <p:pos x="282" y="282"/>
    <p:text>Die Berechnungen funktionieren über die sogenannte Reverse Polish[betonung auf dem o]  Notation, bei der Zuerst die erste Zahl eingegeben wird und dann durch Bestätigung gespeichert wird. Danach erwartet der Rechner die zweite Zahl und zuletzt einen Rechenbefehl und die Rechnung wird ausgeführt</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1-28T17:34:25.787" idx="9">
    <p:pos x="10" y="10"/>
    <p:text>Wir benötigen für unseren Code Variablen für die Einsetzung in Rechnungen</p:text>
    <p:extLst>
      <p:ext uri="{C676402C-5697-4E1C-873F-D02D1690AC5C}">
        <p15:threadingInfo xmlns:p15="http://schemas.microsoft.com/office/powerpoint/2012/main" timeZoneBias="-60"/>
      </p:ext>
    </p:extLst>
  </p:cm>
  <p:cm authorId="1" dt="2023-01-28T17:34:56.700" idx="10">
    <p:pos x="146" y="146"/>
    <p:text>Also die Variable ANS was kurz für "answer" steht und das Ergebnis der letzten Rechnung enthält</p:text>
    <p:extLst>
      <p:ext uri="{C676402C-5697-4E1C-873F-D02D1690AC5C}">
        <p15:threadingInfo xmlns:p15="http://schemas.microsoft.com/office/powerpoint/2012/main" timeZoneBias="-60"/>
      </p:ext>
    </p:extLst>
  </p:cm>
  <p:cm authorId="1" dt="2023-01-28T17:35:52.565" idx="11">
    <p:pos x="282" y="282"/>
    <p:text>Und natürlich eine Variable für die Eigendefinition. In diesem Fall A. Hier kann der Nutzer seine eigenen Zahlen im 32-Bit Bereich speichern, welche in Rechnungen einsetzbar ist</p:text>
    <p:extLst>
      <p:ext uri="{C676402C-5697-4E1C-873F-D02D1690AC5C}">
        <p15:threadingInfo xmlns:p15="http://schemas.microsoft.com/office/powerpoint/2012/main" timeZoneBias="-60"/>
      </p:ext>
    </p:extLst>
  </p:cm>
  <p:cm authorId="1" dt="2023-01-28T18:05:36.053" idx="12">
    <p:pos x="418" y="418"/>
    <p:text>Wir nutzen die Long Variablen, um das größtmögliche Zahlenspektrum auszunutzen, neben den byte Variablen, die wir meist nur für Boolsches Wahr oder Falsch nutzen</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1-28T18:09:59.611" idx="13">
    <p:pos x="10" y="10"/>
    <p:text>Die Geräte, die wir nutzen sind ein Arduino Funduino Uno. Eine Infrarot Fernbedienung und einen Empfäger der Infrarotsignale. Und das zum Arduino zugehörige I2C 10 mal 2 Liquid Crytal Display</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1-28T18:12:20.741" idx="14">
    <p:pos x="10" y="10"/>
    <p:text>Der wohl wichtigste Teil des Geräts ist seine Programmierung also sein Code</p:text>
    <p:extLst>
      <p:ext uri="{C676402C-5697-4E1C-873F-D02D1690AC5C}">
        <p15:threadingInfo xmlns:p15="http://schemas.microsoft.com/office/powerpoint/2012/main" timeZoneBias="-60"/>
      </p:ext>
    </p:extLst>
  </p:cm>
  <p:cm authorId="1" dt="2023-01-28T18:16:00.310" idx="15">
    <p:pos x="146" y="146"/>
    <p:text>Das Herzstück des Rechners ist sein In- und Output, was dem Nutzer die eigene Interaktion ermöglicht und die größte Herausforderung des Projekts war</p:text>
    <p:extLst>
      <p:ext uri="{C676402C-5697-4E1C-873F-D02D1690AC5C}">
        <p15:threadingInfo xmlns:p15="http://schemas.microsoft.com/office/powerpoint/2012/main" timeZoneBias="-60"/>
      </p:ext>
    </p:extLst>
  </p:cm>
  <p:cm authorId="1" dt="2023-01-28T18:16:44.739" idx="16">
    <p:pos x="282" y="282"/>
    <p:text>Für die Nutzung ist die Verwendung und Belegung von Variablen erforderlich, um Input möglich zu machen, welche auch für das Output Dezimal darstellbar sein müssen</p:text>
    <p:extLst>
      <p:ext uri="{C676402C-5697-4E1C-873F-D02D1690AC5C}">
        <p15:threadingInfo xmlns:p15="http://schemas.microsoft.com/office/powerpoint/2012/main" timeZoneBias="-60"/>
      </p:ext>
    </p:extLst>
  </p:cm>
  <p:cm authorId="1" dt="2023-01-28T18:19:54.978" idx="17">
    <p:pos x="418" y="418"/>
    <p:text>Die Rechenoperationen sind die Hauptfunktionen des Rechners und sollten deshalb eine gute Funktionsweise haben und zuverlässig sein</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01-28T18:20:43.053" idx="18">
    <p:pos x="10" y="10"/>
    <p:text>Wir geben mithilfe der Infrarot Fernbedienung ein. Wir benötigen zu Nutzung der Fernbedienung eine Dezimale ausgabe der Taste, die betätigt wurde, welche mit diesem Code möglich gemacht wird und in der Variable results.value verfügbar ist. Die Taste wird dann für den Cache in die Variable q konvertiert. Der Name q hat keine besonderen Beweggründe. Hier Rechts der Code für die Fernbedienung</p:text>
    <p:extLst>
      <p:ext uri="{C676402C-5697-4E1C-873F-D02D1690AC5C}">
        <p15:threadingInfo xmlns:p15="http://schemas.microsoft.com/office/powerpoint/2012/main" timeZoneBias="-60"/>
      </p:ext>
    </p:extLst>
  </p:cm>
  <p:cm authorId="1" dt="2023-01-28T18:23:58.129" idx="19">
    <p:pos x="146" y="146"/>
    <p:text>Wir nutzen eine Fernbedienung, da wir im Informatikunterricht den Umgang mit einer Fernbedienung lernten. Wir programmierten unseren Rechner also so, dass wir am Rechner weiterarbeiten konnten und trotzdem den Unterrichtsarbeitsauftrag erfüllen konnten</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3-01-28T18:26:15.914" idx="20">
    <p:pos x="10" y="10"/>
    <p:text>Die Zahlen werden auf einem 1602 I2C LCD Display dargestellt. Zu Entwicklungszwecken nutzen wir für Zwischenergebnisse den Seriellen Monitor. Hier der Code für die nutzung des Liquid Crystal Displays</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1AFED88-08CC-43FF-8BA4-6C9F028E2D6F}" type="datetimeFigureOut">
              <a:rPr lang="de-DE" smtClean="0"/>
              <a:t>29.01.2023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360063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1AFED88-08CC-43FF-8BA4-6C9F028E2D6F}" type="datetimeFigureOut">
              <a:rPr lang="de-DE" smtClean="0"/>
              <a:t>29.01.2023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405307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1AFED88-08CC-43FF-8BA4-6C9F028E2D6F}" type="datetimeFigureOut">
              <a:rPr lang="de-DE" smtClean="0"/>
              <a:t>29.01.2023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1499724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1AFED88-08CC-43FF-8BA4-6C9F028E2D6F}" type="datetimeFigureOut">
              <a:rPr lang="de-DE" smtClean="0"/>
              <a:t>29.01.2023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307983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91AFED88-08CC-43FF-8BA4-6C9F028E2D6F}" type="datetimeFigureOut">
              <a:rPr lang="de-DE" smtClean="0"/>
              <a:t>29.01.2023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324303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1AFED88-08CC-43FF-8BA4-6C9F028E2D6F}" type="datetimeFigureOut">
              <a:rPr lang="de-DE" smtClean="0"/>
              <a:t>29.01.2023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111475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1AFED88-08CC-43FF-8BA4-6C9F028E2D6F}" type="datetimeFigureOut">
              <a:rPr lang="de-DE" smtClean="0"/>
              <a:t>29.01.2023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995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1AFED88-08CC-43FF-8BA4-6C9F028E2D6F}" type="datetimeFigureOut">
              <a:rPr lang="de-DE" smtClean="0"/>
              <a:t>29.01.2023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77493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1AFED88-08CC-43FF-8BA4-6C9F028E2D6F}" type="datetimeFigureOut">
              <a:rPr lang="de-DE" smtClean="0"/>
              <a:t>29.01.2023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292882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91AFED88-08CC-43FF-8BA4-6C9F028E2D6F}" type="datetimeFigureOut">
              <a:rPr lang="de-DE" smtClean="0"/>
              <a:t>29.01.2023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405225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91AFED88-08CC-43FF-8BA4-6C9F028E2D6F}" type="datetimeFigureOut">
              <a:rPr lang="de-DE" smtClean="0"/>
              <a:t>29.01.2023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0DA0383-2030-4131-A3E8-6277A931C8BB}" type="slidenum">
              <a:rPr lang="de-DE" smtClean="0"/>
              <a:t>‹Nr.›</a:t>
            </a:fld>
            <a:endParaRPr lang="de-DE"/>
          </a:p>
        </p:txBody>
      </p:sp>
    </p:spTree>
    <p:extLst>
      <p:ext uri="{BB962C8B-B14F-4D97-AF65-F5344CB8AC3E}">
        <p14:creationId xmlns:p14="http://schemas.microsoft.com/office/powerpoint/2010/main" val="271359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FED88-08CC-43FF-8BA4-6C9F028E2D6F}" type="datetimeFigureOut">
              <a:rPr lang="de-DE" smtClean="0"/>
              <a:t>29.01.2023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A0383-2030-4131-A3E8-6277A931C8BB}" type="slidenum">
              <a:rPr lang="de-DE" smtClean="0"/>
              <a:t>‹Nr.›</a:t>
            </a:fld>
            <a:endParaRPr lang="de-DE"/>
          </a:p>
        </p:txBody>
      </p:sp>
    </p:spTree>
    <p:extLst>
      <p:ext uri="{BB962C8B-B14F-4D97-AF65-F5344CB8AC3E}">
        <p14:creationId xmlns:p14="http://schemas.microsoft.com/office/powerpoint/2010/main" val="403538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9.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10.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omments" Target="../comments/comment6.xml"/><Relationship Id="rId5" Type="http://schemas.microsoft.com/office/2007/relationships/hdphoto" Target="../media/hdphoto2.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9248" y="1382666"/>
            <a:ext cx="11573501" cy="2387600"/>
          </a:xfrm>
        </p:spPr>
        <p:txBody>
          <a:bodyPr>
            <a:normAutofit fontScale="90000"/>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„Ist es möglich einen </a:t>
            </a:r>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graphischen </a:t>
            </a:r>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Taschenrechner für einen </a:t>
            </a:r>
            <a:r>
              <a:rPr lang="de-DE" i="1" dirty="0" err="1" smtClean="0">
                <a:solidFill>
                  <a:schemeClr val="bg1"/>
                </a:solidFill>
                <a:effectLst>
                  <a:outerShdw blurRad="38100" dist="38100" dir="2700000" algn="tl">
                    <a:srgbClr val="000000">
                      <a:alpha val="43137"/>
                    </a:srgbClr>
                  </a:outerShdw>
                </a:effectLst>
                <a:latin typeface="Arial Rounded MT Bold" panose="020F0704030504030204" pitchFamily="34" charset="0"/>
              </a:rPr>
              <a:t>Arduino</a:t>
            </a:r>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 zu programmieren?“</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3726611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73769" y="334777"/>
            <a:ext cx="10171866"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Zahlen Output</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1602 I2C LCD Display</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6" name="Untertitel 2"/>
          <p:cNvSpPr txBox="1">
            <a:spLocks/>
          </p:cNvSpPr>
          <p:nvPr/>
        </p:nvSpPr>
        <p:spPr>
          <a:xfrm>
            <a:off x="1523998" y="2891239"/>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Serieller Monitor</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5" name="Abgerundetes Rechteck 4"/>
          <p:cNvSpPr/>
          <p:nvPr/>
        </p:nvSpPr>
        <p:spPr>
          <a:xfrm>
            <a:off x="7495410" y="1401635"/>
            <a:ext cx="4238278" cy="4689974"/>
          </a:xfrm>
          <a:prstGeom prst="roundRect">
            <a:avLst>
              <a:gd name="adj" fmla="val 13484"/>
            </a:avLst>
          </a:prstGeom>
          <a:solidFill>
            <a:schemeClr val="tx1">
              <a:lumMod val="75000"/>
              <a:lumOff val="25000"/>
              <a:alpha val="6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de-DE" sz="1150" dirty="0" smtClean="0">
                <a:latin typeface="Consolas" panose="020B0609020204030204" pitchFamily="49" charset="0"/>
              </a:rPr>
              <a:t>#</a:t>
            </a:r>
            <a:r>
              <a:rPr lang="de-DE" sz="1150" dirty="0" err="1" smtClean="0">
                <a:latin typeface="Consolas" panose="020B0609020204030204" pitchFamily="49" charset="0"/>
              </a:rPr>
              <a:t>include</a:t>
            </a:r>
            <a:r>
              <a:rPr lang="de-DE" sz="1150" dirty="0" smtClean="0">
                <a:latin typeface="Consolas" panose="020B0609020204030204" pitchFamily="49" charset="0"/>
              </a:rPr>
              <a:t> &lt;LiquidCrystal_I2C.h&gt;</a:t>
            </a:r>
          </a:p>
          <a:p>
            <a:pPr lvl="1"/>
            <a:r>
              <a:rPr lang="de-DE" sz="1150" dirty="0" smtClean="0">
                <a:latin typeface="Consolas" panose="020B0609020204030204" pitchFamily="49" charset="0"/>
              </a:rPr>
              <a:t>#</a:t>
            </a:r>
            <a:r>
              <a:rPr lang="de-DE" sz="1150" dirty="0" err="1" smtClean="0">
                <a:latin typeface="Consolas" panose="020B0609020204030204" pitchFamily="49" charset="0"/>
              </a:rPr>
              <a:t>include</a:t>
            </a:r>
            <a:r>
              <a:rPr lang="de-DE" sz="1150" dirty="0" smtClean="0">
                <a:latin typeface="Consolas" panose="020B0609020204030204" pitchFamily="49" charset="0"/>
              </a:rPr>
              <a:t> &lt;</a:t>
            </a:r>
            <a:r>
              <a:rPr lang="de-DE" sz="1150" dirty="0" err="1" smtClean="0">
                <a:latin typeface="Consolas" panose="020B0609020204030204" pitchFamily="49" charset="0"/>
              </a:rPr>
              <a:t>Wire.h</a:t>
            </a:r>
            <a:r>
              <a:rPr lang="de-DE" sz="1150" dirty="0" smtClean="0">
                <a:latin typeface="Consolas" panose="020B0609020204030204" pitchFamily="49" charset="0"/>
              </a:rPr>
              <a:t>&gt;</a:t>
            </a:r>
          </a:p>
          <a:p>
            <a:pPr lvl="1"/>
            <a:endParaRPr lang="de-DE" sz="1150" dirty="0" smtClean="0">
              <a:latin typeface="Consolas" panose="020B0609020204030204" pitchFamily="49" charset="0"/>
            </a:endParaRPr>
          </a:p>
          <a:p>
            <a:pPr lvl="1"/>
            <a:r>
              <a:rPr lang="fr-FR" sz="1150" dirty="0" smtClean="0">
                <a:latin typeface="Consolas" panose="020B0609020204030204" pitchFamily="49" charset="0"/>
              </a:rPr>
              <a:t>LiquidCrystal_I2C </a:t>
            </a:r>
            <a:r>
              <a:rPr lang="fr-FR" sz="1150" dirty="0" err="1" smtClean="0">
                <a:latin typeface="Consolas" panose="020B0609020204030204" pitchFamily="49" charset="0"/>
              </a:rPr>
              <a:t>lcd</a:t>
            </a:r>
            <a:r>
              <a:rPr lang="fr-FR" sz="1150" dirty="0" smtClean="0">
                <a:latin typeface="Consolas" panose="020B0609020204030204" pitchFamily="49" charset="0"/>
              </a:rPr>
              <a:t>(0x27,16,2);</a:t>
            </a:r>
          </a:p>
          <a:p>
            <a:pPr lvl="1"/>
            <a:r>
              <a:rPr lang="de-DE" sz="1150" dirty="0" err="1" smtClean="0">
                <a:latin typeface="Consolas" panose="020B0609020204030204" pitchFamily="49" charset="0"/>
              </a:rPr>
              <a:t>int</a:t>
            </a:r>
            <a:r>
              <a:rPr lang="de-DE" sz="1150" dirty="0" smtClean="0">
                <a:latin typeface="Consolas" panose="020B0609020204030204" pitchFamily="49" charset="0"/>
              </a:rPr>
              <a:t> </a:t>
            </a:r>
            <a:r>
              <a:rPr lang="de-DE" sz="1150" dirty="0" err="1" smtClean="0">
                <a:latin typeface="Consolas" panose="020B0609020204030204" pitchFamily="49" charset="0"/>
              </a:rPr>
              <a:t>screen</a:t>
            </a:r>
            <a:r>
              <a:rPr lang="de-DE" sz="1150" dirty="0" smtClean="0">
                <a:latin typeface="Consolas" panose="020B0609020204030204" pitchFamily="49" charset="0"/>
              </a:rPr>
              <a:t> = 0;</a:t>
            </a:r>
          </a:p>
          <a:p>
            <a:pPr lvl="1"/>
            <a:endParaRPr lang="de-DE" sz="1150" dirty="0">
              <a:latin typeface="Consolas" panose="020B0609020204030204" pitchFamily="49" charset="0"/>
            </a:endParaRPr>
          </a:p>
          <a:p>
            <a:pPr lvl="1"/>
            <a:r>
              <a:rPr lang="de-DE" sz="1150" dirty="0" err="1">
                <a:latin typeface="Consolas" panose="020B0609020204030204" pitchFamily="49" charset="0"/>
              </a:rPr>
              <a:t>v</a:t>
            </a:r>
            <a:r>
              <a:rPr lang="de-DE" sz="1150" dirty="0" err="1" smtClean="0">
                <a:latin typeface="Consolas" panose="020B0609020204030204" pitchFamily="49" charset="0"/>
              </a:rPr>
              <a:t>oid</a:t>
            </a:r>
            <a:r>
              <a:rPr lang="de-DE" sz="1150" dirty="0" smtClean="0">
                <a:latin typeface="Consolas" panose="020B0609020204030204" pitchFamily="49" charset="0"/>
              </a:rPr>
              <a:t> </a:t>
            </a:r>
            <a:r>
              <a:rPr lang="de-DE" sz="1150" dirty="0" err="1" smtClean="0">
                <a:latin typeface="Consolas" panose="020B0609020204030204" pitchFamily="49" charset="0"/>
              </a:rPr>
              <a:t>setup</a:t>
            </a:r>
            <a:r>
              <a:rPr lang="de-DE" sz="1150" dirty="0" smtClean="0">
                <a:latin typeface="Consolas" panose="020B0609020204030204" pitchFamily="49" charset="0"/>
              </a:rPr>
              <a:t>() {</a:t>
            </a:r>
          </a:p>
          <a:p>
            <a:pPr lvl="1"/>
            <a:r>
              <a:rPr lang="en-US" sz="1150" dirty="0" err="1" smtClean="0">
                <a:latin typeface="Consolas" panose="020B0609020204030204" pitchFamily="49" charset="0"/>
              </a:rPr>
              <a:t>lcd.init</a:t>
            </a:r>
            <a:r>
              <a:rPr lang="en-US" sz="1150" dirty="0" smtClean="0">
                <a:latin typeface="Consolas" panose="020B0609020204030204" pitchFamily="49" charset="0"/>
              </a:rPr>
              <a:t>();</a:t>
            </a:r>
          </a:p>
          <a:p>
            <a:pPr lvl="1"/>
            <a:r>
              <a:rPr lang="en-US" sz="1150" dirty="0" err="1" smtClean="0">
                <a:latin typeface="Consolas" panose="020B0609020204030204" pitchFamily="49" charset="0"/>
              </a:rPr>
              <a:t>lcd.backlight</a:t>
            </a:r>
            <a:r>
              <a:rPr lang="en-US" sz="1150" dirty="0" smtClean="0">
                <a:latin typeface="Consolas" panose="020B0609020204030204" pitchFamily="49" charset="0"/>
              </a:rPr>
              <a:t>();</a:t>
            </a:r>
          </a:p>
          <a:p>
            <a:pPr lvl="1"/>
            <a:r>
              <a:rPr lang="de-DE" sz="1150" dirty="0" smtClean="0">
                <a:latin typeface="Consolas" panose="020B0609020204030204" pitchFamily="49" charset="0"/>
              </a:rPr>
              <a:t>}</a:t>
            </a:r>
          </a:p>
          <a:p>
            <a:pPr lvl="1"/>
            <a:endParaRPr lang="de-DE" sz="1150" dirty="0" smtClean="0">
              <a:latin typeface="Consolas" panose="020B0609020204030204" pitchFamily="49" charset="0"/>
            </a:endParaRPr>
          </a:p>
        </p:txBody>
      </p:sp>
      <p:sp>
        <p:nvSpPr>
          <p:cNvPr id="10" name="Textfeld 9"/>
          <p:cNvSpPr txBox="1"/>
          <p:nvPr/>
        </p:nvSpPr>
        <p:spPr>
          <a:xfrm rot="5400000">
            <a:off x="6186756" y="3500402"/>
            <a:ext cx="3342582" cy="492443"/>
          </a:xfrm>
          <a:prstGeom prst="rect">
            <a:avLst/>
          </a:prstGeom>
          <a:noFill/>
        </p:spPr>
        <p:txBody>
          <a:bodyPr wrap="none" rtlCol="0">
            <a:spAutoFit/>
          </a:bodyPr>
          <a:lstStyle/>
          <a:p>
            <a:pPr algn="ctr"/>
            <a:r>
              <a:rPr lang="de-DE" sz="2600" dirty="0" smtClean="0">
                <a:solidFill>
                  <a:schemeClr val="bg2"/>
                </a:solidFill>
              </a:rPr>
              <a:t>Code für I2C Bildschirm</a:t>
            </a:r>
            <a:endParaRPr lang="de-DE" sz="2600" dirty="0">
              <a:solidFill>
                <a:schemeClr val="bg2"/>
              </a:solidFill>
            </a:endParaRPr>
          </a:p>
        </p:txBody>
      </p:sp>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6725" y="891596"/>
            <a:ext cx="510039" cy="510039"/>
          </a:xfrm>
          <a:prstGeom prst="rect">
            <a:avLst/>
          </a:prstGeom>
        </p:spPr>
      </p:pic>
      <p:sp>
        <p:nvSpPr>
          <p:cNvPr id="13" name="Textfeld 12"/>
          <p:cNvSpPr txBox="1"/>
          <p:nvPr/>
        </p:nvSpPr>
        <p:spPr>
          <a:xfrm>
            <a:off x="8636740" y="915782"/>
            <a:ext cx="2340705" cy="461665"/>
          </a:xfrm>
          <a:prstGeom prst="rect">
            <a:avLst/>
          </a:prstGeom>
          <a:noFill/>
        </p:spPr>
        <p:txBody>
          <a:bodyPr wrap="none" rtlCol="0">
            <a:spAutoFit/>
          </a:bodyPr>
          <a:lstStyle/>
          <a:p>
            <a:r>
              <a:rPr lang="de-DE" sz="2400" dirty="0" smtClean="0">
                <a:solidFill>
                  <a:schemeClr val="bg1"/>
                </a:solidFill>
                <a:latin typeface="Bahnschrift SemiLight" panose="020B0502040204020203" pitchFamily="34" charset="0"/>
              </a:rPr>
              <a:t>CODE GEKÜRZT</a:t>
            </a:r>
            <a:endParaRPr lang="de-DE" sz="2400" dirty="0">
              <a:solidFill>
                <a:schemeClr val="bg1"/>
              </a:solidFill>
              <a:latin typeface="Bahnschrift SemiLight" panose="020B0502040204020203" pitchFamily="34" charset="0"/>
            </a:endParaRPr>
          </a:p>
        </p:txBody>
      </p:sp>
    </p:spTree>
    <p:extLst>
      <p:ext uri="{BB962C8B-B14F-4D97-AF65-F5344CB8AC3E}">
        <p14:creationId xmlns:p14="http://schemas.microsoft.com/office/powerpoint/2010/main" val="198442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lt">
                                    <p:tmPct val="8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iterate type="lt">
                                    <p:tmPct val="8000"/>
                                  </p:iterate>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73769" y="334777"/>
            <a:ext cx="10171866"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Variablen</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5" name="Abgerundetes Rechteck 4"/>
          <p:cNvSpPr/>
          <p:nvPr/>
        </p:nvSpPr>
        <p:spPr>
          <a:xfrm>
            <a:off x="7495410" y="1401635"/>
            <a:ext cx="4238278" cy="4689974"/>
          </a:xfrm>
          <a:prstGeom prst="roundRect">
            <a:avLst>
              <a:gd name="adj" fmla="val 13484"/>
            </a:avLst>
          </a:prstGeom>
          <a:solidFill>
            <a:schemeClr val="tx1">
              <a:lumMod val="75000"/>
              <a:lumOff val="25000"/>
              <a:alpha val="6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de-DE" sz="1150" dirty="0" err="1">
                <a:latin typeface="Consolas" panose="020B0609020204030204" pitchFamily="49" charset="0"/>
              </a:rPr>
              <a:t>long</a:t>
            </a:r>
            <a:r>
              <a:rPr lang="de-DE" sz="1150" dirty="0">
                <a:latin typeface="Consolas" panose="020B0609020204030204" pitchFamily="49" charset="0"/>
              </a:rPr>
              <a:t> </a:t>
            </a:r>
            <a:r>
              <a:rPr lang="de-DE" sz="1150" dirty="0" err="1">
                <a:latin typeface="Consolas" panose="020B0609020204030204" pitchFamily="49" charset="0"/>
              </a:rPr>
              <a:t>v_ergebnis</a:t>
            </a:r>
            <a:r>
              <a:rPr lang="de-DE" sz="1150" dirty="0">
                <a:latin typeface="Consolas" panose="020B0609020204030204" pitchFamily="49" charset="0"/>
              </a:rPr>
              <a:t> = 0L;</a:t>
            </a:r>
          </a:p>
          <a:p>
            <a:pPr lvl="1"/>
            <a:endParaRPr lang="de-DE" sz="1150" dirty="0">
              <a:latin typeface="Consolas" panose="020B0609020204030204" pitchFamily="49" charset="0"/>
            </a:endParaRPr>
          </a:p>
          <a:p>
            <a:pPr lvl="1"/>
            <a:r>
              <a:rPr lang="de-DE" sz="1150" dirty="0" err="1">
                <a:latin typeface="Consolas" panose="020B0609020204030204" pitchFamily="49" charset="0"/>
              </a:rPr>
              <a:t>if</a:t>
            </a:r>
            <a:r>
              <a:rPr lang="de-DE" sz="1150" dirty="0">
                <a:latin typeface="Consolas" panose="020B0609020204030204" pitchFamily="49" charset="0"/>
              </a:rPr>
              <a:t> (</a:t>
            </a:r>
            <a:r>
              <a:rPr lang="de-DE" sz="1150" dirty="0" err="1">
                <a:latin typeface="Consolas" panose="020B0609020204030204" pitchFamily="49" charset="0"/>
              </a:rPr>
              <a:t>results.value</a:t>
            </a:r>
            <a:r>
              <a:rPr lang="de-DE" sz="1150" dirty="0">
                <a:latin typeface="Consolas" panose="020B0609020204030204" pitchFamily="49" charset="0"/>
              </a:rPr>
              <a:t> == 16769565) {</a:t>
            </a:r>
            <a:r>
              <a:rPr lang="de-DE" sz="1150" dirty="0" err="1">
                <a:latin typeface="Consolas" panose="020B0609020204030204" pitchFamily="49" charset="0"/>
              </a:rPr>
              <a:t>Serial.println</a:t>
            </a:r>
            <a:r>
              <a:rPr lang="de-DE" sz="1150" dirty="0">
                <a:latin typeface="Consolas" panose="020B0609020204030204" pitchFamily="49" charset="0"/>
              </a:rPr>
              <a:t>("B");</a:t>
            </a:r>
          </a:p>
          <a:p>
            <a:pPr lvl="1"/>
            <a:r>
              <a:rPr lang="de-DE" sz="1150" dirty="0" err="1">
                <a:latin typeface="Consolas" panose="020B0609020204030204" pitchFamily="49" charset="0"/>
              </a:rPr>
              <a:t>lcd.print</a:t>
            </a:r>
            <a:r>
              <a:rPr lang="de-DE" sz="1150" dirty="0">
                <a:latin typeface="Consolas" panose="020B0609020204030204" pitchFamily="49" charset="0"/>
              </a:rPr>
              <a:t>("B");</a:t>
            </a:r>
          </a:p>
          <a:p>
            <a:pPr lvl="1"/>
            <a:r>
              <a:rPr lang="de-DE" sz="1150" dirty="0" err="1">
                <a:latin typeface="Consolas" panose="020B0609020204030204" pitchFamily="49" charset="0"/>
              </a:rPr>
              <a:t>screen</a:t>
            </a:r>
            <a:r>
              <a:rPr lang="de-DE" sz="1150" dirty="0">
                <a:latin typeface="Consolas" panose="020B0609020204030204" pitchFamily="49" charset="0"/>
              </a:rPr>
              <a:t> = 0;</a:t>
            </a:r>
          </a:p>
          <a:p>
            <a:pPr lvl="1"/>
            <a:r>
              <a:rPr lang="de-DE" sz="1150" dirty="0">
                <a:latin typeface="Consolas" panose="020B0609020204030204" pitchFamily="49" charset="0"/>
              </a:rPr>
              <a:t>q = 0;</a:t>
            </a:r>
          </a:p>
          <a:p>
            <a:pPr lvl="1"/>
            <a:r>
              <a:rPr lang="de-DE" sz="1150" dirty="0">
                <a:latin typeface="Consolas" panose="020B0609020204030204" pitchFamily="49" charset="0"/>
              </a:rPr>
              <a:t>e = 0;</a:t>
            </a:r>
          </a:p>
          <a:p>
            <a:pPr lvl="1"/>
            <a:r>
              <a:rPr lang="de-DE" sz="1150" dirty="0">
                <a:latin typeface="Consolas" panose="020B0609020204030204" pitchFamily="49" charset="0"/>
              </a:rPr>
              <a:t>w = </a:t>
            </a:r>
            <a:r>
              <a:rPr lang="de-DE" sz="1150" dirty="0" err="1">
                <a:latin typeface="Consolas" panose="020B0609020204030204" pitchFamily="49" charset="0"/>
              </a:rPr>
              <a:t>v_ergebnis</a:t>
            </a:r>
            <a:r>
              <a:rPr lang="de-DE" sz="1150" dirty="0">
                <a:latin typeface="Consolas" panose="020B0609020204030204" pitchFamily="49" charset="0"/>
              </a:rPr>
              <a:t>;</a:t>
            </a:r>
          </a:p>
          <a:p>
            <a:pPr lvl="1"/>
            <a:r>
              <a:rPr lang="de-DE" sz="1150" dirty="0" err="1">
                <a:latin typeface="Consolas" panose="020B0609020204030204" pitchFamily="49" charset="0"/>
              </a:rPr>
              <a:t>a_cache</a:t>
            </a:r>
            <a:r>
              <a:rPr lang="de-DE" sz="1150" dirty="0">
                <a:latin typeface="Consolas" panose="020B0609020204030204" pitchFamily="49" charset="0"/>
              </a:rPr>
              <a:t> = 1;</a:t>
            </a:r>
          </a:p>
          <a:p>
            <a:pPr lvl="1"/>
            <a:r>
              <a:rPr lang="de-DE" sz="1150" dirty="0" err="1">
                <a:latin typeface="Consolas" panose="020B0609020204030204" pitchFamily="49" charset="0"/>
              </a:rPr>
              <a:t>lcd.clear</a:t>
            </a:r>
            <a:r>
              <a:rPr lang="de-DE" sz="1150" dirty="0">
                <a:latin typeface="Consolas" panose="020B0609020204030204" pitchFamily="49" charset="0"/>
              </a:rPr>
              <a:t>();</a:t>
            </a:r>
          </a:p>
          <a:p>
            <a:pPr lvl="1"/>
            <a:r>
              <a:rPr lang="de-DE" sz="1150" dirty="0" err="1">
                <a:latin typeface="Consolas" panose="020B0609020204030204" pitchFamily="49" charset="0"/>
              </a:rPr>
              <a:t>lcd.setCursor</a:t>
            </a:r>
            <a:r>
              <a:rPr lang="de-DE" sz="1150" dirty="0">
                <a:latin typeface="Consolas" panose="020B0609020204030204" pitchFamily="49" charset="0"/>
              </a:rPr>
              <a:t>(0,0);</a:t>
            </a:r>
          </a:p>
          <a:p>
            <a:pPr lvl="1"/>
            <a:r>
              <a:rPr lang="de-DE" sz="1150" dirty="0" err="1">
                <a:latin typeface="Consolas" panose="020B0609020204030204" pitchFamily="49" charset="0"/>
              </a:rPr>
              <a:t>lcd.print</a:t>
            </a:r>
            <a:r>
              <a:rPr lang="de-DE" sz="1150" dirty="0">
                <a:latin typeface="Consolas" panose="020B0609020204030204" pitchFamily="49" charset="0"/>
              </a:rPr>
              <a:t>("Rechner:");</a:t>
            </a:r>
          </a:p>
          <a:p>
            <a:pPr lvl="1"/>
            <a:r>
              <a:rPr lang="de-DE" sz="1150" dirty="0" err="1">
                <a:latin typeface="Consolas" panose="020B0609020204030204" pitchFamily="49" charset="0"/>
              </a:rPr>
              <a:t>lcd.setCursor</a:t>
            </a:r>
            <a:r>
              <a:rPr lang="de-DE" sz="1150" dirty="0">
                <a:latin typeface="Consolas" panose="020B0609020204030204" pitchFamily="49" charset="0"/>
              </a:rPr>
              <a:t>(0,1);</a:t>
            </a:r>
          </a:p>
          <a:p>
            <a:pPr lvl="1"/>
            <a:r>
              <a:rPr lang="de-DE" sz="1150" dirty="0" err="1">
                <a:latin typeface="Consolas" panose="020B0609020204030204" pitchFamily="49" charset="0"/>
              </a:rPr>
              <a:t>lcd.print</a:t>
            </a:r>
            <a:r>
              <a:rPr lang="de-DE" sz="1150" dirty="0">
                <a:latin typeface="Consolas" panose="020B0609020204030204" pitchFamily="49" charset="0"/>
              </a:rPr>
              <a:t>("B");</a:t>
            </a:r>
          </a:p>
          <a:p>
            <a:pPr lvl="1"/>
            <a:r>
              <a:rPr lang="de-DE" sz="1150" dirty="0" err="1">
                <a:latin typeface="Consolas" panose="020B0609020204030204" pitchFamily="49" charset="0"/>
              </a:rPr>
              <a:t>screen</a:t>
            </a:r>
            <a:r>
              <a:rPr lang="de-DE" sz="1150" dirty="0">
                <a:latin typeface="Consolas" panose="020B0609020204030204" pitchFamily="49" charset="0"/>
              </a:rPr>
              <a:t> = 1;</a:t>
            </a:r>
          </a:p>
          <a:p>
            <a:pPr lvl="1"/>
            <a:r>
              <a:rPr lang="de-DE" sz="1150" dirty="0" err="1">
                <a:latin typeface="Consolas" panose="020B0609020204030204" pitchFamily="49" charset="0"/>
              </a:rPr>
              <a:t>a_pressed</a:t>
            </a:r>
            <a:r>
              <a:rPr lang="de-DE" sz="1150" dirty="0">
                <a:latin typeface="Consolas" panose="020B0609020204030204" pitchFamily="49" charset="0"/>
              </a:rPr>
              <a:t> = 0;</a:t>
            </a:r>
          </a:p>
          <a:p>
            <a:pPr lvl="1"/>
            <a:r>
              <a:rPr lang="de-DE" sz="1150" dirty="0">
                <a:latin typeface="Consolas" panose="020B0609020204030204" pitchFamily="49" charset="0"/>
              </a:rPr>
              <a:t>}</a:t>
            </a:r>
          </a:p>
          <a:p>
            <a:pPr lvl="1"/>
            <a:endParaRPr lang="de-DE" sz="1150" dirty="0">
              <a:latin typeface="Consolas" panose="020B0609020204030204" pitchFamily="49" charset="0"/>
            </a:endParaRPr>
          </a:p>
          <a:p>
            <a:pPr lvl="1"/>
            <a:r>
              <a:rPr lang="de-DE" sz="1150" dirty="0">
                <a:latin typeface="Consolas" panose="020B0609020204030204" pitchFamily="49" charset="0"/>
              </a:rPr>
              <a:t>[IN JEDER RECHENOPERATION]:</a:t>
            </a:r>
            <a:br>
              <a:rPr lang="de-DE" sz="1150" dirty="0">
                <a:latin typeface="Consolas" panose="020B0609020204030204" pitchFamily="49" charset="0"/>
              </a:rPr>
            </a:br>
            <a:r>
              <a:rPr lang="de-DE" sz="1150" dirty="0" err="1">
                <a:latin typeface="Consolas" panose="020B0609020204030204" pitchFamily="49" charset="0"/>
              </a:rPr>
              <a:t>v_ergebnis</a:t>
            </a:r>
            <a:r>
              <a:rPr lang="de-DE" sz="1150" dirty="0">
                <a:latin typeface="Consolas" panose="020B0609020204030204" pitchFamily="49" charset="0"/>
              </a:rPr>
              <a:t> = </a:t>
            </a:r>
            <a:r>
              <a:rPr lang="de-DE" sz="1150" dirty="0" err="1">
                <a:latin typeface="Consolas" panose="020B0609020204030204" pitchFamily="49" charset="0"/>
              </a:rPr>
              <a:t>ergebnis</a:t>
            </a:r>
            <a:r>
              <a:rPr lang="de-DE" sz="1150" dirty="0">
                <a:latin typeface="Consolas" panose="020B0609020204030204" pitchFamily="49" charset="0"/>
              </a:rPr>
              <a:t>; </a:t>
            </a:r>
          </a:p>
          <a:p>
            <a:pPr lvl="1"/>
            <a:endParaRPr lang="de-DE" sz="1150" dirty="0">
              <a:latin typeface="Consolas" panose="020B0609020204030204" pitchFamily="49" charset="0"/>
            </a:endParaRPr>
          </a:p>
          <a:p>
            <a:pPr lvl="1"/>
            <a:r>
              <a:rPr lang="de-DE" sz="1150" dirty="0" smtClean="0">
                <a:latin typeface="Consolas" panose="020B0609020204030204" pitchFamily="49" charset="0"/>
              </a:rPr>
              <a:t> </a:t>
            </a:r>
          </a:p>
        </p:txBody>
      </p:sp>
      <p:sp>
        <p:nvSpPr>
          <p:cNvPr id="10" name="Textfeld 9"/>
          <p:cNvSpPr txBox="1"/>
          <p:nvPr/>
        </p:nvSpPr>
        <p:spPr>
          <a:xfrm rot="5400000">
            <a:off x="6137929" y="3500402"/>
            <a:ext cx="3440237" cy="492443"/>
          </a:xfrm>
          <a:prstGeom prst="rect">
            <a:avLst/>
          </a:prstGeom>
          <a:noFill/>
        </p:spPr>
        <p:txBody>
          <a:bodyPr wrap="none" rtlCol="0">
            <a:spAutoFit/>
          </a:bodyPr>
          <a:lstStyle/>
          <a:p>
            <a:pPr algn="ctr"/>
            <a:r>
              <a:rPr lang="de-DE" sz="2600" dirty="0">
                <a:solidFill>
                  <a:schemeClr val="bg2"/>
                </a:solidFill>
              </a:rPr>
              <a:t>Code für Variable „ANS“</a:t>
            </a:r>
          </a:p>
        </p:txBody>
      </p:sp>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6725" y="891596"/>
            <a:ext cx="510039" cy="510039"/>
          </a:xfrm>
          <a:prstGeom prst="rect">
            <a:avLst/>
          </a:prstGeom>
        </p:spPr>
      </p:pic>
      <p:sp>
        <p:nvSpPr>
          <p:cNvPr id="13" name="Textfeld 12"/>
          <p:cNvSpPr txBox="1"/>
          <p:nvPr/>
        </p:nvSpPr>
        <p:spPr>
          <a:xfrm>
            <a:off x="8636740" y="915782"/>
            <a:ext cx="2340705" cy="461665"/>
          </a:xfrm>
          <a:prstGeom prst="rect">
            <a:avLst/>
          </a:prstGeom>
          <a:noFill/>
        </p:spPr>
        <p:txBody>
          <a:bodyPr wrap="none" rtlCol="0">
            <a:spAutoFit/>
          </a:bodyPr>
          <a:lstStyle/>
          <a:p>
            <a:r>
              <a:rPr lang="de-DE" sz="2400" dirty="0" smtClean="0">
                <a:solidFill>
                  <a:schemeClr val="bg1"/>
                </a:solidFill>
                <a:latin typeface="Bahnschrift SemiLight" panose="020B0502040204020203" pitchFamily="34" charset="0"/>
              </a:rPr>
              <a:t>CODE GEKÜRZT</a:t>
            </a:r>
            <a:endParaRPr lang="de-DE" sz="2400" dirty="0">
              <a:solidFill>
                <a:schemeClr val="bg1"/>
              </a:solidFill>
              <a:latin typeface="Bahnschrift SemiLight" panose="020B0502040204020203" pitchFamily="34" charset="0"/>
            </a:endParaRPr>
          </a:p>
        </p:txBody>
      </p:sp>
      <p:sp>
        <p:nvSpPr>
          <p:cNvPr id="15" name="Abgerundetes Rechteck 14"/>
          <p:cNvSpPr/>
          <p:nvPr/>
        </p:nvSpPr>
        <p:spPr>
          <a:xfrm>
            <a:off x="812336" y="1377447"/>
            <a:ext cx="4238278" cy="4689974"/>
          </a:xfrm>
          <a:prstGeom prst="roundRect">
            <a:avLst>
              <a:gd name="adj" fmla="val 13484"/>
            </a:avLst>
          </a:prstGeom>
          <a:solidFill>
            <a:schemeClr val="tx1">
              <a:lumMod val="75000"/>
              <a:lumOff val="25000"/>
              <a:alpha val="6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de-DE" sz="1150" dirty="0" err="1" smtClean="0">
                <a:latin typeface="Consolas" panose="020B0609020204030204" pitchFamily="49" charset="0"/>
              </a:rPr>
              <a:t>byte</a:t>
            </a:r>
            <a:r>
              <a:rPr lang="de-DE" sz="1150" dirty="0" smtClean="0">
                <a:latin typeface="Consolas" panose="020B0609020204030204" pitchFamily="49" charset="0"/>
              </a:rPr>
              <a:t> </a:t>
            </a:r>
            <a:r>
              <a:rPr lang="de-DE" sz="1150" dirty="0" err="1">
                <a:latin typeface="Consolas" panose="020B0609020204030204" pitchFamily="49" charset="0"/>
              </a:rPr>
              <a:t>screen</a:t>
            </a:r>
            <a:r>
              <a:rPr lang="de-DE" sz="1150" dirty="0">
                <a:latin typeface="Consolas" panose="020B0609020204030204" pitchFamily="49" charset="0"/>
              </a:rPr>
              <a:t> = </a:t>
            </a:r>
            <a:r>
              <a:rPr lang="de-DE" sz="1150" dirty="0" smtClean="0">
                <a:latin typeface="Consolas" panose="020B0609020204030204" pitchFamily="49" charset="0"/>
              </a:rPr>
              <a:t>0;</a:t>
            </a:r>
          </a:p>
          <a:p>
            <a:pPr lvl="1"/>
            <a:r>
              <a:rPr lang="de-DE" sz="1150" dirty="0" err="1" smtClean="0">
                <a:latin typeface="Consolas" panose="020B0609020204030204" pitchFamily="49" charset="0"/>
              </a:rPr>
              <a:t>long</a:t>
            </a:r>
            <a:r>
              <a:rPr lang="de-DE" sz="1150" dirty="0" smtClean="0">
                <a:latin typeface="Consolas" panose="020B0609020204030204" pitchFamily="49" charset="0"/>
              </a:rPr>
              <a:t> </a:t>
            </a:r>
            <a:r>
              <a:rPr lang="de-DE" sz="1150" dirty="0" err="1">
                <a:latin typeface="Consolas" panose="020B0609020204030204" pitchFamily="49" charset="0"/>
              </a:rPr>
              <a:t>ergebnis</a:t>
            </a:r>
            <a:r>
              <a:rPr lang="de-DE" sz="1150" dirty="0">
                <a:latin typeface="Consolas" panose="020B0609020204030204" pitchFamily="49" charset="0"/>
              </a:rPr>
              <a:t> = 0L; </a:t>
            </a:r>
            <a:endParaRPr lang="de-DE" sz="1150" dirty="0" smtClean="0">
              <a:latin typeface="Consolas" panose="020B0609020204030204" pitchFamily="49" charset="0"/>
            </a:endParaRPr>
          </a:p>
          <a:p>
            <a:pPr lvl="1"/>
            <a:r>
              <a:rPr lang="de-DE" sz="1150" dirty="0" err="1" smtClean="0">
                <a:latin typeface="Consolas" panose="020B0609020204030204" pitchFamily="49" charset="0"/>
              </a:rPr>
              <a:t>long</a:t>
            </a:r>
            <a:r>
              <a:rPr lang="de-DE" sz="1150" dirty="0" smtClean="0">
                <a:latin typeface="Consolas" panose="020B0609020204030204" pitchFamily="49" charset="0"/>
              </a:rPr>
              <a:t> </a:t>
            </a:r>
            <a:r>
              <a:rPr lang="de-DE" sz="1150" dirty="0">
                <a:latin typeface="Consolas" panose="020B0609020204030204" pitchFamily="49" charset="0"/>
              </a:rPr>
              <a:t>a = 0L; </a:t>
            </a:r>
            <a:endParaRPr lang="de-DE" sz="1150" dirty="0" smtClean="0">
              <a:latin typeface="Consolas" panose="020B0609020204030204" pitchFamily="49" charset="0"/>
            </a:endParaRPr>
          </a:p>
          <a:p>
            <a:pPr lvl="1"/>
            <a:r>
              <a:rPr lang="de-DE" sz="1150" dirty="0" err="1" smtClean="0">
                <a:latin typeface="Consolas" panose="020B0609020204030204" pitchFamily="49" charset="0"/>
              </a:rPr>
              <a:t>byte</a:t>
            </a:r>
            <a:r>
              <a:rPr lang="de-DE" sz="1150" dirty="0" smtClean="0">
                <a:latin typeface="Consolas" panose="020B0609020204030204" pitchFamily="49" charset="0"/>
              </a:rPr>
              <a:t> </a:t>
            </a:r>
            <a:r>
              <a:rPr lang="de-DE" sz="1150" dirty="0" err="1">
                <a:latin typeface="Consolas" panose="020B0609020204030204" pitchFamily="49" charset="0"/>
              </a:rPr>
              <a:t>a_cache</a:t>
            </a:r>
            <a:r>
              <a:rPr lang="de-DE" sz="1150" dirty="0">
                <a:latin typeface="Consolas" panose="020B0609020204030204" pitchFamily="49" charset="0"/>
              </a:rPr>
              <a:t> = 0;</a:t>
            </a:r>
          </a:p>
          <a:p>
            <a:pPr lvl="1"/>
            <a:r>
              <a:rPr lang="de-DE" sz="1150" dirty="0" err="1">
                <a:latin typeface="Consolas" panose="020B0609020204030204" pitchFamily="49" charset="0"/>
              </a:rPr>
              <a:t>byte</a:t>
            </a:r>
            <a:r>
              <a:rPr lang="de-DE" sz="1150" dirty="0">
                <a:latin typeface="Consolas" panose="020B0609020204030204" pitchFamily="49" charset="0"/>
              </a:rPr>
              <a:t> </a:t>
            </a:r>
            <a:r>
              <a:rPr lang="de-DE" sz="1150" dirty="0" err="1">
                <a:latin typeface="Consolas" panose="020B0609020204030204" pitchFamily="49" charset="0"/>
              </a:rPr>
              <a:t>a_pressed</a:t>
            </a:r>
            <a:r>
              <a:rPr lang="de-DE" sz="1150" dirty="0">
                <a:latin typeface="Consolas" panose="020B0609020204030204" pitchFamily="49" charset="0"/>
              </a:rPr>
              <a:t> = 0; </a:t>
            </a:r>
          </a:p>
          <a:p>
            <a:pPr lvl="1"/>
            <a:r>
              <a:rPr lang="de-DE" sz="1150" dirty="0" err="1">
                <a:latin typeface="Consolas" panose="020B0609020204030204" pitchFamily="49" charset="0"/>
              </a:rPr>
              <a:t>long</a:t>
            </a:r>
            <a:r>
              <a:rPr lang="de-DE" sz="1150" dirty="0">
                <a:latin typeface="Consolas" panose="020B0609020204030204" pitchFamily="49" charset="0"/>
              </a:rPr>
              <a:t> </a:t>
            </a:r>
            <a:r>
              <a:rPr lang="de-DE" sz="1150" dirty="0" err="1">
                <a:latin typeface="Consolas" panose="020B0609020204030204" pitchFamily="49" charset="0"/>
              </a:rPr>
              <a:t>v_ergebnis</a:t>
            </a:r>
            <a:r>
              <a:rPr lang="de-DE" sz="1150" dirty="0">
                <a:latin typeface="Consolas" panose="020B0609020204030204" pitchFamily="49" charset="0"/>
              </a:rPr>
              <a:t> = </a:t>
            </a:r>
            <a:r>
              <a:rPr lang="de-DE" sz="1150" dirty="0" smtClean="0">
                <a:latin typeface="Consolas" panose="020B0609020204030204" pitchFamily="49" charset="0"/>
              </a:rPr>
              <a:t>0L;</a:t>
            </a:r>
          </a:p>
          <a:p>
            <a:pPr lvl="1"/>
            <a:r>
              <a:rPr lang="de-DE" sz="1150" dirty="0" err="1" smtClean="0">
                <a:latin typeface="Consolas" panose="020B0609020204030204" pitchFamily="49" charset="0"/>
              </a:rPr>
              <a:t>byte</a:t>
            </a:r>
            <a:r>
              <a:rPr lang="de-DE" sz="1150" dirty="0" smtClean="0">
                <a:latin typeface="Consolas" panose="020B0609020204030204" pitchFamily="49" charset="0"/>
              </a:rPr>
              <a:t> </a:t>
            </a:r>
            <a:r>
              <a:rPr lang="de-DE" sz="1150" dirty="0">
                <a:latin typeface="Consolas" panose="020B0609020204030204" pitchFamily="49" charset="0"/>
              </a:rPr>
              <a:t>q = </a:t>
            </a:r>
            <a:r>
              <a:rPr lang="de-DE" sz="1150" dirty="0" smtClean="0">
                <a:latin typeface="Consolas" panose="020B0609020204030204" pitchFamily="49" charset="0"/>
              </a:rPr>
              <a:t>0L;</a:t>
            </a:r>
          </a:p>
          <a:p>
            <a:pPr lvl="1"/>
            <a:r>
              <a:rPr lang="de-DE" sz="1150" dirty="0" err="1" smtClean="0">
                <a:latin typeface="Consolas" panose="020B0609020204030204" pitchFamily="49" charset="0"/>
              </a:rPr>
              <a:t>long</a:t>
            </a:r>
            <a:r>
              <a:rPr lang="de-DE" sz="1150" dirty="0" smtClean="0">
                <a:latin typeface="Consolas" panose="020B0609020204030204" pitchFamily="49" charset="0"/>
              </a:rPr>
              <a:t> </a:t>
            </a:r>
            <a:r>
              <a:rPr lang="de-DE" sz="1150" dirty="0">
                <a:latin typeface="Consolas" panose="020B0609020204030204" pitchFamily="49" charset="0"/>
              </a:rPr>
              <a:t>w = 0L; </a:t>
            </a:r>
          </a:p>
          <a:p>
            <a:pPr lvl="1"/>
            <a:r>
              <a:rPr lang="de-DE" sz="1150" dirty="0" err="1">
                <a:latin typeface="Consolas" panose="020B0609020204030204" pitchFamily="49" charset="0"/>
              </a:rPr>
              <a:t>long</a:t>
            </a:r>
            <a:r>
              <a:rPr lang="de-DE" sz="1150" dirty="0">
                <a:latin typeface="Consolas" panose="020B0609020204030204" pitchFamily="49" charset="0"/>
              </a:rPr>
              <a:t> e = </a:t>
            </a:r>
            <a:r>
              <a:rPr lang="de-DE" sz="1150" dirty="0" smtClean="0">
                <a:latin typeface="Consolas" panose="020B0609020204030204" pitchFamily="49" charset="0"/>
              </a:rPr>
              <a:t>0L;</a:t>
            </a:r>
          </a:p>
          <a:p>
            <a:pPr lvl="1"/>
            <a:r>
              <a:rPr lang="de-DE" sz="1150" dirty="0" err="1" smtClean="0">
                <a:latin typeface="Consolas" panose="020B0609020204030204" pitchFamily="49" charset="0"/>
              </a:rPr>
              <a:t>long</a:t>
            </a:r>
            <a:r>
              <a:rPr lang="de-DE" sz="1150" dirty="0" smtClean="0">
                <a:latin typeface="Consolas" panose="020B0609020204030204" pitchFamily="49" charset="0"/>
              </a:rPr>
              <a:t> </a:t>
            </a:r>
            <a:r>
              <a:rPr lang="de-DE" sz="1150" dirty="0">
                <a:latin typeface="Consolas" panose="020B0609020204030204" pitchFamily="49" charset="0"/>
              </a:rPr>
              <a:t>t = 0L</a:t>
            </a:r>
            <a:r>
              <a:rPr lang="de-DE" sz="1150" dirty="0" smtClean="0">
                <a:latin typeface="Consolas" panose="020B0609020204030204" pitchFamily="49" charset="0"/>
              </a:rPr>
              <a:t>;</a:t>
            </a:r>
            <a:endParaRPr lang="de-DE" sz="1150" dirty="0">
              <a:latin typeface="Consolas" panose="020B0609020204030204" pitchFamily="49" charset="0"/>
            </a:endParaRPr>
          </a:p>
          <a:p>
            <a:pPr lvl="1"/>
            <a:r>
              <a:rPr lang="de-DE" sz="1150" dirty="0" err="1">
                <a:latin typeface="Consolas" panose="020B0609020204030204" pitchFamily="49" charset="0"/>
              </a:rPr>
              <a:t>byte</a:t>
            </a:r>
            <a:r>
              <a:rPr lang="de-DE" sz="1150" dirty="0">
                <a:latin typeface="Consolas" panose="020B0609020204030204" pitchFamily="49" charset="0"/>
              </a:rPr>
              <a:t> z = </a:t>
            </a:r>
            <a:r>
              <a:rPr lang="de-DE" sz="1150" dirty="0" smtClean="0">
                <a:latin typeface="Consolas" panose="020B0609020204030204" pitchFamily="49" charset="0"/>
              </a:rPr>
              <a:t>0;</a:t>
            </a:r>
          </a:p>
          <a:p>
            <a:pPr lvl="1"/>
            <a:r>
              <a:rPr lang="de-DE" sz="1150" dirty="0" err="1" smtClean="0">
                <a:latin typeface="Consolas" panose="020B0609020204030204" pitchFamily="49" charset="0"/>
              </a:rPr>
              <a:t>long</a:t>
            </a:r>
            <a:r>
              <a:rPr lang="de-DE" sz="1150" dirty="0" smtClean="0">
                <a:latin typeface="Consolas" panose="020B0609020204030204" pitchFamily="49" charset="0"/>
              </a:rPr>
              <a:t> </a:t>
            </a:r>
            <a:r>
              <a:rPr lang="de-DE" sz="1150" dirty="0">
                <a:latin typeface="Consolas" panose="020B0609020204030204" pitchFamily="49" charset="0"/>
              </a:rPr>
              <a:t>o = </a:t>
            </a:r>
            <a:r>
              <a:rPr lang="de-DE" sz="1150" dirty="0" smtClean="0">
                <a:latin typeface="Consolas" panose="020B0609020204030204" pitchFamily="49" charset="0"/>
              </a:rPr>
              <a:t>0L;</a:t>
            </a:r>
          </a:p>
          <a:p>
            <a:pPr lvl="1"/>
            <a:r>
              <a:rPr lang="de-DE" sz="1150" dirty="0" err="1" smtClean="0">
                <a:latin typeface="Consolas" panose="020B0609020204030204" pitchFamily="49" charset="0"/>
              </a:rPr>
              <a:t>long</a:t>
            </a:r>
            <a:r>
              <a:rPr lang="de-DE" sz="1150" dirty="0" smtClean="0">
                <a:latin typeface="Consolas" panose="020B0609020204030204" pitchFamily="49" charset="0"/>
              </a:rPr>
              <a:t> </a:t>
            </a:r>
            <a:r>
              <a:rPr lang="de-DE" sz="1150" dirty="0">
                <a:latin typeface="Consolas" panose="020B0609020204030204" pitchFamily="49" charset="0"/>
              </a:rPr>
              <a:t>p = </a:t>
            </a:r>
            <a:r>
              <a:rPr lang="de-DE" sz="1150" dirty="0" smtClean="0">
                <a:latin typeface="Consolas" panose="020B0609020204030204" pitchFamily="49" charset="0"/>
              </a:rPr>
              <a:t>0L;</a:t>
            </a:r>
          </a:p>
          <a:p>
            <a:pPr lvl="1"/>
            <a:r>
              <a:rPr lang="de-DE" sz="1150" dirty="0" err="1" smtClean="0">
                <a:latin typeface="Consolas" panose="020B0609020204030204" pitchFamily="49" charset="0"/>
              </a:rPr>
              <a:t>long</a:t>
            </a:r>
            <a:r>
              <a:rPr lang="de-DE" sz="1150" dirty="0" smtClean="0">
                <a:latin typeface="Consolas" panose="020B0609020204030204" pitchFamily="49" charset="0"/>
              </a:rPr>
              <a:t> </a:t>
            </a:r>
            <a:r>
              <a:rPr lang="de-DE" sz="1150" dirty="0">
                <a:latin typeface="Consolas" panose="020B0609020204030204" pitchFamily="49" charset="0"/>
              </a:rPr>
              <a:t>u = </a:t>
            </a:r>
            <a:r>
              <a:rPr lang="de-DE" sz="1150" dirty="0" smtClean="0">
                <a:latin typeface="Consolas" panose="020B0609020204030204" pitchFamily="49" charset="0"/>
              </a:rPr>
              <a:t>0L;</a:t>
            </a:r>
          </a:p>
          <a:p>
            <a:pPr lvl="1"/>
            <a:r>
              <a:rPr lang="de-DE" sz="1150" dirty="0" err="1" smtClean="0">
                <a:latin typeface="Consolas" panose="020B0609020204030204" pitchFamily="49" charset="0"/>
              </a:rPr>
              <a:t>byte</a:t>
            </a:r>
            <a:r>
              <a:rPr lang="de-DE" sz="1150" dirty="0" smtClean="0">
                <a:latin typeface="Consolas" panose="020B0609020204030204" pitchFamily="49" charset="0"/>
              </a:rPr>
              <a:t> </a:t>
            </a:r>
            <a:r>
              <a:rPr lang="de-DE" sz="1150" dirty="0" err="1">
                <a:latin typeface="Consolas" panose="020B0609020204030204" pitchFamily="49" charset="0"/>
              </a:rPr>
              <a:t>on_changed</a:t>
            </a:r>
            <a:r>
              <a:rPr lang="de-DE" sz="1150" dirty="0">
                <a:latin typeface="Consolas" panose="020B0609020204030204" pitchFamily="49" charset="0"/>
              </a:rPr>
              <a:t> = </a:t>
            </a:r>
            <a:r>
              <a:rPr lang="de-DE" sz="1150" dirty="0" smtClean="0">
                <a:latin typeface="Consolas" panose="020B0609020204030204" pitchFamily="49" charset="0"/>
              </a:rPr>
              <a:t>0;</a:t>
            </a:r>
          </a:p>
          <a:p>
            <a:pPr lvl="1"/>
            <a:r>
              <a:rPr lang="de-DE" sz="1150" dirty="0" err="1" smtClean="0">
                <a:latin typeface="Consolas" panose="020B0609020204030204" pitchFamily="49" charset="0"/>
              </a:rPr>
              <a:t>byte</a:t>
            </a:r>
            <a:r>
              <a:rPr lang="de-DE" sz="1150" dirty="0" smtClean="0">
                <a:latin typeface="Consolas" panose="020B0609020204030204" pitchFamily="49" charset="0"/>
              </a:rPr>
              <a:t> </a:t>
            </a:r>
            <a:r>
              <a:rPr lang="de-DE" sz="1150" dirty="0" err="1">
                <a:latin typeface="Consolas" panose="020B0609020204030204" pitchFamily="49" charset="0"/>
              </a:rPr>
              <a:t>on_changed_e</a:t>
            </a:r>
            <a:r>
              <a:rPr lang="de-DE" sz="1150" dirty="0">
                <a:latin typeface="Consolas" panose="020B0609020204030204" pitchFamily="49" charset="0"/>
              </a:rPr>
              <a:t> = 0</a:t>
            </a:r>
            <a:r>
              <a:rPr lang="de-DE" sz="1150" dirty="0" smtClean="0">
                <a:latin typeface="Consolas" panose="020B0609020204030204" pitchFamily="49" charset="0"/>
              </a:rPr>
              <a:t>;</a:t>
            </a:r>
          </a:p>
        </p:txBody>
      </p:sp>
      <p:sp>
        <p:nvSpPr>
          <p:cNvPr id="16" name="Textfeld 15"/>
          <p:cNvSpPr txBox="1"/>
          <p:nvPr/>
        </p:nvSpPr>
        <p:spPr>
          <a:xfrm rot="5400000">
            <a:off x="-792290" y="3476214"/>
            <a:ext cx="3934539" cy="492443"/>
          </a:xfrm>
          <a:prstGeom prst="rect">
            <a:avLst/>
          </a:prstGeom>
          <a:noFill/>
        </p:spPr>
        <p:txBody>
          <a:bodyPr wrap="none" rtlCol="0">
            <a:spAutoFit/>
          </a:bodyPr>
          <a:lstStyle/>
          <a:p>
            <a:pPr algn="ctr"/>
            <a:r>
              <a:rPr lang="de-DE" sz="2600" dirty="0" err="1" smtClean="0">
                <a:solidFill>
                  <a:schemeClr val="bg2"/>
                </a:solidFill>
              </a:rPr>
              <a:t>Genuzte</a:t>
            </a:r>
            <a:r>
              <a:rPr lang="de-DE" sz="2600" dirty="0" smtClean="0">
                <a:solidFill>
                  <a:schemeClr val="bg2"/>
                </a:solidFill>
              </a:rPr>
              <a:t> Variablen im Script</a:t>
            </a:r>
            <a:endParaRPr lang="de-DE" sz="2600" dirty="0">
              <a:solidFill>
                <a:schemeClr val="bg2"/>
              </a:solidFill>
            </a:endParaRPr>
          </a:p>
        </p:txBody>
      </p:sp>
    </p:spTree>
    <p:extLst>
      <p:ext uri="{BB962C8B-B14F-4D97-AF65-F5344CB8AC3E}">
        <p14:creationId xmlns:p14="http://schemas.microsoft.com/office/powerpoint/2010/main" val="77042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lt">
                                    <p:tmPct val="8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iterate type="lt">
                                    <p:tmPct val="8000"/>
                                  </p:iterate>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73768" y="334777"/>
            <a:ext cx="11252175"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Rechenoperationen</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Addieren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6" name="Untertitel 2"/>
          <p:cNvSpPr txBox="1">
            <a:spLocks/>
          </p:cNvSpPr>
          <p:nvPr/>
        </p:nvSpPr>
        <p:spPr>
          <a:xfrm>
            <a:off x="1523998" y="4708257"/>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Dividieren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5" name="Abgerundetes Rechteck 4"/>
          <p:cNvSpPr/>
          <p:nvPr/>
        </p:nvSpPr>
        <p:spPr>
          <a:xfrm>
            <a:off x="7495410" y="1401635"/>
            <a:ext cx="4238278" cy="4689974"/>
          </a:xfrm>
          <a:prstGeom prst="roundRect">
            <a:avLst>
              <a:gd name="adj" fmla="val 13484"/>
            </a:avLst>
          </a:prstGeom>
          <a:solidFill>
            <a:schemeClr val="tx1">
              <a:lumMod val="75000"/>
              <a:lumOff val="25000"/>
              <a:alpha val="6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de-DE" sz="1150" dirty="0" err="1">
                <a:latin typeface="Consolas" panose="020B0609020204030204" pitchFamily="49" charset="0"/>
              </a:rPr>
              <a:t>if</a:t>
            </a:r>
            <a:r>
              <a:rPr lang="de-DE" sz="1150" dirty="0">
                <a:latin typeface="Consolas" panose="020B0609020204030204" pitchFamily="49" charset="0"/>
              </a:rPr>
              <a:t> (z == 2</a:t>
            </a:r>
            <a:r>
              <a:rPr lang="de-DE" sz="1150" dirty="0" smtClean="0">
                <a:latin typeface="Consolas" panose="020B0609020204030204" pitchFamily="49" charset="0"/>
              </a:rPr>
              <a:t>) {</a:t>
            </a:r>
            <a:endParaRPr lang="de-DE" sz="1150" dirty="0">
              <a:latin typeface="Consolas" panose="020B0609020204030204" pitchFamily="49" charset="0"/>
            </a:endParaRPr>
          </a:p>
          <a:p>
            <a:pPr lvl="1"/>
            <a:r>
              <a:rPr lang="de-DE" sz="1150" dirty="0" err="1">
                <a:latin typeface="Consolas" panose="020B0609020204030204" pitchFamily="49" charset="0"/>
              </a:rPr>
              <a:t>ergebnis</a:t>
            </a:r>
            <a:r>
              <a:rPr lang="de-DE" sz="1150" dirty="0">
                <a:latin typeface="Consolas" panose="020B0609020204030204" pitchFamily="49" charset="0"/>
              </a:rPr>
              <a:t> = </a:t>
            </a:r>
            <a:r>
              <a:rPr lang="de-DE" sz="1150" dirty="0" err="1">
                <a:latin typeface="Consolas" panose="020B0609020204030204" pitchFamily="49" charset="0"/>
              </a:rPr>
              <a:t>t+e</a:t>
            </a:r>
            <a:r>
              <a:rPr lang="de-DE" sz="1150" dirty="0">
                <a:latin typeface="Consolas" panose="020B0609020204030204" pitchFamily="49" charset="0"/>
              </a:rPr>
              <a:t>;</a:t>
            </a:r>
          </a:p>
          <a:p>
            <a:pPr lvl="1"/>
            <a:r>
              <a:rPr lang="de-DE" sz="1150" dirty="0" err="1">
                <a:latin typeface="Consolas" panose="020B0609020204030204" pitchFamily="49" charset="0"/>
              </a:rPr>
              <a:t>lcd.clear</a:t>
            </a:r>
            <a:r>
              <a:rPr lang="de-DE" sz="1150" dirty="0">
                <a:latin typeface="Consolas" panose="020B0609020204030204" pitchFamily="49" charset="0"/>
              </a:rPr>
              <a:t>();</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(0,0</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(t);</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(7,0</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a:t>
            </a:r>
          </a:p>
          <a:p>
            <a:pPr lvl="1"/>
            <a:r>
              <a:rPr lang="de-DE" sz="1150" dirty="0" smtClean="0">
                <a:latin typeface="Consolas" panose="020B0609020204030204" pitchFamily="49" charset="0"/>
              </a:rPr>
              <a:t>o </a:t>
            </a:r>
            <a:r>
              <a:rPr lang="de-DE" sz="1150" dirty="0">
                <a:latin typeface="Consolas" panose="020B0609020204030204" pitchFamily="49" charset="0"/>
              </a:rPr>
              <a:t>= w/10;</a:t>
            </a:r>
          </a:p>
          <a:p>
            <a:pPr lvl="1"/>
            <a:r>
              <a:rPr lang="de-DE" sz="1150" dirty="0">
                <a:latin typeface="Consolas" panose="020B0609020204030204" pitchFamily="49" charset="0"/>
              </a:rPr>
              <a:t>u = o;</a:t>
            </a:r>
          </a:p>
          <a:p>
            <a:pPr lvl="1"/>
            <a:r>
              <a:rPr lang="de-DE" sz="1150" dirty="0" err="1" smtClean="0">
                <a:latin typeface="Consolas" panose="020B0609020204030204" pitchFamily="49" charset="0"/>
              </a:rPr>
              <a:t>on_changed_e</a:t>
            </a:r>
            <a:r>
              <a:rPr lang="de-DE" sz="1150" dirty="0" smtClean="0">
                <a:latin typeface="Consolas" panose="020B0609020204030204" pitchFamily="49" charset="0"/>
              </a:rPr>
              <a:t> </a:t>
            </a:r>
            <a:r>
              <a:rPr lang="de-DE" sz="1150" dirty="0">
                <a:latin typeface="Consolas" panose="020B0609020204030204" pitchFamily="49" charset="0"/>
              </a:rPr>
              <a:t>= 0;</a:t>
            </a:r>
          </a:p>
          <a:p>
            <a:pPr lvl="1"/>
            <a:r>
              <a:rPr lang="de-DE" sz="1150" dirty="0">
                <a:latin typeface="Consolas" panose="020B0609020204030204" pitchFamily="49" charset="0"/>
              </a:rPr>
              <a:t>  </a:t>
            </a:r>
            <a:r>
              <a:rPr lang="de-DE" sz="1150" dirty="0" err="1">
                <a:latin typeface="Consolas" panose="020B0609020204030204" pitchFamily="49" charset="0"/>
              </a:rPr>
              <a:t>for</a:t>
            </a:r>
            <a:r>
              <a:rPr lang="de-DE" sz="1150" dirty="0">
                <a:latin typeface="Consolas" panose="020B0609020204030204" pitchFamily="49" charset="0"/>
              </a:rPr>
              <a:t>(t != 0; u &gt;= 1000000;) </a:t>
            </a:r>
            <a:r>
              <a:rPr lang="de-DE" sz="1150" dirty="0" smtClean="0">
                <a:latin typeface="Consolas" panose="020B0609020204030204" pitchFamily="49" charset="0"/>
              </a:rPr>
              <a:t>{</a:t>
            </a:r>
            <a:endParaRPr lang="de-DE" sz="1150" dirty="0">
              <a:latin typeface="Consolas" panose="020B0609020204030204" pitchFamily="49" charset="0"/>
            </a:endParaRPr>
          </a:p>
          <a:p>
            <a:pPr lvl="1"/>
            <a:r>
              <a:rPr lang="de-DE" sz="1150" dirty="0">
                <a:latin typeface="Consolas" panose="020B0609020204030204" pitchFamily="49" charset="0"/>
              </a:rPr>
              <a:t>    u = u/10;</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(10,0);</a:t>
            </a:r>
          </a:p>
          <a:p>
            <a:pPr lvl="1"/>
            <a:r>
              <a:rPr lang="de-DE" sz="1150" dirty="0">
                <a:latin typeface="Consolas" panose="020B0609020204030204" pitchFamily="49" charset="0"/>
              </a:rPr>
              <a:t>    </a:t>
            </a:r>
            <a:r>
              <a:rPr lang="de-DE" sz="1150" dirty="0" err="1">
                <a:latin typeface="Consolas" panose="020B0609020204030204" pitchFamily="49" charset="0"/>
              </a:rPr>
              <a:t>lcd.print</a:t>
            </a:r>
            <a:r>
              <a:rPr lang="de-DE" sz="1150" dirty="0">
                <a:latin typeface="Consolas" panose="020B0609020204030204" pitchFamily="49" charset="0"/>
              </a:rPr>
              <a:t>(u);</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(15,0);</a:t>
            </a:r>
          </a:p>
          <a:p>
            <a:pPr lvl="1"/>
            <a:r>
              <a:rPr lang="de-DE" sz="1150" dirty="0">
                <a:latin typeface="Consolas" panose="020B0609020204030204" pitchFamily="49" charset="0"/>
              </a:rPr>
              <a:t>    </a:t>
            </a:r>
            <a:r>
              <a:rPr lang="de-DE" sz="1150" dirty="0" err="1">
                <a:latin typeface="Consolas" panose="020B0609020204030204" pitchFamily="49" charset="0"/>
              </a:rPr>
              <a:t>lcd.write</a:t>
            </a:r>
            <a:r>
              <a:rPr lang="de-DE" sz="1150" dirty="0">
                <a:latin typeface="Consolas" panose="020B0609020204030204" pitchFamily="49" charset="0"/>
              </a:rPr>
              <a:t>(</a:t>
            </a:r>
            <a:r>
              <a:rPr lang="de-DE" sz="1150" dirty="0" err="1">
                <a:latin typeface="Consolas" panose="020B0609020204030204" pitchFamily="49" charset="0"/>
              </a:rPr>
              <a:t>byte</a:t>
            </a:r>
            <a:r>
              <a:rPr lang="de-DE" sz="1150" dirty="0">
                <a:latin typeface="Consolas" panose="020B0609020204030204" pitchFamily="49" charset="0"/>
              </a:rPr>
              <a:t>(0));</a:t>
            </a:r>
          </a:p>
          <a:p>
            <a:pPr lvl="1"/>
            <a:r>
              <a:rPr lang="de-DE" sz="1150" dirty="0">
                <a:latin typeface="Consolas" panose="020B0609020204030204" pitchFamily="49" charset="0"/>
              </a:rPr>
              <a:t>    </a:t>
            </a:r>
            <a:r>
              <a:rPr lang="de-DE" sz="1150" dirty="0" err="1">
                <a:latin typeface="Consolas" panose="020B0609020204030204" pitchFamily="49" charset="0"/>
              </a:rPr>
              <a:t>on_changed_e</a:t>
            </a:r>
            <a:r>
              <a:rPr lang="de-DE" sz="1150" dirty="0">
                <a:latin typeface="Consolas" panose="020B0609020204030204" pitchFamily="49" charset="0"/>
              </a:rPr>
              <a:t> = 1</a:t>
            </a:r>
            <a:r>
              <a:rPr lang="de-DE" sz="1150" dirty="0" smtClean="0">
                <a:latin typeface="Consolas" panose="020B0609020204030204" pitchFamily="49" charset="0"/>
              </a:rPr>
              <a:t>;}</a:t>
            </a:r>
            <a:endParaRPr lang="de-DE" sz="1150" dirty="0">
              <a:latin typeface="Consolas" panose="020B0609020204030204" pitchFamily="49" charset="0"/>
            </a:endParaRPr>
          </a:p>
          <a:p>
            <a:pPr lvl="1"/>
            <a:r>
              <a:rPr lang="de-DE" sz="1150" dirty="0">
                <a:latin typeface="Consolas" panose="020B0609020204030204" pitchFamily="49" charset="0"/>
              </a:rPr>
              <a:t>  </a:t>
            </a:r>
            <a:r>
              <a:rPr lang="de-DE" sz="1150" dirty="0" err="1">
                <a:latin typeface="Consolas" panose="020B0609020204030204" pitchFamily="49" charset="0"/>
              </a:rPr>
              <a:t>if</a:t>
            </a:r>
            <a:r>
              <a:rPr lang="de-DE" sz="1150" dirty="0">
                <a:latin typeface="Consolas" panose="020B0609020204030204" pitchFamily="49" charset="0"/>
              </a:rPr>
              <a:t>(</a:t>
            </a:r>
            <a:r>
              <a:rPr lang="de-DE" sz="1150" dirty="0" err="1">
                <a:latin typeface="Consolas" panose="020B0609020204030204" pitchFamily="49" charset="0"/>
              </a:rPr>
              <a:t>on_changed_e</a:t>
            </a:r>
            <a:r>
              <a:rPr lang="de-DE" sz="1150" dirty="0">
                <a:latin typeface="Consolas" panose="020B0609020204030204" pitchFamily="49" charset="0"/>
              </a:rPr>
              <a:t> != 1){</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(10,0);</a:t>
            </a:r>
          </a:p>
          <a:p>
            <a:pPr lvl="1"/>
            <a:r>
              <a:rPr lang="de-DE" sz="1150" dirty="0">
                <a:latin typeface="Consolas" panose="020B0609020204030204" pitchFamily="49" charset="0"/>
              </a:rPr>
              <a:t>  </a:t>
            </a:r>
            <a:r>
              <a:rPr lang="de-DE" sz="1150" dirty="0" err="1">
                <a:latin typeface="Consolas" panose="020B0609020204030204" pitchFamily="49" charset="0"/>
              </a:rPr>
              <a:t>lcd.print</a:t>
            </a:r>
            <a:r>
              <a:rPr lang="de-DE" sz="1150" dirty="0">
                <a:latin typeface="Consolas" panose="020B0609020204030204" pitchFamily="49" charset="0"/>
              </a:rPr>
              <a:t>(u</a:t>
            </a:r>
            <a:r>
              <a:rPr lang="de-DE" sz="1150" dirty="0" smtClean="0">
                <a:latin typeface="Consolas" panose="020B0609020204030204" pitchFamily="49" charset="0"/>
              </a:rPr>
              <a:t>);}</a:t>
            </a:r>
            <a:endParaRPr lang="de-DE" sz="1150" dirty="0">
              <a:latin typeface="Consolas" panose="020B0609020204030204" pitchFamily="49" charset="0"/>
            </a:endParaRP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(0,1</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a:t>
            </a:r>
          </a:p>
          <a:p>
            <a:pPr lvl="1"/>
            <a:r>
              <a:rPr lang="de-DE" sz="1150" dirty="0" err="1">
                <a:latin typeface="Consolas" panose="020B0609020204030204" pitchFamily="49" charset="0"/>
              </a:rPr>
              <a:t>lcd.setCursor</a:t>
            </a:r>
            <a:r>
              <a:rPr lang="de-DE" sz="1150" dirty="0">
                <a:latin typeface="Consolas" panose="020B0609020204030204" pitchFamily="49" charset="0"/>
              </a:rPr>
              <a:t>(5,1);</a:t>
            </a:r>
          </a:p>
          <a:p>
            <a:pPr lvl="1"/>
            <a:r>
              <a:rPr lang="de-DE" sz="1150" dirty="0" err="1">
                <a:latin typeface="Consolas" panose="020B0609020204030204" pitchFamily="49" charset="0"/>
              </a:rPr>
              <a:t>lcd.print</a:t>
            </a:r>
            <a:r>
              <a:rPr lang="de-DE" sz="1150" dirty="0">
                <a:latin typeface="Consolas" panose="020B0609020204030204" pitchFamily="49" charset="0"/>
              </a:rPr>
              <a:t>(</a:t>
            </a:r>
            <a:r>
              <a:rPr lang="de-DE" sz="1150" dirty="0" err="1">
                <a:latin typeface="Consolas" panose="020B0609020204030204" pitchFamily="49" charset="0"/>
              </a:rPr>
              <a:t>ergebnis</a:t>
            </a:r>
            <a:r>
              <a:rPr lang="de-DE" sz="1150" dirty="0">
                <a:latin typeface="Consolas" panose="020B0609020204030204" pitchFamily="49" charset="0"/>
              </a:rPr>
              <a:t>);</a:t>
            </a:r>
          </a:p>
          <a:p>
            <a:pPr lvl="1"/>
            <a:r>
              <a:rPr lang="de-DE" sz="1150" dirty="0" err="1">
                <a:latin typeface="Consolas" panose="020B0609020204030204" pitchFamily="49" charset="0"/>
              </a:rPr>
              <a:t>v_ergebnis</a:t>
            </a:r>
            <a:r>
              <a:rPr lang="de-DE" sz="1150" dirty="0">
                <a:latin typeface="Consolas" panose="020B0609020204030204" pitchFamily="49" charset="0"/>
              </a:rPr>
              <a:t> = </a:t>
            </a:r>
            <a:r>
              <a:rPr lang="de-DE" sz="1150" dirty="0" err="1">
                <a:latin typeface="Consolas" panose="020B0609020204030204" pitchFamily="49" charset="0"/>
              </a:rPr>
              <a:t>ergebnis</a:t>
            </a:r>
            <a:r>
              <a:rPr lang="de-DE" sz="1150" dirty="0">
                <a:latin typeface="Consolas" panose="020B0609020204030204" pitchFamily="49" charset="0"/>
              </a:rPr>
              <a:t>;</a:t>
            </a:r>
          </a:p>
          <a:p>
            <a:pPr lvl="1"/>
            <a:r>
              <a:rPr lang="de-DE" sz="1150" dirty="0" smtClean="0">
                <a:latin typeface="Consolas" panose="020B0609020204030204" pitchFamily="49" charset="0"/>
              </a:rPr>
              <a:t>}</a:t>
            </a:r>
          </a:p>
        </p:txBody>
      </p:sp>
      <p:sp>
        <p:nvSpPr>
          <p:cNvPr id="10" name="Textfeld 9"/>
          <p:cNvSpPr txBox="1"/>
          <p:nvPr/>
        </p:nvSpPr>
        <p:spPr>
          <a:xfrm rot="5400000">
            <a:off x="5849358" y="3500402"/>
            <a:ext cx="4017382" cy="492443"/>
          </a:xfrm>
          <a:prstGeom prst="rect">
            <a:avLst/>
          </a:prstGeom>
          <a:noFill/>
        </p:spPr>
        <p:txBody>
          <a:bodyPr wrap="none" rtlCol="0">
            <a:spAutoFit/>
          </a:bodyPr>
          <a:lstStyle/>
          <a:p>
            <a:pPr algn="ctr"/>
            <a:r>
              <a:rPr lang="de-DE" sz="2600" dirty="0" smtClean="0">
                <a:solidFill>
                  <a:schemeClr val="bg2"/>
                </a:solidFill>
              </a:rPr>
              <a:t>Code für Additionsverfahren</a:t>
            </a:r>
            <a:endParaRPr lang="de-DE" sz="2600" dirty="0">
              <a:solidFill>
                <a:schemeClr val="bg2"/>
              </a:solidFill>
            </a:endParaRPr>
          </a:p>
        </p:txBody>
      </p:sp>
      <p:sp>
        <p:nvSpPr>
          <p:cNvPr id="11" name="Untertitel 2"/>
          <p:cNvSpPr txBox="1">
            <a:spLocks/>
          </p:cNvSpPr>
          <p:nvPr/>
        </p:nvSpPr>
        <p:spPr>
          <a:xfrm>
            <a:off x="1523998" y="3776805"/>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Subtrahieren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14" name="Untertitel 2"/>
          <p:cNvSpPr txBox="1">
            <a:spLocks/>
          </p:cNvSpPr>
          <p:nvPr/>
        </p:nvSpPr>
        <p:spPr>
          <a:xfrm>
            <a:off x="1523998" y="2841210"/>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Multiplizieren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1215735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73768" y="334777"/>
            <a:ext cx="11252175"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Rechenoperationen</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Addieren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6" name="Untertitel 2"/>
          <p:cNvSpPr txBox="1">
            <a:spLocks/>
          </p:cNvSpPr>
          <p:nvPr/>
        </p:nvSpPr>
        <p:spPr>
          <a:xfrm>
            <a:off x="1523998" y="4708257"/>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Dividieren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5" name="Abgerundetes Rechteck 4"/>
          <p:cNvSpPr/>
          <p:nvPr/>
        </p:nvSpPr>
        <p:spPr>
          <a:xfrm>
            <a:off x="7495410" y="1401635"/>
            <a:ext cx="4238278" cy="4689974"/>
          </a:xfrm>
          <a:prstGeom prst="roundRect">
            <a:avLst>
              <a:gd name="adj" fmla="val 13484"/>
            </a:avLst>
          </a:prstGeom>
          <a:solidFill>
            <a:schemeClr val="tx1">
              <a:lumMod val="75000"/>
              <a:lumOff val="25000"/>
              <a:alpha val="6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de-DE" sz="1150" dirty="0" err="1">
                <a:latin typeface="Consolas" panose="020B0609020204030204" pitchFamily="49" charset="0"/>
              </a:rPr>
              <a:t>if</a:t>
            </a:r>
            <a:r>
              <a:rPr lang="de-DE" sz="1150" dirty="0">
                <a:latin typeface="Consolas" panose="020B0609020204030204" pitchFamily="49" charset="0"/>
              </a:rPr>
              <a:t> (z == 4</a:t>
            </a:r>
            <a:r>
              <a:rPr lang="de-DE" sz="1150" dirty="0" smtClean="0">
                <a:latin typeface="Consolas" panose="020B0609020204030204" pitchFamily="49" charset="0"/>
              </a:rPr>
              <a:t>){</a:t>
            </a:r>
            <a:endParaRPr lang="de-DE" sz="1150" dirty="0">
              <a:latin typeface="Consolas" panose="020B0609020204030204" pitchFamily="49" charset="0"/>
            </a:endParaRPr>
          </a:p>
          <a:p>
            <a:pPr lvl="1"/>
            <a:r>
              <a:rPr lang="de-DE" sz="1150" dirty="0" err="1">
                <a:latin typeface="Consolas" panose="020B0609020204030204" pitchFamily="49" charset="0"/>
              </a:rPr>
              <a:t>ergebnis</a:t>
            </a:r>
            <a:r>
              <a:rPr lang="de-DE" sz="1150" dirty="0">
                <a:latin typeface="Consolas" panose="020B0609020204030204" pitchFamily="49" charset="0"/>
              </a:rPr>
              <a:t> = t*e;</a:t>
            </a:r>
          </a:p>
          <a:p>
            <a:pPr lvl="1"/>
            <a:r>
              <a:rPr lang="de-DE" sz="1150" dirty="0" err="1">
                <a:latin typeface="Consolas" panose="020B0609020204030204" pitchFamily="49" charset="0"/>
              </a:rPr>
              <a:t>lcd.clear</a:t>
            </a:r>
            <a:r>
              <a:rPr lang="de-DE" sz="1150" dirty="0">
                <a:latin typeface="Consolas" panose="020B0609020204030204" pitchFamily="49" charset="0"/>
              </a:rPr>
              <a:t>();</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(0,0</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(t);</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(7,0</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("x");</a:t>
            </a:r>
          </a:p>
          <a:p>
            <a:pPr lvl="1"/>
            <a:r>
              <a:rPr lang="de-DE" sz="1150" dirty="0" smtClean="0">
                <a:latin typeface="Consolas" panose="020B0609020204030204" pitchFamily="49" charset="0"/>
              </a:rPr>
              <a:t>o </a:t>
            </a:r>
            <a:r>
              <a:rPr lang="de-DE" sz="1150" dirty="0">
                <a:latin typeface="Consolas" panose="020B0609020204030204" pitchFamily="49" charset="0"/>
              </a:rPr>
              <a:t>= w/10;</a:t>
            </a:r>
          </a:p>
          <a:p>
            <a:pPr lvl="1"/>
            <a:r>
              <a:rPr lang="de-DE" sz="1150" dirty="0">
                <a:latin typeface="Consolas" panose="020B0609020204030204" pitchFamily="49" charset="0"/>
              </a:rPr>
              <a:t>u = o;</a:t>
            </a:r>
          </a:p>
          <a:p>
            <a:pPr lvl="1"/>
            <a:r>
              <a:rPr lang="de-DE" sz="1150" dirty="0">
                <a:latin typeface="Consolas" panose="020B0609020204030204" pitchFamily="49" charset="0"/>
              </a:rPr>
              <a:t>  </a:t>
            </a:r>
            <a:r>
              <a:rPr lang="de-DE" sz="1150" dirty="0" err="1">
                <a:latin typeface="Consolas" panose="020B0609020204030204" pitchFamily="49" charset="0"/>
              </a:rPr>
              <a:t>on_changed_e</a:t>
            </a:r>
            <a:r>
              <a:rPr lang="de-DE" sz="1150" dirty="0">
                <a:latin typeface="Consolas" panose="020B0609020204030204" pitchFamily="49" charset="0"/>
              </a:rPr>
              <a:t> = 0;</a:t>
            </a:r>
          </a:p>
          <a:p>
            <a:pPr lvl="1"/>
            <a:r>
              <a:rPr lang="de-DE" sz="1150" dirty="0">
                <a:latin typeface="Consolas" panose="020B0609020204030204" pitchFamily="49" charset="0"/>
              </a:rPr>
              <a:t>  </a:t>
            </a:r>
            <a:r>
              <a:rPr lang="de-DE" sz="1150" dirty="0" err="1">
                <a:latin typeface="Consolas" panose="020B0609020204030204" pitchFamily="49" charset="0"/>
              </a:rPr>
              <a:t>for</a:t>
            </a:r>
            <a:r>
              <a:rPr lang="de-DE" sz="1150" dirty="0">
                <a:latin typeface="Consolas" panose="020B0609020204030204" pitchFamily="49" charset="0"/>
              </a:rPr>
              <a:t>(t != 0; u &gt;= 1000000;) </a:t>
            </a:r>
            <a:r>
              <a:rPr lang="de-DE" sz="1150" dirty="0" smtClean="0">
                <a:latin typeface="Consolas" panose="020B0609020204030204" pitchFamily="49" charset="0"/>
              </a:rPr>
              <a:t>{</a:t>
            </a:r>
          </a:p>
          <a:p>
            <a:pPr lvl="1"/>
            <a:r>
              <a:rPr lang="de-DE" sz="1150" dirty="0" smtClean="0">
                <a:latin typeface="Consolas" panose="020B0609020204030204" pitchFamily="49" charset="0"/>
              </a:rPr>
              <a:t>    u </a:t>
            </a:r>
            <a:r>
              <a:rPr lang="de-DE" sz="1150" dirty="0">
                <a:latin typeface="Consolas" panose="020B0609020204030204" pitchFamily="49" charset="0"/>
              </a:rPr>
              <a:t>= u/10;</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(10,0);</a:t>
            </a:r>
          </a:p>
          <a:p>
            <a:pPr lvl="1"/>
            <a:r>
              <a:rPr lang="de-DE" sz="1150" dirty="0">
                <a:latin typeface="Consolas" panose="020B0609020204030204" pitchFamily="49" charset="0"/>
              </a:rPr>
              <a:t>    </a:t>
            </a:r>
            <a:r>
              <a:rPr lang="de-DE" sz="1150" dirty="0" err="1">
                <a:latin typeface="Consolas" panose="020B0609020204030204" pitchFamily="49" charset="0"/>
              </a:rPr>
              <a:t>lcd.print</a:t>
            </a:r>
            <a:r>
              <a:rPr lang="de-DE" sz="1150" dirty="0">
                <a:latin typeface="Consolas" panose="020B0609020204030204" pitchFamily="49" charset="0"/>
              </a:rPr>
              <a:t>(u);</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(15,0);</a:t>
            </a:r>
          </a:p>
          <a:p>
            <a:pPr lvl="1"/>
            <a:r>
              <a:rPr lang="de-DE" sz="1150" dirty="0">
                <a:latin typeface="Consolas" panose="020B0609020204030204" pitchFamily="49" charset="0"/>
              </a:rPr>
              <a:t>    </a:t>
            </a:r>
            <a:r>
              <a:rPr lang="de-DE" sz="1150" dirty="0" err="1">
                <a:latin typeface="Consolas" panose="020B0609020204030204" pitchFamily="49" charset="0"/>
              </a:rPr>
              <a:t>lcd.write</a:t>
            </a:r>
            <a:r>
              <a:rPr lang="de-DE" sz="1150" dirty="0">
                <a:latin typeface="Consolas" panose="020B0609020204030204" pitchFamily="49" charset="0"/>
              </a:rPr>
              <a:t>(</a:t>
            </a:r>
            <a:r>
              <a:rPr lang="de-DE" sz="1150" dirty="0" err="1">
                <a:latin typeface="Consolas" panose="020B0609020204030204" pitchFamily="49" charset="0"/>
              </a:rPr>
              <a:t>byte</a:t>
            </a:r>
            <a:r>
              <a:rPr lang="de-DE" sz="1150" dirty="0">
                <a:latin typeface="Consolas" panose="020B0609020204030204" pitchFamily="49" charset="0"/>
              </a:rPr>
              <a:t>(0));</a:t>
            </a:r>
          </a:p>
          <a:p>
            <a:pPr lvl="1"/>
            <a:r>
              <a:rPr lang="de-DE" sz="1150" dirty="0">
                <a:latin typeface="Consolas" panose="020B0609020204030204" pitchFamily="49" charset="0"/>
              </a:rPr>
              <a:t>    </a:t>
            </a:r>
            <a:r>
              <a:rPr lang="de-DE" sz="1150" dirty="0" err="1">
                <a:latin typeface="Consolas" panose="020B0609020204030204" pitchFamily="49" charset="0"/>
              </a:rPr>
              <a:t>on_changed_e</a:t>
            </a:r>
            <a:r>
              <a:rPr lang="de-DE" sz="1150" dirty="0">
                <a:latin typeface="Consolas" panose="020B0609020204030204" pitchFamily="49" charset="0"/>
              </a:rPr>
              <a:t> = 1</a:t>
            </a:r>
            <a:r>
              <a:rPr lang="de-DE" sz="1150" dirty="0" smtClean="0">
                <a:latin typeface="Consolas" panose="020B0609020204030204" pitchFamily="49" charset="0"/>
              </a:rPr>
              <a:t>;}</a:t>
            </a:r>
            <a:endParaRPr lang="de-DE" sz="1150" dirty="0">
              <a:latin typeface="Consolas" panose="020B0609020204030204" pitchFamily="49" charset="0"/>
            </a:endParaRPr>
          </a:p>
          <a:p>
            <a:pPr lvl="1"/>
            <a:r>
              <a:rPr lang="de-DE" sz="1150" dirty="0">
                <a:latin typeface="Consolas" panose="020B0609020204030204" pitchFamily="49" charset="0"/>
              </a:rPr>
              <a:t>  </a:t>
            </a:r>
            <a:r>
              <a:rPr lang="de-DE" sz="1150" dirty="0" err="1">
                <a:latin typeface="Consolas" panose="020B0609020204030204" pitchFamily="49" charset="0"/>
              </a:rPr>
              <a:t>if</a:t>
            </a:r>
            <a:r>
              <a:rPr lang="de-DE" sz="1150" dirty="0">
                <a:latin typeface="Consolas" panose="020B0609020204030204" pitchFamily="49" charset="0"/>
              </a:rPr>
              <a:t>(</a:t>
            </a:r>
            <a:r>
              <a:rPr lang="de-DE" sz="1150" dirty="0" err="1">
                <a:latin typeface="Consolas" panose="020B0609020204030204" pitchFamily="49" charset="0"/>
              </a:rPr>
              <a:t>on_changed_e</a:t>
            </a:r>
            <a:r>
              <a:rPr lang="de-DE" sz="1150" dirty="0">
                <a:latin typeface="Consolas" panose="020B0609020204030204" pitchFamily="49" charset="0"/>
              </a:rPr>
              <a:t> != 1){</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(10,0);</a:t>
            </a:r>
          </a:p>
          <a:p>
            <a:pPr lvl="1"/>
            <a:r>
              <a:rPr lang="de-DE" sz="1150" dirty="0">
                <a:latin typeface="Consolas" panose="020B0609020204030204" pitchFamily="49" charset="0"/>
              </a:rPr>
              <a:t>  </a:t>
            </a:r>
            <a:r>
              <a:rPr lang="de-DE" sz="1150" dirty="0" err="1">
                <a:latin typeface="Consolas" panose="020B0609020204030204" pitchFamily="49" charset="0"/>
              </a:rPr>
              <a:t>lcd.print</a:t>
            </a:r>
            <a:r>
              <a:rPr lang="de-DE" sz="1150" dirty="0">
                <a:latin typeface="Consolas" panose="020B0609020204030204" pitchFamily="49" charset="0"/>
              </a:rPr>
              <a:t>(u</a:t>
            </a:r>
            <a:r>
              <a:rPr lang="de-DE" sz="1150" dirty="0" smtClean="0">
                <a:latin typeface="Consolas" panose="020B0609020204030204" pitchFamily="49" charset="0"/>
              </a:rPr>
              <a:t>);}</a:t>
            </a:r>
            <a:endParaRPr lang="de-DE" sz="1150" dirty="0">
              <a:latin typeface="Consolas" panose="020B0609020204030204" pitchFamily="49" charset="0"/>
            </a:endParaRP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(0,1</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a:t>
            </a:r>
          </a:p>
          <a:p>
            <a:pPr lvl="1"/>
            <a:r>
              <a:rPr lang="de-DE" sz="1150" dirty="0" err="1">
                <a:latin typeface="Consolas" panose="020B0609020204030204" pitchFamily="49" charset="0"/>
              </a:rPr>
              <a:t>lcd.setCursor</a:t>
            </a:r>
            <a:r>
              <a:rPr lang="de-DE" sz="1150" dirty="0">
                <a:latin typeface="Consolas" panose="020B0609020204030204" pitchFamily="49" charset="0"/>
              </a:rPr>
              <a:t>(5,1);</a:t>
            </a:r>
          </a:p>
          <a:p>
            <a:pPr lvl="1"/>
            <a:r>
              <a:rPr lang="de-DE" sz="1150" dirty="0" err="1">
                <a:latin typeface="Consolas" panose="020B0609020204030204" pitchFamily="49" charset="0"/>
              </a:rPr>
              <a:t>lcd.print</a:t>
            </a:r>
            <a:r>
              <a:rPr lang="de-DE" sz="1150" dirty="0">
                <a:latin typeface="Consolas" panose="020B0609020204030204" pitchFamily="49" charset="0"/>
              </a:rPr>
              <a:t>(</a:t>
            </a:r>
            <a:r>
              <a:rPr lang="de-DE" sz="1150" dirty="0" err="1">
                <a:latin typeface="Consolas" panose="020B0609020204030204" pitchFamily="49" charset="0"/>
              </a:rPr>
              <a:t>ergebnis</a:t>
            </a:r>
            <a:r>
              <a:rPr lang="de-DE" sz="1150" dirty="0">
                <a:latin typeface="Consolas" panose="020B0609020204030204" pitchFamily="49" charset="0"/>
              </a:rPr>
              <a:t>);</a:t>
            </a:r>
          </a:p>
          <a:p>
            <a:pPr lvl="1"/>
            <a:r>
              <a:rPr lang="de-DE" sz="1150" dirty="0" err="1">
                <a:latin typeface="Consolas" panose="020B0609020204030204" pitchFamily="49" charset="0"/>
              </a:rPr>
              <a:t>v_ergebnis</a:t>
            </a:r>
            <a:r>
              <a:rPr lang="de-DE" sz="1150" dirty="0">
                <a:latin typeface="Consolas" panose="020B0609020204030204" pitchFamily="49" charset="0"/>
              </a:rPr>
              <a:t> = </a:t>
            </a:r>
            <a:r>
              <a:rPr lang="de-DE" sz="1150" dirty="0" err="1">
                <a:latin typeface="Consolas" panose="020B0609020204030204" pitchFamily="49" charset="0"/>
              </a:rPr>
              <a:t>ergebnis</a:t>
            </a:r>
            <a:r>
              <a:rPr lang="de-DE" sz="1150" dirty="0">
                <a:latin typeface="Consolas" panose="020B0609020204030204" pitchFamily="49" charset="0"/>
              </a:rPr>
              <a:t>;</a:t>
            </a:r>
          </a:p>
          <a:p>
            <a:pPr lvl="1"/>
            <a:r>
              <a:rPr lang="de-DE" sz="1150" dirty="0">
                <a:latin typeface="Consolas" panose="020B0609020204030204" pitchFamily="49" charset="0"/>
              </a:rPr>
              <a:t>}</a:t>
            </a:r>
            <a:endParaRPr lang="de-DE" sz="1150" dirty="0" smtClean="0">
              <a:latin typeface="Consolas" panose="020B0609020204030204" pitchFamily="49" charset="0"/>
            </a:endParaRPr>
          </a:p>
        </p:txBody>
      </p:sp>
      <p:sp>
        <p:nvSpPr>
          <p:cNvPr id="10" name="Textfeld 9"/>
          <p:cNvSpPr txBox="1"/>
          <p:nvPr/>
        </p:nvSpPr>
        <p:spPr>
          <a:xfrm rot="5400000">
            <a:off x="5655492" y="3515791"/>
            <a:ext cx="4405117" cy="461665"/>
          </a:xfrm>
          <a:prstGeom prst="rect">
            <a:avLst/>
          </a:prstGeom>
          <a:noFill/>
        </p:spPr>
        <p:txBody>
          <a:bodyPr wrap="none" rtlCol="0">
            <a:spAutoFit/>
          </a:bodyPr>
          <a:lstStyle/>
          <a:p>
            <a:pPr algn="ctr"/>
            <a:r>
              <a:rPr lang="de-DE" sz="2400" dirty="0" smtClean="0">
                <a:solidFill>
                  <a:schemeClr val="bg2"/>
                </a:solidFill>
              </a:rPr>
              <a:t>Code für Multiplikationsverfahren</a:t>
            </a:r>
            <a:endParaRPr lang="de-DE" sz="2400" dirty="0">
              <a:solidFill>
                <a:schemeClr val="bg2"/>
              </a:solidFill>
            </a:endParaRPr>
          </a:p>
        </p:txBody>
      </p:sp>
      <p:sp>
        <p:nvSpPr>
          <p:cNvPr id="11" name="Untertitel 2"/>
          <p:cNvSpPr txBox="1">
            <a:spLocks/>
          </p:cNvSpPr>
          <p:nvPr/>
        </p:nvSpPr>
        <p:spPr>
          <a:xfrm>
            <a:off x="1523998" y="3776805"/>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Subtrahieren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14" name="Untertitel 2"/>
          <p:cNvSpPr txBox="1">
            <a:spLocks/>
          </p:cNvSpPr>
          <p:nvPr/>
        </p:nvSpPr>
        <p:spPr>
          <a:xfrm>
            <a:off x="1523998" y="2841210"/>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Multiplizieren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2189706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73768" y="334777"/>
            <a:ext cx="11252175"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Rechenoperationen</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Addieren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6" name="Untertitel 2"/>
          <p:cNvSpPr txBox="1">
            <a:spLocks/>
          </p:cNvSpPr>
          <p:nvPr/>
        </p:nvSpPr>
        <p:spPr>
          <a:xfrm>
            <a:off x="1523998" y="4708257"/>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Dividieren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5" name="Abgerundetes Rechteck 4"/>
          <p:cNvSpPr/>
          <p:nvPr/>
        </p:nvSpPr>
        <p:spPr>
          <a:xfrm>
            <a:off x="7495410" y="1401635"/>
            <a:ext cx="4238278" cy="4689974"/>
          </a:xfrm>
          <a:prstGeom prst="roundRect">
            <a:avLst>
              <a:gd name="adj" fmla="val 13484"/>
            </a:avLst>
          </a:prstGeom>
          <a:solidFill>
            <a:schemeClr val="tx1">
              <a:lumMod val="75000"/>
              <a:lumOff val="25000"/>
              <a:alpha val="6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de-DE" sz="1150" dirty="0" err="1">
                <a:latin typeface="Consolas" panose="020B0609020204030204" pitchFamily="49" charset="0"/>
              </a:rPr>
              <a:t>if</a:t>
            </a:r>
            <a:r>
              <a:rPr lang="de-DE" sz="1150" dirty="0">
                <a:latin typeface="Consolas" panose="020B0609020204030204" pitchFamily="49" charset="0"/>
              </a:rPr>
              <a:t> (z == 3</a:t>
            </a:r>
            <a:r>
              <a:rPr lang="de-DE" sz="1150" dirty="0" smtClean="0">
                <a:latin typeface="Consolas" panose="020B0609020204030204" pitchFamily="49" charset="0"/>
              </a:rPr>
              <a:t>){</a:t>
            </a:r>
            <a:endParaRPr lang="de-DE" sz="1150" dirty="0">
              <a:latin typeface="Consolas" panose="020B0609020204030204" pitchFamily="49" charset="0"/>
            </a:endParaRPr>
          </a:p>
          <a:p>
            <a:pPr lvl="1"/>
            <a:r>
              <a:rPr lang="de-DE" sz="1150" dirty="0" err="1">
                <a:latin typeface="Consolas" panose="020B0609020204030204" pitchFamily="49" charset="0"/>
              </a:rPr>
              <a:t>ergebnis</a:t>
            </a:r>
            <a:r>
              <a:rPr lang="de-DE" sz="1150" dirty="0">
                <a:latin typeface="Consolas" panose="020B0609020204030204" pitchFamily="49" charset="0"/>
              </a:rPr>
              <a:t> = t-e;</a:t>
            </a:r>
          </a:p>
          <a:p>
            <a:pPr lvl="1"/>
            <a:r>
              <a:rPr lang="de-DE" sz="1150" dirty="0" err="1">
                <a:latin typeface="Consolas" panose="020B0609020204030204" pitchFamily="49" charset="0"/>
              </a:rPr>
              <a:t>lcd.clear</a:t>
            </a:r>
            <a:r>
              <a:rPr lang="de-DE" sz="1150" dirty="0">
                <a:latin typeface="Consolas" panose="020B0609020204030204" pitchFamily="49" charset="0"/>
              </a:rPr>
              <a:t>();</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(0,0</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(t);</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(7,0</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a:t>
            </a:r>
          </a:p>
          <a:p>
            <a:pPr lvl="1"/>
            <a:r>
              <a:rPr lang="de-DE" sz="1150" dirty="0" smtClean="0">
                <a:latin typeface="Consolas" panose="020B0609020204030204" pitchFamily="49" charset="0"/>
              </a:rPr>
              <a:t>o </a:t>
            </a:r>
            <a:r>
              <a:rPr lang="de-DE" sz="1150" dirty="0">
                <a:latin typeface="Consolas" panose="020B0609020204030204" pitchFamily="49" charset="0"/>
              </a:rPr>
              <a:t>= w/10;</a:t>
            </a:r>
          </a:p>
          <a:p>
            <a:pPr lvl="1"/>
            <a:r>
              <a:rPr lang="de-DE" sz="1150" dirty="0">
                <a:latin typeface="Consolas" panose="020B0609020204030204" pitchFamily="49" charset="0"/>
              </a:rPr>
              <a:t>u = o;</a:t>
            </a:r>
          </a:p>
          <a:p>
            <a:pPr lvl="1"/>
            <a:r>
              <a:rPr lang="de-DE" sz="1150" dirty="0">
                <a:latin typeface="Consolas" panose="020B0609020204030204" pitchFamily="49" charset="0"/>
              </a:rPr>
              <a:t>  </a:t>
            </a:r>
            <a:r>
              <a:rPr lang="de-DE" sz="1150" dirty="0" err="1">
                <a:latin typeface="Consolas" panose="020B0609020204030204" pitchFamily="49" charset="0"/>
              </a:rPr>
              <a:t>on_changed_e</a:t>
            </a:r>
            <a:r>
              <a:rPr lang="de-DE" sz="1150" dirty="0">
                <a:latin typeface="Consolas" panose="020B0609020204030204" pitchFamily="49" charset="0"/>
              </a:rPr>
              <a:t> = 0;</a:t>
            </a:r>
          </a:p>
          <a:p>
            <a:pPr lvl="1"/>
            <a:r>
              <a:rPr lang="de-DE" sz="1150" dirty="0">
                <a:latin typeface="Consolas" panose="020B0609020204030204" pitchFamily="49" charset="0"/>
              </a:rPr>
              <a:t>  </a:t>
            </a:r>
            <a:r>
              <a:rPr lang="de-DE" sz="1150" dirty="0" err="1">
                <a:latin typeface="Consolas" panose="020B0609020204030204" pitchFamily="49" charset="0"/>
              </a:rPr>
              <a:t>for</a:t>
            </a:r>
            <a:r>
              <a:rPr lang="de-DE" sz="1150" dirty="0">
                <a:latin typeface="Consolas" panose="020B0609020204030204" pitchFamily="49" charset="0"/>
              </a:rPr>
              <a:t>(t != 0; u &gt;= 1000000;) </a:t>
            </a:r>
            <a:r>
              <a:rPr lang="de-DE" sz="1150" dirty="0" smtClean="0">
                <a:latin typeface="Consolas" panose="020B0609020204030204" pitchFamily="49" charset="0"/>
              </a:rPr>
              <a:t>{</a:t>
            </a:r>
          </a:p>
          <a:p>
            <a:pPr lvl="1"/>
            <a:r>
              <a:rPr lang="de-DE" sz="1150" dirty="0">
                <a:latin typeface="Consolas" panose="020B0609020204030204" pitchFamily="49" charset="0"/>
              </a:rPr>
              <a:t> </a:t>
            </a:r>
            <a:r>
              <a:rPr lang="de-DE" sz="1150" dirty="0" smtClean="0">
                <a:latin typeface="Consolas" panose="020B0609020204030204" pitchFamily="49" charset="0"/>
              </a:rPr>
              <a:t>   u </a:t>
            </a:r>
            <a:r>
              <a:rPr lang="de-DE" sz="1150" dirty="0">
                <a:latin typeface="Consolas" panose="020B0609020204030204" pitchFamily="49" charset="0"/>
              </a:rPr>
              <a:t>= u/10;</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(10,0);</a:t>
            </a:r>
          </a:p>
          <a:p>
            <a:pPr lvl="1"/>
            <a:r>
              <a:rPr lang="de-DE" sz="1150" dirty="0">
                <a:latin typeface="Consolas" panose="020B0609020204030204" pitchFamily="49" charset="0"/>
              </a:rPr>
              <a:t>    </a:t>
            </a:r>
            <a:r>
              <a:rPr lang="de-DE" sz="1150" dirty="0" err="1">
                <a:latin typeface="Consolas" panose="020B0609020204030204" pitchFamily="49" charset="0"/>
              </a:rPr>
              <a:t>lcd.print</a:t>
            </a:r>
            <a:r>
              <a:rPr lang="de-DE" sz="1150" dirty="0">
                <a:latin typeface="Consolas" panose="020B0609020204030204" pitchFamily="49" charset="0"/>
              </a:rPr>
              <a:t>(u);</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(15,0);</a:t>
            </a:r>
          </a:p>
          <a:p>
            <a:pPr lvl="1"/>
            <a:r>
              <a:rPr lang="de-DE" sz="1150" dirty="0">
                <a:latin typeface="Consolas" panose="020B0609020204030204" pitchFamily="49" charset="0"/>
              </a:rPr>
              <a:t>    </a:t>
            </a:r>
            <a:r>
              <a:rPr lang="de-DE" sz="1150" dirty="0" err="1">
                <a:latin typeface="Consolas" panose="020B0609020204030204" pitchFamily="49" charset="0"/>
              </a:rPr>
              <a:t>lcd.write</a:t>
            </a:r>
            <a:r>
              <a:rPr lang="de-DE" sz="1150" dirty="0">
                <a:latin typeface="Consolas" panose="020B0609020204030204" pitchFamily="49" charset="0"/>
              </a:rPr>
              <a:t>(</a:t>
            </a:r>
            <a:r>
              <a:rPr lang="de-DE" sz="1150" dirty="0" err="1">
                <a:latin typeface="Consolas" panose="020B0609020204030204" pitchFamily="49" charset="0"/>
              </a:rPr>
              <a:t>byte</a:t>
            </a:r>
            <a:r>
              <a:rPr lang="de-DE" sz="1150" dirty="0">
                <a:latin typeface="Consolas" panose="020B0609020204030204" pitchFamily="49" charset="0"/>
              </a:rPr>
              <a:t>(0));</a:t>
            </a:r>
          </a:p>
          <a:p>
            <a:pPr lvl="1"/>
            <a:r>
              <a:rPr lang="de-DE" sz="1150" dirty="0">
                <a:latin typeface="Consolas" panose="020B0609020204030204" pitchFamily="49" charset="0"/>
              </a:rPr>
              <a:t>    </a:t>
            </a:r>
            <a:r>
              <a:rPr lang="de-DE" sz="1150" dirty="0" err="1">
                <a:latin typeface="Consolas" panose="020B0609020204030204" pitchFamily="49" charset="0"/>
              </a:rPr>
              <a:t>on_changed_e</a:t>
            </a:r>
            <a:r>
              <a:rPr lang="de-DE" sz="1150" dirty="0">
                <a:latin typeface="Consolas" panose="020B0609020204030204" pitchFamily="49" charset="0"/>
              </a:rPr>
              <a:t> = 1</a:t>
            </a:r>
            <a:r>
              <a:rPr lang="de-DE" sz="1150" dirty="0" smtClean="0">
                <a:latin typeface="Consolas" panose="020B0609020204030204" pitchFamily="49" charset="0"/>
              </a:rPr>
              <a:t>;}</a:t>
            </a:r>
            <a:endParaRPr lang="de-DE" sz="1150" dirty="0">
              <a:latin typeface="Consolas" panose="020B0609020204030204" pitchFamily="49" charset="0"/>
            </a:endParaRPr>
          </a:p>
          <a:p>
            <a:pPr lvl="1"/>
            <a:r>
              <a:rPr lang="de-DE" sz="1150" dirty="0">
                <a:latin typeface="Consolas" panose="020B0609020204030204" pitchFamily="49" charset="0"/>
              </a:rPr>
              <a:t>  </a:t>
            </a:r>
            <a:r>
              <a:rPr lang="de-DE" sz="1150" dirty="0" err="1">
                <a:latin typeface="Consolas" panose="020B0609020204030204" pitchFamily="49" charset="0"/>
              </a:rPr>
              <a:t>if</a:t>
            </a:r>
            <a:r>
              <a:rPr lang="de-DE" sz="1150" dirty="0">
                <a:latin typeface="Consolas" panose="020B0609020204030204" pitchFamily="49" charset="0"/>
              </a:rPr>
              <a:t>(</a:t>
            </a:r>
            <a:r>
              <a:rPr lang="de-DE" sz="1150" dirty="0" err="1">
                <a:latin typeface="Consolas" panose="020B0609020204030204" pitchFamily="49" charset="0"/>
              </a:rPr>
              <a:t>on_changed_e</a:t>
            </a:r>
            <a:r>
              <a:rPr lang="de-DE" sz="1150" dirty="0">
                <a:latin typeface="Consolas" panose="020B0609020204030204" pitchFamily="49" charset="0"/>
              </a:rPr>
              <a:t> != 1){</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(10,0);</a:t>
            </a:r>
          </a:p>
          <a:p>
            <a:pPr lvl="1"/>
            <a:r>
              <a:rPr lang="de-DE" sz="1150" dirty="0">
                <a:latin typeface="Consolas" panose="020B0609020204030204" pitchFamily="49" charset="0"/>
              </a:rPr>
              <a:t>  </a:t>
            </a:r>
            <a:r>
              <a:rPr lang="de-DE" sz="1150" dirty="0" err="1">
                <a:latin typeface="Consolas" panose="020B0609020204030204" pitchFamily="49" charset="0"/>
              </a:rPr>
              <a:t>lcd.print</a:t>
            </a:r>
            <a:r>
              <a:rPr lang="de-DE" sz="1150" dirty="0">
                <a:latin typeface="Consolas" panose="020B0609020204030204" pitchFamily="49" charset="0"/>
              </a:rPr>
              <a:t>(u</a:t>
            </a:r>
            <a:r>
              <a:rPr lang="de-DE" sz="1150" dirty="0" smtClean="0">
                <a:latin typeface="Consolas" panose="020B0609020204030204" pitchFamily="49" charset="0"/>
              </a:rPr>
              <a:t>);}</a:t>
            </a:r>
          </a:p>
          <a:p>
            <a:pPr lvl="1"/>
            <a:r>
              <a:rPr lang="de-DE" sz="1150" dirty="0" err="1">
                <a:latin typeface="Consolas" panose="020B0609020204030204" pitchFamily="49" charset="0"/>
              </a:rPr>
              <a:t>lcd.setCursor</a:t>
            </a:r>
            <a:r>
              <a:rPr lang="de-DE" sz="1150" dirty="0">
                <a:latin typeface="Consolas" panose="020B0609020204030204" pitchFamily="49" charset="0"/>
              </a:rPr>
              <a:t>(0,1);</a:t>
            </a:r>
          </a:p>
          <a:p>
            <a:pPr lvl="1"/>
            <a:r>
              <a:rPr lang="de-DE" sz="1150" dirty="0" err="1">
                <a:latin typeface="Consolas" panose="020B0609020204030204" pitchFamily="49" charset="0"/>
              </a:rPr>
              <a:t>lcd.print</a:t>
            </a:r>
            <a:r>
              <a:rPr lang="de-DE" sz="1150" dirty="0">
                <a:latin typeface="Consolas" panose="020B0609020204030204" pitchFamily="49" charset="0"/>
              </a:rPr>
              <a:t>("=");</a:t>
            </a:r>
          </a:p>
          <a:p>
            <a:pPr lvl="1"/>
            <a:r>
              <a:rPr lang="de-DE" sz="1150" dirty="0" err="1">
                <a:latin typeface="Consolas" panose="020B0609020204030204" pitchFamily="49" charset="0"/>
              </a:rPr>
              <a:t>lcd.setCursor</a:t>
            </a:r>
            <a:r>
              <a:rPr lang="de-DE" sz="1150" dirty="0">
                <a:latin typeface="Consolas" panose="020B0609020204030204" pitchFamily="49" charset="0"/>
              </a:rPr>
              <a:t>(5,1);</a:t>
            </a:r>
          </a:p>
          <a:p>
            <a:pPr lvl="1"/>
            <a:r>
              <a:rPr lang="de-DE" sz="1150" dirty="0" err="1">
                <a:latin typeface="Consolas" panose="020B0609020204030204" pitchFamily="49" charset="0"/>
              </a:rPr>
              <a:t>lcd.print</a:t>
            </a:r>
            <a:r>
              <a:rPr lang="de-DE" sz="1150" dirty="0">
                <a:latin typeface="Consolas" panose="020B0609020204030204" pitchFamily="49" charset="0"/>
              </a:rPr>
              <a:t>(</a:t>
            </a:r>
            <a:r>
              <a:rPr lang="de-DE" sz="1150" dirty="0" err="1">
                <a:latin typeface="Consolas" panose="020B0609020204030204" pitchFamily="49" charset="0"/>
              </a:rPr>
              <a:t>ergebnis</a:t>
            </a:r>
            <a:r>
              <a:rPr lang="de-DE" sz="1150" dirty="0">
                <a:latin typeface="Consolas" panose="020B0609020204030204" pitchFamily="49" charset="0"/>
              </a:rPr>
              <a:t>);</a:t>
            </a:r>
          </a:p>
          <a:p>
            <a:pPr lvl="1"/>
            <a:r>
              <a:rPr lang="de-DE" sz="1150" dirty="0" err="1">
                <a:latin typeface="Consolas" panose="020B0609020204030204" pitchFamily="49" charset="0"/>
              </a:rPr>
              <a:t>v_ergebnis</a:t>
            </a:r>
            <a:r>
              <a:rPr lang="de-DE" sz="1150" dirty="0">
                <a:latin typeface="Consolas" panose="020B0609020204030204" pitchFamily="49" charset="0"/>
              </a:rPr>
              <a:t> = </a:t>
            </a:r>
            <a:r>
              <a:rPr lang="de-DE" sz="1150" dirty="0" err="1">
                <a:latin typeface="Consolas" panose="020B0609020204030204" pitchFamily="49" charset="0"/>
              </a:rPr>
              <a:t>ergebnis</a:t>
            </a:r>
            <a:r>
              <a:rPr lang="de-DE" sz="1150" dirty="0">
                <a:latin typeface="Consolas" panose="020B0609020204030204" pitchFamily="49" charset="0"/>
              </a:rPr>
              <a:t>;</a:t>
            </a:r>
          </a:p>
          <a:p>
            <a:pPr lvl="1"/>
            <a:r>
              <a:rPr lang="de-DE" sz="1150" dirty="0" smtClean="0">
                <a:latin typeface="Consolas" panose="020B0609020204030204" pitchFamily="49" charset="0"/>
              </a:rPr>
              <a:t>}</a:t>
            </a:r>
          </a:p>
        </p:txBody>
      </p:sp>
      <p:sp>
        <p:nvSpPr>
          <p:cNvPr id="10" name="Textfeld 9"/>
          <p:cNvSpPr txBox="1"/>
          <p:nvPr/>
        </p:nvSpPr>
        <p:spPr>
          <a:xfrm rot="5400000">
            <a:off x="5592238" y="3500402"/>
            <a:ext cx="4531625" cy="492443"/>
          </a:xfrm>
          <a:prstGeom prst="rect">
            <a:avLst/>
          </a:prstGeom>
          <a:noFill/>
        </p:spPr>
        <p:txBody>
          <a:bodyPr wrap="none" rtlCol="0">
            <a:spAutoFit/>
          </a:bodyPr>
          <a:lstStyle/>
          <a:p>
            <a:pPr algn="ctr"/>
            <a:r>
              <a:rPr lang="de-DE" sz="2600" dirty="0" smtClean="0">
                <a:solidFill>
                  <a:schemeClr val="bg2"/>
                </a:solidFill>
              </a:rPr>
              <a:t>Code für Subtraktionsverfahren</a:t>
            </a:r>
            <a:endParaRPr lang="de-DE" sz="2600" dirty="0">
              <a:solidFill>
                <a:schemeClr val="bg2"/>
              </a:solidFill>
            </a:endParaRPr>
          </a:p>
        </p:txBody>
      </p:sp>
      <p:sp>
        <p:nvSpPr>
          <p:cNvPr id="11" name="Untertitel 2"/>
          <p:cNvSpPr txBox="1">
            <a:spLocks/>
          </p:cNvSpPr>
          <p:nvPr/>
        </p:nvSpPr>
        <p:spPr>
          <a:xfrm>
            <a:off x="1523998" y="3776805"/>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Subtrahieren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14" name="Untertitel 2"/>
          <p:cNvSpPr txBox="1">
            <a:spLocks/>
          </p:cNvSpPr>
          <p:nvPr/>
        </p:nvSpPr>
        <p:spPr>
          <a:xfrm>
            <a:off x="1523998" y="2841210"/>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Multiplizieren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3897304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73768" y="334777"/>
            <a:ext cx="11252175"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Rechenoperationen</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Addieren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6" name="Untertitel 2"/>
          <p:cNvSpPr txBox="1">
            <a:spLocks/>
          </p:cNvSpPr>
          <p:nvPr/>
        </p:nvSpPr>
        <p:spPr>
          <a:xfrm>
            <a:off x="1523998" y="4708257"/>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Dividieren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5" name="Abgerundetes Rechteck 4"/>
          <p:cNvSpPr/>
          <p:nvPr/>
        </p:nvSpPr>
        <p:spPr>
          <a:xfrm>
            <a:off x="7495410" y="1401635"/>
            <a:ext cx="4238278" cy="4689974"/>
          </a:xfrm>
          <a:prstGeom prst="roundRect">
            <a:avLst>
              <a:gd name="adj" fmla="val 13484"/>
            </a:avLst>
          </a:prstGeom>
          <a:solidFill>
            <a:schemeClr val="tx1">
              <a:lumMod val="75000"/>
              <a:lumOff val="25000"/>
              <a:alpha val="6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de-DE" sz="1150" dirty="0" err="1">
                <a:latin typeface="Consolas" panose="020B0609020204030204" pitchFamily="49" charset="0"/>
              </a:rPr>
              <a:t>if</a:t>
            </a:r>
            <a:r>
              <a:rPr lang="de-DE" sz="1150" dirty="0">
                <a:latin typeface="Consolas" panose="020B0609020204030204" pitchFamily="49" charset="0"/>
              </a:rPr>
              <a:t> (z == 1 &amp;&amp; t != 0 &amp;&amp; e != 0</a:t>
            </a:r>
            <a:r>
              <a:rPr lang="de-DE" sz="1150" dirty="0" smtClean="0">
                <a:latin typeface="Consolas" panose="020B0609020204030204" pitchFamily="49" charset="0"/>
              </a:rPr>
              <a:t>) {</a:t>
            </a:r>
            <a:endParaRPr lang="de-DE" sz="1150" dirty="0">
              <a:latin typeface="Consolas" panose="020B0609020204030204" pitchFamily="49" charset="0"/>
            </a:endParaRPr>
          </a:p>
          <a:p>
            <a:pPr lvl="1"/>
            <a:r>
              <a:rPr lang="de-DE" sz="1150" dirty="0" err="1">
                <a:latin typeface="Consolas" panose="020B0609020204030204" pitchFamily="49" charset="0"/>
              </a:rPr>
              <a:t>ergebnis</a:t>
            </a:r>
            <a:r>
              <a:rPr lang="de-DE" sz="1150" dirty="0">
                <a:latin typeface="Consolas" panose="020B0609020204030204" pitchFamily="49" charset="0"/>
              </a:rPr>
              <a:t> = t/e;</a:t>
            </a:r>
          </a:p>
          <a:p>
            <a:pPr lvl="1"/>
            <a:r>
              <a:rPr lang="de-DE" sz="1150" dirty="0" err="1">
                <a:latin typeface="Consolas" panose="020B0609020204030204" pitchFamily="49" charset="0"/>
              </a:rPr>
              <a:t>lcd.clear</a:t>
            </a:r>
            <a:r>
              <a:rPr lang="de-DE" sz="1150" dirty="0">
                <a:latin typeface="Consolas" panose="020B0609020204030204" pitchFamily="49" charset="0"/>
              </a:rPr>
              <a:t>();</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(0,0</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(t);</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(7,0</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a:t>
            </a:r>
          </a:p>
          <a:p>
            <a:pPr lvl="1"/>
            <a:r>
              <a:rPr lang="de-DE" sz="1150" dirty="0" smtClean="0">
                <a:latin typeface="Consolas" panose="020B0609020204030204" pitchFamily="49" charset="0"/>
              </a:rPr>
              <a:t>o </a:t>
            </a:r>
            <a:r>
              <a:rPr lang="de-DE" sz="1150" dirty="0">
                <a:latin typeface="Consolas" panose="020B0609020204030204" pitchFamily="49" charset="0"/>
              </a:rPr>
              <a:t>= w/10;</a:t>
            </a:r>
          </a:p>
          <a:p>
            <a:pPr lvl="1"/>
            <a:r>
              <a:rPr lang="de-DE" sz="1150" dirty="0">
                <a:latin typeface="Consolas" panose="020B0609020204030204" pitchFamily="49" charset="0"/>
              </a:rPr>
              <a:t>u = o;</a:t>
            </a:r>
          </a:p>
          <a:p>
            <a:pPr lvl="1"/>
            <a:r>
              <a:rPr lang="de-DE" sz="1150" dirty="0">
                <a:latin typeface="Consolas" panose="020B0609020204030204" pitchFamily="49" charset="0"/>
              </a:rPr>
              <a:t>  </a:t>
            </a:r>
            <a:r>
              <a:rPr lang="de-DE" sz="1150" dirty="0" err="1">
                <a:latin typeface="Consolas" panose="020B0609020204030204" pitchFamily="49" charset="0"/>
              </a:rPr>
              <a:t>on_changed_e</a:t>
            </a:r>
            <a:r>
              <a:rPr lang="de-DE" sz="1150" dirty="0">
                <a:latin typeface="Consolas" panose="020B0609020204030204" pitchFamily="49" charset="0"/>
              </a:rPr>
              <a:t> = 0;</a:t>
            </a:r>
          </a:p>
          <a:p>
            <a:pPr lvl="1"/>
            <a:r>
              <a:rPr lang="de-DE" sz="1150" dirty="0">
                <a:latin typeface="Consolas" panose="020B0609020204030204" pitchFamily="49" charset="0"/>
              </a:rPr>
              <a:t>  </a:t>
            </a:r>
            <a:r>
              <a:rPr lang="de-DE" sz="1150" dirty="0" err="1">
                <a:latin typeface="Consolas" panose="020B0609020204030204" pitchFamily="49" charset="0"/>
              </a:rPr>
              <a:t>for</a:t>
            </a:r>
            <a:r>
              <a:rPr lang="de-DE" sz="1150" dirty="0">
                <a:latin typeface="Consolas" panose="020B0609020204030204" pitchFamily="49" charset="0"/>
              </a:rPr>
              <a:t>(t != 0; u &gt;= 1000000;) </a:t>
            </a:r>
            <a:r>
              <a:rPr lang="de-DE" sz="1150" dirty="0" smtClean="0">
                <a:latin typeface="Consolas" panose="020B0609020204030204" pitchFamily="49" charset="0"/>
              </a:rPr>
              <a:t>{</a:t>
            </a:r>
          </a:p>
          <a:p>
            <a:pPr lvl="1"/>
            <a:r>
              <a:rPr lang="de-DE" sz="1150" dirty="0">
                <a:latin typeface="Consolas" panose="020B0609020204030204" pitchFamily="49" charset="0"/>
              </a:rPr>
              <a:t> </a:t>
            </a:r>
            <a:r>
              <a:rPr lang="de-DE" sz="1150" dirty="0" smtClean="0">
                <a:latin typeface="Consolas" panose="020B0609020204030204" pitchFamily="49" charset="0"/>
              </a:rPr>
              <a:t>   u </a:t>
            </a:r>
            <a:r>
              <a:rPr lang="de-DE" sz="1150" dirty="0">
                <a:latin typeface="Consolas" panose="020B0609020204030204" pitchFamily="49" charset="0"/>
              </a:rPr>
              <a:t>= u/10;</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(10,0);</a:t>
            </a:r>
          </a:p>
          <a:p>
            <a:pPr lvl="1"/>
            <a:r>
              <a:rPr lang="de-DE" sz="1150" dirty="0">
                <a:latin typeface="Consolas" panose="020B0609020204030204" pitchFamily="49" charset="0"/>
              </a:rPr>
              <a:t>    </a:t>
            </a:r>
            <a:r>
              <a:rPr lang="de-DE" sz="1150" dirty="0" err="1">
                <a:latin typeface="Consolas" panose="020B0609020204030204" pitchFamily="49" charset="0"/>
              </a:rPr>
              <a:t>lcd.print</a:t>
            </a:r>
            <a:r>
              <a:rPr lang="de-DE" sz="1150" dirty="0">
                <a:latin typeface="Consolas" panose="020B0609020204030204" pitchFamily="49" charset="0"/>
              </a:rPr>
              <a:t>(u);</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(15,0);</a:t>
            </a:r>
          </a:p>
          <a:p>
            <a:pPr lvl="1"/>
            <a:r>
              <a:rPr lang="de-DE" sz="1150" dirty="0">
                <a:latin typeface="Consolas" panose="020B0609020204030204" pitchFamily="49" charset="0"/>
              </a:rPr>
              <a:t>    </a:t>
            </a:r>
            <a:r>
              <a:rPr lang="de-DE" sz="1150" dirty="0" err="1">
                <a:latin typeface="Consolas" panose="020B0609020204030204" pitchFamily="49" charset="0"/>
              </a:rPr>
              <a:t>lcd.write</a:t>
            </a:r>
            <a:r>
              <a:rPr lang="de-DE" sz="1150" dirty="0">
                <a:latin typeface="Consolas" panose="020B0609020204030204" pitchFamily="49" charset="0"/>
              </a:rPr>
              <a:t>(</a:t>
            </a:r>
            <a:r>
              <a:rPr lang="de-DE" sz="1150" dirty="0" err="1">
                <a:latin typeface="Consolas" panose="020B0609020204030204" pitchFamily="49" charset="0"/>
              </a:rPr>
              <a:t>byte</a:t>
            </a:r>
            <a:r>
              <a:rPr lang="de-DE" sz="1150" dirty="0">
                <a:latin typeface="Consolas" panose="020B0609020204030204" pitchFamily="49" charset="0"/>
              </a:rPr>
              <a:t>(0));</a:t>
            </a:r>
          </a:p>
          <a:p>
            <a:pPr lvl="1"/>
            <a:r>
              <a:rPr lang="de-DE" sz="1150" dirty="0">
                <a:latin typeface="Consolas" panose="020B0609020204030204" pitchFamily="49" charset="0"/>
              </a:rPr>
              <a:t>    </a:t>
            </a:r>
            <a:r>
              <a:rPr lang="de-DE" sz="1150" dirty="0" err="1">
                <a:latin typeface="Consolas" panose="020B0609020204030204" pitchFamily="49" charset="0"/>
              </a:rPr>
              <a:t>on_changed_e</a:t>
            </a:r>
            <a:r>
              <a:rPr lang="de-DE" sz="1150" dirty="0">
                <a:latin typeface="Consolas" panose="020B0609020204030204" pitchFamily="49" charset="0"/>
              </a:rPr>
              <a:t> = 1</a:t>
            </a:r>
            <a:r>
              <a:rPr lang="de-DE" sz="1150" dirty="0" smtClean="0">
                <a:latin typeface="Consolas" panose="020B0609020204030204" pitchFamily="49" charset="0"/>
              </a:rPr>
              <a:t>;}</a:t>
            </a:r>
            <a:endParaRPr lang="de-DE" sz="1150" dirty="0">
              <a:latin typeface="Consolas" panose="020B0609020204030204" pitchFamily="49" charset="0"/>
            </a:endParaRPr>
          </a:p>
          <a:p>
            <a:pPr lvl="1"/>
            <a:r>
              <a:rPr lang="de-DE" sz="1150" dirty="0">
                <a:latin typeface="Consolas" panose="020B0609020204030204" pitchFamily="49" charset="0"/>
              </a:rPr>
              <a:t>  </a:t>
            </a:r>
            <a:r>
              <a:rPr lang="de-DE" sz="1150" dirty="0" err="1">
                <a:latin typeface="Consolas" panose="020B0609020204030204" pitchFamily="49" charset="0"/>
              </a:rPr>
              <a:t>if</a:t>
            </a:r>
            <a:r>
              <a:rPr lang="de-DE" sz="1150" dirty="0">
                <a:latin typeface="Consolas" panose="020B0609020204030204" pitchFamily="49" charset="0"/>
              </a:rPr>
              <a:t>(</a:t>
            </a:r>
            <a:r>
              <a:rPr lang="de-DE" sz="1150" dirty="0" err="1">
                <a:latin typeface="Consolas" panose="020B0609020204030204" pitchFamily="49" charset="0"/>
              </a:rPr>
              <a:t>on_changed_e</a:t>
            </a:r>
            <a:r>
              <a:rPr lang="de-DE" sz="1150" dirty="0">
                <a:latin typeface="Consolas" panose="020B0609020204030204" pitchFamily="49" charset="0"/>
              </a:rPr>
              <a:t> != 1){</a:t>
            </a:r>
          </a:p>
          <a:p>
            <a:pPr lvl="1"/>
            <a:r>
              <a:rPr lang="de-DE" sz="1150" dirty="0">
                <a:latin typeface="Consolas" panose="020B0609020204030204" pitchFamily="49" charset="0"/>
              </a:rPr>
              <a:t>  </a:t>
            </a:r>
            <a:r>
              <a:rPr lang="de-DE" sz="1150" dirty="0" err="1">
                <a:latin typeface="Consolas" panose="020B0609020204030204" pitchFamily="49" charset="0"/>
              </a:rPr>
              <a:t>lcd.setCursor</a:t>
            </a:r>
            <a:r>
              <a:rPr lang="de-DE" sz="1150" dirty="0">
                <a:latin typeface="Consolas" panose="020B0609020204030204" pitchFamily="49" charset="0"/>
              </a:rPr>
              <a:t>(10,0);</a:t>
            </a:r>
          </a:p>
          <a:p>
            <a:pPr lvl="1"/>
            <a:r>
              <a:rPr lang="de-DE" sz="1150" dirty="0">
                <a:latin typeface="Consolas" panose="020B0609020204030204" pitchFamily="49" charset="0"/>
              </a:rPr>
              <a:t>  </a:t>
            </a:r>
            <a:r>
              <a:rPr lang="de-DE" sz="1150" dirty="0" err="1">
                <a:latin typeface="Consolas" panose="020B0609020204030204" pitchFamily="49" charset="0"/>
              </a:rPr>
              <a:t>lcd.print</a:t>
            </a:r>
            <a:r>
              <a:rPr lang="de-DE" sz="1150" dirty="0">
                <a:latin typeface="Consolas" panose="020B0609020204030204" pitchFamily="49" charset="0"/>
              </a:rPr>
              <a:t>(u</a:t>
            </a:r>
            <a:r>
              <a:rPr lang="de-DE" sz="1150" dirty="0" smtClean="0">
                <a:latin typeface="Consolas" panose="020B0609020204030204" pitchFamily="49" charset="0"/>
              </a:rPr>
              <a:t>);}</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(0,1</a:t>
            </a:r>
            <a:r>
              <a:rPr lang="de-DE" sz="1150" dirty="0">
                <a:latin typeface="Consolas" panose="020B0609020204030204" pitchFamily="49" charset="0"/>
              </a:rPr>
              <a:t>);</a:t>
            </a:r>
          </a:p>
          <a:p>
            <a:pPr lvl="1"/>
            <a:r>
              <a:rPr lang="de-DE" sz="1150" dirty="0" err="1">
                <a:latin typeface="Consolas" panose="020B0609020204030204" pitchFamily="49" charset="0"/>
              </a:rPr>
              <a:t>lcd.print</a:t>
            </a:r>
            <a:r>
              <a:rPr lang="de-DE" sz="1150" dirty="0">
                <a:latin typeface="Consolas" panose="020B0609020204030204" pitchFamily="49" charset="0"/>
              </a:rPr>
              <a:t>("=");</a:t>
            </a:r>
          </a:p>
          <a:p>
            <a:pPr lvl="1"/>
            <a:r>
              <a:rPr lang="de-DE" sz="1150" dirty="0" err="1">
                <a:latin typeface="Consolas" panose="020B0609020204030204" pitchFamily="49" charset="0"/>
              </a:rPr>
              <a:t>lcd.setCursor</a:t>
            </a:r>
            <a:r>
              <a:rPr lang="de-DE" sz="1150" dirty="0">
                <a:latin typeface="Consolas" panose="020B0609020204030204" pitchFamily="49" charset="0"/>
              </a:rPr>
              <a:t>(5,1);</a:t>
            </a:r>
          </a:p>
          <a:p>
            <a:pPr lvl="1"/>
            <a:r>
              <a:rPr lang="de-DE" sz="1150" dirty="0" err="1">
                <a:latin typeface="Consolas" panose="020B0609020204030204" pitchFamily="49" charset="0"/>
              </a:rPr>
              <a:t>lcd.print</a:t>
            </a:r>
            <a:r>
              <a:rPr lang="de-DE" sz="1150" dirty="0">
                <a:latin typeface="Consolas" panose="020B0609020204030204" pitchFamily="49" charset="0"/>
              </a:rPr>
              <a:t>(</a:t>
            </a:r>
            <a:r>
              <a:rPr lang="de-DE" sz="1150" dirty="0" err="1">
                <a:latin typeface="Consolas" panose="020B0609020204030204" pitchFamily="49" charset="0"/>
              </a:rPr>
              <a:t>ergebnis</a:t>
            </a:r>
            <a:r>
              <a:rPr lang="de-DE" sz="1150" dirty="0">
                <a:latin typeface="Consolas" panose="020B0609020204030204" pitchFamily="49" charset="0"/>
              </a:rPr>
              <a:t>);</a:t>
            </a:r>
          </a:p>
          <a:p>
            <a:pPr lvl="1"/>
            <a:r>
              <a:rPr lang="de-DE" sz="1150" dirty="0" err="1">
                <a:latin typeface="Consolas" panose="020B0609020204030204" pitchFamily="49" charset="0"/>
              </a:rPr>
              <a:t>v_ergebnis</a:t>
            </a:r>
            <a:r>
              <a:rPr lang="de-DE" sz="1150" dirty="0">
                <a:latin typeface="Consolas" panose="020B0609020204030204" pitchFamily="49" charset="0"/>
              </a:rPr>
              <a:t> = </a:t>
            </a:r>
            <a:r>
              <a:rPr lang="de-DE" sz="1150" dirty="0" err="1">
                <a:latin typeface="Consolas" panose="020B0609020204030204" pitchFamily="49" charset="0"/>
              </a:rPr>
              <a:t>ergebnis</a:t>
            </a:r>
            <a:r>
              <a:rPr lang="de-DE" sz="1150" dirty="0">
                <a:latin typeface="Consolas" panose="020B0609020204030204" pitchFamily="49" charset="0"/>
              </a:rPr>
              <a:t>;</a:t>
            </a:r>
          </a:p>
          <a:p>
            <a:pPr lvl="1"/>
            <a:r>
              <a:rPr lang="de-DE" sz="1150" dirty="0" smtClean="0">
                <a:latin typeface="Consolas" panose="020B0609020204030204" pitchFamily="49" charset="0"/>
              </a:rPr>
              <a:t>}</a:t>
            </a:r>
          </a:p>
        </p:txBody>
      </p:sp>
      <p:sp>
        <p:nvSpPr>
          <p:cNvPr id="10" name="Textfeld 9"/>
          <p:cNvSpPr txBox="1"/>
          <p:nvPr/>
        </p:nvSpPr>
        <p:spPr>
          <a:xfrm rot="5400000">
            <a:off x="5751479" y="3485014"/>
            <a:ext cx="4213141" cy="523220"/>
          </a:xfrm>
          <a:prstGeom prst="rect">
            <a:avLst/>
          </a:prstGeom>
          <a:noFill/>
        </p:spPr>
        <p:txBody>
          <a:bodyPr wrap="none" rtlCol="0">
            <a:spAutoFit/>
          </a:bodyPr>
          <a:lstStyle/>
          <a:p>
            <a:pPr algn="ctr"/>
            <a:r>
              <a:rPr lang="de-DE" sz="2800" dirty="0" smtClean="0">
                <a:solidFill>
                  <a:schemeClr val="bg2"/>
                </a:solidFill>
              </a:rPr>
              <a:t>Code für Divisionsverfahren</a:t>
            </a:r>
            <a:endParaRPr lang="de-DE" sz="2800" dirty="0">
              <a:solidFill>
                <a:schemeClr val="bg2"/>
              </a:solidFill>
            </a:endParaRPr>
          </a:p>
        </p:txBody>
      </p:sp>
      <p:sp>
        <p:nvSpPr>
          <p:cNvPr id="11" name="Untertitel 2"/>
          <p:cNvSpPr txBox="1">
            <a:spLocks/>
          </p:cNvSpPr>
          <p:nvPr/>
        </p:nvSpPr>
        <p:spPr>
          <a:xfrm>
            <a:off x="1523998" y="3776805"/>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Subtrahieren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14" name="Untertitel 2"/>
          <p:cNvSpPr txBox="1">
            <a:spLocks/>
          </p:cNvSpPr>
          <p:nvPr/>
        </p:nvSpPr>
        <p:spPr>
          <a:xfrm>
            <a:off x="1523998" y="2841210"/>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Multiplizieren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3441861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9248" y="1382666"/>
            <a:ext cx="11573501" cy="2387600"/>
          </a:xfrm>
        </p:spPr>
        <p:txBody>
          <a:bodyPr>
            <a:noAutofit/>
          </a:bodyPr>
          <a:lstStyle/>
          <a:p>
            <a:r>
              <a:rPr lang="de-DE" sz="7200"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Vielen Dank</a:t>
            </a:r>
            <a:br>
              <a:rPr lang="de-DE" sz="7200"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br>
            <a:r>
              <a:rPr lang="de-DE" sz="7200"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für ihre Aufmerksamkeit</a:t>
            </a:r>
            <a:endParaRPr lang="de-DE" sz="7200"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1531543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9248" y="1382666"/>
            <a:ext cx="11573501" cy="2387600"/>
          </a:xfrm>
        </p:spPr>
        <p:txBody>
          <a:bodyPr>
            <a:normAutofit/>
          </a:bodyPr>
          <a:lstStyle/>
          <a:p>
            <a:r>
              <a:rPr lang="de-DE" sz="13800"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Fragen?</a:t>
            </a:r>
            <a:endParaRPr lang="de-DE" sz="13800"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1150538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9248" y="1382666"/>
            <a:ext cx="11573501" cy="2387600"/>
          </a:xfrm>
        </p:spPr>
        <p:txBody>
          <a:bodyPr>
            <a:normAutofit/>
          </a:bodyPr>
          <a:lstStyle/>
          <a:p>
            <a:r>
              <a:rPr lang="de-DE" sz="13800"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Warum?</a:t>
            </a:r>
            <a:endParaRPr lang="de-DE" sz="13800"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4127618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9248" y="334777"/>
            <a:ext cx="11573501"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Gliederung</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5" name="Textfeld 4"/>
          <p:cNvSpPr txBox="1"/>
          <p:nvPr/>
        </p:nvSpPr>
        <p:spPr>
          <a:xfrm>
            <a:off x="831274" y="1403152"/>
            <a:ext cx="6228608" cy="4524315"/>
          </a:xfrm>
          <a:prstGeom prst="rect">
            <a:avLst/>
          </a:prstGeom>
          <a:noFill/>
        </p:spPr>
        <p:txBody>
          <a:bodyPr wrap="square" rtlCol="0">
            <a:spAutoFit/>
          </a:bodyPr>
          <a:lstStyle/>
          <a:p>
            <a:r>
              <a:rPr lang="de-DE" sz="3200" dirty="0" smtClean="0">
                <a:solidFill>
                  <a:schemeClr val="bg1"/>
                </a:solidFill>
                <a:effectLst>
                  <a:outerShdw blurRad="38100" dist="38100" dir="2700000" algn="tl">
                    <a:srgbClr val="000000">
                      <a:alpha val="43137"/>
                    </a:srgbClr>
                  </a:outerShdw>
                </a:effectLst>
                <a:latin typeface="Bahnschrift Light" panose="020B0502040204020203" pitchFamily="34" charset="0"/>
              </a:rPr>
              <a:t>• Wie rechnet der </a:t>
            </a:r>
            <a:r>
              <a:rPr lang="de-DE" sz="3200" dirty="0" err="1" smtClean="0">
                <a:solidFill>
                  <a:schemeClr val="bg1"/>
                </a:solidFill>
                <a:effectLst>
                  <a:outerShdw blurRad="38100" dist="38100" dir="2700000" algn="tl">
                    <a:srgbClr val="000000">
                      <a:alpha val="43137"/>
                    </a:srgbClr>
                  </a:outerShdw>
                </a:effectLst>
                <a:latin typeface="Bahnschrift Light" panose="020B0502040204020203" pitchFamily="34" charset="0"/>
              </a:rPr>
              <a:t>Arduino</a:t>
            </a:r>
            <a:r>
              <a:rPr lang="de-DE" sz="3200" dirty="0" smtClean="0">
                <a:solidFill>
                  <a:schemeClr val="bg1"/>
                </a:solidFill>
                <a:effectLst>
                  <a:outerShdw blurRad="38100" dist="38100" dir="2700000" algn="tl">
                    <a:srgbClr val="000000">
                      <a:alpha val="43137"/>
                    </a:srgbClr>
                  </a:outerShdw>
                </a:effectLst>
                <a:latin typeface="Bahnschrift Light" panose="020B0502040204020203" pitchFamily="34" charset="0"/>
              </a:rPr>
              <a:t>?</a:t>
            </a:r>
          </a:p>
          <a:p>
            <a:endParaRPr lang="de-DE" sz="3200" dirty="0">
              <a:solidFill>
                <a:schemeClr val="bg1"/>
              </a:solidFill>
              <a:effectLst>
                <a:outerShdw blurRad="38100" dist="38100" dir="2700000" algn="tl">
                  <a:srgbClr val="000000">
                    <a:alpha val="43137"/>
                  </a:srgbClr>
                </a:outerShdw>
              </a:effectLst>
              <a:latin typeface="Bahnschrift Light" panose="020B0502040204020203" pitchFamily="34" charset="0"/>
            </a:endParaRPr>
          </a:p>
          <a:p>
            <a:r>
              <a:rPr lang="de-DE" sz="3200" dirty="0" smtClean="0">
                <a:solidFill>
                  <a:schemeClr val="bg1"/>
                </a:solidFill>
                <a:effectLst>
                  <a:outerShdw blurRad="38100" dist="38100" dir="2700000" algn="tl">
                    <a:srgbClr val="000000">
                      <a:alpha val="43137"/>
                    </a:srgbClr>
                  </a:outerShdw>
                </a:effectLst>
                <a:latin typeface="Bahnschrift Light" panose="020B0502040204020203" pitchFamily="34" charset="0"/>
              </a:rPr>
              <a:t>• Wie funktioniert es?</a:t>
            </a:r>
          </a:p>
          <a:p>
            <a:endParaRPr lang="de-DE" sz="3200" dirty="0">
              <a:solidFill>
                <a:schemeClr val="bg1"/>
              </a:solidFill>
              <a:effectLst>
                <a:outerShdw blurRad="38100" dist="38100" dir="2700000" algn="tl">
                  <a:srgbClr val="000000">
                    <a:alpha val="43137"/>
                  </a:srgbClr>
                </a:outerShdw>
              </a:effectLst>
              <a:latin typeface="Bahnschrift Light" panose="020B0502040204020203" pitchFamily="34" charset="0"/>
            </a:endParaRPr>
          </a:p>
          <a:p>
            <a:r>
              <a:rPr lang="de-DE" sz="3200" dirty="0" smtClean="0">
                <a:solidFill>
                  <a:schemeClr val="bg1"/>
                </a:solidFill>
                <a:effectLst>
                  <a:outerShdw blurRad="38100" dist="38100" dir="2700000" algn="tl">
                    <a:srgbClr val="000000">
                      <a:alpha val="43137"/>
                    </a:srgbClr>
                  </a:outerShdw>
                </a:effectLst>
                <a:latin typeface="Bahnschrift Light" panose="020B0502040204020203" pitchFamily="34" charset="0"/>
              </a:rPr>
              <a:t>• Wie funktioniert der Code?</a:t>
            </a:r>
          </a:p>
          <a:p>
            <a:endParaRPr lang="de-DE" sz="3200" dirty="0" smtClean="0">
              <a:solidFill>
                <a:schemeClr val="bg1"/>
              </a:solidFill>
              <a:effectLst>
                <a:outerShdw blurRad="38100" dist="38100" dir="2700000" algn="tl">
                  <a:srgbClr val="000000">
                    <a:alpha val="43137"/>
                  </a:srgbClr>
                </a:outerShdw>
              </a:effectLst>
              <a:latin typeface="Bahnschrift Light" panose="020B0502040204020203" pitchFamily="34" charset="0"/>
            </a:endParaRPr>
          </a:p>
          <a:p>
            <a:r>
              <a:rPr lang="de-DE" sz="3200" dirty="0" smtClean="0">
                <a:solidFill>
                  <a:schemeClr val="bg1"/>
                </a:solidFill>
                <a:effectLst>
                  <a:outerShdw blurRad="38100" dist="38100" dir="2700000" algn="tl">
                    <a:srgbClr val="000000">
                      <a:alpha val="43137"/>
                    </a:srgbClr>
                  </a:outerShdw>
                </a:effectLst>
                <a:latin typeface="Bahnschrift Light" panose="020B0502040204020203" pitchFamily="34" charset="0"/>
              </a:rPr>
              <a:t>• Demonstration</a:t>
            </a:r>
          </a:p>
          <a:p>
            <a:endParaRPr lang="de-DE" sz="3200" dirty="0">
              <a:solidFill>
                <a:schemeClr val="bg1"/>
              </a:solidFill>
              <a:effectLst>
                <a:outerShdw blurRad="38100" dist="38100" dir="2700000" algn="tl">
                  <a:srgbClr val="000000">
                    <a:alpha val="43137"/>
                  </a:srgbClr>
                </a:outerShdw>
              </a:effectLst>
              <a:latin typeface="Bahnschrift Light" panose="020B0502040204020203" pitchFamily="34" charset="0"/>
            </a:endParaRPr>
          </a:p>
          <a:p>
            <a:r>
              <a:rPr lang="de-DE" sz="3200" dirty="0" smtClean="0">
                <a:solidFill>
                  <a:schemeClr val="bg1"/>
                </a:solidFill>
                <a:effectLst>
                  <a:outerShdw blurRad="38100" dist="38100" dir="2700000" algn="tl">
                    <a:srgbClr val="000000">
                      <a:alpha val="43137"/>
                    </a:srgbClr>
                  </a:outerShdw>
                </a:effectLst>
                <a:latin typeface="Bahnschrift Light" panose="020B0502040204020203" pitchFamily="34" charset="0"/>
              </a:rPr>
              <a:t>• Fragen?</a:t>
            </a:r>
          </a:p>
        </p:txBody>
      </p:sp>
    </p:spTree>
    <p:extLst>
      <p:ext uri="{BB962C8B-B14F-4D97-AF65-F5344CB8AC3E}">
        <p14:creationId xmlns:p14="http://schemas.microsoft.com/office/powerpoint/2010/main" val="1633861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9248" y="334777"/>
            <a:ext cx="11573501"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1. Das Rechnen</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5243897"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Die Grundrechenarten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5" name="Untertitel 2"/>
          <p:cNvSpPr txBox="1">
            <a:spLocks/>
          </p:cNvSpPr>
          <p:nvPr/>
        </p:nvSpPr>
        <p:spPr>
          <a:xfrm>
            <a:off x="5313975" y="1956902"/>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4800" dirty="0" smtClean="0">
                <a:solidFill>
                  <a:schemeClr val="bg1"/>
                </a:solidFill>
                <a:effectLst>
                  <a:outerShdw blurRad="38100" dist="38100" dir="2700000" algn="tl">
                    <a:srgbClr val="000000">
                      <a:alpha val="43137"/>
                    </a:srgbClr>
                  </a:outerShdw>
                </a:effectLst>
                <a:latin typeface="+mj-lt"/>
              </a:rPr>
              <a:t>+ - ÷ ×</a:t>
            </a:r>
            <a:endParaRPr lang="de-DE" sz="4800" dirty="0">
              <a:solidFill>
                <a:schemeClr val="bg1"/>
              </a:solidFill>
              <a:effectLst>
                <a:outerShdw blurRad="38100" dist="38100" dir="2700000" algn="tl">
                  <a:srgbClr val="000000">
                    <a:alpha val="43137"/>
                  </a:srgbClr>
                </a:outerShdw>
              </a:effectLst>
              <a:latin typeface="+mj-lt"/>
            </a:endParaRPr>
          </a:p>
        </p:txBody>
      </p:sp>
      <p:sp>
        <p:nvSpPr>
          <p:cNvPr id="6" name="Untertitel 2"/>
          <p:cNvSpPr txBox="1">
            <a:spLocks/>
          </p:cNvSpPr>
          <p:nvPr/>
        </p:nvSpPr>
        <p:spPr>
          <a:xfrm>
            <a:off x="1523998" y="2891239"/>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Variablen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2977029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9248" y="334777"/>
            <a:ext cx="11573501"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Die Grundrechenarten</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Integer</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6" name="Untertitel 2"/>
          <p:cNvSpPr txBox="1">
            <a:spLocks/>
          </p:cNvSpPr>
          <p:nvPr/>
        </p:nvSpPr>
        <p:spPr>
          <a:xfrm>
            <a:off x="1523998" y="2891239"/>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rPr>
              <a:t>32 Bit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Zahlen </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7" name="Untertitel 2"/>
          <p:cNvSpPr txBox="1">
            <a:spLocks/>
          </p:cNvSpPr>
          <p:nvPr/>
        </p:nvSpPr>
        <p:spPr>
          <a:xfrm>
            <a:off x="1523997" y="3876863"/>
            <a:ext cx="563154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reverse</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polish</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err="1">
                <a:solidFill>
                  <a:schemeClr val="bg1"/>
                </a:solidFill>
                <a:effectLst>
                  <a:outerShdw blurRad="38100" dist="38100" dir="2700000" algn="tl">
                    <a:srgbClr val="000000">
                      <a:alpha val="43137"/>
                    </a:srgbClr>
                  </a:outerShdw>
                </a:effectLst>
                <a:latin typeface="Bahnschrift Light Condensed" panose="020B0502040204020203" pitchFamily="34" charset="0"/>
              </a:rPr>
              <a:t>notation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a:p>
            <a:pPr algn="l"/>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77012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9248" y="334777"/>
            <a:ext cx="11573501"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Variablen</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Ans</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6" name="Untertitel 2"/>
          <p:cNvSpPr txBox="1">
            <a:spLocks/>
          </p:cNvSpPr>
          <p:nvPr/>
        </p:nvSpPr>
        <p:spPr>
          <a:xfrm>
            <a:off x="1523998" y="2891239"/>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Definierbare Variable</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7" name="Untertitel 2"/>
          <p:cNvSpPr txBox="1">
            <a:spLocks/>
          </p:cNvSpPr>
          <p:nvPr/>
        </p:nvSpPr>
        <p:spPr>
          <a:xfrm>
            <a:off x="4674340" y="2891239"/>
            <a:ext cx="1185830" cy="199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7200" dirty="0">
                <a:solidFill>
                  <a:schemeClr val="bg1"/>
                </a:solidFill>
                <a:effectLst>
                  <a:outerShdw blurRad="38100" dist="38100" dir="2700000" algn="tl">
                    <a:srgbClr val="000000">
                      <a:alpha val="43137"/>
                    </a:srgbClr>
                  </a:outerShdw>
                </a:effectLst>
                <a:latin typeface="Bahnschrift Light Condensed" panose="020B0502040204020203" pitchFamily="34" charset="0"/>
              </a:rPr>
              <a:t> </a:t>
            </a:r>
            <a:r>
              <a:rPr lang="de-DE" i="1" dirty="0" smtClean="0">
                <a:solidFill>
                  <a:schemeClr val="bg1"/>
                </a:solidFill>
                <a:effectLst>
                  <a:outerShdw blurRad="38100" dist="38100" dir="2700000" algn="tl">
                    <a:srgbClr val="000000">
                      <a:alpha val="43137"/>
                    </a:srgbClr>
                  </a:outerShdw>
                </a:effectLst>
              </a:rPr>
              <a:t>hier</a:t>
            </a:r>
            <a:r>
              <a:rPr lang="de-DE" sz="2000" i="1" dirty="0" smtClean="0">
                <a:solidFill>
                  <a:schemeClr val="bg1"/>
                </a:solidFill>
                <a:effectLst>
                  <a:outerShdw blurRad="38100" dist="38100" dir="2700000" algn="tl">
                    <a:srgbClr val="000000">
                      <a:alpha val="43137"/>
                    </a:srgbClr>
                  </a:outerShdw>
                </a:effectLst>
              </a:rPr>
              <a:t>: A</a:t>
            </a:r>
            <a:endParaRPr lang="de-DE" sz="2000" i="1" dirty="0">
              <a:solidFill>
                <a:schemeClr val="bg1"/>
              </a:solidFill>
            </a:endParaRPr>
          </a:p>
        </p:txBody>
      </p:sp>
      <p:sp>
        <p:nvSpPr>
          <p:cNvPr id="5" name="Abgerundetes Rechteck 4"/>
          <p:cNvSpPr/>
          <p:nvPr/>
        </p:nvSpPr>
        <p:spPr>
          <a:xfrm>
            <a:off x="7495410" y="1401635"/>
            <a:ext cx="4238278" cy="4689974"/>
          </a:xfrm>
          <a:prstGeom prst="roundRect">
            <a:avLst>
              <a:gd name="adj" fmla="val 13484"/>
            </a:avLst>
          </a:prstGeom>
          <a:solidFill>
            <a:schemeClr val="tx1">
              <a:lumMod val="75000"/>
              <a:lumOff val="25000"/>
              <a:alpha val="6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de-DE" sz="1150" dirty="0" err="1" smtClean="0">
                <a:latin typeface="Consolas" panose="020B0609020204030204" pitchFamily="49" charset="0"/>
              </a:rPr>
              <a:t>if</a:t>
            </a:r>
            <a:r>
              <a:rPr lang="de-DE" sz="1150" dirty="0" smtClean="0">
                <a:latin typeface="Consolas" panose="020B0609020204030204" pitchFamily="49" charset="0"/>
              </a:rPr>
              <a:t> (</a:t>
            </a:r>
            <a:r>
              <a:rPr lang="de-DE" sz="1150" dirty="0" err="1" smtClean="0">
                <a:latin typeface="Consolas" panose="020B0609020204030204" pitchFamily="49" charset="0"/>
              </a:rPr>
              <a:t>results.value</a:t>
            </a:r>
            <a:r>
              <a:rPr lang="de-DE" sz="1150" dirty="0" smtClean="0">
                <a:latin typeface="Consolas" panose="020B0609020204030204" pitchFamily="49" charset="0"/>
              </a:rPr>
              <a:t> == 16753245) {</a:t>
            </a:r>
          </a:p>
          <a:p>
            <a:pPr lvl="1"/>
            <a:r>
              <a:rPr lang="de-DE" sz="1150" dirty="0" err="1" smtClean="0">
                <a:latin typeface="Consolas" panose="020B0609020204030204" pitchFamily="49" charset="0"/>
              </a:rPr>
              <a:t>lcd.print</a:t>
            </a:r>
            <a:r>
              <a:rPr lang="de-DE" sz="1150" dirty="0" smtClean="0">
                <a:latin typeface="Consolas" panose="020B0609020204030204" pitchFamily="49" charset="0"/>
              </a:rPr>
              <a:t>("A");</a:t>
            </a:r>
          </a:p>
          <a:p>
            <a:pPr lvl="1"/>
            <a:r>
              <a:rPr lang="de-DE" sz="1150" dirty="0" err="1" smtClean="0">
                <a:latin typeface="Consolas" panose="020B0609020204030204" pitchFamily="49" charset="0"/>
              </a:rPr>
              <a:t>screen</a:t>
            </a:r>
            <a:r>
              <a:rPr lang="de-DE" sz="1150" dirty="0" smtClean="0">
                <a:latin typeface="Consolas" panose="020B0609020204030204" pitchFamily="49" charset="0"/>
              </a:rPr>
              <a:t> = 0;</a:t>
            </a:r>
          </a:p>
          <a:p>
            <a:pPr lvl="1"/>
            <a:r>
              <a:rPr lang="de-DE" sz="1150" dirty="0" smtClean="0">
                <a:latin typeface="Consolas" panose="020B0609020204030204" pitchFamily="49" charset="0"/>
              </a:rPr>
              <a:t>q = 0;</a:t>
            </a:r>
          </a:p>
          <a:p>
            <a:pPr lvl="1"/>
            <a:r>
              <a:rPr lang="de-DE" sz="1150" dirty="0" smtClean="0">
                <a:latin typeface="Consolas" panose="020B0609020204030204" pitchFamily="49" charset="0"/>
              </a:rPr>
              <a:t>e = 0;</a:t>
            </a:r>
          </a:p>
          <a:p>
            <a:pPr lvl="1"/>
            <a:r>
              <a:rPr lang="de-DE" sz="1150" dirty="0" smtClean="0">
                <a:latin typeface="Consolas" panose="020B0609020204030204" pitchFamily="49" charset="0"/>
              </a:rPr>
              <a:t>w = a;</a:t>
            </a:r>
          </a:p>
          <a:p>
            <a:pPr lvl="1"/>
            <a:r>
              <a:rPr lang="de-DE" sz="1150" dirty="0" err="1" smtClean="0">
                <a:latin typeface="Consolas" panose="020B0609020204030204" pitchFamily="49" charset="0"/>
              </a:rPr>
              <a:t>lcd.clear</a:t>
            </a:r>
            <a:r>
              <a:rPr lang="de-DE" sz="1150" dirty="0" smtClean="0">
                <a:latin typeface="Consolas" panose="020B0609020204030204" pitchFamily="49" charset="0"/>
              </a:rPr>
              <a:t>();</a:t>
            </a:r>
          </a:p>
          <a:p>
            <a:pPr lvl="1"/>
            <a:r>
              <a:rPr lang="de-DE" sz="1100" dirty="0" err="1" smtClean="0">
                <a:latin typeface="Consolas" panose="020B0609020204030204" pitchFamily="49" charset="0"/>
              </a:rPr>
              <a:t>lcd.setCursor</a:t>
            </a:r>
            <a:r>
              <a:rPr lang="de-DE" sz="1100" dirty="0" smtClean="0">
                <a:latin typeface="Consolas" panose="020B0609020204030204" pitchFamily="49" charset="0"/>
              </a:rPr>
              <a:t>(0,0</a:t>
            </a:r>
            <a:r>
              <a:rPr lang="de-DE" sz="1150" dirty="0" smtClean="0">
                <a:latin typeface="Consolas" panose="020B0609020204030204" pitchFamily="49" charset="0"/>
              </a:rPr>
              <a:t>);</a:t>
            </a:r>
          </a:p>
          <a:p>
            <a:pPr lvl="1"/>
            <a:r>
              <a:rPr lang="de-DE" sz="1150" dirty="0" err="1" smtClean="0">
                <a:latin typeface="Consolas" panose="020B0609020204030204" pitchFamily="49" charset="0"/>
              </a:rPr>
              <a:t>lcd.print</a:t>
            </a:r>
            <a:r>
              <a:rPr lang="de-DE" sz="1150" dirty="0" smtClean="0">
                <a:latin typeface="Consolas" panose="020B0609020204030204" pitchFamily="49" charset="0"/>
              </a:rPr>
              <a:t>("Rechner:");</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(0,1);</a:t>
            </a:r>
          </a:p>
          <a:p>
            <a:pPr lvl="1"/>
            <a:r>
              <a:rPr lang="de-DE" sz="1150" dirty="0" err="1" smtClean="0">
                <a:latin typeface="Consolas" panose="020B0609020204030204" pitchFamily="49" charset="0"/>
              </a:rPr>
              <a:t>lcd.print</a:t>
            </a:r>
            <a:r>
              <a:rPr lang="de-DE" sz="1150" dirty="0" smtClean="0">
                <a:latin typeface="Consolas" panose="020B0609020204030204" pitchFamily="49" charset="0"/>
              </a:rPr>
              <a:t>("A");</a:t>
            </a:r>
          </a:p>
          <a:p>
            <a:pPr lvl="1"/>
            <a:r>
              <a:rPr lang="de-DE" sz="1150" dirty="0" err="1" smtClean="0">
                <a:latin typeface="Consolas" panose="020B0609020204030204" pitchFamily="49" charset="0"/>
              </a:rPr>
              <a:t>screen</a:t>
            </a:r>
            <a:r>
              <a:rPr lang="de-DE" sz="1150" dirty="0" smtClean="0">
                <a:latin typeface="Consolas" panose="020B0609020204030204" pitchFamily="49" charset="0"/>
              </a:rPr>
              <a:t> = 1;</a:t>
            </a:r>
          </a:p>
          <a:p>
            <a:pPr lvl="1"/>
            <a:r>
              <a:rPr lang="de-DE" sz="1150" dirty="0" err="1" smtClean="0">
                <a:latin typeface="Consolas" panose="020B0609020204030204" pitchFamily="49" charset="0"/>
              </a:rPr>
              <a:t>a_cache</a:t>
            </a:r>
            <a:r>
              <a:rPr lang="de-DE" sz="1150" dirty="0" smtClean="0">
                <a:latin typeface="Consolas" panose="020B0609020204030204" pitchFamily="49" charset="0"/>
              </a:rPr>
              <a:t> = 1;</a:t>
            </a:r>
          </a:p>
          <a:p>
            <a:pPr lvl="1"/>
            <a:r>
              <a:rPr lang="de-DE" sz="1150" dirty="0" err="1" smtClean="0">
                <a:latin typeface="Consolas" panose="020B0609020204030204" pitchFamily="49" charset="0"/>
              </a:rPr>
              <a:t>a_pressed</a:t>
            </a:r>
            <a:r>
              <a:rPr lang="de-DE" sz="1150" dirty="0" smtClean="0">
                <a:latin typeface="Consolas" panose="020B0609020204030204" pitchFamily="49" charset="0"/>
              </a:rPr>
              <a:t>++;</a:t>
            </a:r>
          </a:p>
          <a:p>
            <a:pPr lvl="1"/>
            <a:r>
              <a:rPr lang="de-DE" sz="1150" dirty="0" smtClean="0">
                <a:latin typeface="Consolas" panose="020B0609020204030204" pitchFamily="49" charset="0"/>
              </a:rPr>
              <a:t>} </a:t>
            </a:r>
          </a:p>
          <a:p>
            <a:pPr lvl="1"/>
            <a:r>
              <a:rPr lang="de-DE" sz="1150" dirty="0" err="1" smtClean="0">
                <a:latin typeface="Consolas" panose="020B0609020204030204" pitchFamily="49" charset="0"/>
              </a:rPr>
              <a:t>if</a:t>
            </a:r>
            <a:r>
              <a:rPr lang="de-DE" sz="1150" dirty="0" smtClean="0">
                <a:latin typeface="Consolas" panose="020B0609020204030204" pitchFamily="49" charset="0"/>
              </a:rPr>
              <a:t> ( </a:t>
            </a:r>
            <a:r>
              <a:rPr lang="de-DE" sz="1150" dirty="0" err="1" smtClean="0">
                <a:latin typeface="Consolas" panose="020B0609020204030204" pitchFamily="49" charset="0"/>
              </a:rPr>
              <a:t>a_pressed</a:t>
            </a:r>
            <a:r>
              <a:rPr lang="de-DE" sz="1150" dirty="0" smtClean="0">
                <a:latin typeface="Consolas" panose="020B0609020204030204" pitchFamily="49" charset="0"/>
              </a:rPr>
              <a:t> == 2 &amp;&amp; </a:t>
            </a:r>
            <a:r>
              <a:rPr lang="de-DE" sz="1150" dirty="0" err="1" smtClean="0">
                <a:latin typeface="Consolas" panose="020B0609020204030204" pitchFamily="49" charset="0"/>
              </a:rPr>
              <a:t>results.value</a:t>
            </a:r>
            <a:r>
              <a:rPr lang="de-DE" sz="1150" dirty="0" smtClean="0">
                <a:latin typeface="Consolas" panose="020B0609020204030204" pitchFamily="49" charset="0"/>
              </a:rPr>
              <a:t> == 16753245) {</a:t>
            </a:r>
          </a:p>
          <a:p>
            <a:pPr lvl="1"/>
            <a:r>
              <a:rPr lang="de-DE" sz="1150" dirty="0" err="1" smtClean="0">
                <a:latin typeface="Consolas" panose="020B0609020204030204" pitchFamily="49" charset="0"/>
              </a:rPr>
              <a:t>screen</a:t>
            </a:r>
            <a:r>
              <a:rPr lang="de-DE" sz="1150" dirty="0" smtClean="0">
                <a:latin typeface="Consolas" panose="020B0609020204030204" pitchFamily="49" charset="0"/>
              </a:rPr>
              <a:t> = 0;</a:t>
            </a:r>
          </a:p>
          <a:p>
            <a:pPr lvl="1"/>
            <a:r>
              <a:rPr lang="de-DE" sz="1150" dirty="0" smtClean="0">
                <a:latin typeface="Consolas" panose="020B0609020204030204" pitchFamily="49" charset="0"/>
              </a:rPr>
              <a:t>a = 0;</a:t>
            </a:r>
          </a:p>
          <a:p>
            <a:pPr lvl="1"/>
            <a:r>
              <a:rPr lang="de-DE" sz="1150" dirty="0" smtClean="0">
                <a:latin typeface="Consolas" panose="020B0609020204030204" pitchFamily="49" charset="0"/>
              </a:rPr>
              <a:t>w = 0;</a:t>
            </a:r>
          </a:p>
          <a:p>
            <a:pPr lvl="1"/>
            <a:r>
              <a:rPr lang="de-DE" sz="1150" dirty="0" smtClean="0">
                <a:latin typeface="Consolas" panose="020B0609020204030204" pitchFamily="49" charset="0"/>
              </a:rPr>
              <a:t>e = 0;</a:t>
            </a:r>
          </a:p>
          <a:p>
            <a:pPr lvl="1"/>
            <a:r>
              <a:rPr lang="de-DE" sz="1150" dirty="0" err="1" smtClean="0">
                <a:latin typeface="Consolas" panose="020B0609020204030204" pitchFamily="49" charset="0"/>
              </a:rPr>
              <a:t>lcd.clear</a:t>
            </a:r>
            <a:r>
              <a:rPr lang="de-DE" sz="1150" dirty="0" smtClean="0">
                <a:latin typeface="Consolas" panose="020B0609020204030204" pitchFamily="49" charset="0"/>
              </a:rPr>
              <a:t>();</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(0,0);</a:t>
            </a:r>
          </a:p>
          <a:p>
            <a:pPr lvl="1"/>
            <a:r>
              <a:rPr lang="de-DE" sz="1150" dirty="0" err="1" smtClean="0">
                <a:latin typeface="Consolas" panose="020B0609020204030204" pitchFamily="49" charset="0"/>
              </a:rPr>
              <a:t>lcd.print</a:t>
            </a:r>
            <a:r>
              <a:rPr lang="de-DE" sz="1150" dirty="0" smtClean="0">
                <a:latin typeface="Consolas" panose="020B0609020204030204" pitchFamily="49" charset="0"/>
              </a:rPr>
              <a:t>("Definiere A:");</a:t>
            </a:r>
          </a:p>
          <a:p>
            <a:pPr lvl="1"/>
            <a:r>
              <a:rPr lang="de-DE" sz="1150" dirty="0" err="1" smtClean="0">
                <a:latin typeface="Consolas" panose="020B0609020204030204" pitchFamily="49" charset="0"/>
              </a:rPr>
              <a:t>lcd.setCursor</a:t>
            </a:r>
            <a:r>
              <a:rPr lang="de-DE" sz="1150" dirty="0" smtClean="0">
                <a:latin typeface="Consolas" panose="020B0609020204030204" pitchFamily="49" charset="0"/>
              </a:rPr>
              <a:t>(0,1);</a:t>
            </a:r>
          </a:p>
          <a:p>
            <a:pPr lvl="1"/>
            <a:r>
              <a:rPr lang="de-DE" sz="1150" dirty="0" smtClean="0">
                <a:latin typeface="Consolas" panose="020B0609020204030204" pitchFamily="49" charset="0"/>
              </a:rPr>
              <a:t>} </a:t>
            </a:r>
          </a:p>
        </p:txBody>
      </p:sp>
      <p:sp>
        <p:nvSpPr>
          <p:cNvPr id="10" name="Textfeld 9"/>
          <p:cNvSpPr txBox="1"/>
          <p:nvPr/>
        </p:nvSpPr>
        <p:spPr>
          <a:xfrm rot="5400000">
            <a:off x="5647796" y="3500402"/>
            <a:ext cx="4420506" cy="492443"/>
          </a:xfrm>
          <a:prstGeom prst="rect">
            <a:avLst/>
          </a:prstGeom>
          <a:noFill/>
        </p:spPr>
        <p:txBody>
          <a:bodyPr wrap="none" rtlCol="0">
            <a:spAutoFit/>
          </a:bodyPr>
          <a:lstStyle/>
          <a:p>
            <a:pPr algn="ctr"/>
            <a:r>
              <a:rPr lang="de-DE" sz="2600" dirty="0" smtClean="0">
                <a:solidFill>
                  <a:schemeClr val="bg2"/>
                </a:solidFill>
              </a:rPr>
              <a:t>Code für </a:t>
            </a:r>
            <a:r>
              <a:rPr lang="de-DE" sz="2600" dirty="0">
                <a:solidFill>
                  <a:schemeClr val="bg2"/>
                </a:solidFill>
                <a:latin typeface="Bahnschrift SemiLight" panose="020B0502040204020203" pitchFamily="34" charset="0"/>
              </a:rPr>
              <a:t>d</a:t>
            </a:r>
            <a:r>
              <a:rPr lang="de-DE" sz="2600" dirty="0" smtClean="0">
                <a:solidFill>
                  <a:schemeClr val="bg2"/>
                </a:solidFill>
                <a:latin typeface="Bahnschrift SemiLight" panose="020B0502040204020203" pitchFamily="34" charset="0"/>
              </a:rPr>
              <a:t>efinierbare</a:t>
            </a:r>
            <a:r>
              <a:rPr lang="de-DE" sz="2600" dirty="0" smtClean="0">
                <a:solidFill>
                  <a:schemeClr val="bg2"/>
                </a:solidFill>
              </a:rPr>
              <a:t> </a:t>
            </a:r>
            <a:r>
              <a:rPr lang="de-DE" sz="2600" dirty="0" smtClean="0">
                <a:solidFill>
                  <a:schemeClr val="bg2"/>
                </a:solidFill>
              </a:rPr>
              <a:t>Variable</a:t>
            </a:r>
            <a:endParaRPr lang="de-DE" sz="2600" dirty="0">
              <a:solidFill>
                <a:schemeClr val="bg2"/>
              </a:solidFill>
            </a:endParaRPr>
          </a:p>
        </p:txBody>
      </p:sp>
      <p:sp>
        <p:nvSpPr>
          <p:cNvPr id="11" name="Untertitel 2"/>
          <p:cNvSpPr txBox="1">
            <a:spLocks/>
          </p:cNvSpPr>
          <p:nvPr/>
        </p:nvSpPr>
        <p:spPr>
          <a:xfrm>
            <a:off x="1540672" y="3876863"/>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Long (L Variable)</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6725" y="891596"/>
            <a:ext cx="510039" cy="510039"/>
          </a:xfrm>
          <a:prstGeom prst="rect">
            <a:avLst/>
          </a:prstGeom>
        </p:spPr>
      </p:pic>
      <p:sp>
        <p:nvSpPr>
          <p:cNvPr id="13" name="Textfeld 12"/>
          <p:cNvSpPr txBox="1"/>
          <p:nvPr/>
        </p:nvSpPr>
        <p:spPr>
          <a:xfrm>
            <a:off x="8636740" y="915782"/>
            <a:ext cx="2340705" cy="461665"/>
          </a:xfrm>
          <a:prstGeom prst="rect">
            <a:avLst/>
          </a:prstGeom>
          <a:noFill/>
        </p:spPr>
        <p:txBody>
          <a:bodyPr wrap="none" rtlCol="0">
            <a:spAutoFit/>
          </a:bodyPr>
          <a:lstStyle/>
          <a:p>
            <a:r>
              <a:rPr lang="de-DE" sz="2400" dirty="0" smtClean="0">
                <a:solidFill>
                  <a:schemeClr val="bg1"/>
                </a:solidFill>
                <a:latin typeface="Bahnschrift SemiLight" panose="020B0502040204020203" pitchFamily="34" charset="0"/>
              </a:rPr>
              <a:t>CODE GEKÜRZT</a:t>
            </a:r>
            <a:endParaRPr lang="de-DE" sz="2400" dirty="0">
              <a:solidFill>
                <a:schemeClr val="bg1"/>
              </a:solidFill>
              <a:latin typeface="Bahnschrift SemiLight" panose="020B0502040204020203" pitchFamily="34" charset="0"/>
            </a:endParaRPr>
          </a:p>
        </p:txBody>
      </p:sp>
    </p:spTree>
    <p:extLst>
      <p:ext uri="{BB962C8B-B14F-4D97-AF65-F5344CB8AC3E}">
        <p14:creationId xmlns:p14="http://schemas.microsoft.com/office/powerpoint/2010/main" val="373449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lt">
                                    <p:tmPct val="8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iterate type="lt">
                                    <p:tmPct val="8000"/>
                                  </p:iterate>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9248" y="334777"/>
            <a:ext cx="11573501" cy="940043"/>
          </a:xfrm>
        </p:spPr>
        <p:txBody>
          <a:bodyPr>
            <a:normAutofit/>
          </a:bodyPr>
          <a:lstStyle/>
          <a:p>
            <a:r>
              <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rPr>
              <a:t>2</a:t>
            </a:r>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 Die Technik</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Arduino</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Funduino</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 Uno</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6" name="Untertitel 2"/>
          <p:cNvSpPr txBox="1">
            <a:spLocks/>
          </p:cNvSpPr>
          <p:nvPr/>
        </p:nvSpPr>
        <p:spPr>
          <a:xfrm>
            <a:off x="1523998" y="2891239"/>
            <a:ext cx="7119418"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Funduino</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I</a:t>
            </a:r>
            <a:r>
              <a:rPr lang="de-DE" sz="4800" i="1" dirty="0" err="1" smtClean="0">
                <a:solidFill>
                  <a:schemeClr val="bg1"/>
                </a:solidFill>
                <a:effectLst>
                  <a:outerShdw blurRad="38100" dist="38100" dir="2700000" algn="tl">
                    <a:srgbClr val="000000">
                      <a:alpha val="43137"/>
                    </a:srgbClr>
                  </a:outerShdw>
                </a:effectLst>
                <a:latin typeface="Bahnschrift SemiLight Condensed" panose="020B0502040204020203" pitchFamily="34" charset="0"/>
              </a:rPr>
              <a:t>RR</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emote</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 + </a:t>
            </a:r>
            <a:r>
              <a:rPr lang="de-DE" sz="4800" i="1" dirty="0" err="1" smtClean="0">
                <a:solidFill>
                  <a:schemeClr val="bg1"/>
                </a:solidFill>
                <a:effectLst>
                  <a:outerShdw blurRad="38100" dist="38100" dir="2700000" algn="tl">
                    <a:srgbClr val="000000">
                      <a:alpha val="43137"/>
                    </a:srgbClr>
                  </a:outerShdw>
                </a:effectLst>
                <a:latin typeface="Bahnschrift SemiLight Condensed" panose="020B0502040204020203" pitchFamily="34" charset="0"/>
              </a:rPr>
              <a:t>R</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eciever</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7" name="Untertitel 2"/>
          <p:cNvSpPr txBox="1">
            <a:spLocks/>
          </p:cNvSpPr>
          <p:nvPr/>
        </p:nvSpPr>
        <p:spPr>
          <a:xfrm>
            <a:off x="1523998" y="3876863"/>
            <a:ext cx="5230548"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Funduino</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 I2C 1602 LCD</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pic>
        <p:nvPicPr>
          <p:cNvPr id="8" name="Grafik 7"/>
          <p:cNvPicPr>
            <a:picLocks noChangeAspect="1"/>
          </p:cNvPicPr>
          <p:nvPr/>
        </p:nvPicPr>
        <p:blipFill rotWithShape="1">
          <a:blip r:embed="rId4" cstate="print">
            <a:extLst>
              <a:ext uri="{BEBA8EAE-BF5A-486C-A8C5-ECC9F3942E4B}">
                <a14:imgProps xmlns:a14="http://schemas.microsoft.com/office/drawing/2010/main">
                  <a14:imgLayer r:embed="rId5">
                    <a14:imgEffect>
                      <a14:sharpenSoften amount="-9000"/>
                    </a14:imgEffect>
                  </a14:imgLayer>
                </a14:imgProps>
              </a:ext>
              <a:ext uri="{28A0092B-C50C-407E-A947-70E740481C1C}">
                <a14:useLocalDpi xmlns:a14="http://schemas.microsoft.com/office/drawing/2010/main" val="0"/>
              </a:ext>
            </a:extLst>
          </a:blip>
          <a:srcRect l="-1599" t="-3067" r="-1599" b="-3067"/>
          <a:stretch/>
        </p:blipFill>
        <p:spPr>
          <a:xfrm>
            <a:off x="6594359" y="1595195"/>
            <a:ext cx="5052560" cy="1069836"/>
          </a:xfrm>
          <a:prstGeom prst="snip2DiagRect">
            <a:avLst>
              <a:gd name="adj1" fmla="val 0"/>
              <a:gd name="adj2" fmla="val 10652"/>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12963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9248" y="334777"/>
            <a:ext cx="11573501" cy="940043"/>
          </a:xfrm>
        </p:spPr>
        <p:txBody>
          <a:bodyPr>
            <a:normAutofit/>
          </a:bodyPr>
          <a:lstStyle/>
          <a:p>
            <a:r>
              <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rPr>
              <a:t>3</a:t>
            </a:r>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 Code</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Zahlen Input</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6" name="Untertitel 2"/>
          <p:cNvSpPr txBox="1">
            <a:spLocks/>
          </p:cNvSpPr>
          <p:nvPr/>
        </p:nvSpPr>
        <p:spPr>
          <a:xfrm>
            <a:off x="1523998" y="2891239"/>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Zahlen Output</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7" name="Untertitel 2"/>
          <p:cNvSpPr txBox="1">
            <a:spLocks/>
          </p:cNvSpPr>
          <p:nvPr/>
        </p:nvSpPr>
        <p:spPr>
          <a:xfrm>
            <a:off x="1523998" y="3876863"/>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Variablen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8" name="Untertitel 2"/>
          <p:cNvSpPr txBox="1">
            <a:spLocks/>
          </p:cNvSpPr>
          <p:nvPr/>
        </p:nvSpPr>
        <p:spPr>
          <a:xfrm>
            <a:off x="1523997" y="4862487"/>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i="1" dirty="0" smtClean="0">
                <a:solidFill>
                  <a:schemeClr val="bg1"/>
                </a:solidFill>
                <a:effectLst>
                  <a:outerShdw blurRad="38100" dist="38100" dir="2700000" algn="tl">
                    <a:srgbClr val="000000">
                      <a:alpha val="43137"/>
                    </a:srgbClr>
                  </a:outerShdw>
                </a:effectLst>
                <a:latin typeface="Bahnschrift SemiLight Condensed" panose="020B0502040204020203" pitchFamily="34" charset="0"/>
              </a:rPr>
              <a:t>R</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echenoperationen</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1973493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7"/>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6725" y="891596"/>
            <a:ext cx="510039" cy="510039"/>
          </a:xfrm>
          <a:prstGeom prst="rect">
            <a:avLst/>
          </a:prstGeom>
        </p:spPr>
      </p:pic>
      <p:sp>
        <p:nvSpPr>
          <p:cNvPr id="9" name="Textfeld 8"/>
          <p:cNvSpPr txBox="1"/>
          <p:nvPr/>
        </p:nvSpPr>
        <p:spPr>
          <a:xfrm>
            <a:off x="8636740" y="915782"/>
            <a:ext cx="2340705" cy="461665"/>
          </a:xfrm>
          <a:prstGeom prst="rect">
            <a:avLst/>
          </a:prstGeom>
          <a:noFill/>
        </p:spPr>
        <p:txBody>
          <a:bodyPr wrap="none" rtlCol="0">
            <a:spAutoFit/>
          </a:bodyPr>
          <a:lstStyle/>
          <a:p>
            <a:r>
              <a:rPr lang="de-DE" sz="2400" dirty="0" smtClean="0">
                <a:solidFill>
                  <a:schemeClr val="bg1"/>
                </a:solidFill>
                <a:latin typeface="Bahnschrift SemiLight" panose="020B0502040204020203" pitchFamily="34" charset="0"/>
              </a:rPr>
              <a:t>CODE GEKÜRZT</a:t>
            </a:r>
            <a:endParaRPr lang="de-DE" sz="2400" dirty="0">
              <a:solidFill>
                <a:schemeClr val="bg1"/>
              </a:solidFill>
              <a:latin typeface="Bahnschrift SemiLight" panose="020B0502040204020203" pitchFamily="34" charset="0"/>
            </a:endParaRPr>
          </a:p>
        </p:txBody>
      </p:sp>
      <p:sp>
        <p:nvSpPr>
          <p:cNvPr id="2" name="Titel 1"/>
          <p:cNvSpPr>
            <a:spLocks noGrp="1"/>
          </p:cNvSpPr>
          <p:nvPr>
            <p:ph type="ctrTitle"/>
          </p:nvPr>
        </p:nvSpPr>
        <p:spPr>
          <a:xfrm>
            <a:off x="309248" y="334777"/>
            <a:ext cx="10797041" cy="940043"/>
          </a:xfrm>
        </p:spPr>
        <p:txBody>
          <a:bodyPr>
            <a:normAutofit/>
          </a:bodyPr>
          <a:lstStyle/>
          <a:p>
            <a:r>
              <a:rPr lang="de-DE" i="1"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Zahlen Input</a:t>
            </a:r>
            <a:endParaRPr lang="de-DE" i="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Untertitel 2"/>
          <p:cNvSpPr>
            <a:spLocks noGrp="1"/>
          </p:cNvSpPr>
          <p:nvPr>
            <p:ph type="subTitle" idx="1"/>
          </p:nvPr>
        </p:nvSpPr>
        <p:spPr>
          <a:xfrm>
            <a:off x="1523999" y="6091609"/>
            <a:ext cx="9144000" cy="709658"/>
          </a:xfrm>
        </p:spPr>
        <p:txBody>
          <a:bodyPr>
            <a:normAutofit lnSpcReduction="10000"/>
          </a:bodyPr>
          <a:lstStyle/>
          <a:p>
            <a:r>
              <a:rPr lang="de-DE" sz="4800" b="1" i="1" dirty="0" smtClean="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rPr>
              <a:t>Sam &amp; Arthur</a:t>
            </a:r>
            <a:endParaRPr lang="de-DE" sz="4800" b="1" i="1" dirty="0">
              <a:solidFill>
                <a:schemeClr val="bg2">
                  <a:lumMod val="10000"/>
                </a:schemeClr>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4" name="Untertitel 2"/>
          <p:cNvSpPr txBox="1">
            <a:spLocks/>
          </p:cNvSpPr>
          <p:nvPr/>
        </p:nvSpPr>
        <p:spPr>
          <a:xfrm>
            <a:off x="1523998" y="1905615"/>
            <a:ext cx="4883475"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I</a:t>
            </a:r>
            <a:r>
              <a:rPr lang="de-DE" sz="4800" i="1" dirty="0" err="1" smtClean="0">
                <a:solidFill>
                  <a:schemeClr val="bg1"/>
                </a:solidFill>
                <a:effectLst>
                  <a:outerShdw blurRad="38100" dist="38100" dir="2700000" algn="tl">
                    <a:srgbClr val="000000">
                      <a:alpha val="43137"/>
                    </a:srgbClr>
                  </a:outerShdw>
                </a:effectLst>
                <a:latin typeface="Bahnschrift SemiLight Condensed" panose="020B0502040204020203" pitchFamily="34" charset="0"/>
              </a:rPr>
              <a:t>RR</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emote</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6" name="Untertitel 2"/>
          <p:cNvSpPr txBox="1">
            <a:spLocks/>
          </p:cNvSpPr>
          <p:nvPr/>
        </p:nvSpPr>
        <p:spPr>
          <a:xfrm>
            <a:off x="1523998" y="2891239"/>
            <a:ext cx="5497526"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err="1"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results.value</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 → q</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
        <p:nvSpPr>
          <p:cNvPr id="7" name="Untertitel 2"/>
          <p:cNvSpPr txBox="1">
            <a:spLocks/>
          </p:cNvSpPr>
          <p:nvPr/>
        </p:nvSpPr>
        <p:spPr>
          <a:xfrm>
            <a:off x="4674339" y="2891239"/>
            <a:ext cx="1506203" cy="199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7200" dirty="0">
                <a:solidFill>
                  <a:schemeClr val="bg1"/>
                </a:solidFill>
                <a:effectLst>
                  <a:outerShdw blurRad="38100" dist="38100" dir="2700000" algn="tl">
                    <a:srgbClr val="000000">
                      <a:alpha val="43137"/>
                    </a:srgbClr>
                  </a:outerShdw>
                </a:effectLst>
                <a:latin typeface="Bahnschrift Light Condensed" panose="020B0502040204020203" pitchFamily="34" charset="0"/>
              </a:rPr>
              <a:t> </a:t>
            </a:r>
            <a:r>
              <a:rPr lang="de-DE" i="1" dirty="0" smtClean="0">
                <a:solidFill>
                  <a:schemeClr val="bg1"/>
                </a:solidFill>
                <a:effectLst>
                  <a:outerShdw blurRad="38100" dist="38100" dir="2700000" algn="tl">
                    <a:srgbClr val="000000">
                      <a:alpha val="43137"/>
                    </a:srgbClr>
                  </a:outerShdw>
                </a:effectLst>
              </a:rPr>
              <a:t>q: Cache</a:t>
            </a:r>
            <a:endParaRPr lang="de-DE" sz="2000" i="1" dirty="0">
              <a:solidFill>
                <a:schemeClr val="bg1"/>
              </a:solidFill>
            </a:endParaRPr>
          </a:p>
        </p:txBody>
      </p:sp>
      <p:sp>
        <p:nvSpPr>
          <p:cNvPr id="5" name="Abgerundetes Rechteck 4"/>
          <p:cNvSpPr/>
          <p:nvPr/>
        </p:nvSpPr>
        <p:spPr>
          <a:xfrm>
            <a:off x="7495410" y="1401635"/>
            <a:ext cx="4238278" cy="4689974"/>
          </a:xfrm>
          <a:prstGeom prst="roundRect">
            <a:avLst>
              <a:gd name="adj" fmla="val 13484"/>
            </a:avLst>
          </a:prstGeom>
          <a:solidFill>
            <a:schemeClr val="tx1">
              <a:lumMod val="75000"/>
              <a:lumOff val="25000"/>
              <a:alpha val="6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de-DE" sz="1150" dirty="0" smtClean="0">
                <a:latin typeface="Consolas" panose="020B0609020204030204" pitchFamily="49" charset="0"/>
              </a:rPr>
              <a:t>#</a:t>
            </a:r>
            <a:r>
              <a:rPr lang="de-DE" sz="1150" dirty="0" err="1" smtClean="0">
                <a:latin typeface="Consolas" panose="020B0609020204030204" pitchFamily="49" charset="0"/>
              </a:rPr>
              <a:t>include</a:t>
            </a:r>
            <a:r>
              <a:rPr lang="de-DE" sz="1150" dirty="0" smtClean="0">
                <a:latin typeface="Consolas" panose="020B0609020204030204" pitchFamily="49" charset="0"/>
              </a:rPr>
              <a:t> &lt;</a:t>
            </a:r>
            <a:r>
              <a:rPr lang="de-DE" sz="1150" dirty="0" err="1" smtClean="0">
                <a:latin typeface="Consolas" panose="020B0609020204030204" pitchFamily="49" charset="0"/>
              </a:rPr>
              <a:t>IRremote.h</a:t>
            </a:r>
            <a:r>
              <a:rPr lang="de-DE" sz="1150" dirty="0" smtClean="0">
                <a:latin typeface="Consolas" panose="020B0609020204030204" pitchFamily="49" charset="0"/>
              </a:rPr>
              <a:t>&gt;</a:t>
            </a:r>
          </a:p>
          <a:p>
            <a:pPr lvl="1"/>
            <a:endParaRPr lang="de-DE" sz="1150" dirty="0" smtClean="0">
              <a:latin typeface="Consolas" panose="020B0609020204030204" pitchFamily="49" charset="0"/>
            </a:endParaRPr>
          </a:p>
          <a:p>
            <a:pPr lvl="1"/>
            <a:r>
              <a:rPr lang="fr-FR" sz="1150" dirty="0" err="1" smtClean="0">
                <a:latin typeface="Consolas" panose="020B0609020204030204" pitchFamily="49" charset="0"/>
              </a:rPr>
              <a:t>int</a:t>
            </a:r>
            <a:r>
              <a:rPr lang="fr-FR" sz="1150" dirty="0" smtClean="0">
                <a:latin typeface="Consolas" panose="020B0609020204030204" pitchFamily="49" charset="0"/>
              </a:rPr>
              <a:t> RECV_PIN = 11; // Pin</a:t>
            </a:r>
          </a:p>
          <a:p>
            <a:pPr lvl="1"/>
            <a:endParaRPr lang="de-DE" sz="1150" dirty="0" smtClean="0">
              <a:latin typeface="Consolas" panose="020B0609020204030204" pitchFamily="49" charset="0"/>
            </a:endParaRPr>
          </a:p>
          <a:p>
            <a:pPr lvl="1"/>
            <a:r>
              <a:rPr lang="de-DE" sz="1150" dirty="0" err="1" smtClean="0">
                <a:latin typeface="Consolas" panose="020B0609020204030204" pitchFamily="49" charset="0"/>
              </a:rPr>
              <a:t>IRrecv</a:t>
            </a:r>
            <a:r>
              <a:rPr lang="de-DE" sz="1150" dirty="0" smtClean="0">
                <a:latin typeface="Consolas" panose="020B0609020204030204" pitchFamily="49" charset="0"/>
              </a:rPr>
              <a:t> </a:t>
            </a:r>
            <a:r>
              <a:rPr lang="de-DE" sz="1150" dirty="0" err="1" smtClean="0">
                <a:latin typeface="Consolas" panose="020B0609020204030204" pitchFamily="49" charset="0"/>
              </a:rPr>
              <a:t>irrecv</a:t>
            </a:r>
            <a:r>
              <a:rPr lang="de-DE" sz="1150" dirty="0" smtClean="0">
                <a:latin typeface="Consolas" panose="020B0609020204030204" pitchFamily="49" charset="0"/>
              </a:rPr>
              <a:t>(RECV_PIN);</a:t>
            </a:r>
          </a:p>
          <a:p>
            <a:pPr lvl="1"/>
            <a:endParaRPr lang="de-DE" sz="1150" dirty="0" smtClean="0">
              <a:latin typeface="Consolas" panose="020B0609020204030204" pitchFamily="49" charset="0"/>
            </a:endParaRPr>
          </a:p>
          <a:p>
            <a:pPr lvl="1"/>
            <a:r>
              <a:rPr lang="de-DE" sz="1150" dirty="0" err="1" smtClean="0">
                <a:latin typeface="Consolas" panose="020B0609020204030204" pitchFamily="49" charset="0"/>
              </a:rPr>
              <a:t>decode_results</a:t>
            </a:r>
            <a:r>
              <a:rPr lang="de-DE" sz="1150" dirty="0" smtClean="0">
                <a:latin typeface="Consolas" panose="020B0609020204030204" pitchFamily="49" charset="0"/>
              </a:rPr>
              <a:t> </a:t>
            </a:r>
            <a:r>
              <a:rPr lang="de-DE" sz="1150" dirty="0" err="1" smtClean="0">
                <a:latin typeface="Consolas" panose="020B0609020204030204" pitchFamily="49" charset="0"/>
              </a:rPr>
              <a:t>results</a:t>
            </a:r>
            <a:r>
              <a:rPr lang="de-DE" sz="1150" dirty="0" smtClean="0">
                <a:latin typeface="Consolas" panose="020B0609020204030204" pitchFamily="49" charset="0"/>
              </a:rPr>
              <a:t>;</a:t>
            </a:r>
          </a:p>
          <a:p>
            <a:pPr lvl="1"/>
            <a:endParaRPr lang="de-DE" sz="1150" dirty="0">
              <a:latin typeface="Consolas" panose="020B0609020204030204" pitchFamily="49" charset="0"/>
            </a:endParaRPr>
          </a:p>
          <a:p>
            <a:pPr lvl="1"/>
            <a:r>
              <a:rPr lang="de-DE" sz="1150" dirty="0" err="1">
                <a:latin typeface="Consolas" panose="020B0609020204030204" pitchFamily="49" charset="0"/>
              </a:rPr>
              <a:t>v</a:t>
            </a:r>
            <a:r>
              <a:rPr lang="de-DE" sz="1150" dirty="0" err="1" smtClean="0">
                <a:latin typeface="Consolas" panose="020B0609020204030204" pitchFamily="49" charset="0"/>
              </a:rPr>
              <a:t>oid</a:t>
            </a:r>
            <a:r>
              <a:rPr lang="de-DE" sz="1150" dirty="0" smtClean="0">
                <a:latin typeface="Consolas" panose="020B0609020204030204" pitchFamily="49" charset="0"/>
              </a:rPr>
              <a:t> </a:t>
            </a:r>
            <a:r>
              <a:rPr lang="de-DE" sz="1150" dirty="0" err="1" smtClean="0">
                <a:latin typeface="Consolas" panose="020B0609020204030204" pitchFamily="49" charset="0"/>
              </a:rPr>
              <a:t>setup</a:t>
            </a:r>
            <a:r>
              <a:rPr lang="de-DE" sz="1150" dirty="0" smtClean="0">
                <a:latin typeface="Consolas" panose="020B0609020204030204" pitchFamily="49" charset="0"/>
              </a:rPr>
              <a:t>() {</a:t>
            </a:r>
          </a:p>
          <a:p>
            <a:pPr lvl="1"/>
            <a:r>
              <a:rPr lang="de-DE" sz="1150" dirty="0" err="1" smtClean="0">
                <a:latin typeface="Consolas" panose="020B0609020204030204" pitchFamily="49" charset="0"/>
              </a:rPr>
              <a:t>irrecv.enableIRIn</a:t>
            </a:r>
            <a:r>
              <a:rPr lang="de-DE" sz="1150" dirty="0" smtClean="0">
                <a:latin typeface="Consolas" panose="020B0609020204030204" pitchFamily="49" charset="0"/>
              </a:rPr>
              <a:t>();</a:t>
            </a:r>
          </a:p>
          <a:p>
            <a:pPr lvl="1"/>
            <a:r>
              <a:rPr lang="de-DE" sz="1150" dirty="0" smtClean="0">
                <a:latin typeface="Consolas" panose="020B0609020204030204" pitchFamily="49" charset="0"/>
              </a:rPr>
              <a:t>}</a:t>
            </a:r>
          </a:p>
          <a:p>
            <a:pPr lvl="1"/>
            <a:endParaRPr lang="de-DE" sz="1150" dirty="0" smtClean="0">
              <a:latin typeface="Consolas" panose="020B0609020204030204" pitchFamily="49" charset="0"/>
            </a:endParaRPr>
          </a:p>
          <a:p>
            <a:pPr lvl="1"/>
            <a:r>
              <a:rPr lang="de-DE" sz="1150" dirty="0" err="1" smtClean="0">
                <a:latin typeface="Consolas" panose="020B0609020204030204" pitchFamily="49" charset="0"/>
              </a:rPr>
              <a:t>if</a:t>
            </a:r>
            <a:r>
              <a:rPr lang="de-DE" sz="1150" dirty="0" smtClean="0">
                <a:latin typeface="Consolas" panose="020B0609020204030204" pitchFamily="49" charset="0"/>
              </a:rPr>
              <a:t> (</a:t>
            </a:r>
            <a:r>
              <a:rPr lang="de-DE" sz="1150" dirty="0" err="1" smtClean="0">
                <a:latin typeface="Consolas" panose="020B0609020204030204" pitchFamily="49" charset="0"/>
              </a:rPr>
              <a:t>irrecv.decode</a:t>
            </a:r>
            <a:r>
              <a:rPr lang="de-DE" sz="1150" dirty="0" smtClean="0">
                <a:latin typeface="Consolas" panose="020B0609020204030204" pitchFamily="49" charset="0"/>
              </a:rPr>
              <a:t>(&amp;</a:t>
            </a:r>
            <a:r>
              <a:rPr lang="de-DE" sz="1150" dirty="0" err="1" smtClean="0">
                <a:latin typeface="Consolas" panose="020B0609020204030204" pitchFamily="49" charset="0"/>
              </a:rPr>
              <a:t>results</a:t>
            </a:r>
            <a:r>
              <a:rPr lang="de-DE" sz="1150" dirty="0" smtClean="0">
                <a:latin typeface="Consolas" panose="020B0609020204030204" pitchFamily="49" charset="0"/>
              </a:rPr>
              <a:t>)) {</a:t>
            </a:r>
          </a:p>
          <a:p>
            <a:pPr lvl="1"/>
            <a:r>
              <a:rPr lang="de-DE" sz="1150" dirty="0" smtClean="0">
                <a:latin typeface="Consolas" panose="020B0609020204030204" pitchFamily="49" charset="0"/>
              </a:rPr>
              <a:t>[HIER RECHNER CODE]</a:t>
            </a:r>
          </a:p>
          <a:p>
            <a:pPr lvl="1"/>
            <a:r>
              <a:rPr lang="de-DE" sz="1150" dirty="0">
                <a:latin typeface="Consolas" panose="020B0609020204030204" pitchFamily="49" charset="0"/>
              </a:rPr>
              <a:t>}</a:t>
            </a:r>
            <a:endParaRPr lang="de-DE" sz="1150" dirty="0" smtClean="0">
              <a:latin typeface="Consolas" panose="020B0609020204030204" pitchFamily="49" charset="0"/>
            </a:endParaRPr>
          </a:p>
          <a:p>
            <a:pPr lvl="1"/>
            <a:endParaRPr lang="de-DE" sz="1150" dirty="0">
              <a:latin typeface="Consolas" panose="020B0609020204030204" pitchFamily="49" charset="0"/>
            </a:endParaRPr>
          </a:p>
          <a:p>
            <a:pPr lvl="1"/>
            <a:r>
              <a:rPr lang="de-DE" sz="1150" dirty="0" err="1" smtClean="0">
                <a:latin typeface="Consolas" panose="020B0609020204030204" pitchFamily="49" charset="0"/>
              </a:rPr>
              <a:t>if</a:t>
            </a:r>
            <a:r>
              <a:rPr lang="de-DE" sz="1150" dirty="0" smtClean="0">
                <a:latin typeface="Consolas" panose="020B0609020204030204" pitchFamily="49" charset="0"/>
              </a:rPr>
              <a:t> (</a:t>
            </a:r>
            <a:r>
              <a:rPr lang="de-DE" sz="1150" dirty="0" err="1" smtClean="0">
                <a:latin typeface="Consolas" panose="020B0609020204030204" pitchFamily="49" charset="0"/>
              </a:rPr>
              <a:t>results.value</a:t>
            </a:r>
            <a:r>
              <a:rPr lang="de-DE" sz="1150" dirty="0" smtClean="0">
                <a:latin typeface="Consolas" panose="020B0609020204030204" pitchFamily="49" charset="0"/>
              </a:rPr>
              <a:t> == N/A) {</a:t>
            </a:r>
          </a:p>
          <a:p>
            <a:pPr lvl="1"/>
            <a:r>
              <a:rPr lang="de-DE" sz="1150" dirty="0" smtClean="0">
                <a:latin typeface="Consolas" panose="020B0609020204030204" pitchFamily="49" charset="0"/>
              </a:rPr>
              <a:t>[HIER AKTION NACH TASTENDRUCK]</a:t>
            </a:r>
          </a:p>
          <a:p>
            <a:pPr lvl="1"/>
            <a:r>
              <a:rPr lang="de-DE" sz="1150" dirty="0">
                <a:latin typeface="Consolas" panose="020B0609020204030204" pitchFamily="49" charset="0"/>
              </a:rPr>
              <a:t>}</a:t>
            </a:r>
            <a:endParaRPr lang="de-DE" sz="1150" dirty="0" smtClean="0">
              <a:latin typeface="Consolas" panose="020B0609020204030204" pitchFamily="49" charset="0"/>
            </a:endParaRPr>
          </a:p>
        </p:txBody>
      </p:sp>
      <p:sp>
        <p:nvSpPr>
          <p:cNvPr id="10" name="Textfeld 9"/>
          <p:cNvSpPr txBox="1"/>
          <p:nvPr/>
        </p:nvSpPr>
        <p:spPr>
          <a:xfrm rot="5400000">
            <a:off x="5955155" y="3500402"/>
            <a:ext cx="3805786" cy="492443"/>
          </a:xfrm>
          <a:prstGeom prst="rect">
            <a:avLst/>
          </a:prstGeom>
          <a:noFill/>
        </p:spPr>
        <p:txBody>
          <a:bodyPr wrap="none" rtlCol="0">
            <a:spAutoFit/>
          </a:bodyPr>
          <a:lstStyle/>
          <a:p>
            <a:pPr algn="ctr"/>
            <a:r>
              <a:rPr lang="de-DE" sz="2600" dirty="0" smtClean="0">
                <a:solidFill>
                  <a:schemeClr val="bg2"/>
                </a:solidFill>
              </a:rPr>
              <a:t>Code für IR Fernbedienung</a:t>
            </a:r>
            <a:endParaRPr lang="de-DE" sz="2600" dirty="0">
              <a:solidFill>
                <a:schemeClr val="bg2"/>
              </a:solidFill>
            </a:endParaRPr>
          </a:p>
        </p:txBody>
      </p:sp>
      <p:sp>
        <p:nvSpPr>
          <p:cNvPr id="11" name="Untertitel 2"/>
          <p:cNvSpPr txBox="1">
            <a:spLocks/>
          </p:cNvSpPr>
          <p:nvPr/>
        </p:nvSpPr>
        <p:spPr>
          <a:xfrm>
            <a:off x="1540672" y="3876863"/>
            <a:ext cx="2690932" cy="7096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4800" b="1" i="1" dirty="0" smtClean="0">
                <a:solidFill>
                  <a:schemeClr val="tx2">
                    <a:lumMod val="60000"/>
                    <a:lumOff val="40000"/>
                  </a:schemeClr>
                </a:solidFill>
                <a:effectLst>
                  <a:outerShdw blurRad="38100" dist="38100" dir="2700000" algn="tl">
                    <a:srgbClr val="000000">
                      <a:alpha val="43137"/>
                    </a:srgbClr>
                  </a:outerShdw>
                </a:effectLst>
                <a:latin typeface="Bahnschrift Light Condensed" panose="020B0502040204020203" pitchFamily="34" charset="0"/>
              </a:rPr>
              <a:t>• </a:t>
            </a:r>
            <a:r>
              <a:rPr lang="de-DE" sz="4800" b="1" i="1" dirty="0" smtClean="0">
                <a:solidFill>
                  <a:schemeClr val="bg1"/>
                </a:solidFill>
                <a:effectLst>
                  <a:outerShdw blurRad="38100" dist="38100" dir="2700000" algn="tl">
                    <a:srgbClr val="000000">
                      <a:alpha val="43137"/>
                    </a:srgbClr>
                  </a:outerShdw>
                </a:effectLst>
                <a:latin typeface="Bahnschrift Light Condensed" panose="020B0502040204020203" pitchFamily="34" charset="0"/>
              </a:rPr>
              <a:t>Warum?</a:t>
            </a:r>
            <a:endParaRPr lang="de-DE" sz="4800" b="1" i="1" dirty="0">
              <a:solidFill>
                <a:schemeClr val="bg1"/>
              </a:solidFill>
              <a:effectLst>
                <a:outerShdw blurRad="38100" dist="38100" dir="2700000" algn="tl">
                  <a:srgbClr val="000000">
                    <a:alpha val="43137"/>
                  </a:srgbClr>
                </a:outerShdw>
              </a:effectLst>
              <a:latin typeface="Bahnschrift Light Condensed" panose="020B0502040204020203" pitchFamily="34" charset="0"/>
            </a:endParaRPr>
          </a:p>
        </p:txBody>
      </p:sp>
    </p:spTree>
    <p:extLst>
      <p:ext uri="{BB962C8B-B14F-4D97-AF65-F5344CB8AC3E}">
        <p14:creationId xmlns:p14="http://schemas.microsoft.com/office/powerpoint/2010/main" val="75691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lt">
                                    <p:tmPct val="8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iterate type="lt">
                                    <p:tmPct val="8000"/>
                                  </p:iterate>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Words>
  <Application>Microsoft Office PowerPoint</Application>
  <PresentationFormat>Breitbild</PresentationFormat>
  <Paragraphs>290</Paragraphs>
  <Slides>17</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17</vt:i4>
      </vt:variant>
    </vt:vector>
  </HeadingPairs>
  <TitlesOfParts>
    <vt:vector size="27" baseType="lpstr">
      <vt:lpstr>Arial</vt:lpstr>
      <vt:lpstr>Arial Rounded MT Bold</vt:lpstr>
      <vt:lpstr>Bahnschrift Light</vt:lpstr>
      <vt:lpstr>Bahnschrift Light Condensed</vt:lpstr>
      <vt:lpstr>Bahnschrift SemiLight</vt:lpstr>
      <vt:lpstr>Bahnschrift SemiLight Condensed</vt:lpstr>
      <vt:lpstr>Calibri</vt:lpstr>
      <vt:lpstr>Calibri Light</vt:lpstr>
      <vt:lpstr>Consolas</vt:lpstr>
      <vt:lpstr>Office</vt:lpstr>
      <vt:lpstr>„Ist es möglich einen graphischen Taschenrechner für einen Arduino zu programmieren?“</vt:lpstr>
      <vt:lpstr>Warum?</vt:lpstr>
      <vt:lpstr>Gliederung</vt:lpstr>
      <vt:lpstr>1. Das Rechnen</vt:lpstr>
      <vt:lpstr>Die Grundrechenarten</vt:lpstr>
      <vt:lpstr>Variablen</vt:lpstr>
      <vt:lpstr>2. Die Technik</vt:lpstr>
      <vt:lpstr>3. Code</vt:lpstr>
      <vt:lpstr>Zahlen Input</vt:lpstr>
      <vt:lpstr>Zahlen Output</vt:lpstr>
      <vt:lpstr>Variablen</vt:lpstr>
      <vt:lpstr>Rechenoperationen</vt:lpstr>
      <vt:lpstr>Rechenoperationen</vt:lpstr>
      <vt:lpstr>Rechenoperationen</vt:lpstr>
      <vt:lpstr>Rechenoperationen</vt:lpstr>
      <vt:lpstr>Vielen Dank für ihre Aufmerksamkeit</vt:lpstr>
      <vt:lpstr>Fragen?</vt:lpstr>
    </vt:vector>
  </TitlesOfParts>
  <Company>Scientific-Services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es möglich einen Graphischen Taschenrechner für einen Arduino zu programmieren?“</dc:title>
  <dc:creator>Arthur</dc:creator>
  <cp:lastModifiedBy>Arthur</cp:lastModifiedBy>
  <cp:revision>41</cp:revision>
  <dcterms:created xsi:type="dcterms:W3CDTF">2023-01-27T18:02:01Z</dcterms:created>
  <dcterms:modified xsi:type="dcterms:W3CDTF">2023-01-29T14:34:59Z</dcterms:modified>
</cp:coreProperties>
</file>