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29.jpeg" ContentType="image/jpeg"/>
  <Override PartName="/ppt/media/image28.png" ContentType="image/png"/>
  <Override PartName="/ppt/media/image7.jpeg" ContentType="image/jpeg"/>
  <Override PartName="/ppt/media/image26.png" ContentType="image/png"/>
  <Override PartName="/ppt/media/image22.jpeg" ContentType="image/jpeg"/>
  <Override PartName="/ppt/media/image21.png" ContentType="image/png"/>
  <Override PartName="/ppt/media/image20.png" ContentType="image/png"/>
  <Override PartName="/ppt/media/image34.jpeg" ContentType="image/jpeg"/>
  <Override PartName="/ppt/media/image9.jpeg" ContentType="image/jpeg"/>
  <Override PartName="/ppt/media/image11.jpeg" ContentType="image/jpeg"/>
  <Override PartName="/ppt/media/image27.jpeg" ContentType="image/jpeg"/>
  <Override PartName="/ppt/media/image10.png" ContentType="image/png"/>
  <Override PartName="/ppt/media/image31.jpeg" ContentType="image/jpeg"/>
  <Override PartName="/ppt/media/image2.png" ContentType="image/png"/>
  <Override PartName="/ppt/media/image19.jpeg" ContentType="image/jpeg"/>
  <Override PartName="/ppt/media/image25.png" ContentType="image/png"/>
  <Override PartName="/ppt/media/image33.png" ContentType="image/png"/>
  <Override PartName="/ppt/media/image8.png" ContentType="image/png"/>
  <Override PartName="/ppt/media/image12.png" ContentType="image/png"/>
  <Override PartName="/ppt/media/image6.png" ContentType="image/png"/>
  <Override PartName="/ppt/media/image35.png" ContentType="image/png"/>
  <Override PartName="/ppt/media/image5.jpeg" ContentType="image/jpeg"/>
  <Override PartName="/ppt/media/image36.wmf" ContentType="image/x-wmf"/>
  <Override PartName="/ppt/media/image16.jpeg" ContentType="image/jpeg"/>
  <Override PartName="/ppt/media/image13.jpeg" ContentType="image/jpeg"/>
  <Override PartName="/ppt/media/image23.png" ContentType="image/png"/>
  <Override PartName="/ppt/media/image4.png" ContentType="image/png"/>
  <Override PartName="/ppt/media/image30.png" ContentType="image/png"/>
  <Override PartName="/ppt/media/image3.jpeg" ContentType="image/jpeg"/>
  <Override PartName="/ppt/media/image24.jpeg" ContentType="image/jpeg"/>
  <Override PartName="/ppt/media/image1.png" ContentType="image/png"/>
  <Override PartName="/ppt/media/image14.png" ContentType="image/png"/>
  <Override PartName="/ppt/media/image15.jpeg" ContentType="image/jpeg"/>
  <Override PartName="/ppt/media/image32.jpeg" ContentType="image/jpeg"/>
  <Override PartName="/ppt/media/image17.png" ContentType="image/png"/>
  <Override PartName="/ppt/media/image18.jpeg" ContentType="image/jpeg"/>
  <Override PartName="/ppt/presProps.xml" ContentType="application/vnd.openxmlformats-officedocument.presentationml.presProps+xml"/>
  <Override PartName="/ppt/slides/_rels/slide8.xml.rels" ContentType="application/vnd.openxmlformats-package.relationships+xml"/>
  <Override PartName="/ppt/slides/_rels/slide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slide13.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B1C1022-020A-481B-B5C5-9D78F4BEA4F7}" type="slidenum">
              <a:t>&lt;#&gt;</a:t>
            </a:fld>
          </a:p>
        </p:txBody>
      </p:sp>
      <p:sp>
        <p:nvSpPr>
          <p:cNvPr id="4" name="PlaceHolder 3"/>
          <p:cNvSpPr>
            <a:spLocks noGrp="1"/>
          </p:cNvSpPr>
          <p:nvPr>
            <p:ph type="dt" idx="1"/>
          </p:nvPr>
        </p:nvSpPr>
        <p:spPr/>
        <p:txBody>
          <a:bodyPr/>
          <a:p>
            <a:r>
              <a:rPr lang="es-MX"/>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956B455-EA98-4B39-9082-6BA1E1B4CC66}" type="slidenum">
              <a:t>&lt;#&gt;</a:t>
            </a:fld>
          </a:p>
        </p:txBody>
      </p:sp>
      <p:sp>
        <p:nvSpPr>
          <p:cNvPr id="7" name="PlaceHolder 6"/>
          <p:cNvSpPr>
            <a:spLocks noGrp="1"/>
          </p:cNvSpPr>
          <p:nvPr>
            <p:ph type="dt" idx="1"/>
          </p:nvPr>
        </p:nvSpPr>
        <p:spPr/>
        <p:txBody>
          <a:bodyPr/>
          <a:p>
            <a:r>
              <a:rPr lang="es-MX"/>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1E37ADEB-ED5B-403C-809A-F0410005149F}" type="slidenum">
              <a:t>&lt;#&gt;</a:t>
            </a:fld>
          </a:p>
        </p:txBody>
      </p:sp>
      <p:sp>
        <p:nvSpPr>
          <p:cNvPr id="9" name="PlaceHolder 8"/>
          <p:cNvSpPr>
            <a:spLocks noGrp="1"/>
          </p:cNvSpPr>
          <p:nvPr>
            <p:ph type="dt" idx="1"/>
          </p:nvPr>
        </p:nvSpPr>
        <p:spPr/>
        <p:txBody>
          <a:bodyPr/>
          <a:p>
            <a:r>
              <a:rPr lang="es-MX"/>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50F12CE-B0C7-45FF-93A3-230A4AFE1382}" type="slidenum">
              <a:t>&lt;#&gt;</a:t>
            </a:fld>
          </a:p>
        </p:txBody>
      </p:sp>
      <p:sp>
        <p:nvSpPr>
          <p:cNvPr id="11" name="PlaceHolder 10"/>
          <p:cNvSpPr>
            <a:spLocks noGrp="1"/>
          </p:cNvSpPr>
          <p:nvPr>
            <p:ph type="dt" idx="1"/>
          </p:nvPr>
        </p:nvSpPr>
        <p:spPr/>
        <p:txBody>
          <a:bodyPr/>
          <a:p>
            <a:r>
              <a:rPr lang="es-MX"/>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2719C6A-B997-4D36-B7FC-4FA2F064F6BD}" type="slidenum">
              <a:t>&lt;#&gt;</a:t>
            </a:fld>
          </a:p>
        </p:txBody>
      </p:sp>
      <p:sp>
        <p:nvSpPr>
          <p:cNvPr id="6" name="PlaceHolder 5"/>
          <p:cNvSpPr>
            <a:spLocks noGrp="1"/>
          </p:cNvSpPr>
          <p:nvPr>
            <p:ph type="dt" idx="1"/>
          </p:nvPr>
        </p:nvSpPr>
        <p:spPr/>
        <p:txBody>
          <a:bodyPr/>
          <a:p>
            <a:r>
              <a:rPr lang="es-MX"/>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5B42236-9308-4B0C-8D38-EBCC9D490CE1}" type="slidenum">
              <a:t>&lt;#&gt;</a:t>
            </a:fld>
          </a:p>
        </p:txBody>
      </p:sp>
      <p:sp>
        <p:nvSpPr>
          <p:cNvPr id="6" name="PlaceHolder 5"/>
          <p:cNvSpPr>
            <a:spLocks noGrp="1"/>
          </p:cNvSpPr>
          <p:nvPr>
            <p:ph type="dt" idx="1"/>
          </p:nvPr>
        </p:nvSpPr>
        <p:spPr/>
        <p:txBody>
          <a:bodyPr/>
          <a:p>
            <a:r>
              <a:rPr lang="es-MX"/>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ABC8CA5B-3F6D-4DE7-80EC-2754542C36C2}" type="slidenum">
              <a:t>&lt;#&gt;</a:t>
            </a:fld>
          </a:p>
        </p:txBody>
      </p:sp>
      <p:sp>
        <p:nvSpPr>
          <p:cNvPr id="7" name="PlaceHolder 6"/>
          <p:cNvSpPr>
            <a:spLocks noGrp="1"/>
          </p:cNvSpPr>
          <p:nvPr>
            <p:ph type="dt" idx="1"/>
          </p:nvPr>
        </p:nvSpPr>
        <p:spPr/>
        <p:txBody>
          <a:bodyPr/>
          <a:p>
            <a:r>
              <a:rPr lang="es-MX"/>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C1BB0489-8268-4453-A7F5-F683F85A8A3C}" type="slidenum">
              <a:t>&lt;#&gt;</a:t>
            </a:fld>
          </a:p>
        </p:txBody>
      </p:sp>
      <p:sp>
        <p:nvSpPr>
          <p:cNvPr id="5" name="PlaceHolder 4"/>
          <p:cNvSpPr>
            <a:spLocks noGrp="1"/>
          </p:cNvSpPr>
          <p:nvPr>
            <p:ph type="dt" idx="1"/>
          </p:nvPr>
        </p:nvSpPr>
        <p:spPr/>
        <p:txBody>
          <a:bodyPr/>
          <a:p>
            <a:r>
              <a:rPr lang="es-MX"/>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04F2AD8-DDA4-4F46-82C8-34F7861C8109}" type="slidenum">
              <a:t>&lt;#&gt;</a:t>
            </a:fld>
          </a:p>
        </p:txBody>
      </p:sp>
      <p:sp>
        <p:nvSpPr>
          <p:cNvPr id="5" name="PlaceHolder 4"/>
          <p:cNvSpPr>
            <a:spLocks noGrp="1"/>
          </p:cNvSpPr>
          <p:nvPr>
            <p:ph type="dt" idx="1"/>
          </p:nvPr>
        </p:nvSpPr>
        <p:spPr/>
        <p:txBody>
          <a:bodyPr/>
          <a:p>
            <a:r>
              <a:rPr lang="es-MX"/>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24EF4D8-E102-4060-9BB6-0A1F17D0255C}" type="slidenum">
              <a:t>&lt;#&gt;</a:t>
            </a:fld>
          </a:p>
        </p:txBody>
      </p:sp>
      <p:sp>
        <p:nvSpPr>
          <p:cNvPr id="8" name="PlaceHolder 7"/>
          <p:cNvSpPr>
            <a:spLocks noGrp="1"/>
          </p:cNvSpPr>
          <p:nvPr>
            <p:ph type="dt" idx="1"/>
          </p:nvPr>
        </p:nvSpPr>
        <p:spPr/>
        <p:txBody>
          <a:bodyPr/>
          <a:p>
            <a:r>
              <a:rPr lang="es-MX"/>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2932866-96DF-4F8C-B117-E7D778BE759D}" type="slidenum">
              <a:t>&lt;#&gt;</a:t>
            </a:fld>
          </a:p>
        </p:txBody>
      </p:sp>
      <p:sp>
        <p:nvSpPr>
          <p:cNvPr id="8" name="PlaceHolder 7"/>
          <p:cNvSpPr>
            <a:spLocks noGrp="1"/>
          </p:cNvSpPr>
          <p:nvPr>
            <p:ph type="dt" idx="1"/>
          </p:nvPr>
        </p:nvSpPr>
        <p:spPr/>
        <p:txBody>
          <a:bodyPr/>
          <a:p>
            <a:r>
              <a:rPr lang="es-MX"/>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A6DF163-8C24-472B-989F-3DA22A704614}" type="slidenum">
              <a:t>&lt;#&gt;</a:t>
            </a:fld>
          </a:p>
        </p:txBody>
      </p:sp>
      <p:sp>
        <p:nvSpPr>
          <p:cNvPr id="8" name="PlaceHolder 7"/>
          <p:cNvSpPr>
            <a:spLocks noGrp="1"/>
          </p:cNvSpPr>
          <p:nvPr>
            <p:ph type="dt" idx="1"/>
          </p:nvPr>
        </p:nvSpPr>
        <p:spPr/>
        <p:txBody>
          <a:bodyPr/>
          <a:p>
            <a:r>
              <a:rPr lang="es-MX"/>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Pulse para editar el formato del texto de título</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Pulse para editar el formato de texto del esquema</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Segundo nivel del esquema</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Tercer nivel del esquema</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Cuarto nivel del esquema</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Quinto nivel del esquema</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Sexto nivel del esquema</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Séptimo nivel del esquema</a:t>
            </a:r>
            <a:endParaRPr b="0" lang="en-US" sz="2000" spc="-1" strike="noStrike">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&lt;fecha/hora&gt;</a:t>
            </a:r>
            <a:endParaRPr b="0" lang="en-US" sz="1400" spc="-1" strike="noStrike">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&lt;pie de página&gt;</a:t>
            </a:r>
            <a:endParaRPr b="0" lang="en-US" sz="1400" spc="-1" strike="noStrike">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fld id="{E8B72D3E-D544-44F4-B588-A8FB8838BD46}" type="slidenum">
              <a:rPr b="0" lang="en-US" sz="1400" spc="-1" strike="noStrike">
                <a:latin typeface="Times New Roman"/>
              </a:rPr>
              <a:t>&lt;número&gt;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image" Target="../media/image23.png"/><Relationship Id="rId3"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png"/><Relationship Id="rId3"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0.png"/><Relationship Id="rId3" Type="http://schemas.openxmlformats.org/officeDocument/2006/relationships/image" Target="../media/image31.jpeg"/><Relationship Id="rId4"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image" Target="../media/image33.png"/><Relationship Id="rId3"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image" Target="../media/image35.png"/><Relationship Id="rId3" Type="http://schemas.openxmlformats.org/officeDocument/2006/relationships/image" Target="../media/image36.wmf"/><Relationship Id="rId4"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png"/><Relationship Id="rId3"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8.png"/><Relationship Id="rId3"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2.png"/><Relationship Id="rId3"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png"/><Relationship Id="rId3" Type="http://schemas.openxmlformats.org/officeDocument/2006/relationships/image" Target="../media/image15.jpeg"/><Relationship Id="rId4"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png"/><Relationship Id="rId3" Type="http://schemas.openxmlformats.org/officeDocument/2006/relationships/image" Target="../media/image18.jpeg"/><Relationship Id="rId4"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Picture 11" descr=""/>
          <p:cNvPicPr/>
          <p:nvPr/>
        </p:nvPicPr>
        <p:blipFill>
          <a:blip r:embed="rId1"/>
          <a:stretch/>
        </p:blipFill>
        <p:spPr>
          <a:xfrm>
            <a:off x="559800" y="-1440"/>
            <a:ext cx="5535720" cy="5671440"/>
          </a:xfrm>
          <a:prstGeom prst="rect">
            <a:avLst/>
          </a:prstGeom>
          <a:ln w="0">
            <a:noFill/>
          </a:ln>
        </p:spPr>
      </p:pic>
      <p:pic>
        <p:nvPicPr>
          <p:cNvPr id="42" name="Picture 16" descr=""/>
          <p:cNvPicPr/>
          <p:nvPr/>
        </p:nvPicPr>
        <p:blipFill>
          <a:blip r:embed="rId2"/>
          <a:stretch/>
        </p:blipFill>
        <p:spPr>
          <a:xfrm>
            <a:off x="-98640" y="0"/>
            <a:ext cx="2710080" cy="5670000"/>
          </a:xfrm>
          <a:prstGeom prst="rect">
            <a:avLst/>
          </a:prstGeom>
          <a:ln w="0">
            <a:noFill/>
          </a:ln>
        </p:spPr>
      </p:pic>
      <p:sp>
        <p:nvSpPr>
          <p:cNvPr id="43" name="Título 1"/>
          <p:cNvSpPr/>
          <p:nvPr/>
        </p:nvSpPr>
        <p:spPr>
          <a:xfrm>
            <a:off x="2514600" y="388080"/>
            <a:ext cx="7565400" cy="2126520"/>
          </a:xfrm>
          <a:prstGeom prst="rect">
            <a:avLst/>
          </a:prstGeom>
          <a:noFill/>
          <a:ln w="0">
            <a:noFill/>
          </a:ln>
        </p:spPr>
        <p:style>
          <a:lnRef idx="0"/>
          <a:fillRef idx="0"/>
          <a:effectRef idx="0"/>
          <a:fontRef idx="minor"/>
        </p:style>
        <p:txBody>
          <a:bodyPr anchor="ctr">
            <a:normAutofit/>
          </a:bodyPr>
          <a:p>
            <a:pPr algn="ctr">
              <a:lnSpc>
                <a:spcPct val="100000"/>
              </a:lnSpc>
              <a:buNone/>
            </a:pPr>
            <a:r>
              <a:rPr b="1" lang="es-ES" sz="2400" spc="-1" strike="noStrike">
                <a:solidFill>
                  <a:srgbClr val="000000"/>
                </a:solidFill>
                <a:latin typeface="Calibri"/>
                <a:ea typeface="Noto Sans CJK SC"/>
              </a:rPr>
              <a:t>Aprendizaje Incremental para la Tarea de Reconocimiento</a:t>
            </a:r>
            <a:endParaRPr b="0" lang="en-US" sz="2400" spc="-1" strike="noStrike">
              <a:latin typeface="Arial"/>
            </a:endParaRPr>
          </a:p>
          <a:p>
            <a:pPr algn="ctr">
              <a:lnSpc>
                <a:spcPct val="100000"/>
              </a:lnSpc>
              <a:buNone/>
            </a:pPr>
            <a:r>
              <a:rPr b="1" lang="es-ES" sz="2400" spc="-1" strike="noStrike">
                <a:solidFill>
                  <a:srgbClr val="000000"/>
                </a:solidFill>
                <a:latin typeface="Calibri"/>
                <a:ea typeface="Noto Sans CJK SC"/>
              </a:rPr>
              <a:t>de Dígitos con Redes Neuronales Artificiales</a:t>
            </a:r>
            <a:endParaRPr b="0" lang="en-US" sz="2400" spc="-1" strike="noStrike">
              <a:latin typeface="Arial"/>
            </a:endParaRPr>
          </a:p>
          <a:p>
            <a:pPr>
              <a:lnSpc>
                <a:spcPct val="100000"/>
              </a:lnSpc>
              <a:buNone/>
            </a:pPr>
            <a:endParaRPr b="0" lang="en-US" sz="1800" spc="-1" strike="noStrike">
              <a:latin typeface="Arial"/>
            </a:endParaRPr>
          </a:p>
        </p:txBody>
      </p:sp>
      <p:sp>
        <p:nvSpPr>
          <p:cNvPr id="44" name="Título 2"/>
          <p:cNvSpPr/>
          <p:nvPr/>
        </p:nvSpPr>
        <p:spPr>
          <a:xfrm>
            <a:off x="1341360" y="1861560"/>
            <a:ext cx="8541000" cy="2185920"/>
          </a:xfrm>
          <a:prstGeom prst="rect">
            <a:avLst/>
          </a:prstGeom>
          <a:noFill/>
          <a:ln w="0">
            <a:noFill/>
          </a:ln>
        </p:spPr>
        <p:style>
          <a:lnRef idx="0"/>
          <a:fillRef idx="0"/>
          <a:effectRef idx="0"/>
          <a:fontRef idx="minor"/>
        </p:style>
        <p:txBody>
          <a:bodyPr anchor="ctr">
            <a:noAutofit/>
          </a:bodyPr>
          <a:p>
            <a:pPr algn="ctr">
              <a:lnSpc>
                <a:spcPct val="100000"/>
              </a:lnSpc>
              <a:buNone/>
            </a:pPr>
            <a:endParaRPr b="0" lang="en-US" sz="2000" spc="-1" strike="noStrike">
              <a:latin typeface="Arial"/>
            </a:endParaRPr>
          </a:p>
          <a:p>
            <a:pPr algn="ctr">
              <a:lnSpc>
                <a:spcPct val="100000"/>
              </a:lnSpc>
              <a:buNone/>
            </a:pPr>
            <a:r>
              <a:rPr b="0" lang="es-ES" sz="2000" spc="-1" strike="noStrike">
                <a:solidFill>
                  <a:srgbClr val="000000"/>
                </a:solidFill>
                <a:latin typeface="Arial"/>
                <a:ea typeface="Arial"/>
              </a:rPr>
              <a:t>P r e s e n t a</a:t>
            </a:r>
            <a:endParaRPr b="0" lang="en-US" sz="2000" spc="-1" strike="noStrike">
              <a:latin typeface="Arial"/>
            </a:endParaRPr>
          </a:p>
          <a:p>
            <a:pPr algn="just">
              <a:lnSpc>
                <a:spcPct val="100000"/>
              </a:lnSpc>
              <a:buNone/>
            </a:pPr>
            <a:endParaRPr b="0" lang="en-US" sz="2000" spc="-1" strike="noStrike">
              <a:latin typeface="Arial"/>
            </a:endParaRPr>
          </a:p>
          <a:p>
            <a:pPr algn="ctr">
              <a:lnSpc>
                <a:spcPct val="100000"/>
              </a:lnSpc>
              <a:buNone/>
            </a:pPr>
            <a:r>
              <a:rPr b="0" lang="es-ES" sz="2000" spc="-1" strike="noStrike">
                <a:solidFill>
                  <a:srgbClr val="000000"/>
                </a:solidFill>
                <a:latin typeface="Calibri"/>
                <a:ea typeface="DejaVu Sans"/>
              </a:rPr>
              <a:t>C. Fragoso García Sandra</a:t>
            </a:r>
            <a:endParaRPr b="0" lang="en-US" sz="2000" spc="-1" strike="noStrike">
              <a:latin typeface="Arial"/>
            </a:endParaRPr>
          </a:p>
          <a:p>
            <a:pPr algn="ctr">
              <a:lnSpc>
                <a:spcPct val="100000"/>
              </a:lnSpc>
              <a:buNone/>
            </a:pPr>
            <a:r>
              <a:rPr b="0" lang="es-ES" sz="2000" spc="-1" strike="noStrike">
                <a:solidFill>
                  <a:srgbClr val="000000"/>
                </a:solidFill>
                <a:latin typeface="Calibri"/>
                <a:ea typeface="DejaVu Sans"/>
              </a:rPr>
              <a:t>C. González Hernández Luis Ángel</a:t>
            </a:r>
            <a:endParaRPr b="0" lang="en-US" sz="2000" spc="-1" strike="noStrike">
              <a:latin typeface="Arial"/>
            </a:endParaRPr>
          </a:p>
          <a:p>
            <a:pPr algn="ctr">
              <a:lnSpc>
                <a:spcPct val="100000"/>
              </a:lnSpc>
              <a:buNone/>
            </a:pPr>
            <a:endParaRPr b="0" lang="en-US" sz="2000" spc="-1" strike="noStrike">
              <a:latin typeface="Arial"/>
            </a:endParaRPr>
          </a:p>
          <a:p>
            <a:pPr algn="ctr">
              <a:lnSpc>
                <a:spcPct val="100000"/>
              </a:lnSpc>
              <a:buNone/>
            </a:pPr>
            <a:r>
              <a:rPr b="0" lang="es-ES" sz="2000" spc="-1" strike="noStrike">
                <a:solidFill>
                  <a:srgbClr val="000000"/>
                </a:solidFill>
                <a:latin typeface="Calibri"/>
                <a:ea typeface="Arial"/>
              </a:rPr>
              <a:t>Asesor: Dr. en C.C. Víctor Manuel Landassuri Moreno </a:t>
            </a:r>
            <a:endParaRPr b="0" lang="en-US" sz="2000" spc="-1" strike="noStrike">
              <a:latin typeface="Arial"/>
            </a:endParaRPr>
          </a:p>
          <a:p>
            <a:pPr>
              <a:lnSpc>
                <a:spcPct val="100000"/>
              </a:lnSpc>
              <a:buNone/>
            </a:pPr>
            <a:endParaRPr b="0" lang="en-US" sz="2000" spc="-1" strike="noStrike">
              <a:latin typeface="Arial"/>
            </a:endParaRPr>
          </a:p>
        </p:txBody>
      </p:sp>
      <p:sp>
        <p:nvSpPr>
          <p:cNvPr id="45" name="Título 3"/>
          <p:cNvSpPr/>
          <p:nvPr/>
        </p:nvSpPr>
        <p:spPr>
          <a:xfrm>
            <a:off x="2514600" y="4572000"/>
            <a:ext cx="7565400" cy="1098000"/>
          </a:xfrm>
          <a:prstGeom prst="rect">
            <a:avLst/>
          </a:prstGeom>
          <a:noFill/>
          <a:ln w="0">
            <a:noFill/>
          </a:ln>
        </p:spPr>
        <p:style>
          <a:lnRef idx="0"/>
          <a:fillRef idx="0"/>
          <a:effectRef idx="0"/>
          <a:fontRef idx="minor"/>
        </p:style>
        <p:txBody>
          <a:bodyPr anchor="ctr">
            <a:normAutofit/>
          </a:bodyPr>
          <a:p>
            <a:pPr algn="ctr">
              <a:lnSpc>
                <a:spcPct val="100000"/>
              </a:lnSpc>
              <a:buNone/>
            </a:pPr>
            <a:endParaRPr b="0" lang="en-US" sz="2400" spc="-1" strike="noStrike">
              <a:latin typeface="Arial"/>
            </a:endParaRPr>
          </a:p>
          <a:p>
            <a:pPr algn="r">
              <a:lnSpc>
                <a:spcPct val="100000"/>
              </a:lnSpc>
              <a:buNone/>
            </a:pPr>
            <a:r>
              <a:rPr b="0" lang="es-ES" sz="1800" spc="-1" strike="noStrike">
                <a:solidFill>
                  <a:srgbClr val="000000"/>
                </a:solidFill>
                <a:latin typeface="Calibri"/>
                <a:ea typeface="DejaVu Sans"/>
              </a:rPr>
              <a:t>Atizapán de Zaragoza, Edo. de Méx. 16 de Noviembre de 2022</a:t>
            </a:r>
            <a:endParaRPr b="0" lang="en-US" sz="1800" spc="-1" strike="noStrike">
              <a:latin typeface="Arial"/>
            </a:endParaRPr>
          </a:p>
          <a:p>
            <a:pPr algn="ctr">
              <a:lnSpc>
                <a:spcPct val="100000"/>
              </a:lnSpc>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ubTitle"/>
          </p:nvPr>
        </p:nvSpPr>
        <p:spPr>
          <a:xfrm>
            <a:off x="1371600" y="1371600"/>
            <a:ext cx="7086600" cy="2286000"/>
          </a:xfrm>
          <a:prstGeom prst="rect">
            <a:avLst/>
          </a:prstGeom>
          <a:noFill/>
          <a:ln w="0">
            <a:noFill/>
          </a:ln>
        </p:spPr>
        <p:txBody>
          <a:bodyPr lIns="0" rIns="0" tIns="0" bIns="0" anchor="ctr">
            <a:noAutofit/>
          </a:bodyPr>
          <a:p>
            <a:pPr algn="just">
              <a:lnSpc>
                <a:spcPct val="100000"/>
              </a:lnSpc>
              <a:buNone/>
            </a:pPr>
            <a:r>
              <a:rPr b="0" lang="en-US" sz="1800" spc="-1" strike="noStrike">
                <a:latin typeface="Arial"/>
                <a:ea typeface="Noto Sans CJK SC"/>
              </a:rPr>
              <a:t>Una tarea de aprendizaje es incremental si los ejemplos de entrenamiento usados para resolverla están disponibles en horas extras, generalmente uno a la vez (</a:t>
            </a:r>
            <a:r>
              <a:rPr b="0" lang="es-ES" sz="1800" spc="-1" strike="noStrike">
                <a:solidFill>
                  <a:srgbClr val="000000"/>
                </a:solidFill>
                <a:latin typeface="Times New Roman"/>
                <a:ea typeface="DejaVu Sans"/>
              </a:rPr>
              <a:t>Christophe G. Giraud-Carrier, 2000)</a:t>
            </a:r>
            <a:endParaRPr b="0" lang="en-US" sz="1800" spc="-1" strike="noStrike">
              <a:latin typeface="Arial"/>
            </a:endParaRPr>
          </a:p>
        </p:txBody>
      </p:sp>
      <p:pic>
        <p:nvPicPr>
          <p:cNvPr id="81" name="" descr=""/>
          <p:cNvPicPr/>
          <p:nvPr/>
        </p:nvPicPr>
        <p:blipFill>
          <a:blip r:embed="rId1"/>
          <a:stretch/>
        </p:blipFill>
        <p:spPr>
          <a:xfrm>
            <a:off x="-21240" y="4984200"/>
            <a:ext cx="10079640" cy="685800"/>
          </a:xfrm>
          <a:prstGeom prst="rect">
            <a:avLst/>
          </a:prstGeom>
          <a:ln w="0">
            <a:noFill/>
          </a:ln>
        </p:spPr>
      </p:pic>
      <p:pic>
        <p:nvPicPr>
          <p:cNvPr id="82" name="Picture 3" descr=""/>
          <p:cNvPicPr/>
          <p:nvPr/>
        </p:nvPicPr>
        <p:blipFill>
          <a:blip r:embed="rId2"/>
          <a:stretch/>
        </p:blipFill>
        <p:spPr>
          <a:xfrm>
            <a:off x="360" y="0"/>
            <a:ext cx="1598760" cy="1484640"/>
          </a:xfrm>
          <a:prstGeom prst="rect">
            <a:avLst/>
          </a:prstGeom>
          <a:ln w="0">
            <a:noFill/>
          </a:ln>
        </p:spPr>
      </p:pic>
      <p:sp>
        <p:nvSpPr>
          <p:cNvPr id="83" name="PlaceHolder 2"/>
          <p:cNvSpPr>
            <a:spLocks noGrp="1"/>
          </p:cNvSpPr>
          <p:nvPr>
            <p:ph type="title"/>
          </p:nvPr>
        </p:nvSpPr>
        <p:spPr>
          <a:xfrm>
            <a:off x="504720" y="226800"/>
            <a:ext cx="9071640" cy="946440"/>
          </a:xfrm>
          <a:prstGeom prst="rect">
            <a:avLst/>
          </a:prstGeom>
          <a:noFill/>
          <a:ln w="0">
            <a:noFill/>
          </a:ln>
        </p:spPr>
        <p:txBody>
          <a:bodyPr lIns="0" rIns="0" tIns="0" bIns="0" anchor="ctr">
            <a:noAutofit/>
          </a:bodyPr>
          <a:p>
            <a:pPr algn="ctr">
              <a:buNone/>
            </a:pPr>
            <a:r>
              <a:rPr b="0" lang="en-US" sz="2800" spc="-1" strike="noStrike">
                <a:latin typeface="Arial"/>
              </a:rPr>
              <a:t>Aprendizaje Incremental</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subTitle"/>
          </p:nvPr>
        </p:nvSpPr>
        <p:spPr>
          <a:xfrm>
            <a:off x="504000" y="4215960"/>
            <a:ext cx="9325800" cy="768240"/>
          </a:xfrm>
          <a:prstGeom prst="rect">
            <a:avLst/>
          </a:prstGeom>
          <a:noFill/>
          <a:ln w="0">
            <a:noFill/>
          </a:ln>
        </p:spPr>
        <p:txBody>
          <a:bodyPr lIns="0" rIns="0" tIns="0" bIns="0" anchor="ctr">
            <a:noAutofit/>
          </a:bodyPr>
          <a:p>
            <a:pPr algn="ctr">
              <a:buNone/>
            </a:pPr>
            <a:r>
              <a:rPr b="0" lang="en-US" sz="1800" spc="-1" strike="noStrike">
                <a:latin typeface="Arial"/>
              </a:rPr>
              <a:t>1 Metodologı́a de acumulación de datos</a:t>
            </a:r>
            <a:endParaRPr b="0" lang="en-US" sz="1800" spc="-1" strike="noStrike">
              <a:latin typeface="Arial"/>
            </a:endParaRPr>
          </a:p>
          <a:p>
            <a:pPr algn="ctr">
              <a:buNone/>
            </a:pPr>
            <a:r>
              <a:rPr b="0" lang="en-US" sz="1800" spc="-1" strike="noStrike">
                <a:latin typeface="Arial"/>
              </a:rPr>
              <a:t> </a:t>
            </a:r>
            <a:endParaRPr b="0" lang="en-US" sz="1800" spc="-1" strike="noStrike">
              <a:latin typeface="Arial"/>
            </a:endParaRPr>
          </a:p>
          <a:p>
            <a:pPr algn="ctr">
              <a:buNone/>
            </a:pPr>
            <a:r>
              <a:rPr b="0" lang="en-US" sz="1800" spc="-1" strike="noStrike">
                <a:latin typeface="Arial"/>
              </a:rPr>
              <a:t>2 Metodologı́a de aprendizaje por conjuntos</a:t>
            </a:r>
            <a:endParaRPr b="0" lang="en-US" sz="1800" spc="-1" strike="noStrike">
              <a:latin typeface="Arial"/>
            </a:endParaRPr>
          </a:p>
        </p:txBody>
      </p:sp>
      <p:pic>
        <p:nvPicPr>
          <p:cNvPr id="85" name="" descr=""/>
          <p:cNvPicPr/>
          <p:nvPr/>
        </p:nvPicPr>
        <p:blipFill>
          <a:blip r:embed="rId1"/>
          <a:stretch/>
        </p:blipFill>
        <p:spPr>
          <a:xfrm>
            <a:off x="-21240" y="4984200"/>
            <a:ext cx="10079640" cy="685800"/>
          </a:xfrm>
          <a:prstGeom prst="rect">
            <a:avLst/>
          </a:prstGeom>
          <a:ln w="0">
            <a:noFill/>
          </a:ln>
        </p:spPr>
      </p:pic>
      <p:pic>
        <p:nvPicPr>
          <p:cNvPr id="86" name="Picture 1" descr=""/>
          <p:cNvPicPr/>
          <p:nvPr/>
        </p:nvPicPr>
        <p:blipFill>
          <a:blip r:embed="rId2"/>
          <a:stretch/>
        </p:blipFill>
        <p:spPr>
          <a:xfrm>
            <a:off x="360" y="0"/>
            <a:ext cx="1598760" cy="1484640"/>
          </a:xfrm>
          <a:prstGeom prst="rect">
            <a:avLst/>
          </a:prstGeom>
          <a:ln w="0">
            <a:noFill/>
          </a:ln>
        </p:spPr>
      </p:pic>
      <p:sp>
        <p:nvSpPr>
          <p:cNvPr id="87" name="PlaceHolder 2"/>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2200" spc="-1" strike="noStrike">
                <a:latin typeface="Arial"/>
              </a:rPr>
              <a:t>Algoritmo de aprendizaje incremental</a:t>
            </a:r>
            <a:endParaRPr b="0" lang="en-US" sz="2200" spc="-1" strike="noStrike">
              <a:latin typeface="Arial"/>
            </a:endParaRPr>
          </a:p>
        </p:txBody>
      </p:sp>
      <p:pic>
        <p:nvPicPr>
          <p:cNvPr id="88" name="" descr=""/>
          <p:cNvPicPr/>
          <p:nvPr/>
        </p:nvPicPr>
        <p:blipFill>
          <a:blip r:embed="rId3"/>
          <a:stretch/>
        </p:blipFill>
        <p:spPr>
          <a:xfrm>
            <a:off x="2057400" y="969120"/>
            <a:ext cx="6629400" cy="31644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 descr=""/>
          <p:cNvPicPr/>
          <p:nvPr/>
        </p:nvPicPr>
        <p:blipFill>
          <a:blip r:embed="rId1"/>
          <a:stretch/>
        </p:blipFill>
        <p:spPr>
          <a:xfrm>
            <a:off x="-21240" y="4984200"/>
            <a:ext cx="10079640" cy="685800"/>
          </a:xfrm>
          <a:prstGeom prst="rect">
            <a:avLst/>
          </a:prstGeom>
          <a:ln w="0">
            <a:noFill/>
          </a:ln>
        </p:spPr>
      </p:pic>
      <p:pic>
        <p:nvPicPr>
          <p:cNvPr id="90" name="Picture 2" descr=""/>
          <p:cNvPicPr/>
          <p:nvPr/>
        </p:nvPicPr>
        <p:blipFill>
          <a:blip r:embed="rId2"/>
          <a:stretch/>
        </p:blipFill>
        <p:spPr>
          <a:xfrm>
            <a:off x="360" y="0"/>
            <a:ext cx="1598760" cy="1484640"/>
          </a:xfrm>
          <a:prstGeom prst="rect">
            <a:avLst/>
          </a:prstGeom>
          <a:ln w="0">
            <a:noFill/>
          </a:ln>
        </p:spPr>
      </p:pic>
      <p:sp>
        <p:nvSpPr>
          <p:cNvPr id="91" name="TextBox 3"/>
          <p:cNvSpPr/>
          <p:nvPr/>
        </p:nvSpPr>
        <p:spPr>
          <a:xfrm>
            <a:off x="685800" y="1737000"/>
            <a:ext cx="4083480" cy="2835000"/>
          </a:xfrm>
          <a:prstGeom prst="rect">
            <a:avLst/>
          </a:prstGeom>
          <a:noFill/>
          <a:ln w="0">
            <a:noFill/>
          </a:ln>
        </p:spPr>
        <p:style>
          <a:lnRef idx="0"/>
          <a:fillRef idx="0"/>
          <a:effectRef idx="0"/>
          <a:fontRef idx="minor"/>
        </p:style>
        <p:txBody>
          <a:bodyPr numCol="1" spcCol="0" anchor="t">
            <a:spAutoFit/>
          </a:bodyPr>
          <a:p>
            <a:pPr marL="285840" indent="-285840" algn="just">
              <a:lnSpc>
                <a:spcPct val="100000"/>
              </a:lnSpc>
              <a:buClr>
                <a:srgbClr val="000000"/>
              </a:buClr>
              <a:buFont typeface="Arial"/>
              <a:buChar char="•"/>
            </a:pPr>
            <a:r>
              <a:rPr b="0" lang="es-ES" sz="1800" spc="-1" strike="noStrike">
                <a:solidFill>
                  <a:srgbClr val="000000"/>
                </a:solidFill>
                <a:latin typeface="Times New Roman"/>
                <a:ea typeface="DejaVu Sans"/>
              </a:rPr>
              <a:t>Recrear el codigo de Bulliriana en Python.</a:t>
            </a:r>
            <a:endParaRPr b="0" lang="en-US" sz="1800" spc="-1" strike="noStrike">
              <a:latin typeface="Arial"/>
            </a:endParaRPr>
          </a:p>
          <a:p>
            <a:pPr algn="just">
              <a:lnSpc>
                <a:spcPct val="100000"/>
              </a:lnSpc>
              <a:buNone/>
            </a:pPr>
            <a:endParaRPr b="0" lang="en-US" sz="1800" spc="-1" strike="noStrike">
              <a:latin typeface="Arial"/>
            </a:endParaRPr>
          </a:p>
          <a:p>
            <a:pPr marL="285840" indent="-285840" algn="just">
              <a:lnSpc>
                <a:spcPct val="100000"/>
              </a:lnSpc>
              <a:buClr>
                <a:srgbClr val="000000"/>
              </a:buClr>
              <a:buFont typeface="Arial"/>
              <a:buChar char="•"/>
            </a:pPr>
            <a:r>
              <a:rPr b="0" lang="es-ES" sz="1800" spc="-1" strike="noStrike">
                <a:solidFill>
                  <a:srgbClr val="000000"/>
                </a:solidFill>
                <a:latin typeface="Times New Roman"/>
                <a:ea typeface="DejaVu Sans"/>
              </a:rPr>
              <a:t>Expander el codigo con mas de dos capas de pesos duplicados.</a:t>
            </a:r>
            <a:endParaRPr b="0" lang="en-US" sz="1800" spc="-1" strike="noStrike">
              <a:latin typeface="Arial"/>
            </a:endParaRPr>
          </a:p>
          <a:p>
            <a:pPr>
              <a:lnSpc>
                <a:spcPct val="100000"/>
              </a:lnSpc>
              <a:buNone/>
            </a:pPr>
            <a:endParaRPr b="0" lang="en-US" sz="1800" spc="-1" strike="noStrike">
              <a:latin typeface="Arial"/>
            </a:endParaRPr>
          </a:p>
          <a:p>
            <a:pPr marL="285840" indent="-285840">
              <a:lnSpc>
                <a:spcPct val="100000"/>
              </a:lnSpc>
              <a:buClr>
                <a:srgbClr val="000000"/>
              </a:buClr>
              <a:buFont typeface="Arial"/>
              <a:buChar char="•"/>
            </a:pPr>
            <a:r>
              <a:rPr b="0" lang="es-ES" sz="1800" spc="-1" strike="noStrike">
                <a:solidFill>
                  <a:srgbClr val="000000"/>
                </a:solidFill>
                <a:latin typeface="Times New Roman"/>
                <a:ea typeface="DejaVu Sans"/>
              </a:rPr>
              <a:t>Realizar una comparacion de ambos resultados.</a:t>
            </a:r>
            <a:endParaRPr b="0" lang="en-US" sz="1800" spc="-1" strike="noStrike">
              <a:latin typeface="Arial"/>
            </a:endParaRPr>
          </a:p>
          <a:p>
            <a:pPr algn="just">
              <a:lnSpc>
                <a:spcPct val="100000"/>
              </a:lnSpc>
              <a:buNone/>
            </a:pPr>
            <a:endParaRPr b="0" lang="en-US" sz="1800" spc="-1" strike="noStrike">
              <a:latin typeface="Arial"/>
            </a:endParaRPr>
          </a:p>
          <a:p>
            <a:pPr>
              <a:lnSpc>
                <a:spcPct val="100000"/>
              </a:lnSpc>
              <a:buNone/>
            </a:pPr>
            <a:endParaRPr b="0" lang="en-US" sz="1800" spc="-1" strike="noStrike">
              <a:latin typeface="Arial"/>
            </a:endParaRPr>
          </a:p>
        </p:txBody>
      </p:sp>
      <p:sp>
        <p:nvSpPr>
          <p:cNvPr id="92" name="Título 6"/>
          <p:cNvSpPr/>
          <p:nvPr/>
        </p:nvSpPr>
        <p:spPr>
          <a:xfrm>
            <a:off x="1600200" y="120600"/>
            <a:ext cx="2971800" cy="1251000"/>
          </a:xfrm>
          <a:prstGeom prst="rect">
            <a:avLst/>
          </a:prstGeom>
          <a:noFill/>
          <a:ln w="0">
            <a:noFill/>
          </a:ln>
        </p:spPr>
        <p:style>
          <a:lnRef idx="0"/>
          <a:fillRef idx="0"/>
          <a:effectRef idx="0"/>
          <a:fontRef idx="minor"/>
        </p:style>
        <p:txBody>
          <a:bodyPr anchor="ctr">
            <a:normAutofit/>
          </a:bodyPr>
          <a:p>
            <a:pPr>
              <a:lnSpc>
                <a:spcPct val="100000"/>
              </a:lnSpc>
              <a:buNone/>
            </a:pPr>
            <a:r>
              <a:rPr b="0" lang="es-ES" sz="3200" spc="-1" strike="noStrike">
                <a:solidFill>
                  <a:srgbClr val="000000"/>
                </a:solidFill>
                <a:latin typeface="Calibri"/>
                <a:ea typeface="DejaVu Sans"/>
              </a:rPr>
              <a:t>Metodología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3" name="" descr=""/>
          <p:cNvPicPr/>
          <p:nvPr/>
        </p:nvPicPr>
        <p:blipFill>
          <a:blip r:embed="rId1"/>
          <a:stretch/>
        </p:blipFill>
        <p:spPr>
          <a:xfrm>
            <a:off x="-21240" y="4984200"/>
            <a:ext cx="10079640" cy="685800"/>
          </a:xfrm>
          <a:prstGeom prst="rect">
            <a:avLst/>
          </a:prstGeom>
          <a:ln w="0">
            <a:noFill/>
          </a:ln>
        </p:spPr>
      </p:pic>
      <p:pic>
        <p:nvPicPr>
          <p:cNvPr id="94" name="Picture 6" descr=""/>
          <p:cNvPicPr/>
          <p:nvPr/>
        </p:nvPicPr>
        <p:blipFill>
          <a:blip r:embed="rId2"/>
          <a:stretch/>
        </p:blipFill>
        <p:spPr>
          <a:xfrm>
            <a:off x="360" y="0"/>
            <a:ext cx="1598760" cy="1484640"/>
          </a:xfrm>
          <a:prstGeom prst="rect">
            <a:avLst/>
          </a:prstGeom>
          <a:ln w="0">
            <a:noFill/>
          </a:ln>
        </p:spPr>
      </p:pic>
      <p:sp>
        <p:nvSpPr>
          <p:cNvPr id="95" name="Título 4"/>
          <p:cNvSpPr/>
          <p:nvPr/>
        </p:nvSpPr>
        <p:spPr>
          <a:xfrm>
            <a:off x="250200" y="2295720"/>
            <a:ext cx="6079320" cy="1911240"/>
          </a:xfrm>
          <a:prstGeom prst="rect">
            <a:avLst/>
          </a:prstGeom>
          <a:noFill/>
          <a:ln w="0">
            <a:noFill/>
          </a:ln>
        </p:spPr>
        <p:style>
          <a:lnRef idx="0"/>
          <a:fillRef idx="0"/>
          <a:effectRef idx="0"/>
          <a:fontRef idx="minor"/>
        </p:style>
        <p:txBody>
          <a:bodyPr anchor="ctr">
            <a:normAutofit/>
          </a:bodyPr>
          <a:p>
            <a:pPr>
              <a:lnSpc>
                <a:spcPct val="100000"/>
              </a:lnSpc>
              <a:buNone/>
            </a:pPr>
            <a:r>
              <a:rPr b="0" lang="es-ES" sz="2400" spc="-1" strike="noStrike">
                <a:solidFill>
                  <a:srgbClr val="000000"/>
                </a:solidFill>
                <a:latin typeface="Calibri"/>
                <a:ea typeface="DejaVu Sans"/>
              </a:rPr>
              <a:t>Cronograma de </a:t>
            </a:r>
            <a:endParaRPr b="0" lang="en-US" sz="2400" spc="-1" strike="noStrike">
              <a:latin typeface="Arial"/>
            </a:endParaRPr>
          </a:p>
          <a:p>
            <a:pPr>
              <a:lnSpc>
                <a:spcPct val="100000"/>
              </a:lnSpc>
              <a:buNone/>
            </a:pPr>
            <a:r>
              <a:rPr b="0" lang="es-ES" sz="2400" spc="-1" strike="noStrike">
                <a:solidFill>
                  <a:srgbClr val="000000"/>
                </a:solidFill>
                <a:latin typeface="Calibri"/>
                <a:ea typeface="DejaVu Sans"/>
              </a:rPr>
              <a:t>Actividades </a:t>
            </a:r>
            <a:endParaRPr b="0" lang="en-US" sz="2400" spc="-1" strike="noStrike">
              <a:latin typeface="Arial"/>
            </a:endParaRPr>
          </a:p>
        </p:txBody>
      </p:sp>
      <p:pic>
        <p:nvPicPr>
          <p:cNvPr id="96" name="" descr=""/>
          <p:cNvPicPr/>
          <p:nvPr/>
        </p:nvPicPr>
        <p:blipFill>
          <a:blip r:embed="rId3"/>
          <a:stretch/>
        </p:blipFill>
        <p:spPr>
          <a:xfrm>
            <a:off x="2743200" y="457200"/>
            <a:ext cx="7086600" cy="426420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7" name="" descr=""/>
          <p:cNvPicPr/>
          <p:nvPr/>
        </p:nvPicPr>
        <p:blipFill>
          <a:blip r:embed="rId1"/>
          <a:stretch/>
        </p:blipFill>
        <p:spPr>
          <a:xfrm>
            <a:off x="-21240" y="4984200"/>
            <a:ext cx="10079640" cy="685800"/>
          </a:xfrm>
          <a:prstGeom prst="rect">
            <a:avLst/>
          </a:prstGeom>
          <a:ln w="0">
            <a:noFill/>
          </a:ln>
        </p:spPr>
      </p:pic>
      <p:pic>
        <p:nvPicPr>
          <p:cNvPr id="98" name="Picture 13" descr=""/>
          <p:cNvPicPr/>
          <p:nvPr/>
        </p:nvPicPr>
        <p:blipFill>
          <a:blip r:embed="rId2"/>
          <a:stretch/>
        </p:blipFill>
        <p:spPr>
          <a:xfrm>
            <a:off x="360" y="0"/>
            <a:ext cx="1598760" cy="1484640"/>
          </a:xfrm>
          <a:prstGeom prst="rect">
            <a:avLst/>
          </a:prstGeom>
          <a:ln w="0">
            <a:noFill/>
          </a:ln>
        </p:spPr>
      </p:pic>
      <p:sp>
        <p:nvSpPr>
          <p:cNvPr id="99" name="Título 7"/>
          <p:cNvSpPr/>
          <p:nvPr/>
        </p:nvSpPr>
        <p:spPr>
          <a:xfrm>
            <a:off x="1435680" y="457200"/>
            <a:ext cx="6108120" cy="678960"/>
          </a:xfrm>
          <a:prstGeom prst="rect">
            <a:avLst/>
          </a:prstGeom>
          <a:noFill/>
          <a:ln w="0">
            <a:noFill/>
          </a:ln>
        </p:spPr>
        <p:style>
          <a:lnRef idx="0"/>
          <a:fillRef idx="0"/>
          <a:effectRef idx="0"/>
          <a:fontRef idx="minor"/>
        </p:style>
        <p:txBody>
          <a:bodyPr anchor="ctr">
            <a:normAutofit/>
          </a:bodyPr>
          <a:p>
            <a:pPr>
              <a:lnSpc>
                <a:spcPct val="100000"/>
              </a:lnSpc>
              <a:buNone/>
            </a:pPr>
            <a:r>
              <a:rPr b="0" lang="es-ES" sz="3200" spc="-1" strike="noStrike">
                <a:solidFill>
                  <a:srgbClr val="000000"/>
                </a:solidFill>
                <a:latin typeface="Calibri"/>
                <a:ea typeface="DejaVu Sans"/>
              </a:rPr>
              <a:t>Referencias </a:t>
            </a:r>
            <a:endParaRPr b="0" lang="en-US" sz="3200" spc="-1" strike="noStrike">
              <a:latin typeface="Arial"/>
            </a:endParaRPr>
          </a:p>
        </p:txBody>
      </p:sp>
      <p:sp>
        <p:nvSpPr>
          <p:cNvPr id="100" name="TextBox 4"/>
          <p:cNvSpPr/>
          <p:nvPr/>
        </p:nvSpPr>
        <p:spPr>
          <a:xfrm>
            <a:off x="803160" y="1371600"/>
            <a:ext cx="8569440" cy="3108600"/>
          </a:xfrm>
          <a:prstGeom prst="rect">
            <a:avLst/>
          </a:prstGeom>
          <a:noFill/>
          <a:ln w="0">
            <a:noFill/>
          </a:ln>
        </p:spPr>
        <p:style>
          <a:lnRef idx="0"/>
          <a:fillRef idx="0"/>
          <a:effectRef idx="0"/>
          <a:fontRef idx="minor"/>
        </p:style>
        <p:txBody>
          <a:bodyPr numCol="1" spcCol="0" anchor="t">
            <a:spAutoFit/>
          </a:bodyPr>
          <a:p>
            <a:pPr algn="just">
              <a:lnSpc>
                <a:spcPct val="100000"/>
              </a:lnSpc>
              <a:buNone/>
            </a:pPr>
            <a:r>
              <a:rPr b="0" lang="es-ES" sz="1800" spc="-1" strike="noStrike">
                <a:solidFill>
                  <a:srgbClr val="000000"/>
                </a:solidFill>
                <a:latin typeface="Times New Roman"/>
                <a:ea typeface="DejaVu Sans"/>
              </a:rPr>
              <a:t>John A Bullinaria. Evolved dual weight neural architectures to facilitate incremental learning. In IJCCI, pages 427–434, 2009.</a:t>
            </a: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r>
              <a:rPr b="0" lang="es-ES" sz="1800" spc="-1" strike="noStrike">
                <a:solidFill>
                  <a:srgbClr val="000000"/>
                </a:solidFill>
                <a:latin typeface="Times New Roman"/>
                <a:ea typeface="DejaVu Sans"/>
              </a:rPr>
              <a:t>Yuan Liu. Yuan liu incremental learning in deep neural networks. 2015.</a:t>
            </a: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r>
              <a:rPr b="0" lang="es-ES" sz="1800" spc="-1" strike="noStrike">
                <a:solidFill>
                  <a:srgbClr val="000000"/>
                </a:solidFill>
                <a:latin typeface="Times New Roman"/>
                <a:ea typeface="DejaVu Sans"/>
              </a:rPr>
              <a:t>RR Ade and PR Deshmukh. Methods for incremental learning: a survey. International Journal of Data Mining &amp; Knowledge Management Process, 3(4):119, 2013.</a:t>
            </a:r>
            <a:endParaRPr b="0" lang="en-US" sz="1800" spc="-1" strike="noStrike">
              <a:latin typeface="Arial"/>
            </a:endParaRPr>
          </a:p>
          <a:p>
            <a:pPr algn="just">
              <a:lnSpc>
                <a:spcPct val="100000"/>
              </a:lnSpc>
              <a:buNone/>
            </a:pPr>
            <a:endParaRPr b="0" lang="en-US" sz="1800" spc="-1" strike="noStrike">
              <a:latin typeface="Arial"/>
            </a:endParaRPr>
          </a:p>
          <a:p>
            <a:pPr algn="just">
              <a:lnSpc>
                <a:spcPct val="100000"/>
              </a:lnSpc>
              <a:buNone/>
            </a:pPr>
            <a:r>
              <a:rPr b="0" lang="es-ES" sz="1800" spc="-1" strike="noStrike">
                <a:solidFill>
                  <a:srgbClr val="000000"/>
                </a:solidFill>
                <a:latin typeface="Times New Roman"/>
                <a:ea typeface="DejaVu Sans"/>
              </a:rPr>
              <a:t>Christophe G. Giraud-Carrier. A note on the utility of incremental learning. AI Commun. 13:215–224, 2000.</a:t>
            </a:r>
            <a:endParaRPr b="0" lang="en-US" sz="1800" spc="-1" strike="noStrike">
              <a:latin typeface="Arial"/>
            </a:endParaRPr>
          </a:p>
          <a:p>
            <a:pPr algn="just">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 descr=""/>
          <p:cNvPicPr/>
          <p:nvPr/>
        </p:nvPicPr>
        <p:blipFill>
          <a:blip r:embed="rId1"/>
          <a:stretch/>
        </p:blipFill>
        <p:spPr>
          <a:xfrm>
            <a:off x="-21240" y="4984200"/>
            <a:ext cx="10079640" cy="685800"/>
          </a:xfrm>
          <a:prstGeom prst="rect">
            <a:avLst/>
          </a:prstGeom>
          <a:ln w="0">
            <a:noFill/>
          </a:ln>
        </p:spPr>
      </p:pic>
      <p:pic>
        <p:nvPicPr>
          <p:cNvPr id="102" name="Picture 15" descr=""/>
          <p:cNvPicPr/>
          <p:nvPr/>
        </p:nvPicPr>
        <p:blipFill>
          <a:blip r:embed="rId2"/>
          <a:stretch/>
        </p:blipFill>
        <p:spPr>
          <a:xfrm>
            <a:off x="4114800" y="1666080"/>
            <a:ext cx="1664280" cy="1762920"/>
          </a:xfrm>
          <a:prstGeom prst="rect">
            <a:avLst/>
          </a:prstGeom>
          <a:ln w="0">
            <a:noFill/>
          </a:ln>
        </p:spPr>
      </p:pic>
      <p:pic>
        <p:nvPicPr>
          <p:cNvPr id="103" name="Picture 14" descr=""/>
          <p:cNvPicPr/>
          <p:nvPr/>
        </p:nvPicPr>
        <p:blipFill>
          <a:blip r:embed="rId3"/>
          <a:stretch/>
        </p:blipFill>
        <p:spPr>
          <a:xfrm>
            <a:off x="4032000" y="4343400"/>
            <a:ext cx="1683000" cy="5508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1664280"/>
            <a:ext cx="9071640" cy="3069360"/>
          </a:xfrm>
          <a:prstGeom prst="rect">
            <a:avLst/>
          </a:prstGeom>
          <a:noFill/>
          <a:ln w="0">
            <a:noFill/>
          </a:ln>
        </p:spPr>
        <p:txBody>
          <a:bodyPr lIns="0" rIns="0" tIns="0" bIns="0" anchor="ctr">
            <a:noAutofit/>
          </a:bodyPr>
          <a:p>
            <a:pPr marL="216000" indent="-216000" algn="just">
              <a:buClr>
                <a:srgbClr val="000000"/>
              </a:buClr>
              <a:buFont typeface="StarSymbol"/>
              <a:buAutoNum type="arabicParenR"/>
            </a:pPr>
            <a:r>
              <a:rPr b="0" lang="en-US" sz="2200" spc="-1" strike="noStrike">
                <a:latin typeface="Calibri"/>
              </a:rPr>
              <a:t> </a:t>
            </a:r>
            <a:r>
              <a:rPr b="0" lang="en-US" sz="2200" spc="-1" strike="noStrike">
                <a:latin typeface="Calibri"/>
              </a:rPr>
              <a:t>Redes Neuronales Artificiales.</a:t>
            </a:r>
            <a:endParaRPr b="0" lang="en-US" sz="2200" spc="-1" strike="noStrike">
              <a:latin typeface="Arial"/>
            </a:endParaRPr>
          </a:p>
          <a:p>
            <a:pPr marL="216000" indent="-216000" algn="just">
              <a:buClr>
                <a:srgbClr val="000000"/>
              </a:buClr>
              <a:buFont typeface="StarSymbol"/>
              <a:buAutoNum type="arabicParenR"/>
            </a:pPr>
            <a:r>
              <a:rPr b="0" lang="en-US" sz="2200" spc="-1" strike="noStrike">
                <a:latin typeface="Calibri"/>
              </a:rPr>
              <a:t> </a:t>
            </a:r>
            <a:r>
              <a:rPr b="0" lang="en-US" sz="2200" spc="-1" strike="noStrike">
                <a:latin typeface="Calibri"/>
              </a:rPr>
              <a:t>Redes Neuronales de Perceptron Multicapa.</a:t>
            </a:r>
            <a:endParaRPr b="0" lang="en-US" sz="2200" spc="-1" strike="noStrike">
              <a:latin typeface="Arial"/>
            </a:endParaRPr>
          </a:p>
          <a:p>
            <a:pPr marL="216000" indent="-216000" algn="just">
              <a:buClr>
                <a:srgbClr val="000000"/>
              </a:buClr>
              <a:buFont typeface="StarSymbol"/>
              <a:buAutoNum type="arabicParenR"/>
            </a:pPr>
            <a:r>
              <a:rPr b="0" lang="en-US" sz="2200" spc="-1" strike="noStrike">
                <a:latin typeface="Calibri"/>
              </a:rPr>
              <a:t> </a:t>
            </a:r>
            <a:r>
              <a:rPr b="0" lang="en-US" sz="2200" spc="-1" strike="noStrike">
                <a:latin typeface="Calibri"/>
              </a:rPr>
              <a:t>Algoritmo BackPropagation.</a:t>
            </a:r>
            <a:endParaRPr b="0" lang="en-US" sz="2200" spc="-1" strike="noStrike">
              <a:latin typeface="Arial"/>
            </a:endParaRPr>
          </a:p>
          <a:p>
            <a:pPr marL="216000" indent="-216000" algn="just">
              <a:buClr>
                <a:srgbClr val="000000"/>
              </a:buClr>
              <a:buFont typeface="StarSymbol"/>
              <a:buAutoNum type="arabicParenR"/>
            </a:pPr>
            <a:r>
              <a:rPr b="0" lang="en-US" sz="2200" spc="-1" strike="noStrike">
                <a:latin typeface="Calibri"/>
              </a:rPr>
              <a:t> </a:t>
            </a:r>
            <a:r>
              <a:rPr b="0" lang="en-US" sz="2200" spc="-1" strike="noStrike">
                <a:latin typeface="Calibri"/>
              </a:rPr>
              <a:t>Aprendizaje Incremental.</a:t>
            </a:r>
            <a:endParaRPr b="0" lang="en-US" sz="2200" spc="-1" strike="noStrike">
              <a:latin typeface="Arial"/>
            </a:endParaRPr>
          </a:p>
          <a:p>
            <a:pPr marL="216000" indent="-216000" algn="just">
              <a:buClr>
                <a:srgbClr val="000000"/>
              </a:buClr>
              <a:buFont typeface="StarSymbol"/>
              <a:buAutoNum type="arabicParenR"/>
            </a:pPr>
            <a:r>
              <a:rPr b="0" lang="en-US" sz="2200" spc="-1" strike="noStrike">
                <a:latin typeface="Calibri"/>
              </a:rPr>
              <a:t> </a:t>
            </a:r>
            <a:r>
              <a:rPr b="0" lang="en-US" sz="2200" spc="-1" strike="noStrike">
                <a:latin typeface="Calibri"/>
              </a:rPr>
              <a:t>Algoritmo de aprendizaje incremental.</a:t>
            </a:r>
            <a:endParaRPr b="0" lang="en-US" sz="2200" spc="-1" strike="noStrike">
              <a:latin typeface="Arial"/>
            </a:endParaRPr>
          </a:p>
          <a:p>
            <a:pPr marL="216000" indent="-216000" algn="just">
              <a:lnSpc>
                <a:spcPct val="100000"/>
              </a:lnSpc>
              <a:buClr>
                <a:srgbClr val="000000"/>
              </a:buClr>
              <a:buFont typeface="StarSymbol"/>
              <a:buAutoNum type="arabicParenR"/>
            </a:pPr>
            <a:r>
              <a:rPr b="0" lang="es-ES" sz="2200" spc="-1" strike="noStrike">
                <a:solidFill>
                  <a:srgbClr val="000000"/>
                </a:solidFill>
                <a:latin typeface="Calibri"/>
                <a:ea typeface="DejaVu Sans"/>
              </a:rPr>
              <a:t> </a:t>
            </a:r>
            <a:r>
              <a:rPr b="0" lang="es-ES" sz="2200" spc="-1" strike="noStrike">
                <a:solidFill>
                  <a:srgbClr val="000000"/>
                </a:solidFill>
                <a:latin typeface="Calibri"/>
                <a:ea typeface="DejaVu Sans"/>
              </a:rPr>
              <a:t>Objetivo General.</a:t>
            </a:r>
            <a:endParaRPr b="0" lang="en-US" sz="2200" spc="-1" strike="noStrike">
              <a:latin typeface="Arial"/>
            </a:endParaRPr>
          </a:p>
          <a:p>
            <a:pPr marL="216000" indent="-216000" algn="just">
              <a:lnSpc>
                <a:spcPct val="100000"/>
              </a:lnSpc>
              <a:buClr>
                <a:srgbClr val="000000"/>
              </a:buClr>
              <a:buFont typeface="StarSymbol"/>
              <a:buAutoNum type="arabicParenR"/>
            </a:pPr>
            <a:r>
              <a:rPr b="0" lang="es-ES" sz="2200" spc="-1" strike="noStrike">
                <a:solidFill>
                  <a:srgbClr val="000000"/>
                </a:solidFill>
                <a:latin typeface="Calibri"/>
                <a:ea typeface="DejaVu Sans"/>
              </a:rPr>
              <a:t> </a:t>
            </a:r>
            <a:r>
              <a:rPr b="0" lang="es-ES" sz="2200" spc="-1" strike="noStrike">
                <a:solidFill>
                  <a:srgbClr val="000000"/>
                </a:solidFill>
                <a:latin typeface="Calibri"/>
                <a:ea typeface="DejaVu Sans"/>
              </a:rPr>
              <a:t>Hipótesis.</a:t>
            </a:r>
            <a:endParaRPr b="0" lang="en-US" sz="2200" spc="-1" strike="noStrike">
              <a:latin typeface="Arial"/>
            </a:endParaRPr>
          </a:p>
          <a:p>
            <a:pPr marL="216000" indent="-216000" algn="just">
              <a:lnSpc>
                <a:spcPct val="100000"/>
              </a:lnSpc>
              <a:buClr>
                <a:srgbClr val="000000"/>
              </a:buClr>
              <a:buFont typeface="StarSymbol"/>
              <a:buAutoNum type="arabicParenR"/>
            </a:pPr>
            <a:r>
              <a:rPr b="0" lang="es-ES" sz="2200" spc="-1" strike="noStrike">
                <a:solidFill>
                  <a:srgbClr val="000000"/>
                </a:solidFill>
                <a:latin typeface="Calibri"/>
                <a:ea typeface="DejaVu Sans"/>
              </a:rPr>
              <a:t> </a:t>
            </a:r>
            <a:r>
              <a:rPr b="0" lang="es-ES" sz="2200" spc="-1" strike="noStrike">
                <a:solidFill>
                  <a:srgbClr val="000000"/>
                </a:solidFill>
                <a:latin typeface="Calibri"/>
                <a:ea typeface="DejaVu Sans"/>
              </a:rPr>
              <a:t>Justificacion.</a:t>
            </a:r>
            <a:endParaRPr b="0" lang="en-US" sz="2200" spc="-1" strike="noStrike">
              <a:latin typeface="Arial"/>
            </a:endParaRPr>
          </a:p>
          <a:p>
            <a:pPr marL="216000" indent="-216000" algn="just">
              <a:lnSpc>
                <a:spcPct val="100000"/>
              </a:lnSpc>
              <a:buClr>
                <a:srgbClr val="000000"/>
              </a:buClr>
              <a:buFont typeface="StarSymbol"/>
              <a:buAutoNum type="arabicParenR"/>
            </a:pPr>
            <a:r>
              <a:rPr b="0" lang="es-ES" sz="2200" spc="-1" strike="noStrike">
                <a:solidFill>
                  <a:srgbClr val="000000"/>
                </a:solidFill>
                <a:latin typeface="Calibri"/>
                <a:ea typeface="DejaVu Sans"/>
              </a:rPr>
              <a:t> </a:t>
            </a:r>
            <a:r>
              <a:rPr b="0" lang="es-ES" sz="2200" spc="-1" strike="noStrike">
                <a:solidFill>
                  <a:srgbClr val="000000"/>
                </a:solidFill>
                <a:latin typeface="Calibri"/>
                <a:ea typeface="DejaVu Sans"/>
              </a:rPr>
              <a:t>Metodología.</a:t>
            </a:r>
            <a:endParaRPr b="0" lang="en-US" sz="2200" spc="-1" strike="noStrike">
              <a:latin typeface="Arial"/>
            </a:endParaRPr>
          </a:p>
          <a:p>
            <a:pPr marL="216000" indent="-216000" algn="just">
              <a:lnSpc>
                <a:spcPct val="100000"/>
              </a:lnSpc>
              <a:buClr>
                <a:srgbClr val="000000"/>
              </a:buClr>
              <a:buAutoNum type="arabicParenR"/>
            </a:pPr>
            <a:r>
              <a:rPr b="0" lang="es-ES" sz="2200" spc="-1" strike="noStrike">
                <a:solidFill>
                  <a:srgbClr val="000000"/>
                </a:solidFill>
                <a:latin typeface="Calibri"/>
                <a:ea typeface="DejaVu Sans"/>
              </a:rPr>
              <a:t> </a:t>
            </a:r>
            <a:r>
              <a:rPr b="0" lang="es-ES" sz="2200" spc="-1" strike="noStrike">
                <a:solidFill>
                  <a:srgbClr val="000000"/>
                </a:solidFill>
                <a:latin typeface="Calibri"/>
                <a:ea typeface="DejaVu Sans"/>
              </a:rPr>
              <a:t>Cronograma de </a:t>
            </a:r>
            <a:r>
              <a:rPr b="0" lang="es-ES" sz="2200" spc="-1" strike="noStrike">
                <a:solidFill>
                  <a:srgbClr val="000000"/>
                </a:solidFill>
                <a:latin typeface="Calibri"/>
                <a:ea typeface="DejaVu Sans"/>
              </a:rPr>
              <a:t>Actividades.</a:t>
            </a:r>
            <a:endParaRPr b="0" lang="en-US" sz="2200" spc="-1" strike="noStrike">
              <a:latin typeface="Arial"/>
            </a:endParaRPr>
          </a:p>
          <a:p>
            <a:pPr marL="216000" indent="-216000" algn="just">
              <a:lnSpc>
                <a:spcPct val="100000"/>
              </a:lnSpc>
              <a:buClr>
                <a:srgbClr val="000000"/>
              </a:buClr>
              <a:buFont typeface="StarSymbol"/>
              <a:buAutoNum type="arabicParenR"/>
            </a:pPr>
            <a:r>
              <a:rPr b="0" lang="es-ES" sz="2200" spc="-1" strike="noStrike">
                <a:solidFill>
                  <a:srgbClr val="000000"/>
                </a:solidFill>
                <a:latin typeface="Calibri"/>
                <a:ea typeface="DejaVu Sans"/>
              </a:rPr>
              <a:t> </a:t>
            </a:r>
            <a:r>
              <a:rPr b="0" lang="es-ES" sz="2200" spc="-1" strike="noStrike">
                <a:solidFill>
                  <a:srgbClr val="000000"/>
                </a:solidFill>
                <a:latin typeface="Calibri"/>
                <a:ea typeface="DejaVu Sans"/>
              </a:rPr>
              <a:t>Referencias.</a:t>
            </a:r>
            <a:endParaRPr b="0" lang="en-US" sz="2200" spc="-1" strike="noStrike">
              <a:latin typeface="Arial"/>
            </a:endParaRPr>
          </a:p>
        </p:txBody>
      </p:sp>
      <p:pic>
        <p:nvPicPr>
          <p:cNvPr id="47" name="" descr=""/>
          <p:cNvPicPr/>
          <p:nvPr/>
        </p:nvPicPr>
        <p:blipFill>
          <a:blip r:embed="rId1"/>
          <a:stretch/>
        </p:blipFill>
        <p:spPr>
          <a:xfrm>
            <a:off x="-21240" y="4984200"/>
            <a:ext cx="10079640" cy="685800"/>
          </a:xfrm>
          <a:prstGeom prst="rect">
            <a:avLst/>
          </a:prstGeom>
          <a:ln w="0">
            <a:noFill/>
          </a:ln>
        </p:spPr>
      </p:pic>
      <p:pic>
        <p:nvPicPr>
          <p:cNvPr id="48" name="Picture 12" descr=""/>
          <p:cNvPicPr/>
          <p:nvPr/>
        </p:nvPicPr>
        <p:blipFill>
          <a:blip r:embed="rId2"/>
          <a:stretch/>
        </p:blipFill>
        <p:spPr>
          <a:xfrm>
            <a:off x="360" y="0"/>
            <a:ext cx="1598760" cy="1484640"/>
          </a:xfrm>
          <a:prstGeom prst="rect">
            <a:avLst/>
          </a:prstGeom>
          <a:ln w="0">
            <a:noFill/>
          </a:ln>
        </p:spPr>
      </p:pic>
      <p:sp>
        <p:nvSpPr>
          <p:cNvPr id="49" name="PlaceHolder 2"/>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2800" spc="-1" strike="noStrike">
                <a:latin typeface="Arial"/>
              </a:rPr>
              <a:t>Contenido</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subTitle"/>
          </p:nvPr>
        </p:nvSpPr>
        <p:spPr>
          <a:xfrm>
            <a:off x="529560" y="1484640"/>
            <a:ext cx="9071640" cy="2630160"/>
          </a:xfrm>
          <a:prstGeom prst="rect">
            <a:avLst/>
          </a:prstGeom>
          <a:noFill/>
          <a:ln w="0">
            <a:noFill/>
          </a:ln>
        </p:spPr>
        <p:txBody>
          <a:bodyPr lIns="0" rIns="0" tIns="0" bIns="0" anchor="ctr">
            <a:noAutofit/>
          </a:bodyPr>
          <a:p>
            <a:pPr algn="just">
              <a:buNone/>
            </a:pPr>
            <a:r>
              <a:rPr b="0" lang="en-US" sz="1800" spc="-1" strike="noStrike">
                <a:latin typeface="Arial"/>
                <a:ea typeface="Noto Sans CJK SC"/>
              </a:rPr>
              <a:t>El aprendizaje de una red neuronal tiene dos conceptos, memoria a corto y largo plazo, cuando a la red le llega nuevo conocimiento, se olvidara de los datos que proceso al inicio, como se plantea en </a:t>
            </a:r>
            <a:r>
              <a:rPr b="0" lang="es-ES" sz="1800" spc="-1" strike="noStrike">
                <a:solidFill>
                  <a:srgbClr val="000000"/>
                </a:solidFill>
                <a:latin typeface="Times New Roman"/>
                <a:ea typeface="DejaVu Sans"/>
              </a:rPr>
              <a:t>Bullinaria</a:t>
            </a:r>
            <a:r>
              <a:rPr b="0" lang="en-US" sz="1800" spc="-1" strike="noStrike">
                <a:latin typeface="Arial"/>
              </a:rPr>
              <a:t> 2009, se implemento el uso de duplicar los pesos, pero aun existen perdida de datos,  por eso se busca optimizar dicha problematica.</a:t>
            </a:r>
            <a:endParaRPr b="0" lang="en-US" sz="1800" spc="-1" strike="noStrike">
              <a:latin typeface="Arial"/>
            </a:endParaRPr>
          </a:p>
          <a:p>
            <a:pPr algn="just">
              <a:buNone/>
            </a:pPr>
            <a:endParaRPr b="0" lang="en-US" sz="1800" spc="-1" strike="noStrike">
              <a:latin typeface="Arial"/>
            </a:endParaRPr>
          </a:p>
          <a:p>
            <a:pPr algn="just">
              <a:buNone/>
            </a:pPr>
            <a:r>
              <a:rPr b="0" lang="en-US" sz="1800" spc="-1" strike="noStrike">
                <a:latin typeface="Arial"/>
              </a:rPr>
              <a:t>Las redes neuronales tienen un aprendizaje de procesos, con los cuales pueden solucionar cualquier problematica, pero como se comenta en Bullinaria 2009, estas presentan una perdida de memoria, por eso propone que se maneje un peso dual, la meta principal de esta tarea es optimizar el proceso mencionado anteriormente, para obtener un mejor resultado.</a:t>
            </a:r>
            <a:endParaRPr b="0" lang="en-US" sz="1800" spc="-1" strike="noStrike">
              <a:latin typeface="Arial"/>
            </a:endParaRPr>
          </a:p>
        </p:txBody>
      </p:sp>
      <p:pic>
        <p:nvPicPr>
          <p:cNvPr id="51" name="" descr=""/>
          <p:cNvPicPr/>
          <p:nvPr/>
        </p:nvPicPr>
        <p:blipFill>
          <a:blip r:embed="rId1"/>
          <a:stretch/>
        </p:blipFill>
        <p:spPr>
          <a:xfrm>
            <a:off x="-21240" y="4984200"/>
            <a:ext cx="10079640" cy="685800"/>
          </a:xfrm>
          <a:prstGeom prst="rect">
            <a:avLst/>
          </a:prstGeom>
          <a:ln w="0">
            <a:noFill/>
          </a:ln>
        </p:spPr>
      </p:pic>
      <p:pic>
        <p:nvPicPr>
          <p:cNvPr id="52" name="Picture 10" descr=""/>
          <p:cNvPicPr/>
          <p:nvPr/>
        </p:nvPicPr>
        <p:blipFill>
          <a:blip r:embed="rId2"/>
          <a:stretch/>
        </p:blipFill>
        <p:spPr>
          <a:xfrm>
            <a:off x="360" y="0"/>
            <a:ext cx="1598760" cy="1484640"/>
          </a:xfrm>
          <a:prstGeom prst="rect">
            <a:avLst/>
          </a:prstGeom>
          <a:ln w="0">
            <a:noFill/>
          </a:ln>
        </p:spPr>
      </p:pic>
      <p:sp>
        <p:nvSpPr>
          <p:cNvPr id="53" name="PlaceHolder 2"/>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2800" spc="-1" strike="noStrike">
                <a:latin typeface="Arial"/>
              </a:rPr>
              <a:t>Planteamiento del Problema</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4" name="" descr=""/>
          <p:cNvPicPr/>
          <p:nvPr/>
        </p:nvPicPr>
        <p:blipFill>
          <a:blip r:embed="rId1"/>
          <a:stretch/>
        </p:blipFill>
        <p:spPr>
          <a:xfrm>
            <a:off x="-21240" y="4984200"/>
            <a:ext cx="10079640" cy="685800"/>
          </a:xfrm>
          <a:prstGeom prst="rect">
            <a:avLst/>
          </a:prstGeom>
          <a:ln w="0">
            <a:noFill/>
          </a:ln>
        </p:spPr>
      </p:pic>
      <p:pic>
        <p:nvPicPr>
          <p:cNvPr id="55" name="Picture 9" descr=""/>
          <p:cNvPicPr/>
          <p:nvPr/>
        </p:nvPicPr>
        <p:blipFill>
          <a:blip r:embed="rId2"/>
          <a:stretch/>
        </p:blipFill>
        <p:spPr>
          <a:xfrm>
            <a:off x="360" y="0"/>
            <a:ext cx="1598760" cy="1484640"/>
          </a:xfrm>
          <a:prstGeom prst="rect">
            <a:avLst/>
          </a:prstGeom>
          <a:ln w="0">
            <a:noFill/>
          </a:ln>
        </p:spPr>
      </p:pic>
      <p:sp>
        <p:nvSpPr>
          <p:cNvPr id="56" name="TextBox 1"/>
          <p:cNvSpPr/>
          <p:nvPr/>
        </p:nvSpPr>
        <p:spPr>
          <a:xfrm>
            <a:off x="1581120" y="228600"/>
            <a:ext cx="8248680" cy="5548680"/>
          </a:xfrm>
          <a:prstGeom prst="rect">
            <a:avLst/>
          </a:prstGeom>
          <a:noFill/>
          <a:ln w="0">
            <a:noFill/>
          </a:ln>
        </p:spPr>
        <p:style>
          <a:lnRef idx="0"/>
          <a:fillRef idx="0"/>
          <a:effectRef idx="0"/>
          <a:fontRef idx="minor"/>
        </p:style>
        <p:txBody>
          <a:bodyPr numCol="1" spcCol="0" anchor="t">
            <a:spAutoFit/>
          </a:bodyPr>
          <a:p>
            <a:pPr>
              <a:lnSpc>
                <a:spcPct val="100000"/>
              </a:lnSpc>
              <a:buNone/>
            </a:pPr>
            <a:r>
              <a:rPr b="1" lang="es-ES" sz="2000" spc="-1" strike="noStrike">
                <a:solidFill>
                  <a:srgbClr val="000000"/>
                </a:solidFill>
                <a:latin typeface="Times New Roman"/>
                <a:ea typeface="DejaVu Sans"/>
              </a:rPr>
              <a:t>Objetivo General </a:t>
            </a: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r>
              <a:rPr b="0" lang="es-ES" sz="1800" spc="-1" strike="noStrike">
                <a:solidFill>
                  <a:srgbClr val="000000"/>
                </a:solidFill>
                <a:latin typeface="Times New Roman"/>
                <a:ea typeface="DejaVu Sans"/>
              </a:rPr>
              <a:t>Diseñar una red neuronal artificial para aprendizaje incremental basada en el principio de la </a:t>
            </a:r>
            <a:r>
              <a:rPr b="0" lang="es-ES" sz="1800" spc="-1" strike="noStrike">
                <a:solidFill>
                  <a:srgbClr val="000000"/>
                </a:solidFill>
                <a:latin typeface="Times New Roman"/>
                <a:ea typeface="DejaVu Sans"/>
              </a:rPr>
              <a:t>memoria a corto y largo plazo. </a:t>
            </a:r>
            <a:endParaRPr b="0" lang="en-US" sz="1800" spc="-1" strike="noStrike">
              <a:latin typeface="Arial"/>
            </a:endParaRPr>
          </a:p>
          <a:p>
            <a:pPr>
              <a:lnSpc>
                <a:spcPct val="100000"/>
              </a:lnSpc>
              <a:buNone/>
            </a:pPr>
            <a:endParaRPr b="0" lang="en-US" sz="2000" spc="-1" strike="noStrike">
              <a:latin typeface="Arial"/>
            </a:endParaRPr>
          </a:p>
          <a:p>
            <a:pPr>
              <a:lnSpc>
                <a:spcPct val="100000"/>
              </a:lnSpc>
              <a:buNone/>
            </a:pPr>
            <a:r>
              <a:rPr b="1" lang="es-ES" sz="2000" spc="-1" strike="noStrike">
                <a:solidFill>
                  <a:srgbClr val="000000"/>
                </a:solidFill>
                <a:latin typeface="Times New Roman"/>
                <a:ea typeface="DejaVu Sans"/>
              </a:rPr>
              <a:t>Objetivo Particulares </a:t>
            </a:r>
            <a:endParaRPr b="0" lang="en-US" sz="2000" spc="-1" strike="noStrike">
              <a:latin typeface="Arial"/>
            </a:endParaRPr>
          </a:p>
          <a:p>
            <a:pPr>
              <a:lnSpc>
                <a:spcPct val="100000"/>
              </a:lnSpc>
              <a:buNone/>
            </a:pPr>
            <a:endParaRPr b="0" lang="en-US" sz="2000" spc="-1" strike="noStrike">
              <a:latin typeface="Arial"/>
            </a:endParaRPr>
          </a:p>
          <a:p>
            <a:pPr marL="285840" indent="-285840">
              <a:lnSpc>
                <a:spcPct val="100000"/>
              </a:lnSpc>
              <a:buClr>
                <a:srgbClr val="000000"/>
              </a:buClr>
              <a:buFont typeface="Arial"/>
              <a:buChar char="•"/>
            </a:pPr>
            <a:r>
              <a:rPr b="0" lang="es-ES" sz="1800" spc="-1" strike="noStrike">
                <a:solidFill>
                  <a:srgbClr val="000000"/>
                </a:solidFill>
                <a:latin typeface="Times New Roman"/>
                <a:ea typeface="DejaVu Sans"/>
              </a:rPr>
              <a:t>Implementar el algoritmo mostrado en e articulo de </a:t>
            </a:r>
            <a:r>
              <a:rPr b="0" lang="es-ES" sz="1800" spc="-1" strike="noStrike">
                <a:solidFill>
                  <a:srgbClr val="000000"/>
                </a:solidFill>
                <a:latin typeface="Times New Roman"/>
                <a:ea typeface="DejaVu Sans"/>
              </a:rPr>
              <a:t>Bullinaria para el reconocimiento de </a:t>
            </a:r>
            <a:r>
              <a:rPr b="0" lang="es-ES" sz="1800" spc="-1" strike="noStrike">
                <a:solidFill>
                  <a:srgbClr val="000000"/>
                </a:solidFill>
                <a:latin typeface="Times New Roman"/>
                <a:ea typeface="DejaVu Sans"/>
              </a:rPr>
              <a:t>dı́gitos con aprendizaje a corto y largo plazo</a:t>
            </a:r>
            <a:endParaRPr b="0" lang="en-US" sz="1800" spc="-1" strike="noStrike">
              <a:latin typeface="Arial"/>
            </a:endParaRPr>
          </a:p>
          <a:p>
            <a:pPr marL="285840" indent="-285840">
              <a:lnSpc>
                <a:spcPct val="100000"/>
              </a:lnSpc>
              <a:buClr>
                <a:srgbClr val="000000"/>
              </a:buClr>
              <a:buFont typeface="Arial"/>
              <a:buChar char="•"/>
            </a:pPr>
            <a:r>
              <a:rPr b="0" lang="es-ES" sz="1800" spc="-1" strike="noStrike">
                <a:solidFill>
                  <a:srgbClr val="000000"/>
                </a:solidFill>
                <a:latin typeface="Times New Roman"/>
                <a:ea typeface="DejaVu Sans"/>
              </a:rPr>
              <a:t>Obtener el conjunto de datos de Optical Digits.</a:t>
            </a:r>
            <a:endParaRPr b="0" lang="en-US" sz="1800" spc="-1" strike="noStrike">
              <a:latin typeface="Arial"/>
            </a:endParaRPr>
          </a:p>
          <a:p>
            <a:pPr marL="285840" indent="-285840">
              <a:lnSpc>
                <a:spcPct val="100000"/>
              </a:lnSpc>
              <a:buClr>
                <a:srgbClr val="000000"/>
              </a:buClr>
              <a:buFont typeface="Arial"/>
              <a:buChar char="•"/>
            </a:pPr>
            <a:r>
              <a:rPr b="0" lang="es-ES" sz="1800" spc="-1" strike="noStrike">
                <a:solidFill>
                  <a:srgbClr val="000000"/>
                </a:solidFill>
                <a:latin typeface="Times New Roman"/>
                <a:ea typeface="DejaVu Sans"/>
              </a:rPr>
              <a:t>Separar el conjunto de entrenamiento y de prueba de acuerdo a lo que se explica en el artı́culo </a:t>
            </a:r>
            <a:r>
              <a:rPr b="0" lang="es-ES" sz="1800" spc="-1" strike="noStrike">
                <a:solidFill>
                  <a:srgbClr val="000000"/>
                </a:solidFill>
                <a:latin typeface="Times New Roman"/>
                <a:ea typeface="DejaVu Sans"/>
              </a:rPr>
              <a:t>de Bullinaria.</a:t>
            </a:r>
            <a:endParaRPr b="0" lang="en-US" sz="1800" spc="-1" strike="noStrike">
              <a:latin typeface="Arial"/>
            </a:endParaRPr>
          </a:p>
          <a:p>
            <a:pPr marL="343080" indent="-343080">
              <a:lnSpc>
                <a:spcPct val="100000"/>
              </a:lnSpc>
              <a:buClr>
                <a:srgbClr val="000000"/>
              </a:buClr>
              <a:buFont typeface="Arial"/>
              <a:buChar char="•"/>
            </a:pPr>
            <a:r>
              <a:rPr b="0" lang="es-ES" sz="1800" spc="-1" strike="noStrike">
                <a:solidFill>
                  <a:srgbClr val="000000"/>
                </a:solidFill>
                <a:latin typeface="Times New Roman"/>
                <a:ea typeface="DejaVu Sans"/>
              </a:rPr>
              <a:t>Tomar como base el algoritmo implementado, y extenderlo para permitir mas de dos pesos </a:t>
            </a:r>
            <a:r>
              <a:rPr b="0" lang="es-ES" sz="1800" spc="-1" strike="noStrike">
                <a:solidFill>
                  <a:srgbClr val="000000"/>
                </a:solidFill>
                <a:latin typeface="Times New Roman"/>
                <a:ea typeface="DejaVu Sans"/>
              </a:rPr>
              <a:t>duplicados.</a:t>
            </a:r>
            <a:endParaRPr b="0" lang="en-US" sz="1800" spc="-1" strike="noStrike">
              <a:latin typeface="Arial"/>
            </a:endParaRPr>
          </a:p>
          <a:p>
            <a:pPr marL="343080" indent="-343080">
              <a:lnSpc>
                <a:spcPct val="100000"/>
              </a:lnSpc>
              <a:buClr>
                <a:srgbClr val="000000"/>
              </a:buClr>
              <a:buFont typeface="Arial"/>
              <a:buChar char="•"/>
            </a:pPr>
            <a:r>
              <a:rPr b="0" lang="es-ES" sz="1800" spc="-1" strike="noStrike">
                <a:solidFill>
                  <a:srgbClr val="000000"/>
                </a:solidFill>
                <a:latin typeface="Times New Roman"/>
                <a:ea typeface="DejaVu Sans"/>
              </a:rPr>
              <a:t>Comparar ambas implementaciones en busca de una reducción significativa de las tasas de </a:t>
            </a:r>
            <a:r>
              <a:rPr b="0" lang="es-ES" sz="1800" spc="-1" strike="noStrike">
                <a:solidFill>
                  <a:srgbClr val="000000"/>
                </a:solidFill>
                <a:latin typeface="Times New Roman"/>
                <a:ea typeface="DejaVu Sans"/>
              </a:rPr>
              <a:t>aprendizaje con respecto a trabajos previos en la literatura</a:t>
            </a:r>
            <a:endParaRPr b="0" lang="en-US" sz="18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a:p>
            <a:pPr>
              <a:lnSpc>
                <a:spcPct val="100000"/>
              </a:lnSpc>
              <a:buNone/>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 name="" descr=""/>
          <p:cNvPicPr/>
          <p:nvPr/>
        </p:nvPicPr>
        <p:blipFill>
          <a:blip r:embed="rId1"/>
          <a:stretch/>
        </p:blipFill>
        <p:spPr>
          <a:xfrm>
            <a:off x="-21240" y="4984200"/>
            <a:ext cx="10079640" cy="685800"/>
          </a:xfrm>
          <a:prstGeom prst="rect">
            <a:avLst/>
          </a:prstGeom>
          <a:ln w="0">
            <a:noFill/>
          </a:ln>
        </p:spPr>
      </p:pic>
      <p:pic>
        <p:nvPicPr>
          <p:cNvPr id="58" name="Picture 8" descr=""/>
          <p:cNvPicPr/>
          <p:nvPr/>
        </p:nvPicPr>
        <p:blipFill>
          <a:blip r:embed="rId2"/>
          <a:stretch/>
        </p:blipFill>
        <p:spPr>
          <a:xfrm>
            <a:off x="360" y="0"/>
            <a:ext cx="1598760" cy="1484640"/>
          </a:xfrm>
          <a:prstGeom prst="rect">
            <a:avLst/>
          </a:prstGeom>
          <a:ln w="0">
            <a:noFill/>
          </a:ln>
        </p:spPr>
      </p:pic>
      <p:sp>
        <p:nvSpPr>
          <p:cNvPr id="59" name="Título 5"/>
          <p:cNvSpPr/>
          <p:nvPr/>
        </p:nvSpPr>
        <p:spPr>
          <a:xfrm>
            <a:off x="1435680" y="457200"/>
            <a:ext cx="6108120" cy="678960"/>
          </a:xfrm>
          <a:prstGeom prst="rect">
            <a:avLst/>
          </a:prstGeom>
          <a:noFill/>
          <a:ln w="0">
            <a:noFill/>
          </a:ln>
        </p:spPr>
        <p:style>
          <a:lnRef idx="0"/>
          <a:fillRef idx="0"/>
          <a:effectRef idx="0"/>
          <a:fontRef idx="minor"/>
        </p:style>
        <p:txBody>
          <a:bodyPr anchor="ctr">
            <a:normAutofit/>
          </a:bodyPr>
          <a:p>
            <a:pPr>
              <a:lnSpc>
                <a:spcPct val="100000"/>
              </a:lnSpc>
              <a:buNone/>
            </a:pPr>
            <a:r>
              <a:rPr b="0" lang="es-ES" sz="3200" spc="-1" strike="noStrike">
                <a:solidFill>
                  <a:srgbClr val="000000"/>
                </a:solidFill>
                <a:latin typeface="Calibri"/>
                <a:ea typeface="DejaVu Sans"/>
              </a:rPr>
              <a:t>Hipótesis </a:t>
            </a:r>
            <a:endParaRPr b="0" lang="en-US" sz="3200" spc="-1" strike="noStrike">
              <a:latin typeface="Arial"/>
            </a:endParaRPr>
          </a:p>
        </p:txBody>
      </p:sp>
      <p:sp>
        <p:nvSpPr>
          <p:cNvPr id="60" name="TextBox 2"/>
          <p:cNvSpPr/>
          <p:nvPr/>
        </p:nvSpPr>
        <p:spPr>
          <a:xfrm>
            <a:off x="803160" y="1828800"/>
            <a:ext cx="8569440" cy="1189080"/>
          </a:xfrm>
          <a:prstGeom prst="rect">
            <a:avLst/>
          </a:prstGeom>
          <a:noFill/>
          <a:ln w="0">
            <a:noFill/>
          </a:ln>
        </p:spPr>
        <p:style>
          <a:lnRef idx="0"/>
          <a:fillRef idx="0"/>
          <a:effectRef idx="0"/>
          <a:fontRef idx="minor"/>
        </p:style>
        <p:txBody>
          <a:bodyPr numCol="1" spcCol="0" anchor="t">
            <a:spAutoFit/>
          </a:bodyPr>
          <a:p>
            <a:pPr algn="just">
              <a:lnSpc>
                <a:spcPct val="100000"/>
              </a:lnSpc>
              <a:buNone/>
            </a:pPr>
            <a:r>
              <a:rPr b="0" lang="es-ES" sz="1800" spc="-1" strike="noStrike">
                <a:solidFill>
                  <a:srgbClr val="000000"/>
                </a:solidFill>
                <a:latin typeface="Times New Roman"/>
                <a:ea typeface="DejaVu Sans"/>
              </a:rPr>
              <a:t>Al tener más de dos capas de pesos duplicados con sus respectivas tasas de </a:t>
            </a:r>
            <a:r>
              <a:rPr b="0" lang="es-ES" sz="1800" spc="-1" strike="noStrike">
                <a:solidFill>
                  <a:srgbClr val="000000"/>
                </a:solidFill>
                <a:latin typeface="Times New Roman"/>
                <a:ea typeface="DejaVu Sans"/>
              </a:rPr>
              <a:t>aprendizaje, permite tener un menor olvido de la información previa aprendida, </a:t>
            </a:r>
            <a:r>
              <a:rPr b="0" lang="es-ES" sz="1800" spc="-1" strike="noStrike">
                <a:solidFill>
                  <a:srgbClr val="000000"/>
                </a:solidFill>
                <a:latin typeface="Times New Roman"/>
                <a:ea typeface="DejaVu Sans"/>
              </a:rPr>
              <a:t>en un modelo de aprendizaje incremental con redes neuronales artificiales del </a:t>
            </a:r>
            <a:r>
              <a:rPr b="0" lang="es-ES" sz="1800" spc="-1" strike="noStrike">
                <a:solidFill>
                  <a:srgbClr val="000000"/>
                </a:solidFill>
                <a:latin typeface="Times New Roman"/>
                <a:ea typeface="DejaVu Sans"/>
              </a:rPr>
              <a:t>tipo MLP, al usar el algoritmo de Backpropagation.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pic>
        <p:nvPicPr>
          <p:cNvPr id="62" name="" descr=""/>
          <p:cNvPicPr/>
          <p:nvPr/>
        </p:nvPicPr>
        <p:blipFill>
          <a:blip r:embed="rId1"/>
          <a:stretch/>
        </p:blipFill>
        <p:spPr>
          <a:xfrm>
            <a:off x="-21240" y="4984200"/>
            <a:ext cx="10079640" cy="685800"/>
          </a:xfrm>
          <a:prstGeom prst="rect">
            <a:avLst/>
          </a:prstGeom>
          <a:ln w="0">
            <a:noFill/>
          </a:ln>
        </p:spPr>
      </p:pic>
      <p:pic>
        <p:nvPicPr>
          <p:cNvPr id="63" name="Picture 7" descr=""/>
          <p:cNvPicPr/>
          <p:nvPr/>
        </p:nvPicPr>
        <p:blipFill>
          <a:blip r:embed="rId2"/>
          <a:stretch/>
        </p:blipFill>
        <p:spPr>
          <a:xfrm>
            <a:off x="360" y="0"/>
            <a:ext cx="1598760" cy="1484640"/>
          </a:xfrm>
          <a:prstGeom prst="rect">
            <a:avLst/>
          </a:prstGeom>
          <a:ln w="0">
            <a:noFill/>
          </a:ln>
        </p:spPr>
      </p:pic>
      <p:sp>
        <p:nvSpPr>
          <p:cNvPr id="64" name="PlaceHolder 2"/>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justificacion</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ubTitle"/>
          </p:nvPr>
        </p:nvSpPr>
        <p:spPr>
          <a:xfrm>
            <a:off x="529560" y="1484640"/>
            <a:ext cx="9071640" cy="738360"/>
          </a:xfrm>
          <a:prstGeom prst="rect">
            <a:avLst/>
          </a:prstGeom>
          <a:noFill/>
          <a:ln w="0">
            <a:noFill/>
          </a:ln>
        </p:spPr>
        <p:txBody>
          <a:bodyPr lIns="0" rIns="0" tIns="0" bIns="0" anchor="ctr">
            <a:noAutofit/>
          </a:bodyPr>
          <a:p>
            <a:pPr algn="just">
              <a:buNone/>
            </a:pPr>
            <a:r>
              <a:rPr b="0" lang="en-US" sz="2600" spc="-1" strike="noStrike">
                <a:latin typeface="Arial"/>
                <a:ea typeface="Noto Sans CJK SC"/>
              </a:rPr>
              <a:t>Contiene una sola neurona la cual tiene una funcion de activacion</a:t>
            </a:r>
            <a:r>
              <a:rPr b="0" lang="en-US" sz="2600" spc="-1" strike="noStrike">
                <a:latin typeface="Arial"/>
              </a:rPr>
              <a:t>.</a:t>
            </a:r>
            <a:endParaRPr b="0" lang="en-US" sz="2600" spc="-1" strike="noStrike">
              <a:latin typeface="Arial"/>
            </a:endParaRPr>
          </a:p>
        </p:txBody>
      </p:sp>
      <p:pic>
        <p:nvPicPr>
          <p:cNvPr id="66" name="" descr=""/>
          <p:cNvPicPr/>
          <p:nvPr/>
        </p:nvPicPr>
        <p:blipFill>
          <a:blip r:embed="rId1"/>
          <a:stretch/>
        </p:blipFill>
        <p:spPr>
          <a:xfrm>
            <a:off x="-21240" y="4984200"/>
            <a:ext cx="10079640" cy="685800"/>
          </a:xfrm>
          <a:prstGeom prst="rect">
            <a:avLst/>
          </a:prstGeom>
          <a:ln w="0">
            <a:noFill/>
          </a:ln>
        </p:spPr>
      </p:pic>
      <p:pic>
        <p:nvPicPr>
          <p:cNvPr id="67" name="Picture 17" descr=""/>
          <p:cNvPicPr/>
          <p:nvPr/>
        </p:nvPicPr>
        <p:blipFill>
          <a:blip r:embed="rId2"/>
          <a:stretch/>
        </p:blipFill>
        <p:spPr>
          <a:xfrm>
            <a:off x="360" y="0"/>
            <a:ext cx="1598760" cy="1484640"/>
          </a:xfrm>
          <a:prstGeom prst="rect">
            <a:avLst/>
          </a:prstGeom>
          <a:ln w="0">
            <a:noFill/>
          </a:ln>
        </p:spPr>
      </p:pic>
      <p:sp>
        <p:nvSpPr>
          <p:cNvPr id="68" name="PlaceHolder 2"/>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2800" spc="-1" strike="noStrike">
                <a:latin typeface="Arial"/>
              </a:rPr>
              <a:t>Redes Neuronales Artificiales</a:t>
            </a:r>
            <a:endParaRPr b="0" lang="en-US" sz="2800" spc="-1" strike="noStrike">
              <a:latin typeface="Arial"/>
            </a:endParaRPr>
          </a:p>
        </p:txBody>
      </p:sp>
      <p:pic>
        <p:nvPicPr>
          <p:cNvPr id="69" name="" descr=""/>
          <p:cNvPicPr/>
          <p:nvPr/>
        </p:nvPicPr>
        <p:blipFill>
          <a:blip r:embed="rId3"/>
          <a:stretch/>
        </p:blipFill>
        <p:spPr>
          <a:xfrm rot="47400">
            <a:off x="2964960" y="2443320"/>
            <a:ext cx="4332960" cy="25110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subTitle"/>
          </p:nvPr>
        </p:nvSpPr>
        <p:spPr>
          <a:xfrm>
            <a:off x="457200" y="1371600"/>
            <a:ext cx="9071640" cy="914400"/>
          </a:xfrm>
          <a:prstGeom prst="rect">
            <a:avLst/>
          </a:prstGeom>
          <a:noFill/>
          <a:ln w="0">
            <a:noFill/>
          </a:ln>
        </p:spPr>
        <p:txBody>
          <a:bodyPr lIns="0" rIns="0" tIns="0" bIns="0" anchor="ctr">
            <a:noAutofit/>
          </a:bodyPr>
          <a:p>
            <a:pPr algn="just">
              <a:buNone/>
            </a:pPr>
            <a:r>
              <a:rPr b="0" lang="en-US" sz="1400" spc="-1" strike="noStrike">
                <a:latin typeface="Arial"/>
              </a:rPr>
              <a:t>contienen una capa de entrada, una o mas ocultas y una capa de salida, con funciones de activación</a:t>
            </a:r>
            <a:endParaRPr b="0" lang="en-US" sz="1400" spc="-1" strike="noStrike">
              <a:latin typeface="Arial"/>
            </a:endParaRPr>
          </a:p>
        </p:txBody>
      </p:sp>
      <p:pic>
        <p:nvPicPr>
          <p:cNvPr id="71" name="" descr=""/>
          <p:cNvPicPr/>
          <p:nvPr/>
        </p:nvPicPr>
        <p:blipFill>
          <a:blip r:embed="rId1"/>
          <a:stretch/>
        </p:blipFill>
        <p:spPr>
          <a:xfrm>
            <a:off x="-21240" y="4984200"/>
            <a:ext cx="10079640" cy="685800"/>
          </a:xfrm>
          <a:prstGeom prst="rect">
            <a:avLst/>
          </a:prstGeom>
          <a:ln w="0">
            <a:noFill/>
          </a:ln>
        </p:spPr>
      </p:pic>
      <p:pic>
        <p:nvPicPr>
          <p:cNvPr id="72" name="Picture 5" descr=""/>
          <p:cNvPicPr/>
          <p:nvPr/>
        </p:nvPicPr>
        <p:blipFill>
          <a:blip r:embed="rId2"/>
          <a:stretch/>
        </p:blipFill>
        <p:spPr>
          <a:xfrm>
            <a:off x="360" y="0"/>
            <a:ext cx="1598760" cy="1484640"/>
          </a:xfrm>
          <a:prstGeom prst="rect">
            <a:avLst/>
          </a:prstGeom>
          <a:ln w="0">
            <a:noFill/>
          </a:ln>
        </p:spPr>
      </p:pic>
      <p:sp>
        <p:nvSpPr>
          <p:cNvPr id="73" name="PlaceHolder 2"/>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2800" spc="-1" strike="noStrike">
                <a:latin typeface="Arial"/>
              </a:rPr>
              <a:t>Redes Neuronales de Perceptron Multicapa</a:t>
            </a:r>
            <a:endParaRPr b="0" lang="en-US" sz="2800" spc="-1" strike="noStrike">
              <a:latin typeface="Arial"/>
            </a:endParaRPr>
          </a:p>
        </p:txBody>
      </p:sp>
      <p:pic>
        <p:nvPicPr>
          <p:cNvPr id="74" name="" descr=""/>
          <p:cNvPicPr/>
          <p:nvPr/>
        </p:nvPicPr>
        <p:blipFill>
          <a:blip r:embed="rId3"/>
          <a:stretch/>
        </p:blipFill>
        <p:spPr>
          <a:xfrm>
            <a:off x="1143000" y="2235960"/>
            <a:ext cx="7575120" cy="23360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5" name="" descr=""/>
          <p:cNvPicPr/>
          <p:nvPr/>
        </p:nvPicPr>
        <p:blipFill>
          <a:blip r:embed="rId1"/>
          <a:stretch/>
        </p:blipFill>
        <p:spPr>
          <a:xfrm>
            <a:off x="-21240" y="4984200"/>
            <a:ext cx="10079640" cy="685800"/>
          </a:xfrm>
          <a:prstGeom prst="rect">
            <a:avLst/>
          </a:prstGeom>
          <a:ln w="0">
            <a:noFill/>
          </a:ln>
        </p:spPr>
      </p:pic>
      <p:pic>
        <p:nvPicPr>
          <p:cNvPr id="76" name="Picture 4" descr=""/>
          <p:cNvPicPr/>
          <p:nvPr/>
        </p:nvPicPr>
        <p:blipFill>
          <a:blip r:embed="rId2"/>
          <a:stretch/>
        </p:blipFill>
        <p:spPr>
          <a:xfrm>
            <a:off x="360" y="0"/>
            <a:ext cx="1598760" cy="1484640"/>
          </a:xfrm>
          <a:prstGeom prst="rect">
            <a:avLst/>
          </a:prstGeom>
          <a:ln w="0">
            <a:noFill/>
          </a:ln>
        </p:spPr>
      </p:pic>
      <p:sp>
        <p:nvSpPr>
          <p:cNvPr id="77" name="PlaceHolder 1"/>
          <p:cNvSpPr>
            <a:spLocks noGrp="1"/>
          </p:cNvSpPr>
          <p:nvPr>
            <p:ph type="title"/>
          </p:nvPr>
        </p:nvSpPr>
        <p:spPr>
          <a:xfrm>
            <a:off x="504360" y="226440"/>
            <a:ext cx="9071640" cy="946440"/>
          </a:xfrm>
          <a:prstGeom prst="rect">
            <a:avLst/>
          </a:prstGeom>
          <a:noFill/>
          <a:ln w="0">
            <a:noFill/>
          </a:ln>
        </p:spPr>
        <p:txBody>
          <a:bodyPr lIns="0" rIns="0" tIns="0" bIns="0" anchor="ctr">
            <a:noAutofit/>
          </a:bodyPr>
          <a:p>
            <a:pPr algn="ctr">
              <a:buNone/>
            </a:pPr>
            <a:r>
              <a:rPr b="0" lang="en-US" sz="2800" spc="-1" strike="noStrike">
                <a:latin typeface="Arial"/>
              </a:rPr>
              <a:t>Algoritmo BackPropagation</a:t>
            </a:r>
            <a:endParaRPr b="0" lang="en-US" sz="2800" spc="-1" strike="noStrike">
              <a:latin typeface="Arial"/>
            </a:endParaRPr>
          </a:p>
        </p:txBody>
      </p:sp>
      <p:sp>
        <p:nvSpPr>
          <p:cNvPr id="78" name=""/>
          <p:cNvSpPr txBox="1"/>
          <p:nvPr/>
        </p:nvSpPr>
        <p:spPr>
          <a:xfrm>
            <a:off x="453240" y="1371600"/>
            <a:ext cx="9071640" cy="914400"/>
          </a:xfrm>
          <a:prstGeom prst="rect">
            <a:avLst/>
          </a:prstGeom>
          <a:noFill/>
          <a:ln w="0">
            <a:noFill/>
          </a:ln>
        </p:spPr>
        <p:txBody>
          <a:bodyPr lIns="0" rIns="0" tIns="0" bIns="0" anchor="ctr">
            <a:noAutofit/>
          </a:bodyPr>
          <a:p>
            <a:pPr algn="just">
              <a:buNone/>
            </a:pPr>
            <a:r>
              <a:rPr b="0" lang="en-US" sz="2200" spc="-1" strike="noStrike">
                <a:latin typeface="Arial"/>
              </a:rPr>
              <a:t>Es un algoritmo que permite modificar el peso asignado a cada neurona.</a:t>
            </a:r>
            <a:endParaRPr b="0" lang="en-US" sz="2200" spc="-1" strike="noStrike">
              <a:latin typeface="Arial"/>
            </a:endParaRPr>
          </a:p>
        </p:txBody>
      </p:sp>
      <p:pic>
        <p:nvPicPr>
          <p:cNvPr id="79" name="" descr=""/>
          <p:cNvPicPr/>
          <p:nvPr/>
        </p:nvPicPr>
        <p:blipFill>
          <a:blip r:embed="rId3"/>
          <a:srcRect l="0" t="0" r="680" b="25184"/>
          <a:stretch/>
        </p:blipFill>
        <p:spPr>
          <a:xfrm>
            <a:off x="2514600" y="2286000"/>
            <a:ext cx="4573080" cy="25833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62</TotalTime>
  <Application>LibreOffice/7.3.6.2$Linux_X86_64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2022-11-08T19:43:34Z</dcterms:created>
  <dc:creator/>
  <dc:description/>
  <dc:language>es-MX</dc:language>
  <cp:lastModifiedBy/>
  <dcterms:modified xsi:type="dcterms:W3CDTF">2022-11-11T12:58:35Z</dcterms:modified>
  <cp:revision>6</cp:revision>
  <dc:subject/>
  <dc:title/>
</cp:coreProperties>
</file>