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pdxF+RNFFkOOnPOrk/ldlU8NR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 name="Google Shape;18;p20"/>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20" name="Google Shape;20;p20"/>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2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9"/>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78" name="Google Shape;78;p29"/>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3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0"/>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0"/>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0"/>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87" name="Google Shape;87;p30"/>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8" name="Shape 88"/>
        <p:cNvGrpSpPr/>
        <p:nvPr/>
      </p:nvGrpSpPr>
      <p:grpSpPr>
        <a:xfrm>
          <a:off x="0" y="0"/>
          <a:ext cx="0" cy="0"/>
          <a:chOff x="0" y="0"/>
          <a:chExt cx="0" cy="0"/>
        </a:xfrm>
      </p:grpSpPr>
      <p:sp>
        <p:nvSpPr>
          <p:cNvPr id="89" name="Google Shape;89;p3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1"/>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1"/>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1"/>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1"/>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1"/>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1"/>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98" name="Google Shape;98;p3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 name="Shape 21"/>
        <p:cNvGrpSpPr/>
        <p:nvPr/>
      </p:nvGrpSpPr>
      <p:grpSpPr>
        <a:xfrm>
          <a:off x="0" y="0"/>
          <a:ext cx="0" cy="0"/>
          <a:chOff x="0" y="0"/>
          <a:chExt cx="0" cy="0"/>
        </a:xfrm>
      </p:grpSpPr>
      <p:sp>
        <p:nvSpPr>
          <p:cNvPr id="22" name="Google Shape;22;p2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24" name="Google Shape;24;p2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p2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2"/>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30" name="Google Shape;30;p22"/>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2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3"/>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3"/>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37" name="Google Shape;37;p23"/>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42" name="Google Shape;42;p24"/>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25"/>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25"/>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47" name="Google Shape;47;p25"/>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2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6"/>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26"/>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27"/>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7"/>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7"/>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7"/>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7"/>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63" name="Google Shape;63;p27"/>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2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8"/>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8"/>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8"/>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1pPr>
            <a:lvl2pPr indent="0" lvl="1"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2pPr>
            <a:lvl3pPr indent="0" lvl="2"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3pPr>
            <a:lvl4pPr indent="0" lvl="3"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4pPr>
            <a:lvl5pPr indent="0" lvl="4"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5pPr>
            <a:lvl6pPr indent="0" lvl="5"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6pPr>
            <a:lvl7pPr indent="0" lvl="6"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7pPr>
            <a:lvl8pPr indent="0" lvl="7"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8pPr>
            <a:lvl9pPr indent="0" lvl="8" marL="0" algn="r">
              <a:spcBef>
                <a:spcPts val="0"/>
              </a:spcBef>
              <a:buClr>
                <a:schemeClr val="dk1"/>
              </a:buClr>
              <a:buSzPts val="1400"/>
              <a:buFont typeface="Times New Roman"/>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
        <p:nvSpPr>
          <p:cNvPr id="71" name="Google Shape;71;p28"/>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
          <p:cNvPicPr preferRelativeResize="0"/>
          <p:nvPr/>
        </p:nvPicPr>
        <p:blipFill rotWithShape="1">
          <a:blip r:embed="rId3">
            <a:alphaModFix/>
          </a:blip>
          <a:srcRect b="0" l="0" r="0" t="0"/>
          <a:stretch/>
        </p:blipFill>
        <p:spPr>
          <a:xfrm>
            <a:off x="559800" y="-1440"/>
            <a:ext cx="5535720" cy="5671440"/>
          </a:xfrm>
          <a:prstGeom prst="rect">
            <a:avLst/>
          </a:prstGeom>
          <a:noFill/>
          <a:ln>
            <a:noFill/>
          </a:ln>
        </p:spPr>
      </p:pic>
      <p:pic>
        <p:nvPicPr>
          <p:cNvPr id="104" name="Google Shape;104;p1"/>
          <p:cNvPicPr preferRelativeResize="0"/>
          <p:nvPr/>
        </p:nvPicPr>
        <p:blipFill rotWithShape="1">
          <a:blip r:embed="rId4">
            <a:alphaModFix/>
          </a:blip>
          <a:srcRect b="0" l="0" r="0" t="0"/>
          <a:stretch/>
        </p:blipFill>
        <p:spPr>
          <a:xfrm>
            <a:off x="-98640" y="0"/>
            <a:ext cx="2710080" cy="5670000"/>
          </a:xfrm>
          <a:prstGeom prst="rect">
            <a:avLst/>
          </a:prstGeom>
          <a:noFill/>
          <a:ln>
            <a:noFill/>
          </a:ln>
        </p:spPr>
      </p:pic>
      <p:sp>
        <p:nvSpPr>
          <p:cNvPr id="105" name="Google Shape;105;p1"/>
          <p:cNvSpPr/>
          <p:nvPr/>
        </p:nvSpPr>
        <p:spPr>
          <a:xfrm>
            <a:off x="2517292" y="139849"/>
            <a:ext cx="7627256" cy="1936377"/>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400"/>
              <a:buFont typeface="Calibri"/>
              <a:buNone/>
            </a:pPr>
            <a:r>
              <a:rPr b="1" i="0" lang="es-ES" sz="2400" u="none" cap="none" strike="noStrike">
                <a:solidFill>
                  <a:srgbClr val="000000"/>
                </a:solidFill>
                <a:latin typeface="Calibri"/>
                <a:ea typeface="Calibri"/>
                <a:cs typeface="Calibri"/>
                <a:sym typeface="Calibri"/>
              </a:rPr>
              <a:t>Aprendizaje Incremental para la Tarea de Reconocimiento</a:t>
            </a:r>
            <a:r>
              <a:rPr b="0" i="0" lang="es-ES" sz="2400" u="none" cap="none" strike="noStrike">
                <a:solidFill>
                  <a:schemeClr val="dk1"/>
                </a:solidFill>
                <a:latin typeface="Calibri"/>
                <a:ea typeface="Calibri"/>
                <a:cs typeface="Calibri"/>
                <a:sym typeface="Calibri"/>
              </a:rPr>
              <a:t> </a:t>
            </a:r>
            <a:r>
              <a:rPr b="1" i="0" lang="es-ES" sz="2400" u="none" cap="none" strike="noStrike">
                <a:solidFill>
                  <a:srgbClr val="000000"/>
                </a:solidFill>
                <a:latin typeface="Calibri"/>
                <a:ea typeface="Calibri"/>
                <a:cs typeface="Calibri"/>
                <a:sym typeface="Calibri"/>
              </a:rPr>
              <a:t>de Dígitos con Redes Neuronales Artificiales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6" name="Google Shape;106;p1"/>
          <p:cNvSpPr/>
          <p:nvPr/>
        </p:nvSpPr>
        <p:spPr>
          <a:xfrm>
            <a:off x="2611440" y="1355951"/>
            <a:ext cx="7393172" cy="27104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300"/>
              <a:buFont typeface="Calibri"/>
              <a:buNone/>
            </a:pPr>
            <a:r>
              <a:rPr b="0" i="0" lang="es-ES" sz="2300" u="none" cap="none" strike="noStrike">
                <a:solidFill>
                  <a:srgbClr val="000000"/>
                </a:solidFill>
                <a:latin typeface="Calibri"/>
                <a:ea typeface="Calibri"/>
                <a:cs typeface="Calibri"/>
                <a:sym typeface="Calibri"/>
              </a:rPr>
              <a:t>P r e s e n t a</a:t>
            </a:r>
            <a:endParaRPr b="0" i="0" sz="2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Calibri"/>
              <a:buNone/>
            </a:pPr>
            <a:r>
              <a:rPr b="0" i="0" lang="es-ES" sz="2200" u="none" cap="none" strike="noStrike">
                <a:solidFill>
                  <a:srgbClr val="000000"/>
                </a:solidFill>
                <a:latin typeface="Calibri"/>
                <a:ea typeface="Calibri"/>
                <a:cs typeface="Calibri"/>
                <a:sym typeface="Calibri"/>
              </a:rPr>
              <a:t>C. Fragoso García Sandra</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Calibri"/>
              <a:buNone/>
            </a:pPr>
            <a:r>
              <a:rPr b="0" i="0" lang="es-ES" sz="2200" u="none" cap="none" strike="noStrike">
                <a:solidFill>
                  <a:srgbClr val="000000"/>
                </a:solidFill>
                <a:latin typeface="Calibri"/>
                <a:ea typeface="Calibri"/>
                <a:cs typeface="Calibri"/>
                <a:sym typeface="Calibri"/>
              </a:rPr>
              <a:t>C. González Hernández Luis Ángel</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Calibri"/>
              <a:buNone/>
            </a:pPr>
            <a:r>
              <a:rPr b="0" i="0" lang="es-ES" sz="2200" u="none" cap="none" strike="noStrike">
                <a:solidFill>
                  <a:srgbClr val="000000"/>
                </a:solidFill>
                <a:latin typeface="Calibri"/>
                <a:ea typeface="Calibri"/>
                <a:cs typeface="Calibri"/>
                <a:sym typeface="Calibri"/>
              </a:rPr>
              <a:t>Asesor: Dr. en C.C. Víctor Manuel Landassuri Moreno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7" name="Google Shape;107;p1"/>
          <p:cNvSpPr/>
          <p:nvPr/>
        </p:nvSpPr>
        <p:spPr>
          <a:xfrm>
            <a:off x="2611440" y="5056097"/>
            <a:ext cx="7468560" cy="6024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90000"/>
              </a:lnSpc>
              <a:spcBef>
                <a:spcPts val="0"/>
              </a:spcBef>
              <a:spcAft>
                <a:spcPts val="0"/>
              </a:spcAft>
              <a:buClr>
                <a:srgbClr val="000000"/>
              </a:buClr>
              <a:buSzPts val="1800"/>
              <a:buFont typeface="Calibri"/>
              <a:buNone/>
            </a:pPr>
            <a:r>
              <a:rPr b="0" i="0" lang="es-ES" sz="1800" u="none" cap="none" strike="noStrike">
                <a:solidFill>
                  <a:srgbClr val="000000"/>
                </a:solidFill>
                <a:latin typeface="Calibri"/>
                <a:ea typeface="Calibri"/>
                <a:cs typeface="Calibri"/>
                <a:sym typeface="Calibri"/>
              </a:rPr>
              <a:t>Atizapán de Zaragoza, Edo. de Méx. 16 de Noviembre de 2022</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
          <p:cNvSpPr/>
          <p:nvPr/>
        </p:nvSpPr>
        <p:spPr>
          <a:xfrm>
            <a:off x="2612065" y="4227756"/>
            <a:ext cx="7468560" cy="50489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000"/>
              <a:buFont typeface="Calibri"/>
              <a:buNone/>
            </a:pPr>
            <a:r>
              <a:rPr b="1" i="0" lang="es-ES" sz="2000" u="none" cap="none" strike="noStrike">
                <a:solidFill>
                  <a:schemeClr val="dk1"/>
                </a:solidFill>
                <a:latin typeface="Calibri"/>
                <a:ea typeface="Calibri"/>
                <a:cs typeface="Calibri"/>
                <a:sym typeface="Calibri"/>
              </a:rPr>
              <a:t>14</a:t>
            </a:r>
            <a:r>
              <a:rPr b="1" i="0" lang="es-ES" sz="1800" u="none" cap="none" strike="noStrike">
                <a:solidFill>
                  <a:schemeClr val="dk1"/>
                </a:solidFill>
                <a:latin typeface="Calibri"/>
                <a:ea typeface="Calibri"/>
                <a:cs typeface="Calibri"/>
                <a:sym typeface="Calibri"/>
              </a:rPr>
              <a:t>vo</a:t>
            </a:r>
            <a:r>
              <a:rPr b="1" i="0" lang="es-ES" sz="2000" u="none" cap="none" strike="noStrike">
                <a:solidFill>
                  <a:schemeClr val="dk1"/>
                </a:solidFill>
                <a:latin typeface="Calibri"/>
                <a:ea typeface="Calibri"/>
                <a:cs typeface="Calibri"/>
                <a:sym typeface="Calibri"/>
              </a:rPr>
              <a:t> Coloquio de Investigación en Ciencia y Tecnología</a:t>
            </a:r>
            <a:endParaRPr/>
          </a:p>
        </p:txBody>
      </p:sp>
      <p:pic>
        <p:nvPicPr>
          <p:cNvPr id="109" name="Google Shape;109;p1"/>
          <p:cNvPicPr preferRelativeResize="0"/>
          <p:nvPr/>
        </p:nvPicPr>
        <p:blipFill rotWithShape="1">
          <a:blip r:embed="rId5">
            <a:alphaModFix/>
          </a:blip>
          <a:srcRect b="0" l="0" r="0" t="0"/>
          <a:stretch/>
        </p:blipFill>
        <p:spPr>
          <a:xfrm>
            <a:off x="538740" y="328500"/>
            <a:ext cx="1435320" cy="947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idx="1" type="subTitle"/>
          </p:nvPr>
        </p:nvSpPr>
        <p:spPr>
          <a:xfrm>
            <a:off x="2246604" y="852565"/>
            <a:ext cx="6208907" cy="1433435"/>
          </a:xfrm>
          <a:prstGeom prst="rect">
            <a:avLst/>
          </a:prstGeom>
          <a:noFill/>
          <a:ln>
            <a:noFill/>
          </a:ln>
        </p:spPr>
        <p:txBody>
          <a:bodyPr anchorCtr="0" anchor="ctr" bIns="0" lIns="0" spcFirstLastPara="1" rIns="0" wrap="square" tIns="0">
            <a:noAutofit/>
          </a:bodyPr>
          <a:lstStyle/>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Contienen dos o mas capas, entrada y salida y una o mas ocultas, con funciones de activación</a:t>
            </a:r>
            <a:endParaRPr/>
          </a:p>
        </p:txBody>
      </p:sp>
      <p:pic>
        <p:nvPicPr>
          <p:cNvPr id="187" name="Google Shape;187;p10"/>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88" name="Google Shape;188;p10"/>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89" name="Google Shape;189;p10"/>
          <p:cNvSpPr txBox="1"/>
          <p:nvPr>
            <p:ph type="title"/>
          </p:nvPr>
        </p:nvSpPr>
        <p:spPr>
          <a:xfrm>
            <a:off x="826733"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Redes Neuronales de Perceptrón Multicapa</a:t>
            </a:r>
            <a:endParaRPr/>
          </a:p>
        </p:txBody>
      </p:sp>
      <p:pic>
        <p:nvPicPr>
          <p:cNvPr id="190" name="Google Shape;190;p10"/>
          <p:cNvPicPr preferRelativeResize="0"/>
          <p:nvPr/>
        </p:nvPicPr>
        <p:blipFill rotWithShape="1">
          <a:blip r:embed="rId5">
            <a:alphaModFix/>
          </a:blip>
          <a:srcRect b="0" l="0" r="0" t="0"/>
          <a:stretch/>
        </p:blipFill>
        <p:spPr>
          <a:xfrm>
            <a:off x="2581835" y="2054711"/>
            <a:ext cx="5561704" cy="2929489"/>
          </a:xfrm>
          <a:prstGeom prst="rect">
            <a:avLst/>
          </a:prstGeom>
          <a:noFill/>
          <a:ln>
            <a:noFill/>
          </a:ln>
        </p:spPr>
      </p:pic>
      <p:sp>
        <p:nvSpPr>
          <p:cNvPr id="191" name="Google Shape;191;p10"/>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r>
              <a:rPr lang="es-ES"/>
              <a:t>10 de 18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1"/>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97" name="Google Shape;197;p11"/>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98" name="Google Shape;198;p11"/>
          <p:cNvSpPr txBox="1"/>
          <p:nvPr>
            <p:ph type="title"/>
          </p:nvPr>
        </p:nvSpPr>
        <p:spPr>
          <a:xfrm>
            <a:off x="504360" y="22644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Algoritmo BackPropagation</a:t>
            </a:r>
            <a:endParaRPr b="1" sz="2600" strike="noStrike">
              <a:latin typeface="Calibri"/>
              <a:ea typeface="Calibri"/>
              <a:cs typeface="Calibri"/>
              <a:sym typeface="Calibri"/>
            </a:endParaRPr>
          </a:p>
        </p:txBody>
      </p:sp>
      <p:sp>
        <p:nvSpPr>
          <p:cNvPr id="199" name="Google Shape;199;p11"/>
          <p:cNvSpPr txBox="1"/>
          <p:nvPr/>
        </p:nvSpPr>
        <p:spPr>
          <a:xfrm>
            <a:off x="1205555" y="1142280"/>
            <a:ext cx="8425927" cy="914400"/>
          </a:xfrm>
          <a:prstGeom prst="rect">
            <a:avLst/>
          </a:prstGeom>
          <a:noFill/>
          <a:ln>
            <a:noFill/>
          </a:ln>
        </p:spPr>
        <p:txBody>
          <a:bodyPr anchorCtr="0" anchor="ctr" bIns="0" lIns="0" spcFirstLastPara="1" rIns="0" wrap="square" tIns="0">
            <a:noAutofit/>
          </a:bodyPr>
          <a:lstStyle/>
          <a:p>
            <a:pPr indent="0" lvl="0" marL="0" marR="0" rtl="0" algn="just">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Algoritmo que permite modificar el peso asignado a cada neurona</a:t>
            </a:r>
            <a:endParaRPr/>
          </a:p>
        </p:txBody>
      </p:sp>
      <p:pic>
        <p:nvPicPr>
          <p:cNvPr id="200" name="Google Shape;200;p11"/>
          <p:cNvPicPr preferRelativeResize="0"/>
          <p:nvPr/>
        </p:nvPicPr>
        <p:blipFill rotWithShape="1">
          <a:blip r:embed="rId5">
            <a:alphaModFix/>
          </a:blip>
          <a:srcRect b="25184" l="0" r="679" t="0"/>
          <a:stretch/>
        </p:blipFill>
        <p:spPr>
          <a:xfrm>
            <a:off x="2514600" y="2056680"/>
            <a:ext cx="5230906" cy="2812680"/>
          </a:xfrm>
          <a:prstGeom prst="rect">
            <a:avLst/>
          </a:prstGeom>
          <a:noFill/>
          <a:ln>
            <a:noFill/>
          </a:ln>
        </p:spPr>
      </p:pic>
      <p:sp>
        <p:nvSpPr>
          <p:cNvPr id="201" name="Google Shape;201;p1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r>
              <a:rPr lang="es-ES"/>
              <a:t>11 de 18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ph idx="1" type="subTitle"/>
          </p:nvPr>
        </p:nvSpPr>
        <p:spPr>
          <a:xfrm>
            <a:off x="1791148" y="1692275"/>
            <a:ext cx="6922546" cy="22860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Una tarea de aprendizaje es incremental si los ejemplos de entrenamiento usados para resolverla están disponibles en horas extras, generalmente uno a la vez (</a:t>
            </a:r>
            <a:r>
              <a:rPr b="0" i="0" lang="es-ES" sz="2400" u="none" cap="none" strike="noStrike">
                <a:solidFill>
                  <a:srgbClr val="000000"/>
                </a:solidFill>
                <a:latin typeface="Calibri"/>
                <a:ea typeface="Calibri"/>
                <a:cs typeface="Calibri"/>
                <a:sym typeface="Calibri"/>
              </a:rPr>
              <a:t>Christophe G. Giraud-Carrier, 2000)</a:t>
            </a:r>
            <a:endParaRPr b="0" i="0" sz="2400" u="none" cap="none" strike="noStrike">
              <a:solidFill>
                <a:schemeClr val="dk1"/>
              </a:solidFill>
              <a:latin typeface="Calibri"/>
              <a:ea typeface="Calibri"/>
              <a:cs typeface="Calibri"/>
              <a:sym typeface="Calibri"/>
            </a:endParaRPr>
          </a:p>
        </p:txBody>
      </p:sp>
      <p:pic>
        <p:nvPicPr>
          <p:cNvPr id="207" name="Google Shape;207;p12"/>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208" name="Google Shape;208;p12"/>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209" name="Google Shape;209;p12"/>
          <p:cNvSpPr txBox="1"/>
          <p:nvPr>
            <p:ph type="title"/>
          </p:nvPr>
        </p:nvSpPr>
        <p:spPr>
          <a:xfrm>
            <a:off x="504720" y="22680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Aprendizaje Incremental</a:t>
            </a:r>
            <a:endParaRPr/>
          </a:p>
        </p:txBody>
      </p:sp>
      <p:sp>
        <p:nvSpPr>
          <p:cNvPr id="210" name="Google Shape;210;p12"/>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3"/>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216" name="Google Shape;216;p13"/>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217" name="Google Shape;217;p13"/>
          <p:cNvSpPr txBox="1"/>
          <p:nvPr>
            <p:ph type="title"/>
          </p:nvPr>
        </p:nvSpPr>
        <p:spPr>
          <a:xfrm>
            <a:off x="504720" y="22680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Duplicación de matrices de pesos</a:t>
            </a:r>
            <a:endParaRPr/>
          </a:p>
        </p:txBody>
      </p:sp>
      <p:sp>
        <p:nvSpPr>
          <p:cNvPr id="218" name="Google Shape;218;p13"/>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pic>
        <p:nvPicPr>
          <p:cNvPr id="219" name="Google Shape;219;p13"/>
          <p:cNvPicPr preferRelativeResize="0"/>
          <p:nvPr/>
        </p:nvPicPr>
        <p:blipFill rotWithShape="1">
          <a:blip r:embed="rId5">
            <a:alphaModFix/>
          </a:blip>
          <a:srcRect b="0" l="0" r="0" t="0"/>
          <a:stretch/>
        </p:blipFill>
        <p:spPr>
          <a:xfrm>
            <a:off x="504720" y="2154193"/>
            <a:ext cx="3778385" cy="2031718"/>
          </a:xfrm>
          <a:prstGeom prst="rect">
            <a:avLst/>
          </a:prstGeom>
          <a:noFill/>
          <a:ln>
            <a:noFill/>
          </a:ln>
        </p:spPr>
      </p:pic>
      <p:sp>
        <p:nvSpPr>
          <p:cNvPr id="220" name="Google Shape;220;p13"/>
          <p:cNvSpPr/>
          <p:nvPr/>
        </p:nvSpPr>
        <p:spPr>
          <a:xfrm>
            <a:off x="4582896" y="2795236"/>
            <a:ext cx="914400" cy="339502"/>
          </a:xfrm>
          <a:prstGeom prst="rightArrow">
            <a:avLst>
              <a:gd fmla="val 50000" name="adj1"/>
              <a:gd fmla="val 50000" name="adj2"/>
            </a:avLst>
          </a:prstGeom>
          <a:solidFill>
            <a:schemeClr val="accent1"/>
          </a:solidFill>
          <a:ln cap="flat" cmpd="sng" w="25400">
            <a:solidFill>
              <a:srgbClr val="395E8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21" name="Google Shape;221;p13"/>
          <p:cNvPicPr preferRelativeResize="0"/>
          <p:nvPr/>
        </p:nvPicPr>
        <p:blipFill rotWithShape="1">
          <a:blip r:embed="rId5">
            <a:alphaModFix/>
          </a:blip>
          <a:srcRect b="0" l="0" r="0" t="0"/>
          <a:stretch/>
        </p:blipFill>
        <p:spPr>
          <a:xfrm>
            <a:off x="6130834" y="1154995"/>
            <a:ext cx="3111803" cy="1633068"/>
          </a:xfrm>
          <a:prstGeom prst="rect">
            <a:avLst/>
          </a:prstGeom>
          <a:noFill/>
          <a:ln>
            <a:noFill/>
          </a:ln>
        </p:spPr>
      </p:pic>
      <p:pic>
        <p:nvPicPr>
          <p:cNvPr id="222" name="Google Shape;222;p13"/>
          <p:cNvPicPr preferRelativeResize="0"/>
          <p:nvPr/>
        </p:nvPicPr>
        <p:blipFill rotWithShape="1">
          <a:blip r:embed="rId5">
            <a:alphaModFix/>
          </a:blip>
          <a:srcRect b="0" l="0" r="0" t="0"/>
          <a:stretch/>
        </p:blipFill>
        <p:spPr>
          <a:xfrm>
            <a:off x="6130834" y="2908969"/>
            <a:ext cx="3111803" cy="16330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4"/>
          <p:cNvPicPr preferRelativeResize="0"/>
          <p:nvPr/>
        </p:nvPicPr>
        <p:blipFill rotWithShape="1">
          <a:blip r:embed="rId3">
            <a:alphaModFix/>
          </a:blip>
          <a:srcRect b="0" l="0" r="0" t="0"/>
          <a:stretch/>
        </p:blipFill>
        <p:spPr>
          <a:xfrm>
            <a:off x="1516820" y="786237"/>
            <a:ext cx="7535732" cy="3570608"/>
          </a:xfrm>
          <a:prstGeom prst="rect">
            <a:avLst/>
          </a:prstGeom>
          <a:noFill/>
          <a:ln>
            <a:noFill/>
          </a:ln>
        </p:spPr>
      </p:pic>
      <p:sp>
        <p:nvSpPr>
          <p:cNvPr id="228" name="Google Shape;228;p14"/>
          <p:cNvSpPr txBox="1"/>
          <p:nvPr>
            <p:ph idx="1" type="subTitle"/>
          </p:nvPr>
        </p:nvSpPr>
        <p:spPr>
          <a:xfrm>
            <a:off x="504000" y="4215960"/>
            <a:ext cx="9325800" cy="7682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1 Metodología de acumulación de datos </a:t>
            </a:r>
            <a:endParaRPr/>
          </a:p>
          <a:p>
            <a:pPr indent="0" lvl="0" marL="0" marR="0" rtl="0" algn="ctr">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2 Metodología de aprendizaje por conjuntos</a:t>
            </a:r>
            <a:endParaRPr/>
          </a:p>
        </p:txBody>
      </p:sp>
      <p:pic>
        <p:nvPicPr>
          <p:cNvPr id="229" name="Google Shape;229;p14"/>
          <p:cNvPicPr preferRelativeResize="0"/>
          <p:nvPr/>
        </p:nvPicPr>
        <p:blipFill rotWithShape="1">
          <a:blip r:embed="rId4">
            <a:alphaModFix/>
          </a:blip>
          <a:srcRect b="0" l="0" r="0" t="0"/>
          <a:stretch/>
        </p:blipFill>
        <p:spPr>
          <a:xfrm>
            <a:off x="276" y="4984200"/>
            <a:ext cx="10079640" cy="685800"/>
          </a:xfrm>
          <a:prstGeom prst="rect">
            <a:avLst/>
          </a:prstGeom>
          <a:noFill/>
          <a:ln>
            <a:noFill/>
          </a:ln>
        </p:spPr>
      </p:pic>
      <p:pic>
        <p:nvPicPr>
          <p:cNvPr id="230" name="Google Shape;230;p14"/>
          <p:cNvPicPr preferRelativeResize="0"/>
          <p:nvPr/>
        </p:nvPicPr>
        <p:blipFill rotWithShape="1">
          <a:blip r:embed="rId5">
            <a:alphaModFix/>
          </a:blip>
          <a:srcRect b="0" l="0" r="0" t="0"/>
          <a:stretch/>
        </p:blipFill>
        <p:spPr>
          <a:xfrm>
            <a:off x="360" y="0"/>
            <a:ext cx="1598760" cy="1484640"/>
          </a:xfrm>
          <a:prstGeom prst="rect">
            <a:avLst/>
          </a:prstGeom>
          <a:noFill/>
          <a:ln>
            <a:noFill/>
          </a:ln>
        </p:spPr>
      </p:pic>
      <p:sp>
        <p:nvSpPr>
          <p:cNvPr id="231" name="Google Shape;231;p14"/>
          <p:cNvSpPr txBox="1"/>
          <p:nvPr>
            <p:ph type="title"/>
          </p:nvPr>
        </p:nvSpPr>
        <p:spPr>
          <a:xfrm>
            <a:off x="568547" y="118340"/>
            <a:ext cx="9071640" cy="591604"/>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400"/>
              <a:buFont typeface="Calibri"/>
              <a:buNone/>
            </a:pPr>
            <a:r>
              <a:rPr b="1" lang="es-ES" sz="2400" strike="noStrike">
                <a:latin typeface="Calibri"/>
                <a:ea typeface="Calibri"/>
                <a:cs typeface="Calibri"/>
                <a:sym typeface="Calibri"/>
              </a:rPr>
              <a:t>Algoritmo de aprendizaje incremental</a:t>
            </a:r>
            <a:endParaRPr/>
          </a:p>
        </p:txBody>
      </p:sp>
      <p:sp>
        <p:nvSpPr>
          <p:cNvPr id="232" name="Google Shape;232;p14"/>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15"/>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238" name="Google Shape;238;p15"/>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239" name="Google Shape;239;p15"/>
          <p:cNvSpPr/>
          <p:nvPr/>
        </p:nvSpPr>
        <p:spPr>
          <a:xfrm>
            <a:off x="502919" y="1710926"/>
            <a:ext cx="8257904" cy="1938992"/>
          </a:xfrm>
          <a:prstGeom prst="rect">
            <a:avLst/>
          </a:prstGeom>
          <a:noFill/>
          <a:ln>
            <a:noFill/>
          </a:ln>
        </p:spPr>
        <p:txBody>
          <a:bodyPr anchorCtr="0" anchor="t" bIns="45700" lIns="91425" spcFirstLastPara="1" rIns="91425" wrap="square" tIns="45700">
            <a:spAutoFit/>
          </a:bodyPr>
          <a:lstStyle/>
          <a:p>
            <a:pPr indent="-285840" lvl="0" marL="28584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Recrear el código de Bullinaria en Python</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840" lvl="0" marL="285840" marR="0" rtl="0" algn="just">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Extender el código con mas de dos capas de pesos duplicados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840" lvl="0" marL="285840" marR="0" rtl="0" algn="l">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Realizar una comparación de ambos resultados</a:t>
            </a:r>
            <a:endParaRPr b="0" i="0" sz="2400" u="none" cap="none" strike="noStrike">
              <a:solidFill>
                <a:schemeClr val="dk1"/>
              </a:solidFill>
              <a:latin typeface="Calibri"/>
              <a:ea typeface="Calibri"/>
              <a:cs typeface="Calibri"/>
              <a:sym typeface="Calibri"/>
            </a:endParaRPr>
          </a:p>
        </p:txBody>
      </p:sp>
      <p:sp>
        <p:nvSpPr>
          <p:cNvPr id="240" name="Google Shape;240;p15"/>
          <p:cNvSpPr/>
          <p:nvPr/>
        </p:nvSpPr>
        <p:spPr>
          <a:xfrm>
            <a:off x="4031429" y="398033"/>
            <a:ext cx="2971800" cy="607807"/>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Metodología </a:t>
            </a:r>
            <a:endParaRPr b="1" i="0" sz="2600" u="none" cap="none" strike="noStrike">
              <a:solidFill>
                <a:schemeClr val="dk1"/>
              </a:solidFill>
              <a:latin typeface="Arial"/>
              <a:ea typeface="Arial"/>
              <a:cs typeface="Arial"/>
              <a:sym typeface="Arial"/>
            </a:endParaRPr>
          </a:p>
        </p:txBody>
      </p:sp>
      <p:sp>
        <p:nvSpPr>
          <p:cNvPr id="241" name="Google Shape;241;p15"/>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6"/>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247" name="Google Shape;247;p16"/>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248" name="Google Shape;248;p16"/>
          <p:cNvSpPr/>
          <p:nvPr/>
        </p:nvSpPr>
        <p:spPr>
          <a:xfrm>
            <a:off x="250200" y="2005262"/>
            <a:ext cx="2073452" cy="19112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Cronograma de </a:t>
            </a:r>
            <a:endParaRPr b="1" i="0" sz="2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Actividades </a:t>
            </a:r>
            <a:endParaRPr b="1" i="0" sz="2600" u="none" cap="none" strike="noStrike">
              <a:solidFill>
                <a:schemeClr val="dk1"/>
              </a:solidFill>
              <a:latin typeface="Calibri"/>
              <a:ea typeface="Calibri"/>
              <a:cs typeface="Calibri"/>
              <a:sym typeface="Calibri"/>
            </a:endParaRPr>
          </a:p>
        </p:txBody>
      </p:sp>
      <p:pic>
        <p:nvPicPr>
          <p:cNvPr id="249" name="Google Shape;249;p16"/>
          <p:cNvPicPr preferRelativeResize="0"/>
          <p:nvPr/>
        </p:nvPicPr>
        <p:blipFill rotWithShape="1">
          <a:blip r:embed="rId5">
            <a:alphaModFix/>
          </a:blip>
          <a:srcRect b="0" l="0" r="0" t="0"/>
          <a:stretch/>
        </p:blipFill>
        <p:spPr>
          <a:xfrm>
            <a:off x="2517291" y="285075"/>
            <a:ext cx="7473875" cy="4527000"/>
          </a:xfrm>
          <a:prstGeom prst="rect">
            <a:avLst/>
          </a:prstGeom>
          <a:noFill/>
          <a:ln>
            <a:noFill/>
          </a:ln>
        </p:spPr>
      </p:pic>
      <p:sp>
        <p:nvSpPr>
          <p:cNvPr id="250" name="Google Shape;250;p16"/>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7"/>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256" name="Google Shape;256;p17"/>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257" name="Google Shape;257;p17"/>
          <p:cNvSpPr/>
          <p:nvPr/>
        </p:nvSpPr>
        <p:spPr>
          <a:xfrm>
            <a:off x="2081142" y="381895"/>
            <a:ext cx="6108120" cy="67896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Referencias </a:t>
            </a:r>
            <a:endParaRPr b="1" i="0" sz="2600" u="none" cap="none" strike="noStrike">
              <a:solidFill>
                <a:schemeClr val="dk1"/>
              </a:solidFill>
              <a:latin typeface="Arial"/>
              <a:ea typeface="Arial"/>
              <a:cs typeface="Arial"/>
              <a:sym typeface="Arial"/>
            </a:endParaRPr>
          </a:p>
        </p:txBody>
      </p:sp>
      <p:sp>
        <p:nvSpPr>
          <p:cNvPr id="258" name="Google Shape;258;p17"/>
          <p:cNvSpPr/>
          <p:nvPr/>
        </p:nvSpPr>
        <p:spPr>
          <a:xfrm>
            <a:off x="803160" y="1371600"/>
            <a:ext cx="8569440" cy="3108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John A Bullinaria. Evolved dual weight neural architectures to facilitate incremental learning. In IJCCI, pages 427–434, 2009.</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Yuan Liu. Yuan liu incremental learning in deep neural networks. 2015.</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RR Ade and PR Deshmukh. Methods for incremental learning: a survey. International Journal of Data Mining &amp; Knowledge Management Process, 3(4):119, 2013.</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s-ES" sz="1800" u="none" cap="none" strike="noStrike">
                <a:solidFill>
                  <a:srgbClr val="000000"/>
                </a:solidFill>
                <a:latin typeface="Times New Roman"/>
                <a:ea typeface="Times New Roman"/>
                <a:cs typeface="Times New Roman"/>
                <a:sym typeface="Times New Roman"/>
              </a:rPr>
              <a:t>Christophe G. Giraud-Carrier. A note on the utility of incremental learning. AI Commun. 13:215–224, 2000.</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17"/>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8"/>
          <p:cNvPicPr preferRelativeResize="0"/>
          <p:nvPr/>
        </p:nvPicPr>
        <p:blipFill rotWithShape="1">
          <a:blip r:embed="rId3">
            <a:alphaModFix/>
          </a:blip>
          <a:srcRect b="0" l="0" r="0" t="0"/>
          <a:stretch/>
        </p:blipFill>
        <p:spPr>
          <a:xfrm>
            <a:off x="559800" y="-1440"/>
            <a:ext cx="5535720" cy="5671440"/>
          </a:xfrm>
          <a:prstGeom prst="rect">
            <a:avLst/>
          </a:prstGeom>
          <a:noFill/>
          <a:ln>
            <a:noFill/>
          </a:ln>
        </p:spPr>
      </p:pic>
      <p:pic>
        <p:nvPicPr>
          <p:cNvPr id="265" name="Google Shape;265;p18"/>
          <p:cNvPicPr preferRelativeResize="0"/>
          <p:nvPr/>
        </p:nvPicPr>
        <p:blipFill rotWithShape="1">
          <a:blip r:embed="rId4">
            <a:alphaModFix/>
          </a:blip>
          <a:srcRect b="0" l="0" r="0" t="0"/>
          <a:stretch/>
        </p:blipFill>
        <p:spPr>
          <a:xfrm>
            <a:off x="-98640" y="0"/>
            <a:ext cx="2710080" cy="5670000"/>
          </a:xfrm>
          <a:prstGeom prst="rect">
            <a:avLst/>
          </a:prstGeom>
          <a:noFill/>
          <a:ln>
            <a:noFill/>
          </a:ln>
        </p:spPr>
      </p:pic>
      <p:sp>
        <p:nvSpPr>
          <p:cNvPr id="266" name="Google Shape;266;p18"/>
          <p:cNvSpPr/>
          <p:nvPr/>
        </p:nvSpPr>
        <p:spPr>
          <a:xfrm>
            <a:off x="2517292" y="139849"/>
            <a:ext cx="7627256" cy="1936377"/>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400"/>
              <a:buFont typeface="Calibri"/>
              <a:buNone/>
            </a:pPr>
            <a:r>
              <a:rPr b="1" i="0" lang="es-ES" sz="2400" u="none" cap="none" strike="noStrike">
                <a:solidFill>
                  <a:srgbClr val="000000"/>
                </a:solidFill>
                <a:latin typeface="Calibri"/>
                <a:ea typeface="Calibri"/>
                <a:cs typeface="Calibri"/>
                <a:sym typeface="Calibri"/>
              </a:rPr>
              <a:t>Aprendizaje Incremental para la Tarea de Reconocimiento</a:t>
            </a:r>
            <a:r>
              <a:rPr b="0" i="0" lang="es-ES" sz="2400" u="none" cap="none" strike="noStrike">
                <a:solidFill>
                  <a:schemeClr val="dk1"/>
                </a:solidFill>
                <a:latin typeface="Calibri"/>
                <a:ea typeface="Calibri"/>
                <a:cs typeface="Calibri"/>
                <a:sym typeface="Calibri"/>
              </a:rPr>
              <a:t> </a:t>
            </a:r>
            <a:r>
              <a:rPr b="1" i="0" lang="es-ES" sz="2400" u="none" cap="none" strike="noStrike">
                <a:solidFill>
                  <a:srgbClr val="000000"/>
                </a:solidFill>
                <a:latin typeface="Calibri"/>
                <a:ea typeface="Calibri"/>
                <a:cs typeface="Calibri"/>
                <a:sym typeface="Calibri"/>
              </a:rPr>
              <a:t>de Dígitos con Redes Neuronales Artificiales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67" name="Google Shape;267;p18"/>
          <p:cNvSpPr/>
          <p:nvPr/>
        </p:nvSpPr>
        <p:spPr>
          <a:xfrm>
            <a:off x="2611440" y="1355951"/>
            <a:ext cx="7393172" cy="27104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300"/>
              <a:buFont typeface="Calibri"/>
              <a:buNone/>
            </a:pPr>
            <a:r>
              <a:rPr b="0" i="0" lang="es-ES" sz="2300" u="none" cap="none" strike="noStrike">
                <a:solidFill>
                  <a:srgbClr val="000000"/>
                </a:solidFill>
                <a:latin typeface="Calibri"/>
                <a:ea typeface="Calibri"/>
                <a:cs typeface="Calibri"/>
                <a:sym typeface="Calibri"/>
              </a:rPr>
              <a:t>P r e s e n t a</a:t>
            </a:r>
            <a:endParaRPr b="0" i="0" sz="23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Calibri"/>
              <a:buNone/>
            </a:pPr>
            <a:r>
              <a:rPr b="0" i="0" lang="es-ES" sz="2200" u="none" cap="none" strike="noStrike">
                <a:solidFill>
                  <a:srgbClr val="000000"/>
                </a:solidFill>
                <a:latin typeface="Calibri"/>
                <a:ea typeface="Calibri"/>
                <a:cs typeface="Calibri"/>
                <a:sym typeface="Calibri"/>
              </a:rPr>
              <a:t>C. Fragoso García Sandra</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Calibri"/>
              <a:buNone/>
            </a:pPr>
            <a:r>
              <a:rPr b="0" i="0" lang="es-ES" sz="2200" u="none" cap="none" strike="noStrike">
                <a:solidFill>
                  <a:srgbClr val="000000"/>
                </a:solidFill>
                <a:latin typeface="Calibri"/>
                <a:ea typeface="Calibri"/>
                <a:cs typeface="Calibri"/>
                <a:sym typeface="Calibri"/>
              </a:rPr>
              <a:t>C. González Hernández Luis Ángel</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Calibri"/>
              <a:buNone/>
            </a:pPr>
            <a:r>
              <a:rPr b="0" i="0" lang="es-ES" sz="2200" u="none" cap="none" strike="noStrike">
                <a:solidFill>
                  <a:srgbClr val="000000"/>
                </a:solidFill>
                <a:latin typeface="Calibri"/>
                <a:ea typeface="Calibri"/>
                <a:cs typeface="Calibri"/>
                <a:sym typeface="Calibri"/>
              </a:rPr>
              <a:t>Asesor: Dr. en C.C. Víctor Manuel Landassuri Moreno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68" name="Google Shape;268;p18"/>
          <p:cNvSpPr/>
          <p:nvPr/>
        </p:nvSpPr>
        <p:spPr>
          <a:xfrm>
            <a:off x="2611440" y="5056097"/>
            <a:ext cx="7468560" cy="6024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90000"/>
              </a:lnSpc>
              <a:spcBef>
                <a:spcPts val="0"/>
              </a:spcBef>
              <a:spcAft>
                <a:spcPts val="0"/>
              </a:spcAft>
              <a:buClr>
                <a:srgbClr val="000000"/>
              </a:buClr>
              <a:buSzPts val="1800"/>
              <a:buFont typeface="Calibri"/>
              <a:buNone/>
            </a:pPr>
            <a:r>
              <a:rPr b="0" i="0" lang="es-ES" sz="1800" u="none" cap="none" strike="noStrike">
                <a:solidFill>
                  <a:srgbClr val="000000"/>
                </a:solidFill>
                <a:latin typeface="Calibri"/>
                <a:ea typeface="Calibri"/>
                <a:cs typeface="Calibri"/>
                <a:sym typeface="Calibri"/>
              </a:rPr>
              <a:t>Atizapán de Zaragoza, Edo. de Méx. 16 de Noviembre de 2022</a:t>
            </a:r>
            <a:endParaRPr b="0" i="0" sz="180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18"/>
          <p:cNvSpPr/>
          <p:nvPr/>
        </p:nvSpPr>
        <p:spPr>
          <a:xfrm>
            <a:off x="2612065" y="4227756"/>
            <a:ext cx="7468560" cy="50489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000"/>
              <a:buFont typeface="Calibri"/>
              <a:buNone/>
            </a:pPr>
            <a:r>
              <a:rPr b="1" i="0" lang="es-ES" sz="2000" u="none" cap="none" strike="noStrike">
                <a:solidFill>
                  <a:schemeClr val="dk1"/>
                </a:solidFill>
                <a:latin typeface="Calibri"/>
                <a:ea typeface="Calibri"/>
                <a:cs typeface="Calibri"/>
                <a:sym typeface="Calibri"/>
              </a:rPr>
              <a:t>14</a:t>
            </a:r>
            <a:r>
              <a:rPr b="1" i="0" lang="es-ES" sz="1800" u="none" cap="none" strike="noStrike">
                <a:solidFill>
                  <a:schemeClr val="dk1"/>
                </a:solidFill>
                <a:latin typeface="Calibri"/>
                <a:ea typeface="Calibri"/>
                <a:cs typeface="Calibri"/>
                <a:sym typeface="Calibri"/>
              </a:rPr>
              <a:t>vo</a:t>
            </a:r>
            <a:r>
              <a:rPr b="1" i="0" lang="es-ES" sz="2000" u="none" cap="none" strike="noStrike">
                <a:solidFill>
                  <a:schemeClr val="dk1"/>
                </a:solidFill>
                <a:latin typeface="Calibri"/>
                <a:ea typeface="Calibri"/>
                <a:cs typeface="Calibri"/>
                <a:sym typeface="Calibri"/>
              </a:rPr>
              <a:t> Coloquio de Investigación en Ciencia y Tecnología</a:t>
            </a:r>
            <a:endParaRPr/>
          </a:p>
        </p:txBody>
      </p:sp>
      <p:pic>
        <p:nvPicPr>
          <p:cNvPr id="270" name="Google Shape;270;p18"/>
          <p:cNvPicPr preferRelativeResize="0"/>
          <p:nvPr/>
        </p:nvPicPr>
        <p:blipFill rotWithShape="1">
          <a:blip r:embed="rId5">
            <a:alphaModFix/>
          </a:blip>
          <a:srcRect b="0" l="0" r="0" t="0"/>
          <a:stretch/>
        </p:blipFill>
        <p:spPr>
          <a:xfrm>
            <a:off x="538740" y="328500"/>
            <a:ext cx="1435320" cy="947160"/>
          </a:xfrm>
          <a:prstGeom prst="rect">
            <a:avLst/>
          </a:prstGeom>
          <a:noFill/>
          <a:ln>
            <a:noFill/>
          </a:ln>
        </p:spPr>
      </p:pic>
      <p:sp>
        <p:nvSpPr>
          <p:cNvPr id="271" name="Google Shape;271;p18"/>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15" name="Google Shape;115;p2"/>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16" name="Google Shape;116;p2"/>
          <p:cNvSpPr txBox="1"/>
          <p:nvPr>
            <p:ph idx="1" type="subTitle"/>
          </p:nvPr>
        </p:nvSpPr>
        <p:spPr>
          <a:xfrm>
            <a:off x="503975" y="1368828"/>
            <a:ext cx="9428939" cy="3550824"/>
          </a:xfrm>
          <a:prstGeom prst="rect">
            <a:avLst/>
          </a:prstGeom>
          <a:noFill/>
          <a:ln>
            <a:noFill/>
          </a:ln>
        </p:spPr>
        <p:txBody>
          <a:bodyPr anchorCtr="0" anchor="ctr" bIns="0" lIns="0" spcFirstLastPara="1" rIns="0" wrap="square" tIns="0">
            <a:noAutofit/>
          </a:bodyPr>
          <a:lstStyle/>
          <a:p>
            <a:pPr indent="-215900" lvl="0" marL="215900" marR="0" rtl="0" algn="just">
              <a:lnSpc>
                <a:spcPct val="90000"/>
              </a:lnSpc>
              <a:spcBef>
                <a:spcPts val="0"/>
              </a:spcBef>
              <a:spcAft>
                <a:spcPts val="0"/>
              </a:spcAft>
              <a:buClr>
                <a:srgbClr val="000000"/>
              </a:buClr>
              <a:buSzPts val="2000"/>
              <a:buFont typeface="Calibri"/>
              <a:buAutoNum type="arabicParenR"/>
            </a:pPr>
            <a:r>
              <a:rPr b="0" i="0" lang="es-ES" sz="2000" u="none" cap="none" strike="noStrike">
                <a:solidFill>
                  <a:schemeClr val="dk1"/>
                </a:solidFill>
                <a:latin typeface="Calibri"/>
                <a:ea typeface="Calibri"/>
                <a:cs typeface="Calibri"/>
                <a:sym typeface="Calibri"/>
              </a:rPr>
              <a:t>Introducción</a:t>
            </a:r>
            <a:endParaRPr/>
          </a:p>
          <a:p>
            <a:pPr indent="-88900" lvl="0" marL="215900" marR="0" rtl="0" algn="just">
              <a:lnSpc>
                <a:spcPct val="9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Calibri"/>
              <a:buAutoNum type="arabicParenR"/>
            </a:pPr>
            <a:r>
              <a:rPr b="0" i="0" lang="es-ES" sz="2000" u="none" cap="none" strike="noStrike">
                <a:solidFill>
                  <a:schemeClr val="dk1"/>
                </a:solidFill>
                <a:latin typeface="Calibri"/>
                <a:ea typeface="Calibri"/>
                <a:cs typeface="Calibri"/>
                <a:sym typeface="Calibri"/>
              </a:rPr>
              <a:t>Planteamiento del problema</a:t>
            </a:r>
            <a:endParaRPr b="0" i="0" sz="4400" u="none" cap="none" strike="noStrike">
              <a:solidFill>
                <a:schemeClr val="dk1"/>
              </a:solidFill>
              <a:latin typeface="Calibri"/>
              <a:ea typeface="Calibri"/>
              <a:cs typeface="Calibri"/>
              <a:sym typeface="Calibri"/>
            </a:endParaRPr>
          </a:p>
          <a:p>
            <a:pPr indent="-88900" lvl="0" marL="215900" marR="0" rtl="0" algn="just">
              <a:lnSpc>
                <a:spcPct val="9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rgbClr val="000000"/>
                </a:solidFill>
                <a:latin typeface="Calibri"/>
                <a:ea typeface="Calibri"/>
                <a:cs typeface="Calibri"/>
                <a:sym typeface="Calibri"/>
              </a:rPr>
              <a:t>Objetivo General</a:t>
            </a:r>
            <a:endParaRPr/>
          </a:p>
          <a:p>
            <a:pPr indent="-88900" lvl="0" marL="215900" marR="0" rtl="0" algn="just">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215900" marR="0" rtl="0" algn="just">
              <a:lnSpc>
                <a:spcPct val="100000"/>
              </a:lnSpc>
              <a:spcBef>
                <a:spcPts val="0"/>
              </a:spcBef>
              <a:spcAft>
                <a:spcPts val="0"/>
              </a:spcAft>
              <a:buClr>
                <a:srgbClr val="000000"/>
              </a:buClr>
              <a:buSzPts val="2000"/>
              <a:buFont typeface="Noto Sans Symbols"/>
              <a:buAutoNum type="arabicParenR"/>
            </a:pPr>
            <a:r>
              <a:rPr b="0" i="0" lang="es-ES" sz="2000" u="none" cap="none" strike="noStrike">
                <a:solidFill>
                  <a:srgbClr val="000000"/>
                </a:solidFill>
                <a:latin typeface="Calibri"/>
                <a:ea typeface="Calibri"/>
                <a:cs typeface="Calibri"/>
                <a:sym typeface="Calibri"/>
              </a:rPr>
              <a:t>Hipótesis</a:t>
            </a:r>
            <a:endParaRPr b="0" i="0" sz="2000" u="none" cap="none" strike="noStrike">
              <a:solidFill>
                <a:schemeClr val="dk1"/>
              </a:solidFill>
              <a:latin typeface="Calibri"/>
              <a:ea typeface="Calibri"/>
              <a:cs typeface="Calibri"/>
              <a:sym typeface="Calibri"/>
            </a:endParaRPr>
          </a:p>
          <a:p>
            <a:pPr indent="-88900" lvl="0" marL="215900" marR="0" rtl="0" algn="just">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215900" marR="0" rtl="0" algn="just">
              <a:lnSpc>
                <a:spcPct val="100000"/>
              </a:lnSpc>
              <a:spcBef>
                <a:spcPts val="0"/>
              </a:spcBef>
              <a:spcAft>
                <a:spcPts val="0"/>
              </a:spcAft>
              <a:buClr>
                <a:srgbClr val="000000"/>
              </a:buClr>
              <a:buSzPts val="2000"/>
              <a:buFont typeface="Noto Sans Symbols"/>
              <a:buAutoNum type="arabicParenR"/>
            </a:pPr>
            <a:r>
              <a:rPr b="0" i="0" lang="es-ES" sz="2000" u="none" cap="none" strike="noStrike">
                <a:solidFill>
                  <a:srgbClr val="000000"/>
                </a:solidFill>
                <a:latin typeface="Calibri"/>
                <a:ea typeface="Calibri"/>
                <a:cs typeface="Calibri"/>
                <a:sym typeface="Calibri"/>
              </a:rPr>
              <a:t>Justificación</a:t>
            </a:r>
            <a:endParaRPr b="0" i="0" sz="2000" u="none" cap="none" strike="noStrike">
              <a:solidFill>
                <a:schemeClr val="dk1"/>
              </a:solidFill>
              <a:latin typeface="Calibri"/>
              <a:ea typeface="Calibri"/>
              <a:cs typeface="Calibri"/>
              <a:sym typeface="Calibri"/>
            </a:endParaRPr>
          </a:p>
          <a:p>
            <a:pPr indent="-88900" lvl="0" marL="215900" marR="0" rtl="0" algn="just">
              <a:lnSpc>
                <a:spcPct val="9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rgbClr val="000000"/>
                </a:solidFill>
                <a:latin typeface="Calibri"/>
                <a:ea typeface="Calibri"/>
                <a:cs typeface="Calibri"/>
                <a:sym typeface="Calibri"/>
              </a:rPr>
              <a:t>Delimitación</a:t>
            </a:r>
            <a:endParaRPr/>
          </a:p>
          <a:p>
            <a:pPr indent="-88900" lvl="0" marL="215900" marR="0" rtl="0" algn="just">
              <a:lnSpc>
                <a:spcPct val="9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chemeClr val="dk1"/>
                </a:solidFill>
                <a:latin typeface="Calibri"/>
                <a:ea typeface="Calibri"/>
                <a:cs typeface="Calibri"/>
                <a:sym typeface="Calibri"/>
              </a:rPr>
              <a:t>Redes Neuronales Artificiales</a:t>
            </a:r>
            <a:endParaRPr/>
          </a:p>
          <a:p>
            <a:pPr indent="-88900" lvl="0" marL="215900" marR="0" rtl="0" algn="just">
              <a:lnSpc>
                <a:spcPct val="9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chemeClr val="dk1"/>
                </a:solidFill>
                <a:latin typeface="Calibri"/>
                <a:ea typeface="Calibri"/>
                <a:cs typeface="Calibri"/>
                <a:sym typeface="Calibri"/>
              </a:rPr>
              <a:t>Redes Neuronales de Perceptrón Multicapa</a:t>
            </a:r>
            <a:endParaRPr/>
          </a:p>
          <a:p>
            <a:pPr indent="-88900" lvl="0" marL="215900" marR="0" rtl="0" algn="just">
              <a:lnSpc>
                <a:spcPct val="9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chemeClr val="dk1"/>
                </a:solidFill>
                <a:latin typeface="Calibri"/>
                <a:ea typeface="Calibri"/>
                <a:cs typeface="Calibri"/>
                <a:sym typeface="Calibri"/>
              </a:rPr>
              <a:t>Algoritmo BackPropagation</a:t>
            </a:r>
            <a:endParaRPr b="0" i="0" sz="2000" u="none" cap="none" strike="noStrike">
              <a:solidFill>
                <a:schemeClr val="dk1"/>
              </a:solidFill>
              <a:latin typeface="Calibri"/>
              <a:ea typeface="Calibri"/>
              <a:cs typeface="Calibri"/>
              <a:sym typeface="Calibri"/>
            </a:endParaRPr>
          </a:p>
          <a:p>
            <a:pPr indent="-88900" lvl="0" marL="215900" marR="0" rtl="0" algn="just">
              <a:lnSpc>
                <a:spcPct val="9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chemeClr val="dk1"/>
                </a:solidFill>
                <a:latin typeface="Calibri"/>
                <a:ea typeface="Calibri"/>
                <a:cs typeface="Calibri"/>
                <a:sym typeface="Calibri"/>
              </a:rPr>
              <a:t>Aprendizaje Incremental</a:t>
            </a:r>
            <a:endParaRPr/>
          </a:p>
          <a:p>
            <a:pPr indent="-88900" lvl="0" marL="215900" marR="0" rtl="0" algn="just">
              <a:lnSpc>
                <a:spcPct val="9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215900" marR="0" rtl="0" algn="just">
              <a:lnSpc>
                <a:spcPct val="90000"/>
              </a:lnSpc>
              <a:spcBef>
                <a:spcPts val="0"/>
              </a:spcBef>
              <a:spcAft>
                <a:spcPts val="0"/>
              </a:spcAft>
              <a:buClr>
                <a:srgbClr val="000000"/>
              </a:buClr>
              <a:buSzPts val="2000"/>
              <a:buFont typeface="Noto Sans Symbols"/>
              <a:buAutoNum type="arabicParenR"/>
            </a:pPr>
            <a:r>
              <a:rPr b="0" i="0" lang="es-ES" sz="2000" u="none" cap="none" strike="noStrike">
                <a:solidFill>
                  <a:schemeClr val="dk1"/>
                </a:solidFill>
                <a:latin typeface="Calibri"/>
                <a:ea typeface="Calibri"/>
                <a:cs typeface="Calibri"/>
                <a:sym typeface="Calibri"/>
              </a:rPr>
              <a:t>Algoritmo de aprendizaje incremental</a:t>
            </a:r>
            <a:endParaRPr/>
          </a:p>
          <a:p>
            <a:pPr indent="-88900" lvl="0" marL="215900" marR="0" rtl="0" algn="just">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215900" lvl="0" marL="215900" marR="0" rtl="0" algn="just">
              <a:lnSpc>
                <a:spcPct val="100000"/>
              </a:lnSpc>
              <a:spcBef>
                <a:spcPts val="0"/>
              </a:spcBef>
              <a:spcAft>
                <a:spcPts val="0"/>
              </a:spcAft>
              <a:buClr>
                <a:srgbClr val="000000"/>
              </a:buClr>
              <a:buSzPts val="2000"/>
              <a:buFont typeface="Noto Sans Symbols"/>
              <a:buAutoNum type="arabicParenR"/>
            </a:pPr>
            <a:r>
              <a:rPr b="0" i="0" lang="es-ES" sz="2000" u="none" cap="none" strike="noStrike">
                <a:solidFill>
                  <a:srgbClr val="000000"/>
                </a:solidFill>
                <a:latin typeface="Calibri"/>
                <a:ea typeface="Calibri"/>
                <a:cs typeface="Calibri"/>
                <a:sym typeface="Calibri"/>
              </a:rPr>
              <a:t>Metodología</a:t>
            </a:r>
            <a:endParaRPr b="0" i="0" sz="2000" u="none" cap="none" strike="noStrike">
              <a:solidFill>
                <a:schemeClr val="dk1"/>
              </a:solidFill>
              <a:latin typeface="Calibri"/>
              <a:ea typeface="Calibri"/>
              <a:cs typeface="Calibri"/>
              <a:sym typeface="Calibri"/>
            </a:endParaRPr>
          </a:p>
          <a:p>
            <a:pPr indent="-88900" lvl="0" marL="2159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15900" lvl="0" marL="215900" marR="0" rtl="0" algn="just">
              <a:lnSpc>
                <a:spcPct val="100000"/>
              </a:lnSpc>
              <a:spcBef>
                <a:spcPts val="0"/>
              </a:spcBef>
              <a:spcAft>
                <a:spcPts val="0"/>
              </a:spcAft>
              <a:buClr>
                <a:srgbClr val="000000"/>
              </a:buClr>
              <a:buSzPts val="2000"/>
              <a:buFont typeface="Calibri"/>
              <a:buAutoNum type="arabicParenR"/>
            </a:pPr>
            <a:r>
              <a:rPr b="0" i="0" lang="es-ES" sz="2000" u="none" cap="none" strike="noStrike">
                <a:solidFill>
                  <a:srgbClr val="000000"/>
                </a:solidFill>
                <a:latin typeface="Calibri"/>
                <a:ea typeface="Calibri"/>
                <a:cs typeface="Calibri"/>
                <a:sym typeface="Calibri"/>
              </a:rPr>
              <a:t>Cronograma de Actividades</a:t>
            </a:r>
            <a:endParaRPr b="0" i="0" sz="2000" u="none" cap="none" strike="noStrike">
              <a:solidFill>
                <a:schemeClr val="dk1"/>
              </a:solidFill>
              <a:latin typeface="Calibri"/>
              <a:ea typeface="Calibri"/>
              <a:cs typeface="Calibri"/>
              <a:sym typeface="Calibri"/>
            </a:endParaRPr>
          </a:p>
        </p:txBody>
      </p:sp>
      <p:sp>
        <p:nvSpPr>
          <p:cNvPr id="117" name="Google Shape;117;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Contenido</a:t>
            </a:r>
            <a:endParaRPr/>
          </a:p>
        </p:txBody>
      </p:sp>
      <p:sp>
        <p:nvSpPr>
          <p:cNvPr id="118" name="Google Shape;118;p2"/>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r>
              <a:rPr lang="es-ES"/>
              <a:t>2/18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3"/>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24" name="Google Shape;124;p3"/>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25" name="Google Shape;125;p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a:latin typeface="Calibri"/>
                <a:ea typeface="Calibri"/>
                <a:cs typeface="Calibri"/>
                <a:sym typeface="Calibri"/>
              </a:rPr>
              <a:t>Introducción</a:t>
            </a:r>
            <a:endParaRPr/>
          </a:p>
        </p:txBody>
      </p:sp>
      <p:sp>
        <p:nvSpPr>
          <p:cNvPr id="126" name="Google Shape;126;p3"/>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/18</a:t>
            </a:r>
            <a:endParaRPr/>
          </a:p>
        </p:txBody>
      </p:sp>
      <p:sp>
        <p:nvSpPr>
          <p:cNvPr id="127" name="Google Shape;127;p3"/>
          <p:cNvSpPr txBox="1"/>
          <p:nvPr>
            <p:ph idx="1" type="subTitle"/>
          </p:nvPr>
        </p:nvSpPr>
        <p:spPr>
          <a:xfrm>
            <a:off x="1630756" y="1694743"/>
            <a:ext cx="7437246" cy="2434913"/>
          </a:xfrm>
          <a:prstGeom prst="rect">
            <a:avLst/>
          </a:prstGeom>
          <a:noFill/>
          <a:ln>
            <a:noFill/>
          </a:ln>
        </p:spPr>
        <p:txBody>
          <a:bodyPr anchorCtr="0" anchor="ctr" bIns="0" lIns="0" spcFirstLastPara="1" rIns="0" wrap="square" tIns="0">
            <a:noAutofit/>
          </a:bodyPr>
          <a:lstStyle/>
          <a:p>
            <a:pPr indent="-342900" lvl="0" marL="342900" marR="0" rtl="0" algn="just">
              <a:lnSpc>
                <a:spcPct val="90000"/>
              </a:lnSpc>
              <a:spcBef>
                <a:spcPts val="0"/>
              </a:spcBef>
              <a:spcAft>
                <a:spcPts val="0"/>
              </a:spcAft>
              <a:buClr>
                <a:schemeClr val="dk1"/>
              </a:buClr>
              <a:buSzPts val="2200"/>
              <a:buFont typeface="Arial"/>
              <a:buChar char="•"/>
            </a:pPr>
            <a:r>
              <a:rPr b="0" i="0" lang="es-ES" sz="2200" u="none" cap="none" strike="noStrike">
                <a:solidFill>
                  <a:schemeClr val="dk1"/>
                </a:solidFill>
                <a:latin typeface="Arial"/>
                <a:ea typeface="Arial"/>
                <a:cs typeface="Arial"/>
                <a:sym typeface="Arial"/>
              </a:rPr>
              <a:t>Redes Neuronales Artificiales </a:t>
            </a:r>
            <a:endParaRPr/>
          </a:p>
          <a:p>
            <a:pPr indent="0" lvl="0" marL="0" marR="0" rtl="0" algn="just">
              <a:lnSpc>
                <a:spcPct val="9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342900" lvl="0" marL="342900" marR="0" rtl="0" algn="just">
              <a:lnSpc>
                <a:spcPct val="90000"/>
              </a:lnSpc>
              <a:spcBef>
                <a:spcPts val="0"/>
              </a:spcBef>
              <a:spcAft>
                <a:spcPts val="0"/>
              </a:spcAft>
              <a:buClr>
                <a:schemeClr val="dk1"/>
              </a:buClr>
              <a:buSzPts val="2200"/>
              <a:buFont typeface="Arial"/>
              <a:buChar char="•"/>
            </a:pPr>
            <a:r>
              <a:rPr b="0" i="0" lang="es-ES" sz="2200" u="none" cap="none" strike="noStrike">
                <a:solidFill>
                  <a:schemeClr val="dk1"/>
                </a:solidFill>
                <a:latin typeface="Arial"/>
                <a:ea typeface="Arial"/>
                <a:cs typeface="Arial"/>
                <a:sym typeface="Arial"/>
              </a:rPr>
              <a:t>El aprendizaje incremental permite agregar nuevo conocimiento a un modelo sin la necesidad de entrenar el modelo con toda la información histórica.</a:t>
            </a:r>
            <a:endParaRPr/>
          </a:p>
          <a:p>
            <a:pPr indent="0" lvl="0" marL="0" marR="0" rtl="0" algn="just">
              <a:lnSpc>
                <a:spcPct val="9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342900" lvl="0" marL="342900" marR="0" rtl="0" algn="just">
              <a:lnSpc>
                <a:spcPct val="90000"/>
              </a:lnSpc>
              <a:spcBef>
                <a:spcPts val="0"/>
              </a:spcBef>
              <a:spcAft>
                <a:spcPts val="0"/>
              </a:spcAft>
              <a:buClr>
                <a:schemeClr val="dk1"/>
              </a:buClr>
              <a:buSzPts val="2200"/>
              <a:buFont typeface="Arial"/>
              <a:buChar char="•"/>
            </a:pPr>
            <a:r>
              <a:rPr b="0" i="0" lang="es-ES" sz="2200" u="none" cap="none" strike="noStrike">
                <a:solidFill>
                  <a:schemeClr val="dk1"/>
                </a:solidFill>
                <a:latin typeface="Arial"/>
                <a:ea typeface="Arial"/>
                <a:cs typeface="Arial"/>
                <a:sym typeface="Arial"/>
              </a:rPr>
              <a:t>En (Bullinaria, 2019) se introduce el concepto de memoria a corto y largo plazo</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idx="1" type="subTitle"/>
          </p:nvPr>
        </p:nvSpPr>
        <p:spPr>
          <a:xfrm>
            <a:off x="1599120" y="1799527"/>
            <a:ext cx="7524974" cy="2563467"/>
          </a:xfrm>
          <a:prstGeom prst="rect">
            <a:avLst/>
          </a:prstGeom>
          <a:noFill/>
          <a:ln>
            <a:noFill/>
          </a:ln>
        </p:spPr>
        <p:txBody>
          <a:bodyPr anchorCtr="0" anchor="ctr" bIns="0" lIns="0" spcFirstLastPara="1" rIns="0" wrap="square" tIns="0">
            <a:noAutofit/>
          </a:bodyPr>
          <a:lstStyle/>
          <a:p>
            <a:pPr indent="-342900" lvl="0" marL="342900" marR="0" rtl="0" algn="just">
              <a:lnSpc>
                <a:spcPct val="90000"/>
              </a:lnSpc>
              <a:spcBef>
                <a:spcPts val="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El aprendizaje incremental </a:t>
            </a:r>
            <a:endParaRPr/>
          </a:p>
          <a:p>
            <a:pPr indent="-342900" lvl="0" marL="342900" marR="0" rtl="0" algn="just">
              <a:lnSpc>
                <a:spcPct val="90000"/>
              </a:lnSpc>
              <a:spcBef>
                <a:spcPts val="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Memoria a corto plazo </a:t>
            </a:r>
            <a:endParaRPr/>
          </a:p>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	- Tasa de aprendizaje alta</a:t>
            </a:r>
            <a:endParaRPr/>
          </a:p>
          <a:p>
            <a:pPr indent="-342900" lvl="0" marL="342900" marR="0" rtl="0" algn="just">
              <a:lnSpc>
                <a:spcPct val="90000"/>
              </a:lnSpc>
              <a:spcBef>
                <a:spcPts val="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Memoria a largo plazo</a:t>
            </a:r>
            <a:endParaRPr/>
          </a:p>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	- Tasa de aprendizaje pequeña</a:t>
            </a:r>
            <a:endParaRPr b="0" i="0" sz="2400" u="none" cap="none" strike="noStrike">
              <a:solidFill>
                <a:schemeClr val="dk1"/>
              </a:solidFill>
              <a:latin typeface="Calibri"/>
              <a:ea typeface="Calibri"/>
              <a:cs typeface="Calibri"/>
              <a:sym typeface="Calibri"/>
            </a:endParaRPr>
          </a:p>
          <a:p>
            <a:pPr indent="-342900" lvl="1" marL="342900" rtl="0" algn="just">
              <a:spcBef>
                <a:spcPts val="500"/>
              </a:spcBef>
              <a:spcAft>
                <a:spcPts val="0"/>
              </a:spcAft>
              <a:buSzPts val="100"/>
              <a:buFont typeface="Arial"/>
              <a:buChar char="•"/>
            </a:pPr>
            <a:r>
              <a:rPr lang="es-ES" sz="100">
                <a:latin typeface="Calibri"/>
                <a:ea typeface="Calibri"/>
                <a:cs typeface="Calibri"/>
                <a:sym typeface="Calibri"/>
              </a:rPr>
              <a:t>Olvido de información previa alto</a:t>
            </a:r>
            <a:endParaRPr/>
          </a:p>
          <a:p>
            <a:pPr indent="0" lvl="0" marL="0" marR="0" rtl="0" algn="just">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Trabajo previo (Bullinaria 2009) se implementó el uso de duplicar los pesos, pero aún existe perdida de datos</a:t>
            </a:r>
            <a:endParaRPr/>
          </a:p>
        </p:txBody>
      </p:sp>
      <p:pic>
        <p:nvPicPr>
          <p:cNvPr id="133" name="Google Shape;133;p4"/>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34" name="Google Shape;134;p4"/>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35" name="Google Shape;135;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Planteamiento del Problema</a:t>
            </a:r>
            <a:endParaRPr/>
          </a:p>
        </p:txBody>
      </p:sp>
      <p:sp>
        <p:nvSpPr>
          <p:cNvPr id="136" name="Google Shape;136;p4"/>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5"/>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42" name="Google Shape;142;p5"/>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43" name="Google Shape;143;p5"/>
          <p:cNvSpPr/>
          <p:nvPr/>
        </p:nvSpPr>
        <p:spPr>
          <a:xfrm>
            <a:off x="1581120" y="529824"/>
            <a:ext cx="824868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Objetivo General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Calibri"/>
              <a:buNone/>
            </a:pPr>
            <a:r>
              <a:rPr b="0" i="0" lang="es-ES" sz="2400" u="none" cap="none" strike="noStrike">
                <a:solidFill>
                  <a:srgbClr val="000000"/>
                </a:solidFill>
                <a:latin typeface="Calibri"/>
                <a:ea typeface="Calibri"/>
                <a:cs typeface="Calibri"/>
                <a:sym typeface="Calibri"/>
              </a:rPr>
              <a:t>Diseñar una red neuronal artificial para aprendizaje incremental basada en el principio de la memoria a corto y largo plazo usando mas de dos matrices de pesos.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Objetivo Particulares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a:p>
            <a:pPr indent="-285840" lvl="0" marL="285840" marR="0" rtl="0" algn="l">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Implementar el algoritmo mostrado en (Bullinaria, 2019)</a:t>
            </a:r>
            <a:endParaRPr b="0" i="0" sz="2400" u="none" cap="none" strike="noStrike">
              <a:solidFill>
                <a:schemeClr val="dk1"/>
              </a:solidFill>
              <a:latin typeface="Calibri"/>
              <a:ea typeface="Calibri"/>
              <a:cs typeface="Calibri"/>
              <a:sym typeface="Calibri"/>
            </a:endParaRPr>
          </a:p>
          <a:p>
            <a:pPr indent="-285840" lvl="0" marL="285840" marR="0" rtl="0" algn="l">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Obtener el conjunto de datos de Optical Digits</a:t>
            </a:r>
            <a:endParaRPr b="0" i="0" sz="2400" u="none" cap="none" strike="noStrike">
              <a:solidFill>
                <a:schemeClr val="dk1"/>
              </a:solidFill>
              <a:latin typeface="Calibri"/>
              <a:ea typeface="Calibri"/>
              <a:cs typeface="Calibri"/>
              <a:sym typeface="Calibri"/>
            </a:endParaRPr>
          </a:p>
          <a:p>
            <a:pPr indent="-285840" lvl="0" marL="285840" marR="0" rtl="0" algn="l">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Separar el conjunto de entrenamiento y de prueba</a:t>
            </a:r>
            <a:endParaRPr/>
          </a:p>
          <a:p>
            <a:pPr indent="-285840" lvl="0" marL="285840" marR="0" rtl="0" algn="l">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Tomar como base el algoritmo implementado y extenderlo</a:t>
            </a:r>
            <a:endParaRPr b="0" i="0" sz="2400" u="none" cap="none" strike="noStrike">
              <a:solidFill>
                <a:schemeClr val="dk1"/>
              </a:solidFill>
              <a:latin typeface="Calibri"/>
              <a:ea typeface="Calibri"/>
              <a:cs typeface="Calibri"/>
              <a:sym typeface="Calibri"/>
            </a:endParaRPr>
          </a:p>
          <a:p>
            <a:pPr indent="-343080" lvl="0" marL="343080" marR="0" rtl="0" algn="l">
              <a:lnSpc>
                <a:spcPct val="100000"/>
              </a:lnSpc>
              <a:spcBef>
                <a:spcPts val="0"/>
              </a:spcBef>
              <a:spcAft>
                <a:spcPts val="0"/>
              </a:spcAft>
              <a:buClr>
                <a:srgbClr val="000000"/>
              </a:buClr>
              <a:buSzPts val="2400"/>
              <a:buFont typeface="Arial"/>
              <a:buChar char="•"/>
            </a:pPr>
            <a:r>
              <a:rPr b="0" i="0" lang="es-ES" sz="2400" u="none" cap="none" strike="noStrike">
                <a:solidFill>
                  <a:srgbClr val="000000"/>
                </a:solidFill>
                <a:latin typeface="Calibri"/>
                <a:ea typeface="Calibri"/>
                <a:cs typeface="Calibri"/>
                <a:sym typeface="Calibri"/>
              </a:rPr>
              <a:t>Comparar ambas implementaciones</a:t>
            </a:r>
            <a:endParaRPr b="0" i="0" sz="2400" u="none" cap="none" strike="noStrike">
              <a:solidFill>
                <a:schemeClr val="dk1"/>
              </a:solidFill>
              <a:latin typeface="Calibri"/>
              <a:ea typeface="Calibri"/>
              <a:cs typeface="Calibri"/>
              <a:sym typeface="Calibri"/>
            </a:endParaRPr>
          </a:p>
        </p:txBody>
      </p:sp>
      <p:sp>
        <p:nvSpPr>
          <p:cNvPr id="144" name="Google Shape;144;p5"/>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6"/>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50" name="Google Shape;150;p6"/>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51" name="Google Shape;151;p6"/>
          <p:cNvSpPr/>
          <p:nvPr/>
        </p:nvSpPr>
        <p:spPr>
          <a:xfrm>
            <a:off x="1986252" y="402840"/>
            <a:ext cx="6108120" cy="67896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600"/>
              <a:buFont typeface="Calibri"/>
              <a:buNone/>
            </a:pPr>
            <a:r>
              <a:rPr b="1" i="0" lang="es-ES" sz="2600" u="none" cap="none" strike="noStrike">
                <a:solidFill>
                  <a:srgbClr val="000000"/>
                </a:solidFill>
                <a:latin typeface="Calibri"/>
                <a:ea typeface="Calibri"/>
                <a:cs typeface="Calibri"/>
                <a:sym typeface="Calibri"/>
              </a:rPr>
              <a:t>Hipótesis </a:t>
            </a:r>
            <a:endParaRPr b="1" i="0" sz="2600" u="none" cap="none" strike="noStrike">
              <a:solidFill>
                <a:schemeClr val="dk1"/>
              </a:solidFill>
              <a:latin typeface="Arial"/>
              <a:ea typeface="Arial"/>
              <a:cs typeface="Arial"/>
              <a:sym typeface="Arial"/>
            </a:endParaRPr>
          </a:p>
        </p:txBody>
      </p:sp>
      <p:sp>
        <p:nvSpPr>
          <p:cNvPr id="152" name="Google Shape;152;p6"/>
          <p:cNvSpPr/>
          <p:nvPr/>
        </p:nvSpPr>
        <p:spPr>
          <a:xfrm>
            <a:off x="1312433" y="1763124"/>
            <a:ext cx="767020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alibri"/>
              <a:buNone/>
            </a:pPr>
            <a:r>
              <a:rPr b="0" i="0" lang="es-ES" sz="2400" u="none" cap="none" strike="noStrike">
                <a:solidFill>
                  <a:srgbClr val="000000"/>
                </a:solidFill>
                <a:latin typeface="Calibri"/>
                <a:ea typeface="Calibri"/>
                <a:cs typeface="Calibri"/>
                <a:sym typeface="Calibri"/>
              </a:rPr>
              <a:t>Al tener más de dos matrices de pesos duplicados con sus respectivas tasas de aprendizaje, permite tener un menor olvido de la información previa aprendida, en un modelo de aprendizaje incremental con redes neuronales artificiales del tipo MLP, al usar el algoritmo de Backpropagation</a:t>
            </a:r>
            <a:endParaRPr b="0" i="0" sz="2400" u="none" cap="none" strike="noStrike">
              <a:solidFill>
                <a:schemeClr val="dk1"/>
              </a:solidFill>
              <a:latin typeface="Calibri"/>
              <a:ea typeface="Calibri"/>
              <a:cs typeface="Calibri"/>
              <a:sym typeface="Calibri"/>
            </a:endParaRPr>
          </a:p>
        </p:txBody>
      </p:sp>
      <p:sp>
        <p:nvSpPr>
          <p:cNvPr id="153" name="Google Shape;153;p6"/>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idx="1" type="subTitle"/>
          </p:nvPr>
        </p:nvSpPr>
        <p:spPr>
          <a:xfrm>
            <a:off x="1247885" y="1957998"/>
            <a:ext cx="8154297" cy="1779565"/>
          </a:xfrm>
          <a:prstGeom prst="rect">
            <a:avLst/>
          </a:prstGeom>
          <a:noFill/>
          <a:ln>
            <a:noFill/>
          </a:ln>
        </p:spPr>
        <p:txBody>
          <a:bodyPr anchorCtr="0" anchor="ctr" bIns="0" lIns="0" spcFirstLastPara="1" rIns="0" wrap="square" tIns="0">
            <a:noAutofit/>
          </a:bodyPr>
          <a:lstStyle/>
          <a:p>
            <a:pPr indent="-342900" lvl="0" marL="342900" marR="0" rtl="0" algn="just">
              <a:lnSpc>
                <a:spcPct val="90000"/>
              </a:lnSpc>
              <a:spcBef>
                <a:spcPts val="0"/>
              </a:spcBef>
              <a:spcAft>
                <a:spcPts val="0"/>
              </a:spcAft>
              <a:buClr>
                <a:schemeClr val="dk1"/>
              </a:buClr>
              <a:buSzPts val="2400"/>
              <a:buFont typeface="Arial"/>
              <a:buChar char="•"/>
            </a:pPr>
            <a:r>
              <a:rPr b="0" i="0" lang="es-ES" sz="2400" u="none" cap="none" strike="noStrike">
                <a:solidFill>
                  <a:schemeClr val="dk1"/>
                </a:solidFill>
                <a:latin typeface="Arial"/>
                <a:ea typeface="Arial"/>
                <a:cs typeface="Arial"/>
                <a:sym typeface="Arial"/>
              </a:rPr>
              <a:t>Tener un menor olvido al aplicar el principio de aprendizaje increméntalas.</a:t>
            </a:r>
            <a:endParaRPr/>
          </a:p>
          <a:p>
            <a:pPr indent="-342900" lvl="0" marL="342900" marR="0" rtl="0" algn="just">
              <a:lnSpc>
                <a:spcPct val="90000"/>
              </a:lnSpc>
              <a:spcBef>
                <a:spcPts val="0"/>
              </a:spcBef>
              <a:spcAft>
                <a:spcPts val="0"/>
              </a:spcAft>
              <a:buClr>
                <a:schemeClr val="dk1"/>
              </a:buClr>
              <a:buSzPts val="2400"/>
              <a:buFont typeface="Arial"/>
              <a:buChar char="•"/>
            </a:pPr>
            <a:r>
              <a:rPr b="0" i="0" lang="es-ES" sz="2400" u="none" cap="none" strike="noStrike">
                <a:solidFill>
                  <a:schemeClr val="dk1"/>
                </a:solidFill>
                <a:latin typeface="Arial"/>
                <a:ea typeface="Arial"/>
                <a:cs typeface="Arial"/>
                <a:sym typeface="Arial"/>
              </a:rPr>
              <a:t>Se usa Python debido a que se pue usar con TensorFlow / Keras.</a:t>
            </a:r>
            <a:endParaRPr/>
          </a:p>
        </p:txBody>
      </p:sp>
      <p:pic>
        <p:nvPicPr>
          <p:cNvPr id="159" name="Google Shape;159;p7"/>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60" name="Google Shape;160;p7"/>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61" name="Google Shape;161;p7"/>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a:latin typeface="Calibri"/>
                <a:ea typeface="Calibri"/>
                <a:cs typeface="Calibri"/>
                <a:sym typeface="Calibri"/>
              </a:rPr>
              <a:t>Justificación</a:t>
            </a:r>
            <a:endParaRPr b="1" sz="2600" strike="noStrike">
              <a:latin typeface="Calibri"/>
              <a:ea typeface="Calibri"/>
              <a:cs typeface="Calibri"/>
              <a:sym typeface="Calibri"/>
            </a:endParaRPr>
          </a:p>
        </p:txBody>
      </p:sp>
      <p:sp>
        <p:nvSpPr>
          <p:cNvPr id="162" name="Google Shape;162;p7"/>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subTitle"/>
          </p:nvPr>
        </p:nvSpPr>
        <p:spPr>
          <a:xfrm>
            <a:off x="1688951" y="2097740"/>
            <a:ext cx="7390503" cy="1656487"/>
          </a:xfrm>
          <a:prstGeom prst="rect">
            <a:avLst/>
          </a:prstGeom>
          <a:noFill/>
          <a:ln>
            <a:noFill/>
          </a:ln>
        </p:spPr>
        <p:txBody>
          <a:bodyPr anchorCtr="0" anchor="ctr" bIns="0" lIns="0" spcFirstLastPara="1" rIns="0" wrap="square" tIns="0">
            <a:noAutofit/>
          </a:bodyPr>
          <a:lstStyle/>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Se utilizará redes neuronales del tipo perceptrón multicapa</a:t>
            </a:r>
            <a:endParaRPr/>
          </a:p>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Se limitará a explorar la mejora en rendimiento al tener mas de dos matrices duplicadas de pesos en la red con aprendizaje incremental</a:t>
            </a:r>
            <a:endParaRPr/>
          </a:p>
        </p:txBody>
      </p:sp>
      <p:pic>
        <p:nvPicPr>
          <p:cNvPr id="168" name="Google Shape;168;p8"/>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69" name="Google Shape;169;p8"/>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70" name="Google Shape;170;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a:latin typeface="Calibri"/>
                <a:ea typeface="Calibri"/>
                <a:cs typeface="Calibri"/>
                <a:sym typeface="Calibri"/>
              </a:rPr>
              <a:t>Delimitación</a:t>
            </a:r>
            <a:endParaRPr b="1" sz="2600" strike="noStrike">
              <a:latin typeface="Calibri"/>
              <a:ea typeface="Calibri"/>
              <a:cs typeface="Calibri"/>
              <a:sym typeface="Calibri"/>
            </a:endParaRPr>
          </a:p>
        </p:txBody>
      </p:sp>
      <p:sp>
        <p:nvSpPr>
          <p:cNvPr id="171" name="Google Shape;171;p8"/>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idx="1" type="subTitle"/>
          </p:nvPr>
        </p:nvSpPr>
        <p:spPr>
          <a:xfrm>
            <a:off x="1376978" y="1484640"/>
            <a:ext cx="8224221" cy="738360"/>
          </a:xfrm>
          <a:prstGeom prst="rect">
            <a:avLst/>
          </a:prstGeom>
          <a:noFill/>
          <a:ln>
            <a:noFill/>
          </a:ln>
        </p:spPr>
        <p:txBody>
          <a:bodyPr anchorCtr="0" anchor="ctr" bIns="0" lIns="0" spcFirstLastPara="1" rIns="0" wrap="square" tIns="0">
            <a:noAutofit/>
          </a:bodyPr>
          <a:lstStyle/>
          <a:p>
            <a:pPr indent="0" lvl="0" marL="0" marR="0" rtl="0" algn="just">
              <a:lnSpc>
                <a:spcPct val="90000"/>
              </a:lnSpc>
              <a:spcBef>
                <a:spcPts val="0"/>
              </a:spcBef>
              <a:spcAft>
                <a:spcPts val="0"/>
              </a:spcAft>
              <a:buClr>
                <a:schemeClr val="dk1"/>
              </a:buClr>
              <a:buSzPts val="2400"/>
              <a:buFont typeface="Calibri"/>
              <a:buNone/>
            </a:pPr>
            <a:r>
              <a:rPr b="0" i="0" lang="es-ES" sz="2400" u="none" cap="none" strike="noStrike">
                <a:solidFill>
                  <a:schemeClr val="dk1"/>
                </a:solidFill>
                <a:latin typeface="Calibri"/>
                <a:ea typeface="Calibri"/>
                <a:cs typeface="Calibri"/>
                <a:sym typeface="Calibri"/>
              </a:rPr>
              <a:t>Contiene una sola neurona la cual tiene una función de activación</a:t>
            </a:r>
            <a:endParaRPr b="0" i="0" sz="2400" u="none" cap="none" strike="noStrike">
              <a:solidFill>
                <a:schemeClr val="dk1"/>
              </a:solidFill>
              <a:latin typeface="Calibri"/>
              <a:ea typeface="Calibri"/>
              <a:cs typeface="Calibri"/>
              <a:sym typeface="Calibri"/>
            </a:endParaRPr>
          </a:p>
        </p:txBody>
      </p:sp>
      <p:pic>
        <p:nvPicPr>
          <p:cNvPr id="177" name="Google Shape;177;p9"/>
          <p:cNvPicPr preferRelativeResize="0"/>
          <p:nvPr/>
        </p:nvPicPr>
        <p:blipFill rotWithShape="1">
          <a:blip r:embed="rId3">
            <a:alphaModFix/>
          </a:blip>
          <a:srcRect b="0" l="0" r="0" t="0"/>
          <a:stretch/>
        </p:blipFill>
        <p:spPr>
          <a:xfrm>
            <a:off x="276" y="4984200"/>
            <a:ext cx="10079640" cy="685800"/>
          </a:xfrm>
          <a:prstGeom prst="rect">
            <a:avLst/>
          </a:prstGeom>
          <a:noFill/>
          <a:ln>
            <a:noFill/>
          </a:ln>
        </p:spPr>
      </p:pic>
      <p:pic>
        <p:nvPicPr>
          <p:cNvPr id="178" name="Google Shape;178;p9"/>
          <p:cNvPicPr preferRelativeResize="0"/>
          <p:nvPr/>
        </p:nvPicPr>
        <p:blipFill rotWithShape="1">
          <a:blip r:embed="rId4">
            <a:alphaModFix/>
          </a:blip>
          <a:srcRect b="0" l="0" r="0" t="0"/>
          <a:stretch/>
        </p:blipFill>
        <p:spPr>
          <a:xfrm>
            <a:off x="360" y="0"/>
            <a:ext cx="1598760" cy="1484640"/>
          </a:xfrm>
          <a:prstGeom prst="rect">
            <a:avLst/>
          </a:prstGeom>
          <a:noFill/>
          <a:ln>
            <a:noFill/>
          </a:ln>
        </p:spPr>
      </p:pic>
      <p:sp>
        <p:nvSpPr>
          <p:cNvPr id="179" name="Google Shape;179;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600"/>
              <a:buFont typeface="Calibri"/>
              <a:buNone/>
            </a:pPr>
            <a:r>
              <a:rPr b="1" lang="es-ES" sz="2600" strike="noStrike">
                <a:latin typeface="Calibri"/>
                <a:ea typeface="Calibri"/>
                <a:cs typeface="Calibri"/>
                <a:sym typeface="Calibri"/>
              </a:rPr>
              <a:t>Redes Neuronales Artificiales</a:t>
            </a:r>
            <a:endParaRPr/>
          </a:p>
        </p:txBody>
      </p:sp>
      <p:pic>
        <p:nvPicPr>
          <p:cNvPr id="180" name="Google Shape;180;p9"/>
          <p:cNvPicPr preferRelativeResize="0"/>
          <p:nvPr/>
        </p:nvPicPr>
        <p:blipFill rotWithShape="1">
          <a:blip r:embed="rId5">
            <a:alphaModFix/>
          </a:blip>
          <a:srcRect b="0" l="0" r="0" t="0"/>
          <a:stretch/>
        </p:blipFill>
        <p:spPr>
          <a:xfrm rot="47400">
            <a:off x="2964960" y="2443320"/>
            <a:ext cx="4332960" cy="2511000"/>
          </a:xfrm>
          <a:prstGeom prst="rect">
            <a:avLst/>
          </a:prstGeom>
          <a:noFill/>
          <a:ln>
            <a:noFill/>
          </a:ln>
        </p:spPr>
      </p:pic>
      <p:sp>
        <p:nvSpPr>
          <p:cNvPr id="181" name="Google Shape;181;p9"/>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s-ES"/>
              <a:t>‹#›</a:t>
            </a:fld>
            <a:r>
              <a:rPr lang="es-ES"/>
              <a:t> de 18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2022-11-08T19:43:34Z</dcterms:created>
</cp:coreProperties>
</file>