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aleway ExtraBold"/>
      <p:bold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alewayExtraBold-boldItalic.fntdata"/><Relationship Id="rId21" Type="http://schemas.openxmlformats.org/officeDocument/2006/relationships/font" Target="fonts/RalewayExtraBold-bold.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5fa85545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5fa85545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bf8a0433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bf8a0433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93a642d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93a642d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bc11910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bc11910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93a642d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93a642d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93a642d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93a642d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893a642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893a642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93a642d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893a642d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bc11910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bc11910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bf8a043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bf8a043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2pLKBp6XKq9NUaugDE2V9MbxY3rd22GnOUWd47J0m8o/edit?tab=t.0#heading=h.uzjk6cp9rwh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forms/d/1Jpay7EJZEjpqx0ttyP6B_OVtvXSiQR17eILF0VVP2_4/edit?ts=68e71b0d&amp;pli=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Engineering Club Orientation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8069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Engineering and other </a:t>
            </a:r>
            <a:r>
              <a:rPr lang="en"/>
              <a:t>academic</a:t>
            </a:r>
            <a:r>
              <a:rPr lang="en"/>
              <a:t> </a:t>
            </a:r>
            <a:r>
              <a:rPr lang="en"/>
              <a:t>disciplines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Computer engineering dips into other sciences and high level </a:t>
            </a:r>
            <a:r>
              <a:rPr lang="en"/>
              <a:t>mathematics</a:t>
            </a:r>
            <a:r>
              <a:rPr lang="en"/>
              <a:t> as well. </a:t>
            </a:r>
            <a:endParaRPr/>
          </a:p>
          <a:p>
            <a:pPr indent="0" lvl="0" marL="0" rtl="0" algn="l">
              <a:spcBef>
                <a:spcPts val="1200"/>
              </a:spcBef>
              <a:spcAft>
                <a:spcPts val="0"/>
              </a:spcAft>
              <a:buNone/>
            </a:pPr>
            <a:r>
              <a:rPr lang="en"/>
              <a:t>Digital </a:t>
            </a:r>
            <a:r>
              <a:rPr lang="en"/>
              <a:t>signal</a:t>
            </a:r>
            <a:r>
              <a:rPr lang="en"/>
              <a:t> </a:t>
            </a:r>
            <a:r>
              <a:rPr lang="en"/>
              <a:t>processing(DSP) is the processing of audio/video waves using Fourier transforms, a wave analysis formula using calculus.</a:t>
            </a:r>
            <a:endParaRPr/>
          </a:p>
          <a:p>
            <a:pPr indent="0" lvl="0" marL="0" rtl="0" algn="l">
              <a:spcBef>
                <a:spcPts val="1200"/>
              </a:spcBef>
              <a:spcAft>
                <a:spcPts val="0"/>
              </a:spcAft>
              <a:buNone/>
            </a:pPr>
            <a:r>
              <a:rPr lang="en"/>
              <a:t>Moore’s Law, the theory that processor speed directly correlates with semiconductor physics in quantum mechanics.</a:t>
            </a:r>
            <a:endParaRPr/>
          </a:p>
          <a:p>
            <a:pPr indent="0" lvl="0" marL="0" rtl="0" algn="l">
              <a:spcBef>
                <a:spcPts val="1200"/>
              </a:spcBef>
              <a:spcAft>
                <a:spcPts val="0"/>
              </a:spcAft>
              <a:buNone/>
            </a:pPr>
            <a:r>
              <a:rPr lang="en"/>
              <a:t>Quantum Computing using quantum physics and very very advanced concepts.</a:t>
            </a:r>
            <a:endParaRPr/>
          </a:p>
          <a:p>
            <a:pPr indent="0" lvl="0" marL="0" rtl="0" algn="l">
              <a:spcBef>
                <a:spcPts val="1200"/>
              </a:spcBef>
              <a:spcAft>
                <a:spcPts val="1200"/>
              </a:spcAft>
              <a:buNone/>
            </a:pPr>
            <a:r>
              <a:rPr lang="en"/>
              <a:t>Graphics rendering using high level calculus.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286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Learning document</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made an extra learning </a:t>
            </a:r>
            <a:r>
              <a:rPr lang="en"/>
              <a:t>document</a:t>
            </a:r>
            <a:r>
              <a:rPr lang="en"/>
              <a:t> so that people who want to learn skills can independently find a place for easily learn things without having to second guess if they are getting the right information. </a:t>
            </a:r>
            <a:endParaRPr/>
          </a:p>
          <a:p>
            <a:pPr indent="0" lvl="0" marL="0" rtl="0" algn="l">
              <a:spcBef>
                <a:spcPts val="1200"/>
              </a:spcBef>
              <a:spcAft>
                <a:spcPts val="0"/>
              </a:spcAft>
              <a:buNone/>
            </a:pPr>
            <a:r>
              <a:rPr lang="en"/>
              <a:t>For those of you who don’t have a github or don’t have experience using github/git  we have an in depth tutorial for all of yall. </a:t>
            </a:r>
            <a:endParaRPr/>
          </a:p>
          <a:p>
            <a:pPr indent="0" lvl="0" marL="0" rtl="0" algn="l">
              <a:spcBef>
                <a:spcPts val="1200"/>
              </a:spcBef>
              <a:spcAft>
                <a:spcPts val="1200"/>
              </a:spcAft>
              <a:buNone/>
            </a:pPr>
            <a:r>
              <a:rPr lang="en"/>
              <a:t>Go to the git </a:t>
            </a:r>
            <a:r>
              <a:rPr lang="en"/>
              <a:t>tutorial</a:t>
            </a:r>
            <a:r>
              <a:rPr lang="en"/>
              <a:t> in the extra learning document (</a:t>
            </a:r>
            <a:r>
              <a:rPr lang="en" u="sng">
                <a:solidFill>
                  <a:schemeClr val="hlink"/>
                </a:solidFill>
                <a:hlinkClick r:id="rId3"/>
              </a:rPr>
              <a:t>Extra learning</a:t>
            </a:r>
            <a:r>
              <a:rPr lang="en"/>
              <a:t>) and, in the git tutorial, navigate to the Github Club Activity. There you will find a tutorial on how to do everything.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b="1" lang="en" sz="2400">
                <a:solidFill>
                  <a:srgbClr val="434343"/>
                </a:solidFill>
                <a:latin typeface="Raleway"/>
                <a:ea typeface="Raleway"/>
                <a:cs typeface="Raleway"/>
                <a:sym typeface="Raleway"/>
              </a:rPr>
              <a:t>3 - </a:t>
            </a:r>
            <a:r>
              <a:rPr b="1" lang="en" sz="2400">
                <a:solidFill>
                  <a:srgbClr val="434343"/>
                </a:solidFill>
                <a:latin typeface="Raleway"/>
                <a:ea typeface="Raleway"/>
                <a:cs typeface="Raleway"/>
                <a:sym typeface="Raleway"/>
              </a:rPr>
              <a:t>Members/board of directors</a:t>
            </a:r>
            <a:endParaRPr b="1" sz="2400">
              <a:solidFill>
                <a:srgbClr val="434343"/>
              </a:solidFill>
              <a:latin typeface="Raleway"/>
              <a:ea typeface="Raleway"/>
              <a:cs typeface="Raleway"/>
              <a:sym typeface="Raleway"/>
            </a:endParaRPr>
          </a:p>
          <a:p>
            <a:pPr indent="0" lvl="0" marL="457200" rtl="0" algn="l">
              <a:spcBef>
                <a:spcPts val="1200"/>
              </a:spcBef>
              <a:spcAft>
                <a:spcPts val="0"/>
              </a:spcAft>
              <a:buNone/>
            </a:pPr>
            <a:r>
              <a:rPr b="1" lang="en" sz="2400">
                <a:solidFill>
                  <a:srgbClr val="434343"/>
                </a:solidFill>
                <a:latin typeface="Raleway"/>
                <a:ea typeface="Raleway"/>
                <a:cs typeface="Raleway"/>
                <a:sym typeface="Raleway"/>
              </a:rPr>
              <a:t>5 - General Overview</a:t>
            </a:r>
            <a:endParaRPr b="1" sz="2400">
              <a:solidFill>
                <a:srgbClr val="434343"/>
              </a:solidFill>
              <a:latin typeface="Raleway"/>
              <a:ea typeface="Raleway"/>
              <a:cs typeface="Raleway"/>
              <a:sym typeface="Raleway"/>
            </a:endParaRPr>
          </a:p>
          <a:p>
            <a:pPr indent="0" lvl="0" marL="457200" rtl="0" algn="l">
              <a:spcBef>
                <a:spcPts val="1200"/>
              </a:spcBef>
              <a:spcAft>
                <a:spcPts val="0"/>
              </a:spcAft>
              <a:buNone/>
            </a:pPr>
            <a:r>
              <a:rPr b="1" lang="en" sz="2400">
                <a:solidFill>
                  <a:srgbClr val="434343"/>
                </a:solidFill>
                <a:latin typeface="Raleway"/>
                <a:ea typeface="Raleway"/>
                <a:cs typeface="Raleway"/>
                <a:sym typeface="Raleway"/>
              </a:rPr>
              <a:t>6 - Goals and intentions</a:t>
            </a:r>
            <a:endParaRPr b="1" sz="2400">
              <a:solidFill>
                <a:srgbClr val="434343"/>
              </a:solidFill>
              <a:latin typeface="Raleway"/>
              <a:ea typeface="Raleway"/>
              <a:cs typeface="Raleway"/>
              <a:sym typeface="Raleway"/>
            </a:endParaRPr>
          </a:p>
          <a:p>
            <a:pPr indent="0" lvl="0" marL="457200" rtl="0" algn="l">
              <a:spcBef>
                <a:spcPts val="1200"/>
              </a:spcBef>
              <a:spcAft>
                <a:spcPts val="0"/>
              </a:spcAft>
              <a:buNone/>
            </a:pPr>
            <a:r>
              <a:rPr b="1" lang="en" sz="2400">
                <a:solidFill>
                  <a:srgbClr val="434343"/>
                </a:solidFill>
                <a:latin typeface="Raleway"/>
                <a:ea typeface="Raleway"/>
                <a:cs typeface="Raleway"/>
                <a:sym typeface="Raleway"/>
              </a:rPr>
              <a:t>7 - Requirements</a:t>
            </a:r>
            <a:endParaRPr b="1" sz="2400">
              <a:solidFill>
                <a:srgbClr val="434343"/>
              </a:solidFill>
              <a:latin typeface="Raleway"/>
              <a:ea typeface="Raleway"/>
              <a:cs typeface="Raleway"/>
              <a:sym typeface="Raleway"/>
            </a:endParaRPr>
          </a:p>
          <a:p>
            <a:pPr indent="0" lvl="0" marL="457200" rtl="0" algn="l">
              <a:spcBef>
                <a:spcPts val="1200"/>
              </a:spcBef>
              <a:spcAft>
                <a:spcPts val="0"/>
              </a:spcAft>
              <a:buNone/>
            </a:pPr>
            <a:r>
              <a:rPr b="1" lang="en" sz="2400">
                <a:solidFill>
                  <a:srgbClr val="434343"/>
                </a:solidFill>
                <a:latin typeface="Raleway"/>
                <a:ea typeface="Raleway"/>
                <a:cs typeface="Raleway"/>
                <a:sym typeface="Raleway"/>
              </a:rPr>
              <a:t>9 - Related to CE</a:t>
            </a:r>
            <a:endParaRPr b="1" sz="2400">
              <a:solidFill>
                <a:srgbClr val="434343"/>
              </a:solidFill>
              <a:latin typeface="Raleway"/>
              <a:ea typeface="Raleway"/>
              <a:cs typeface="Raleway"/>
              <a:sym typeface="Raleway"/>
            </a:endParaRPr>
          </a:p>
          <a:p>
            <a:pPr indent="0" lvl="0" marL="457200" rtl="0" algn="l">
              <a:spcBef>
                <a:spcPts val="1200"/>
              </a:spcBef>
              <a:spcAft>
                <a:spcPts val="1200"/>
              </a:spcAft>
              <a:buNone/>
            </a:pPr>
            <a:r>
              <a:rPr b="1" lang="en" sz="2400">
                <a:solidFill>
                  <a:srgbClr val="434343"/>
                </a:solidFill>
                <a:latin typeface="Raleway"/>
                <a:ea typeface="Raleway"/>
                <a:cs typeface="Raleway"/>
                <a:sym typeface="Raleway"/>
              </a:rPr>
              <a:t>11 - Extra Learning document</a:t>
            </a:r>
            <a:endParaRPr b="1" sz="2400">
              <a:solidFill>
                <a:srgbClr val="434343"/>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Board of directors</a:t>
            </a:r>
            <a:endParaRPr/>
          </a:p>
        </p:txBody>
      </p:sp>
      <p:sp>
        <p:nvSpPr>
          <p:cNvPr id="99" name="Google Shape;99;p15"/>
          <p:cNvSpPr txBox="1"/>
          <p:nvPr>
            <p:ph idx="1" type="body"/>
          </p:nvPr>
        </p:nvSpPr>
        <p:spPr>
          <a:xfrm>
            <a:off x="729450" y="2118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434343"/>
                </a:solidFill>
                <a:latin typeface="Raleway ExtraBold"/>
                <a:ea typeface="Raleway ExtraBold"/>
                <a:cs typeface="Raleway ExtraBold"/>
                <a:sym typeface="Raleway ExtraBold"/>
              </a:rPr>
              <a:t>President/Founder - Adi </a:t>
            </a:r>
            <a:r>
              <a:rPr lang="en" sz="1700">
                <a:solidFill>
                  <a:srgbClr val="434343"/>
                </a:solidFill>
                <a:latin typeface="Raleway ExtraBold"/>
                <a:ea typeface="Raleway ExtraBold"/>
                <a:cs typeface="Raleway ExtraBold"/>
                <a:sym typeface="Raleway ExtraBold"/>
              </a:rPr>
              <a:t>Deshpande</a:t>
            </a:r>
            <a:endParaRPr sz="1700">
              <a:solidFill>
                <a:srgbClr val="434343"/>
              </a:solidFill>
              <a:latin typeface="Raleway ExtraBold"/>
              <a:ea typeface="Raleway ExtraBold"/>
              <a:cs typeface="Raleway ExtraBold"/>
              <a:sym typeface="Raleway ExtraBold"/>
            </a:endParaRPr>
          </a:p>
          <a:p>
            <a:pPr indent="0" lvl="0" marL="0" rtl="0" algn="l">
              <a:spcBef>
                <a:spcPts val="1200"/>
              </a:spcBef>
              <a:spcAft>
                <a:spcPts val="0"/>
              </a:spcAft>
              <a:buNone/>
            </a:pPr>
            <a:r>
              <a:rPr lang="en" sz="1700">
                <a:solidFill>
                  <a:srgbClr val="434343"/>
                </a:solidFill>
                <a:latin typeface="Raleway ExtraBold"/>
                <a:ea typeface="Raleway ExtraBold"/>
                <a:cs typeface="Raleway ExtraBold"/>
                <a:sym typeface="Raleway ExtraBold"/>
              </a:rPr>
              <a:t>Vice </a:t>
            </a:r>
            <a:r>
              <a:rPr lang="en" sz="1700">
                <a:solidFill>
                  <a:srgbClr val="434343"/>
                </a:solidFill>
                <a:latin typeface="Raleway ExtraBold"/>
                <a:ea typeface="Raleway ExtraBold"/>
                <a:cs typeface="Raleway ExtraBold"/>
                <a:sym typeface="Raleway ExtraBold"/>
              </a:rPr>
              <a:t>President's</a:t>
            </a:r>
            <a:r>
              <a:rPr lang="en" sz="1700">
                <a:solidFill>
                  <a:srgbClr val="434343"/>
                </a:solidFill>
                <a:latin typeface="Raleway ExtraBold"/>
                <a:ea typeface="Raleway ExtraBold"/>
                <a:cs typeface="Raleway ExtraBold"/>
                <a:sym typeface="Raleway ExtraBold"/>
              </a:rPr>
              <a:t>/CO-Founders - Nikesh </a:t>
            </a:r>
            <a:r>
              <a:rPr lang="en" sz="1700">
                <a:solidFill>
                  <a:srgbClr val="434343"/>
                </a:solidFill>
                <a:latin typeface="Raleway ExtraBold"/>
                <a:ea typeface="Raleway ExtraBold"/>
                <a:cs typeface="Raleway ExtraBold"/>
                <a:sym typeface="Raleway ExtraBold"/>
              </a:rPr>
              <a:t>Pandeya</a:t>
            </a:r>
            <a:r>
              <a:rPr lang="en" sz="1700">
                <a:solidFill>
                  <a:srgbClr val="434343"/>
                </a:solidFill>
                <a:latin typeface="Raleway ExtraBold"/>
                <a:ea typeface="Raleway ExtraBold"/>
                <a:cs typeface="Raleway ExtraBold"/>
                <a:sym typeface="Raleway ExtraBold"/>
              </a:rPr>
              <a:t>, Sanjay Manu</a:t>
            </a:r>
            <a:endParaRPr sz="1700">
              <a:solidFill>
                <a:srgbClr val="434343"/>
              </a:solidFill>
              <a:latin typeface="Raleway ExtraBold"/>
              <a:ea typeface="Raleway ExtraBold"/>
              <a:cs typeface="Raleway ExtraBold"/>
              <a:sym typeface="Raleway ExtraBold"/>
            </a:endParaRPr>
          </a:p>
          <a:p>
            <a:pPr indent="0" lvl="0" marL="0" rtl="0" algn="l">
              <a:spcBef>
                <a:spcPts val="1200"/>
              </a:spcBef>
              <a:spcAft>
                <a:spcPts val="0"/>
              </a:spcAft>
              <a:buNone/>
            </a:pPr>
            <a:r>
              <a:rPr lang="en" sz="1700">
                <a:solidFill>
                  <a:srgbClr val="434343"/>
                </a:solidFill>
                <a:latin typeface="Raleway ExtraBold"/>
                <a:ea typeface="Raleway ExtraBold"/>
                <a:cs typeface="Raleway ExtraBold"/>
                <a:sym typeface="Raleway ExtraBold"/>
              </a:rPr>
              <a:t>President of Content - Shresht Hunnolli</a:t>
            </a:r>
            <a:endParaRPr sz="1700">
              <a:solidFill>
                <a:srgbClr val="434343"/>
              </a:solidFill>
              <a:latin typeface="Raleway ExtraBold"/>
              <a:ea typeface="Raleway ExtraBold"/>
              <a:cs typeface="Raleway ExtraBold"/>
              <a:sym typeface="Raleway ExtraBold"/>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Board of directors</a:t>
            </a:r>
            <a:endParaRPr/>
          </a:p>
        </p:txBody>
      </p:sp>
      <p:sp>
        <p:nvSpPr>
          <p:cNvPr id="105" name="Google Shape;105;p16"/>
          <p:cNvSpPr txBox="1"/>
          <p:nvPr>
            <p:ph idx="1" type="body"/>
          </p:nvPr>
        </p:nvSpPr>
        <p:spPr>
          <a:xfrm>
            <a:off x="729450" y="1913625"/>
            <a:ext cx="7688700" cy="271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solidFill>
                  <a:srgbClr val="434343"/>
                </a:solidFill>
              </a:rPr>
              <a:t>There are two lower board member positions that are currently open. Board members are elected by their participation and evaluation by the upper board of directors. </a:t>
            </a:r>
            <a:r>
              <a:rPr lang="en" sz="1500">
                <a:solidFill>
                  <a:srgbClr val="434343"/>
                </a:solidFill>
              </a:rPr>
              <a:t>Lower board of directors are partially responsible for making directed projects and will be allowed say in major decision making going forwards.  (Do note that responsibilities can change based on schedules)</a:t>
            </a:r>
            <a:endParaRPr sz="1500" u="sng">
              <a:solidFill>
                <a:srgbClr val="434343"/>
              </a:solidFill>
            </a:endParaRPr>
          </a:p>
          <a:p>
            <a:pPr indent="0" lvl="0" marL="0" rtl="0" algn="l">
              <a:lnSpc>
                <a:spcPct val="95000"/>
              </a:lnSpc>
              <a:spcBef>
                <a:spcPts val="1200"/>
              </a:spcBef>
              <a:spcAft>
                <a:spcPts val="0"/>
              </a:spcAft>
              <a:buNone/>
            </a:pPr>
            <a:r>
              <a:rPr lang="en" sz="1500">
                <a:solidFill>
                  <a:srgbClr val="434343"/>
                </a:solidFill>
              </a:rPr>
              <a:t>In order to apply for a lower board of directors position you must gain the required amount of points that can be gained by doing projects. If you don’t complete these required projects then you are unable to apply for a role on the lower board. </a:t>
            </a:r>
            <a:r>
              <a:rPr lang="en" sz="1500" u="sng">
                <a:solidFill>
                  <a:srgbClr val="434343"/>
                </a:solidFill>
              </a:rPr>
              <a:t>Applications can be submitted via in person request or messaging one of the upper board managers.</a:t>
            </a:r>
            <a:endParaRPr sz="1500" u="sng">
              <a:solidFill>
                <a:srgbClr val="434343"/>
              </a:solidFill>
            </a:endParaRPr>
          </a:p>
          <a:p>
            <a:pPr indent="0" lvl="0" marL="0" rtl="0" algn="l">
              <a:lnSpc>
                <a:spcPct val="95000"/>
              </a:lnSpc>
              <a:spcBef>
                <a:spcPts val="1200"/>
              </a:spcBef>
              <a:spcAft>
                <a:spcPts val="1200"/>
              </a:spcAft>
              <a:buNone/>
            </a:pPr>
            <a:r>
              <a:rPr b="1" lang="en" sz="1500">
                <a:solidFill>
                  <a:srgbClr val="434343"/>
                </a:solidFill>
              </a:rPr>
              <a:t>Applications are open at any time as long as you meet the requirements. </a:t>
            </a:r>
            <a:endParaRPr b="1" sz="15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2078875"/>
            <a:ext cx="7688700" cy="23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We will show slides </a:t>
            </a:r>
            <a:r>
              <a:rPr lang="en">
                <a:solidFill>
                  <a:srgbClr val="434343"/>
                </a:solidFill>
              </a:rPr>
              <a:t>involving </a:t>
            </a:r>
            <a:r>
              <a:rPr lang="en">
                <a:solidFill>
                  <a:srgbClr val="434343"/>
                </a:solidFill>
              </a:rPr>
              <a:t>myriad</a:t>
            </a:r>
            <a:r>
              <a:rPr lang="en">
                <a:solidFill>
                  <a:srgbClr val="434343"/>
                </a:solidFill>
              </a:rPr>
              <a:t> computer hardware concepts such as </a:t>
            </a:r>
            <a:r>
              <a:rPr lang="en">
                <a:solidFill>
                  <a:srgbClr val="434343"/>
                </a:solidFill>
              </a:rPr>
              <a:t>threading, parallelism, oses, gpus, and others, </a:t>
            </a:r>
            <a:r>
              <a:rPr lang="en">
                <a:solidFill>
                  <a:srgbClr val="434343"/>
                </a:solidFill>
              </a:rPr>
              <a:t>we hope to inspire you to do or learn interesting and innovative projects. </a:t>
            </a:r>
            <a:endParaRPr>
              <a:solidFill>
                <a:srgbClr val="434343"/>
              </a:solidFill>
            </a:endParaRPr>
          </a:p>
          <a:p>
            <a:pPr indent="0" lvl="0" marL="0" rtl="0" algn="l">
              <a:spcBef>
                <a:spcPts val="1200"/>
              </a:spcBef>
              <a:spcAft>
                <a:spcPts val="0"/>
              </a:spcAft>
              <a:buNone/>
            </a:pPr>
            <a:r>
              <a:rPr lang="en">
                <a:solidFill>
                  <a:srgbClr val="434343"/>
                </a:solidFill>
              </a:rPr>
              <a:t>We understand that not </a:t>
            </a:r>
            <a:r>
              <a:rPr lang="en">
                <a:solidFill>
                  <a:srgbClr val="434343"/>
                </a:solidFill>
              </a:rPr>
              <a:t>everyone understand all the concepts so we compiled an </a:t>
            </a:r>
            <a:r>
              <a:rPr lang="en" u="sng">
                <a:solidFill>
                  <a:srgbClr val="434343"/>
                </a:solidFill>
              </a:rPr>
              <a:t>extra learning document, a list of resources including personalized resources, youtube tutorials, articles and other things. </a:t>
            </a:r>
            <a:r>
              <a:rPr lang="en">
                <a:solidFill>
                  <a:srgbClr val="434343"/>
                </a:solidFill>
              </a:rPr>
              <a:t>The extra learning document and we’ll revisit it later.</a:t>
            </a:r>
            <a:endParaRPr u="sng">
              <a:solidFill>
                <a:srgbClr val="434343"/>
              </a:solidFill>
            </a:endParaRPr>
          </a:p>
          <a:p>
            <a:pPr indent="0" lvl="0" marL="0" rtl="0" algn="l">
              <a:spcBef>
                <a:spcPts val="1200"/>
              </a:spcBef>
              <a:spcAft>
                <a:spcPts val="1200"/>
              </a:spcAft>
              <a:buNone/>
            </a:pPr>
            <a:r>
              <a:rPr lang="en">
                <a:solidFill>
                  <a:srgbClr val="434343"/>
                </a:solidFill>
              </a:rPr>
              <a:t>The main presentation is meant to be a slideshow where we will teach you something that usually changes every week or two. After that we will go into an individual portion in order to handle requests and fix reports in person. </a:t>
            </a:r>
            <a:endParaRPr>
              <a:solidFill>
                <a:srgbClr val="434343"/>
              </a:solidFill>
            </a:endParaRPr>
          </a:p>
        </p:txBody>
      </p:sp>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Overview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goals and your projects</a:t>
            </a:r>
            <a:endParaRPr/>
          </a:p>
        </p:txBody>
      </p:sp>
      <p:sp>
        <p:nvSpPr>
          <p:cNvPr id="117" name="Google Shape;117;p18"/>
          <p:cNvSpPr txBox="1"/>
          <p:nvPr>
            <p:ph idx="1" type="body"/>
          </p:nvPr>
        </p:nvSpPr>
        <p:spPr>
          <a:xfrm>
            <a:off x="729450" y="2078875"/>
            <a:ext cx="7688700" cy="26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We hope to i</a:t>
            </a:r>
            <a:r>
              <a:rPr lang="en">
                <a:solidFill>
                  <a:srgbClr val="434343"/>
                </a:solidFill>
              </a:rPr>
              <a:t>nspire </a:t>
            </a:r>
            <a:r>
              <a:rPr lang="en">
                <a:solidFill>
                  <a:srgbClr val="434343"/>
                </a:solidFill>
              </a:rPr>
              <a:t>you</a:t>
            </a:r>
            <a:r>
              <a:rPr lang="en">
                <a:solidFill>
                  <a:srgbClr val="434343"/>
                </a:solidFill>
              </a:rPr>
              <a:t> to make cool projects regarding anything hardware related. If you think up a project idea on your own we ask that you bring it up to us and let us validate and give feedback on your idea. We also ask that you add it to a github that we made so that others can take inspiration. </a:t>
            </a:r>
            <a:endParaRPr>
              <a:solidFill>
                <a:srgbClr val="434343"/>
              </a:solidFill>
            </a:endParaRPr>
          </a:p>
          <a:p>
            <a:pPr indent="0" lvl="0" marL="0" rtl="0" algn="l">
              <a:spcBef>
                <a:spcPts val="1200"/>
              </a:spcBef>
              <a:spcAft>
                <a:spcPts val="0"/>
              </a:spcAft>
              <a:buNone/>
            </a:pPr>
            <a:r>
              <a:rPr lang="en">
                <a:solidFill>
                  <a:srgbClr val="434343"/>
                </a:solidFill>
              </a:rPr>
              <a:t>Directed projects are on the github and are projects that we made material that makes it easier for you to work through. They are meant to help you build up to a project you do on your own. </a:t>
            </a:r>
            <a:endParaRPr>
              <a:solidFill>
                <a:srgbClr val="434343"/>
              </a:solidFill>
            </a:endParaRPr>
          </a:p>
          <a:p>
            <a:pPr indent="0" lvl="0" marL="0" rtl="0" algn="l">
              <a:spcBef>
                <a:spcPts val="1200"/>
              </a:spcBef>
              <a:spcAft>
                <a:spcPts val="1200"/>
              </a:spcAft>
              <a:buNone/>
            </a:pPr>
            <a:r>
              <a:rPr b="1" lang="en">
                <a:solidFill>
                  <a:srgbClr val="434343"/>
                </a:solidFill>
              </a:rPr>
              <a:t>If you are not knowledgeable in certain skills </a:t>
            </a:r>
            <a:r>
              <a:rPr b="1" lang="en">
                <a:solidFill>
                  <a:srgbClr val="434343"/>
                </a:solidFill>
              </a:rPr>
              <a:t>then</a:t>
            </a:r>
            <a:r>
              <a:rPr b="1" lang="en">
                <a:solidFill>
                  <a:srgbClr val="434343"/>
                </a:solidFill>
              </a:rPr>
              <a:t> you can look at the extra learning </a:t>
            </a:r>
            <a:r>
              <a:rPr b="1" lang="en">
                <a:solidFill>
                  <a:srgbClr val="434343"/>
                </a:solidFill>
              </a:rPr>
              <a:t>document</a:t>
            </a:r>
            <a:r>
              <a:rPr b="1" lang="en">
                <a:solidFill>
                  <a:srgbClr val="434343"/>
                </a:solidFill>
              </a:rPr>
              <a:t>. </a:t>
            </a:r>
            <a:endParaRPr b="1">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434343"/>
                </a:solidFill>
              </a:rPr>
              <a:t>Make a github account, fill out the required form (next slide), show up and participate via contributing to your github with projects. </a:t>
            </a:r>
            <a:endParaRPr>
              <a:solidFill>
                <a:srgbClr val="434343"/>
              </a:solidFill>
            </a:endParaRPr>
          </a:p>
          <a:p>
            <a:pPr indent="0" lvl="0" marL="0" rtl="0" algn="l">
              <a:spcBef>
                <a:spcPts val="1200"/>
              </a:spcBef>
              <a:spcAft>
                <a:spcPts val="0"/>
              </a:spcAft>
              <a:buNone/>
            </a:pPr>
            <a:r>
              <a:rPr lang="en">
                <a:solidFill>
                  <a:srgbClr val="434343"/>
                </a:solidFill>
              </a:rPr>
              <a:t>Projects are either chosen by us or you. If you are inexperienced with coding or computer engineering we recommend projects chosen by us that are marked as for beginners or those that have low point totals. </a:t>
            </a:r>
            <a:r>
              <a:rPr lang="en" u="sng">
                <a:solidFill>
                  <a:srgbClr val="434343"/>
                </a:solidFill>
              </a:rPr>
              <a:t>Else you fill out an application and, if </a:t>
            </a:r>
            <a:r>
              <a:rPr lang="en" u="sng">
                <a:solidFill>
                  <a:srgbClr val="434343"/>
                </a:solidFill>
              </a:rPr>
              <a:t>approved</a:t>
            </a:r>
            <a:r>
              <a:rPr lang="en" u="sng">
                <a:solidFill>
                  <a:srgbClr val="434343"/>
                </a:solidFill>
              </a:rPr>
              <a:t>, add your update your folder in the repo where you store your project to our organization in github. Github is a requirement</a:t>
            </a:r>
            <a:r>
              <a:rPr lang="en">
                <a:solidFill>
                  <a:srgbClr val="434343"/>
                </a:solidFill>
              </a:rPr>
              <a:t> and it is heavily recommended that you take the little time it takes to learn git. </a:t>
            </a:r>
            <a:endParaRPr>
              <a:solidFill>
                <a:srgbClr val="434343"/>
              </a:solidFill>
            </a:endParaRPr>
          </a:p>
          <a:p>
            <a:pPr indent="0" lvl="0" marL="0" rtl="0" algn="l">
              <a:spcBef>
                <a:spcPts val="1200"/>
              </a:spcBef>
              <a:spcAft>
                <a:spcPts val="1200"/>
              </a:spcAft>
              <a:buNone/>
            </a:pPr>
            <a:r>
              <a:rPr b="1" lang="en">
                <a:solidFill>
                  <a:srgbClr val="434343"/>
                </a:solidFill>
              </a:rPr>
              <a:t>You can ask for assistance with projects at any time via messaging. </a:t>
            </a:r>
            <a:endParaRPr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Required form</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rPr>
              <a:t>We have a form that we require you to scan so that we can add you to our list of members. Please complete it so that we have an idea of your skills involving computer engineering.</a:t>
            </a:r>
            <a:endParaRPr>
              <a:solidFill>
                <a:srgbClr val="434343"/>
              </a:solidFill>
            </a:endParaRPr>
          </a:p>
          <a:p>
            <a:pPr indent="0" lvl="0" marL="0" rtl="0" algn="l">
              <a:spcBef>
                <a:spcPts val="1200"/>
              </a:spcBef>
              <a:spcAft>
                <a:spcPts val="1200"/>
              </a:spcAft>
              <a:buNone/>
            </a:pPr>
            <a:r>
              <a:rPr lang="en" u="sng">
                <a:solidFill>
                  <a:schemeClr val="hlink"/>
                </a:solidFill>
                <a:hlinkClick r:id="rId3"/>
              </a:rPr>
              <a:t>https://docs.google.com/forms/d/1Jpay7EJZEjpqx0ttyP6B_OVtvXSiQR17eILF0VVP2_4/edit?ts=68e71b0d&amp;pli=1</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related to Computer Engineering </a:t>
            </a:r>
            <a:endParaRPr/>
          </a:p>
        </p:txBody>
      </p:sp>
      <p:sp>
        <p:nvSpPr>
          <p:cNvPr id="135" name="Google Shape;135;p21"/>
          <p:cNvSpPr txBox="1"/>
          <p:nvPr>
            <p:ph idx="1" type="body"/>
          </p:nvPr>
        </p:nvSpPr>
        <p:spPr>
          <a:xfrm>
            <a:off x="729450" y="2078875"/>
            <a:ext cx="7688700" cy="2423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a:t>Solid-state physics relates to how looking at things from a small perspective (in our case an atomic one) can be used to make things. </a:t>
            </a:r>
            <a:endParaRPr/>
          </a:p>
          <a:p>
            <a:pPr indent="0" lvl="0" marL="0" rtl="0" algn="l">
              <a:lnSpc>
                <a:spcPct val="100000"/>
              </a:lnSpc>
              <a:spcBef>
                <a:spcPts val="1200"/>
              </a:spcBef>
              <a:spcAft>
                <a:spcPts val="0"/>
              </a:spcAft>
              <a:buNone/>
            </a:pPr>
            <a:r>
              <a:rPr lang="en"/>
              <a:t>Materials chemistry is the chemistry part of solid-state physics. </a:t>
            </a:r>
            <a:endParaRPr/>
          </a:p>
          <a:p>
            <a:pPr indent="0" lvl="0" marL="0" rtl="0" algn="l">
              <a:lnSpc>
                <a:spcPct val="100000"/>
              </a:lnSpc>
              <a:spcBef>
                <a:spcPts val="1200"/>
              </a:spcBef>
              <a:spcAft>
                <a:spcPts val="0"/>
              </a:spcAft>
              <a:buNone/>
            </a:pPr>
            <a:r>
              <a:rPr lang="en"/>
              <a:t>Cybersecurity </a:t>
            </a:r>
            <a:endParaRPr/>
          </a:p>
          <a:p>
            <a:pPr indent="0" lvl="0" marL="0" rtl="0" algn="l">
              <a:lnSpc>
                <a:spcPct val="100000"/>
              </a:lnSpc>
              <a:spcBef>
                <a:spcPts val="1200"/>
              </a:spcBef>
              <a:spcAft>
                <a:spcPts val="0"/>
              </a:spcAft>
              <a:buNone/>
            </a:pPr>
            <a:r>
              <a:rPr lang="en"/>
              <a:t>Computer software</a:t>
            </a:r>
            <a:endParaRPr/>
          </a:p>
          <a:p>
            <a:pPr indent="0" lvl="0" marL="0" rtl="0" algn="l">
              <a:lnSpc>
                <a:spcPct val="100000"/>
              </a:lnSpc>
              <a:spcBef>
                <a:spcPts val="1200"/>
              </a:spcBef>
              <a:spcAft>
                <a:spcPts val="0"/>
              </a:spcAft>
              <a:buNone/>
            </a:pPr>
            <a:r>
              <a:rPr lang="en"/>
              <a:t>Computers often times take inspiration from biological processes. AI for example, is inspired heavily by neuroscience. </a:t>
            </a:r>
            <a:endParaRPr/>
          </a:p>
          <a:p>
            <a:pPr indent="0" lvl="0" marL="0" rtl="0" algn="l">
              <a:lnSpc>
                <a:spcPct val="100000"/>
              </a:lnSpc>
              <a:spcBef>
                <a:spcPts val="1200"/>
              </a:spcBef>
              <a:spcAft>
                <a:spcPts val="1200"/>
              </a:spcAft>
              <a:buNone/>
            </a:pPr>
            <a:r>
              <a:rPr lang="en"/>
              <a:t>Other forms of engineering.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