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9" r:id="rId4"/>
    <p:sldId id="261" r:id="rId5"/>
    <p:sldId id="262" r:id="rId6"/>
    <p:sldId id="258"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a asadi" initials="aa" lastIdx="1" clrIdx="0">
    <p:extLst>
      <p:ext uri="{19B8F6BF-5375-455C-9EA6-DF929625EA0E}">
        <p15:presenceInfo xmlns:p15="http://schemas.microsoft.com/office/powerpoint/2012/main" userId="34150f058da475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23:14:58.985"/>
    </inkml:context>
    <inkml:brush xml:id="br0">
      <inkml:brushProperty name="width" value="0.05" units="cm"/>
      <inkml:brushProperty name="height" value="0.05" units="cm"/>
      <inkml:brushProperty name="color" value="#66CC00"/>
    </inkml:brush>
  </inkml:definitions>
  <inkml:trace contextRef="#ctx0" brushRef="#br0">742 1 24575,'-10'1'0,"1"0"0,-1 0 0,0 1 0,1 1 0,-12 4 0,-6 1 0,-69 26 0,28-9 0,-91 28 0,153-51 0,1 1 0,0-1 0,0 1 0,0 1 0,0-1 0,0 1 0,-8 7 0,-27 35 0,3-3 0,14-18 0,-22 30 0,8-9 0,26-33 0,6-8 0,0 0 0,1 0 0,0 0 0,0 1 0,0 0 0,1 0 0,-4 8 0,-4 20 0,2 1 0,1-1 0,2 1 0,-3 49 0,7 144 0,3-123 0,-1-91 0,1 0 0,3 22 0,-3-29 0,1-1 0,0 1 0,0-1 0,1 0 0,0 0 0,0 0 0,6 9 0,-5-9 0,0 0 0,0-1 0,0 0 0,1 0 0,0 0 0,0 0 0,0-1 0,0 0 0,1 0 0,-1 0 0,1 0 0,0-1 0,0 0 0,1-1 0,-1 1 0,1-1 0,-1 0 0,1-1 0,0 0 0,-1 0 0,15 0 0,215-1 0,-85-1 0,-140-1 0,1 1 0,-1-2 0,0 1 0,0-2 0,0 1 0,18-10 0,-3 3 0,-4 0 0,0-1 0,-1 0 0,0-2 0,-1 0 0,0-2 0,19-17 0,-30 22 0,0 1 0,0-1 0,-1-1 0,8-12 0,24-50 0,-23 41 0,-6 12 0,11-18 0,28-73 0,-30 63 0,-12 29 0,11-35 0,-14 34 0,-1 0 0,-1 0 0,-1 0 0,0-37 0,-2 46 0,-1 0 0,-1 0 0,0 1 0,0-1 0,-1 0 0,0 1 0,-1 0 0,-1-1 0,1 2 0,-10-16 0,13 23 0,-6-8 0,0 1 0,0-1 0,0 1 0,-13-11 0,-71-71 0,30 30 0,10 3 0,22 25 0,26 30-170,0 0-1,-1 0 0,0 1 1,1-1-1,-1 1 0,0 0 1,-7-3-1,2 2-6655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08:56:27.014"/>
    </inkml:context>
    <inkml:brush xml:id="br0">
      <inkml:brushProperty name="width" value="0.05" units="cm"/>
      <inkml:brushProperty name="height" value="0.05" units="cm"/>
      <inkml:brushProperty name="color" value="#66CC00"/>
    </inkml:brush>
  </inkml:definitions>
  <inkml:trace contextRef="#ctx0" brushRef="#br0">966 1 24575,'-4'0'0,"0"1"0,0 0 0,0-1 0,0 2 0,-7 2 0,-7 2 0,-8-2 0,0 0 0,0-2 0,-49-2 0,40-1 0,-45 5 0,30 3 0,-1 1 0,-58 19 0,91-22 0,1 1 0,-1 2 0,1-1 0,1 2 0,-1 0 0,1 1 0,1 1 0,0 0 0,-19 19 0,23-18 0,0 1 0,1 1 0,1 0 0,-14 25 0,-22 65 0,33-75 0,-12 33 0,3 1 0,3 1 0,-17 112 0,-2 178 0,37-348 0,1 0 0,0 0 0,0 1 0,0-1 0,1 0 0,-1 0 0,1 0 0,1-1 0,-1 1 0,1-1 0,0 1 0,1-1 0,-1 0 0,1 0 0,0 0 0,0 0 0,1-1 0,-1 0 0,1 0 0,10 7 0,-6-5 0,1 0 0,-1-1 0,1 0 0,0-1 0,0 0 0,1 0 0,-1-1 0,1-1 0,0 1 0,0-2 0,12 1 0,229-4 0,-159-3 0,31-2 0,-105 7 0,0-2 0,0 0 0,24-7 0,-32 6 0,-1-1 0,1 0 0,-1 0 0,0-1 0,16-11 0,-8 4 0,-2 0 0,17-18 0,-23 20 0,0-1 0,0-1 0,-1 0 0,-1 0 0,10-18 0,26-69 0,-24 52 0,41-88 0,67-171 0,-84 170 0,-43 133 0,-1 0 0,1 0 0,0 0 0,-1 0 0,1 0 0,-1 0 0,0 0 0,0 0 0,0 0 0,-1 0 0,1 0 0,-1 0 0,1 0 0,-1 0 0,0 0 0,0 1 0,0-1 0,-1 0 0,1 0 0,-1 1 0,1-1 0,-1 1 0,0-1 0,0 1 0,0 0 0,0 0 0,0 0 0,-1 0 0,1 0 0,-1 0 0,1 1 0,-5-3 0,-117-58 0,95 48 0,17 7 0,-18-12 0,-3-2 0,20 11 0,-1 1 0,-21-21 0,29 24 0,-38-31-1365,35 29-5461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09:50:36.109"/>
    </inkml:context>
    <inkml:brush xml:id="br0">
      <inkml:brushProperty name="width" value="0.05" units="cm"/>
      <inkml:brushProperty name="height" value="0.05" units="cm"/>
      <inkml:brushProperty name="color" value="#66CC00"/>
    </inkml:brush>
  </inkml:definitions>
  <inkml:trace contextRef="#ctx0" brushRef="#br0">659 1 24575,'-10'1'0,"-1"0"0,1 1 0,0 0 0,0 0 0,-13 6 0,-16 4 0,22-7 0,-25 10 0,28-10 0,0 0 0,-24 6 0,3-6 0,22-4 0,1 1 0,-1 0 0,1 1 0,0 1 0,0-1 0,0 2 0,-22 11 0,19-6 0,0 1 0,0 1 0,1 0 0,1 1 0,0 0 0,-18 25 0,17-16 0,0-1 0,2 2 0,0 0 0,-10 30 0,14-31 0,0 0 0,1 1 0,1 0 0,-5 48 0,-1 34 0,0 11 0,12-96 0,-8 76 0,7-84 0,-1 1 0,1-1 0,2 22 0,-1-28 0,1-1 0,0 0 0,0 0 0,1 0 0,0 0 0,0 0 0,0 0 0,0 0 0,1 0 0,0-1 0,4 7 0,-3-7 0,1 1 0,-1-1 0,1 0 0,0 0 0,0 0 0,1 0 0,-1-1 0,1 0 0,10 4 0,6 1 0,31 6 0,-40-11 0,37 10 0,-23-5 0,0-1 0,0-1 0,1-2 0,48 2 0,-50-6 0,-18 1 0,1-1 0,-1 0 0,1-1 0,0 0 0,-1 0 0,0-1 0,17-5 0,5-6 0,-1-2 0,38-24 0,-54 30 0,-1-1 0,0 0 0,10-11 0,-20 19 0,6-7 0,0 0 0,0 0 0,-1-1 0,12-20 0,10-31 0,29-94 0,6-69 0,-39 134 0,4-27 0,-23 90 0,-3 0 0,2-39 0,-5 63 0,0 0 0,0 0 0,0 1 0,-1-1 0,1 0 0,-1 0 0,0 1 0,0-1 0,0 1 0,0-1 0,0 0 0,-1 1 0,1 0 0,-1-1 0,-2-2 0,1 2 0,-1 0 0,1 0 0,0 0 0,-1 1 0,0 0 0,1 0 0,-1 0 0,0 0 0,-5-2 0,-6 1 0,1-1 0,-1 2 0,0 0 0,-27-1 0,-176 4 0,190 1-1365,18 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0:17:31.065"/>
    </inkml:context>
    <inkml:brush xml:id="br0">
      <inkml:brushProperty name="width" value="0.05" units="cm"/>
      <inkml:brushProperty name="height" value="0.05" units="cm"/>
      <inkml:brushProperty name="color" value="#66CC00"/>
    </inkml:brush>
  </inkml:definitions>
  <inkml:trace contextRef="#ctx0" brushRef="#br0">2292 96 24575,'0'0'0,"-35"0"0,1-1 0,-50-8 0,-530-74 0,380 81 0,125 3 0,60 1 0,2 3 0,-49 11 0,54-9 0,-9 3 0,0 3 0,-61 23 0,-92 55 0,185-81 0,2 1 0,-33 25 0,-27 34 0,32-29 0,-9 6 0,14-13 0,-69 76 0,94-90 0,1 0 0,0 2 0,2 0 0,-16 38 0,19-39 0,4-10 0,0 0 0,1 1 0,0-1 0,1 1 0,-2 17 0,4-26 0,2 0 0,-1 0 0,0 1 0,1-1 0,-1 0 0,1 0 0,0 0 0,0 0 0,0 0 0,0 0 0,1 0 0,-1 0 0,4 3 0,2 4 0,0-1 0,12 11 0,-7-7 0,29 28 0,87 67 0,59 17 0,-140-96 0,2-3 0,0-2 0,2-2 0,0-3 0,2-2 0,0-2 0,1-2 0,0-3 0,0-2 0,64 1 0,224-9 0,-114-2 0,-217 1 0,1 0 0,-1 0 0,0-1 0,15-4 0,43-19 0,-47 16 0,535-227 0,-246 98 0,-234 102 0,-65 29 0,-1 0 0,0 0 0,-1-1 0,13-13 0,-19 17 0,0-1 0,-1 0 0,1 1 0,-1-1 0,-1-1 0,1 1 0,2-7 0,11-40 0,-14 43 0,5-24 0,-1-1 0,-2 0 0,-1 0 0,-2-1 0,-6-67 0,3 88 0,0 1 0,0-1 0,-2 1 0,0 0 0,0 0 0,-1 1 0,0-1 0,-2 1 0,1 0 0,-1 1 0,-1 0 0,0 0 0,-11-12 0,9 12 0,0 0 0,-1 1 0,0 1 0,0 0 0,-1 0 0,-16-9 0,-24-9 0,-47-24 0,88 47 0,-1 1 0,0 0 0,0 1 0,0 0 0,0 1 0,-22 0 0,-3 0 0,-78-6-1365,101 7-5461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CDE8B8-D158-4296-A074-3400AD50AD36}"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425083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DE8B8-D158-4296-A074-3400AD50AD36}"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231140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DE8B8-D158-4296-A074-3400AD50AD36}"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312979-DB2F-476D-9A58-2CA7B368F02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1146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CDE8B8-D158-4296-A074-3400AD50AD36}"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4072208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CDE8B8-D158-4296-A074-3400AD50AD36}"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312979-DB2F-476D-9A58-2CA7B368F02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243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CDE8B8-D158-4296-A074-3400AD50AD36}"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1009363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DE8B8-D158-4296-A074-3400AD50AD36}"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3897951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DE8B8-D158-4296-A074-3400AD50AD36}"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338744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DE8B8-D158-4296-A074-3400AD50AD36}"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380907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DE8B8-D158-4296-A074-3400AD50AD36}"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366165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CDE8B8-D158-4296-A074-3400AD50AD36}"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214068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DE8B8-D158-4296-A074-3400AD50AD36}" type="datetimeFigureOut">
              <a:rPr lang="en-US" smtClean="0"/>
              <a:t>3/13/2022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212183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CDE8B8-D158-4296-A074-3400AD50AD36}" type="datetimeFigureOut">
              <a:rPr lang="en-US" smtClean="0"/>
              <a:t>3/13/2022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4240189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DE8B8-D158-4296-A074-3400AD50AD36}" type="datetimeFigureOut">
              <a:rPr lang="en-US" smtClean="0"/>
              <a:t>3/13/2022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54975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CDE8B8-D158-4296-A074-3400AD50AD36}"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128840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CDE8B8-D158-4296-A074-3400AD50AD36}"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312979-DB2F-476D-9A58-2CA7B368F02F}" type="slidenum">
              <a:rPr lang="en-US" smtClean="0"/>
              <a:t>‹#›</a:t>
            </a:fld>
            <a:endParaRPr lang="en-US"/>
          </a:p>
        </p:txBody>
      </p:sp>
    </p:spTree>
    <p:extLst>
      <p:ext uri="{BB962C8B-B14F-4D97-AF65-F5344CB8AC3E}">
        <p14:creationId xmlns:p14="http://schemas.microsoft.com/office/powerpoint/2010/main" val="258175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2CDE8B8-D158-4296-A074-3400AD50AD36}" type="datetimeFigureOut">
              <a:rPr lang="en-US" smtClean="0"/>
              <a:t>3/13/2022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312979-DB2F-476D-9A58-2CA7B368F02F}" type="slidenum">
              <a:rPr lang="en-US" smtClean="0"/>
              <a:t>‹#›</a:t>
            </a:fld>
            <a:endParaRPr lang="en-US"/>
          </a:p>
        </p:txBody>
      </p:sp>
    </p:spTree>
    <p:extLst>
      <p:ext uri="{BB962C8B-B14F-4D97-AF65-F5344CB8AC3E}">
        <p14:creationId xmlns:p14="http://schemas.microsoft.com/office/powerpoint/2010/main" val="315494234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jfif"/><Relationship Id="rId4" Type="http://schemas.openxmlformats.org/officeDocument/2006/relationships/image" Target="../media/image7.jf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3ED7-BC66-4540-AAAA-D37946454676}"/>
              </a:ext>
            </a:extLst>
          </p:cNvPr>
          <p:cNvSpPr>
            <a:spLocks noGrp="1"/>
          </p:cNvSpPr>
          <p:nvPr>
            <p:ph type="ctrTitle"/>
          </p:nvPr>
        </p:nvSpPr>
        <p:spPr/>
        <p:txBody>
          <a:bodyPr>
            <a:normAutofit fontScale="90000"/>
          </a:bodyPr>
          <a:lstStyle/>
          <a:p>
            <a:pPr algn="r" rtl="1"/>
            <a:r>
              <a:rPr lang="fa-IR" sz="2400" dirty="0"/>
              <a:t>جلسه حل تمرین</a:t>
            </a:r>
            <a:br>
              <a:rPr lang="fa-IR" sz="2400" dirty="0"/>
            </a:br>
            <a:r>
              <a:rPr lang="fa-IR" sz="2400" dirty="0"/>
              <a:t>مباحث : تحلیل زمانی، روابط بازگشتی، قضیه اصلی، تقسیم و غلبه،</a:t>
            </a:r>
            <a:br>
              <a:rPr lang="fa-IR" sz="2400" dirty="0"/>
            </a:br>
            <a:r>
              <a:rPr lang="fa-IR" sz="2400" dirty="0"/>
              <a:t>مرتب سازی ادغامی (</a:t>
            </a:r>
            <a:r>
              <a:rPr lang="en-US" sz="2400" dirty="0"/>
              <a:t>merge sort</a:t>
            </a:r>
            <a:r>
              <a:rPr lang="fa-IR" sz="2400" dirty="0"/>
              <a:t>)، مرتب سازی سریع (</a:t>
            </a:r>
            <a:r>
              <a:rPr lang="en-US" sz="2400" dirty="0"/>
              <a:t>quick sort</a:t>
            </a:r>
            <a:r>
              <a:rPr lang="fa-IR" sz="2400" dirty="0"/>
              <a:t>)</a:t>
            </a:r>
            <a:br>
              <a:rPr lang="en-US" dirty="0"/>
            </a:br>
            <a:br>
              <a:rPr lang="en-US" dirty="0"/>
            </a:br>
            <a:endParaRPr lang="en-US" dirty="0"/>
          </a:p>
        </p:txBody>
      </p:sp>
      <p:sp>
        <p:nvSpPr>
          <p:cNvPr id="3" name="Subtitle 2">
            <a:extLst>
              <a:ext uri="{FF2B5EF4-FFF2-40B4-BE49-F238E27FC236}">
                <a16:creationId xmlns:a16="http://schemas.microsoft.com/office/drawing/2014/main" id="{B9E1B9B3-467D-49CC-B990-496EC70E9AB4}"/>
              </a:ext>
            </a:extLst>
          </p:cNvPr>
          <p:cNvSpPr>
            <a:spLocks noGrp="1"/>
          </p:cNvSpPr>
          <p:nvPr>
            <p:ph type="subTitle" idx="1"/>
          </p:nvPr>
        </p:nvSpPr>
        <p:spPr/>
        <p:txBody>
          <a:bodyPr/>
          <a:lstStyle/>
          <a:p>
            <a:pPr algn="r" rtl="1"/>
            <a:r>
              <a:rPr lang="fa-IR" dirty="0"/>
              <a:t>آرتا اسدی</a:t>
            </a:r>
            <a:endParaRPr lang="en-US" dirty="0"/>
          </a:p>
        </p:txBody>
      </p:sp>
    </p:spTree>
    <p:extLst>
      <p:ext uri="{BB962C8B-B14F-4D97-AF65-F5344CB8AC3E}">
        <p14:creationId xmlns:p14="http://schemas.microsoft.com/office/powerpoint/2010/main" val="218787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06A5-298C-4210-8A87-27BD453351D3}"/>
              </a:ext>
            </a:extLst>
          </p:cNvPr>
          <p:cNvSpPr>
            <a:spLocks noGrp="1"/>
          </p:cNvSpPr>
          <p:nvPr>
            <p:ph type="title"/>
          </p:nvPr>
        </p:nvSpPr>
        <p:spPr>
          <a:xfrm>
            <a:off x="2592925" y="624110"/>
            <a:ext cx="8911687" cy="658590"/>
          </a:xfrm>
        </p:spPr>
        <p:txBody>
          <a:bodyPr>
            <a:normAutofit/>
          </a:bodyPr>
          <a:lstStyle/>
          <a:p>
            <a:r>
              <a:rPr lang="en-US" sz="1800" b="1" i="0" u="none" strike="noStrike" baseline="0" dirty="0">
                <a:latin typeface="Cambria Math" panose="02040503050406030204" pitchFamily="18" charset="0"/>
              </a:rPr>
              <a:t>𝑇(𝑛)=𝑇(√𝑛)+𝑐</a:t>
            </a:r>
            <a:endParaRPr lang="en-US" sz="18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E9EAFF-2DF2-433A-895B-7EA95BF5E4E5}"/>
                  </a:ext>
                </a:extLst>
              </p:cNvPr>
              <p:cNvSpPr>
                <a:spLocks noGrp="1"/>
              </p:cNvSpPr>
              <p:nvPr>
                <p:ph idx="1"/>
              </p:nvPr>
            </p:nvSpPr>
            <p:spPr>
              <a:xfrm>
                <a:off x="838200" y="1282700"/>
                <a:ext cx="10515600" cy="4894263"/>
              </a:xfrm>
            </p:spPr>
            <p:txBody>
              <a:bodyPr>
                <a:normAutofit/>
              </a:bodyPr>
              <a:lstStyle/>
              <a:p>
                <a:r>
                  <a:rPr lang="en-US" sz="1800" b="0" i="0" u="none" strike="noStrike" baseline="0" dirty="0">
                    <a:solidFill>
                      <a:srgbClr val="171717"/>
                    </a:solidFill>
                    <a:latin typeface="Cambria Math" panose="02040503050406030204" pitchFamily="18" charset="0"/>
                  </a:rPr>
                  <a:t>𝑛=</a:t>
                </a:r>
                <a:r>
                  <a:rPr lang="en-US" sz="1800" b="0" u="none" strike="noStrike" baseline="0" dirty="0">
                    <a:solidFill>
                      <a:srgbClr val="171717"/>
                    </a:solidFill>
                  </a:rPr>
                  <a:t> </a:t>
                </a:r>
                <a14:m>
                  <m:oMath xmlns:m="http://schemas.openxmlformats.org/officeDocument/2006/math">
                    <m:sSup>
                      <m:sSupPr>
                        <m:ctrlPr>
                          <a:rPr lang="en-US" sz="1800" b="0" i="1" u="none" strike="noStrike" baseline="0" smtClean="0">
                            <a:solidFill>
                              <a:srgbClr val="171717"/>
                            </a:solidFill>
                            <a:latin typeface="Cambria Math" panose="02040503050406030204" pitchFamily="18" charset="0"/>
                          </a:rPr>
                        </m:ctrlPr>
                      </m:sSupPr>
                      <m:e>
                        <m:r>
                          <a:rPr lang="en-US" sz="1800" b="0" i="1" u="none" strike="noStrike" baseline="0" smtClean="0">
                            <a:solidFill>
                              <a:srgbClr val="171717"/>
                            </a:solidFill>
                            <a:latin typeface="Cambria Math" panose="02040503050406030204" pitchFamily="18" charset="0"/>
                          </a:rPr>
                          <m:t>2</m:t>
                        </m:r>
                      </m:e>
                      <m:sup>
                        <m:r>
                          <a:rPr lang="en-US" sz="1800" b="0" i="1" u="none" strike="noStrike" baseline="0" smtClean="0">
                            <a:solidFill>
                              <a:srgbClr val="171717"/>
                            </a:solidFill>
                            <a:latin typeface="Cambria Math" panose="02040503050406030204" pitchFamily="18" charset="0"/>
                          </a:rPr>
                          <m:t>𝑚</m:t>
                        </m:r>
                      </m:sup>
                    </m:sSup>
                  </m:oMath>
                </a14:m>
                <a:r>
                  <a:rPr lang="en-US" sz="1800" b="0" i="0" u="none" strike="noStrike" baseline="0" dirty="0">
                    <a:solidFill>
                      <a:srgbClr val="171717"/>
                    </a:solidFill>
                    <a:latin typeface="Cambria Math" panose="02040503050406030204" pitchFamily="18" charset="0"/>
                  </a:rPr>
                  <a:t> </a:t>
                </a:r>
                <a:endParaRPr lang="fa-IR" sz="1800" b="0" i="0" u="none" strike="noStrike" baseline="0" dirty="0">
                  <a:solidFill>
                    <a:srgbClr val="171717"/>
                  </a:solidFill>
                  <a:latin typeface="Cambria Math" panose="02040503050406030204" pitchFamily="18" charset="0"/>
                </a:endParaRPr>
              </a:p>
              <a:p>
                <a:pPr algn="l"/>
                <a:r>
                  <a:rPr lang="en-US" sz="1800" b="0" i="0" u="none" strike="noStrike" baseline="0" dirty="0">
                    <a:solidFill>
                      <a:srgbClr val="171717"/>
                    </a:solidFill>
                    <a:latin typeface="Cambria Math" panose="02040503050406030204" pitchFamily="18" charset="0"/>
                  </a:rPr>
                  <a:t>𝑃(𝑚)=𝑇(</a:t>
                </a:r>
                <a14:m>
                  <m:oMath xmlns:m="http://schemas.openxmlformats.org/officeDocument/2006/math">
                    <m:sSup>
                      <m:sSupPr>
                        <m:ctrlPr>
                          <a:rPr lang="en-US" sz="1800" b="0" i="1" u="none" strike="noStrike" baseline="0" smtClean="0">
                            <a:solidFill>
                              <a:srgbClr val="171717"/>
                            </a:solidFill>
                            <a:latin typeface="Cambria Math" panose="02040503050406030204" pitchFamily="18" charset="0"/>
                          </a:rPr>
                        </m:ctrlPr>
                      </m:sSupPr>
                      <m:e>
                        <m:r>
                          <a:rPr lang="en-US" sz="1800" b="0" i="1" u="none" strike="noStrike" baseline="0" smtClean="0">
                            <a:solidFill>
                              <a:srgbClr val="171717"/>
                            </a:solidFill>
                            <a:latin typeface="Cambria Math" panose="02040503050406030204" pitchFamily="18" charset="0"/>
                          </a:rPr>
                          <m:t>2</m:t>
                        </m:r>
                      </m:e>
                      <m:sup>
                        <m:r>
                          <a:rPr lang="en-US" sz="1800" b="0" i="1" u="none" strike="noStrike" baseline="0" smtClean="0">
                            <a:solidFill>
                              <a:srgbClr val="171717"/>
                            </a:solidFill>
                            <a:latin typeface="Cambria Math" panose="02040503050406030204" pitchFamily="18" charset="0"/>
                          </a:rPr>
                          <m:t>𝑚</m:t>
                        </m:r>
                      </m:sup>
                    </m:sSup>
                  </m:oMath>
                </a14:m>
                <a:r>
                  <a:rPr lang="en-US" sz="1800" b="0" i="0" u="none" strike="noStrike" baseline="0" dirty="0">
                    <a:solidFill>
                      <a:srgbClr val="171717"/>
                    </a:solidFill>
                    <a:latin typeface="Cambria Math" panose="02040503050406030204" pitchFamily="18" charset="0"/>
                  </a:rPr>
                  <a:t>) </a:t>
                </a:r>
                <a:endParaRPr lang="fa-IR" sz="1800" b="0" i="0" u="none" strike="noStrike" baseline="0" dirty="0">
                  <a:solidFill>
                    <a:srgbClr val="171717"/>
                  </a:solidFill>
                  <a:latin typeface="Cambria Math" panose="02040503050406030204" pitchFamily="18" charset="0"/>
                </a:endParaRPr>
              </a:p>
              <a:p>
                <a:pPr algn="l"/>
                <a:r>
                  <a:rPr lang="en-US" sz="1800" b="0" i="0" u="none" strike="noStrike" baseline="0" dirty="0">
                    <a:solidFill>
                      <a:srgbClr val="171717"/>
                    </a:solidFill>
                    <a:latin typeface="Cambria Math" panose="02040503050406030204" pitchFamily="18" charset="0"/>
                  </a:rPr>
                  <a:t>𝑃(𝑚)=𝑇(</a:t>
                </a:r>
                <a14:m>
                  <m:oMath xmlns:m="http://schemas.openxmlformats.org/officeDocument/2006/math">
                    <m:sSup>
                      <m:sSupPr>
                        <m:ctrlPr>
                          <a:rPr lang="en-US" sz="1800" b="0" i="1" u="none" strike="noStrike" baseline="0" smtClean="0">
                            <a:solidFill>
                              <a:srgbClr val="171717"/>
                            </a:solidFill>
                            <a:latin typeface="Cambria Math" panose="02040503050406030204" pitchFamily="18" charset="0"/>
                          </a:rPr>
                        </m:ctrlPr>
                      </m:sSupPr>
                      <m:e>
                        <m:r>
                          <a:rPr lang="fa-IR" sz="1800" b="0" i="1" u="none" strike="noStrike" baseline="0" smtClean="0">
                            <a:solidFill>
                              <a:srgbClr val="171717"/>
                            </a:solidFill>
                            <a:latin typeface="Cambria Math" panose="02040503050406030204" pitchFamily="18" charset="0"/>
                          </a:rPr>
                          <m:t>2</m:t>
                        </m:r>
                      </m:e>
                      <m:sup>
                        <m:r>
                          <a:rPr lang="en-US" sz="1800" b="0" i="1" u="none" strike="noStrike" baseline="0" smtClean="0">
                            <a:solidFill>
                              <a:srgbClr val="171717"/>
                            </a:solidFill>
                            <a:latin typeface="Cambria Math" panose="02040503050406030204" pitchFamily="18" charset="0"/>
                          </a:rPr>
                          <m:t>𝑚</m:t>
                        </m:r>
                        <m:r>
                          <a:rPr lang="en-US" sz="1800" b="0" i="1" u="none" strike="noStrike" baseline="0" smtClean="0">
                            <a:solidFill>
                              <a:srgbClr val="171717"/>
                            </a:solidFill>
                            <a:latin typeface="Cambria Math" panose="02040503050406030204" pitchFamily="18" charset="0"/>
                          </a:rPr>
                          <m:t>/</m:t>
                        </m:r>
                        <m:r>
                          <a:rPr lang="en-US" sz="1800" b="0" i="1" u="none" strike="noStrike" baseline="0" smtClean="0">
                            <a:solidFill>
                              <a:srgbClr val="171717"/>
                            </a:solidFill>
                            <a:latin typeface="Cambria Math" panose="02040503050406030204" pitchFamily="18" charset="0"/>
                          </a:rPr>
                          <m:t>2</m:t>
                        </m:r>
                      </m:sup>
                    </m:sSup>
                  </m:oMath>
                </a14:m>
                <a:r>
                  <a:rPr lang="en-US" sz="1800" b="0" i="0" u="none" strike="noStrike" baseline="0" dirty="0">
                    <a:solidFill>
                      <a:srgbClr val="171717"/>
                    </a:solidFill>
                    <a:latin typeface="Cambria Math" panose="02040503050406030204" pitchFamily="18" charset="0"/>
                  </a:rPr>
                  <a:t>)+𝑐 </a:t>
                </a:r>
                <a:endParaRPr lang="fa-IR" sz="1800" b="0" i="0" u="none" strike="noStrike" baseline="0" dirty="0">
                  <a:solidFill>
                    <a:srgbClr val="171717"/>
                  </a:solidFill>
                  <a:latin typeface="Cambria Math" panose="02040503050406030204" pitchFamily="18" charset="0"/>
                </a:endParaRPr>
              </a:p>
              <a:p>
                <a:pPr algn="l"/>
                <a:r>
                  <a:rPr lang="en-US" sz="1800" b="0" i="0" u="none" strike="noStrike" baseline="0" dirty="0">
                    <a:solidFill>
                      <a:srgbClr val="171717"/>
                    </a:solidFill>
                    <a:latin typeface="Cambria Math" panose="02040503050406030204" pitchFamily="18" charset="0"/>
                  </a:rPr>
                  <a:t>𝑚=</a:t>
                </a:r>
                <a14:m>
                  <m:oMath xmlns:m="http://schemas.openxmlformats.org/officeDocument/2006/math">
                    <m:sSubSup>
                      <m:sSubSupPr>
                        <m:ctrlPr>
                          <a:rPr lang="en-US" sz="1800" b="0" i="1" u="none" strike="noStrike" baseline="0" smtClean="0">
                            <a:solidFill>
                              <a:srgbClr val="171717"/>
                            </a:solidFill>
                            <a:latin typeface="Cambria Math" panose="02040503050406030204" pitchFamily="18" charset="0"/>
                          </a:rPr>
                        </m:ctrlPr>
                      </m:sSubSupPr>
                      <m:e>
                        <m:r>
                          <a:rPr lang="en-US" sz="1800" b="0" i="1" u="none" strike="noStrike" baseline="0" smtClean="0">
                            <a:solidFill>
                              <a:srgbClr val="171717"/>
                            </a:solidFill>
                            <a:latin typeface="Cambria Math" panose="02040503050406030204" pitchFamily="18" charset="0"/>
                          </a:rPr>
                          <m:t>𝑙𝑜𝑔</m:t>
                        </m:r>
                      </m:e>
                      <m:sub>
                        <m:r>
                          <a:rPr lang="en-US" sz="1800" b="0" i="1" u="none" strike="noStrike" baseline="0" smtClean="0">
                            <a:solidFill>
                              <a:srgbClr val="171717"/>
                            </a:solidFill>
                            <a:latin typeface="Cambria Math" panose="02040503050406030204" pitchFamily="18" charset="0"/>
                          </a:rPr>
                          <m:t>2</m:t>
                        </m:r>
                      </m:sub>
                      <m:sup>
                        <m:r>
                          <a:rPr lang="en-US" sz="1800" b="0" i="1" u="none" strike="noStrike" baseline="0" smtClean="0">
                            <a:solidFill>
                              <a:srgbClr val="171717"/>
                            </a:solidFill>
                            <a:latin typeface="Cambria Math" panose="02040503050406030204" pitchFamily="18" charset="0"/>
                          </a:rPr>
                          <m:t>𝑛</m:t>
                        </m:r>
                      </m:sup>
                    </m:sSubSup>
                  </m:oMath>
                </a14:m>
                <a:endParaRPr lang="en-US" sz="1800" b="0" i="0" u="none" strike="noStrike" baseline="0" dirty="0">
                  <a:solidFill>
                    <a:srgbClr val="171717"/>
                  </a:solidFill>
                  <a:latin typeface="Cambria Math" panose="02040503050406030204" pitchFamily="18" charset="0"/>
                </a:endParaRPr>
              </a:p>
              <a:p>
                <a:pPr algn="l"/>
                <a:r>
                  <a:rPr lang="en-US" sz="1800" b="0" i="0" u="none" strike="noStrike" baseline="0" dirty="0">
                    <a:solidFill>
                      <a:srgbClr val="171717"/>
                    </a:solidFill>
                    <a:latin typeface="Cambria Math" panose="02040503050406030204" pitchFamily="18" charset="0"/>
                  </a:rPr>
                  <a:t>𝑃(𝑚)=𝑃(𝑚/2)+𝑐</a:t>
                </a:r>
                <a:endParaRPr lang="fa-IR" sz="1800" b="0" i="0" u="none" strike="noStrike" baseline="0" dirty="0">
                  <a:solidFill>
                    <a:srgbClr val="171717"/>
                  </a:solidFill>
                  <a:latin typeface="Cambria Math" panose="02040503050406030204" pitchFamily="18" charset="0"/>
                </a:endParaRPr>
              </a:p>
              <a:p>
                <a:pPr algn="r" rtl="1"/>
                <a:r>
                  <a:rPr lang="fa-IR" sz="1800" b="0" i="0" u="none" strike="noStrike" baseline="0" dirty="0">
                    <a:solidFill>
                      <a:srgbClr val="171717"/>
                    </a:solidFill>
                    <a:latin typeface="Calibri" panose="020F0502020204030204" pitchFamily="34" charset="0"/>
                  </a:rPr>
                  <a:t>حال معادله به دست آمده را میتوان با قضیه اصلی حل کرد :</a:t>
                </a:r>
                <a:endParaRPr lang="fa-IR" sz="1800" dirty="0">
                  <a:solidFill>
                    <a:srgbClr val="171717"/>
                  </a:solidFill>
                  <a:latin typeface="Cambria Math" panose="02040503050406030204" pitchFamily="18" charset="0"/>
                </a:endParaRPr>
              </a:p>
              <a:p>
                <a:pPr algn="l"/>
                <a:r>
                  <a:rPr lang="en-US" sz="1800" b="0" i="0" u="none" strike="noStrike" baseline="0" dirty="0">
                    <a:solidFill>
                      <a:srgbClr val="171717"/>
                    </a:solidFill>
                    <a:latin typeface="Cambria Math" panose="02040503050406030204" pitchFamily="18" charset="0"/>
                  </a:rPr>
                  <a:t>𝑎=1 ,𝑏=2</a:t>
                </a:r>
                <a:endParaRPr lang="fa-IR" sz="1800" b="0" i="0" u="none" strike="noStrike" baseline="0" dirty="0">
                  <a:solidFill>
                    <a:srgbClr val="171717"/>
                  </a:solidFill>
                  <a:latin typeface="Cambria Math" panose="02040503050406030204" pitchFamily="18" charset="0"/>
                </a:endParaRPr>
              </a:p>
              <a:p>
                <a14:m>
                  <m:oMath xmlns:m="http://schemas.openxmlformats.org/officeDocument/2006/math">
                    <m:sSup>
                      <m:sSupPr>
                        <m:ctrlPr>
                          <a:rPr lang="en-US" sz="1800" b="0" i="1" u="none" strike="noStrike" baseline="0" smtClean="0">
                            <a:solidFill>
                              <a:srgbClr val="171717"/>
                            </a:solidFill>
                            <a:latin typeface="Cambria Math" panose="02040503050406030204" pitchFamily="18" charset="0"/>
                          </a:rPr>
                        </m:ctrlPr>
                      </m:sSupPr>
                      <m:e>
                        <m:r>
                          <a:rPr lang="en-US" sz="1800" b="0" i="1" u="none" strike="noStrike" baseline="0" smtClean="0">
                            <a:solidFill>
                              <a:srgbClr val="171717"/>
                            </a:solidFill>
                            <a:latin typeface="Cambria Math" panose="02040503050406030204" pitchFamily="18" charset="0"/>
                          </a:rPr>
                          <m:t>𝑚</m:t>
                        </m:r>
                      </m:e>
                      <m:sup>
                        <m:func>
                          <m:funcPr>
                            <m:ctrlPr>
                              <a:rPr lang="en-US" sz="1800" b="0" i="1" u="none" strike="noStrike" baseline="0" smtClean="0">
                                <a:solidFill>
                                  <a:srgbClr val="171717"/>
                                </a:solidFill>
                                <a:latin typeface="Cambria Math" panose="02040503050406030204" pitchFamily="18" charset="0"/>
                              </a:rPr>
                            </m:ctrlPr>
                          </m:funcPr>
                          <m:fName>
                            <m:sSub>
                              <m:sSubPr>
                                <m:ctrlPr>
                                  <a:rPr lang="en-US" sz="1800" b="0" i="1" u="none" strike="noStrike" baseline="0" smtClean="0">
                                    <a:solidFill>
                                      <a:srgbClr val="171717"/>
                                    </a:solidFill>
                                    <a:latin typeface="Cambria Math" panose="02040503050406030204" pitchFamily="18" charset="0"/>
                                  </a:rPr>
                                </m:ctrlPr>
                              </m:sSubPr>
                              <m:e>
                                <m:r>
                                  <m:rPr>
                                    <m:sty m:val="p"/>
                                  </m:rPr>
                                  <a:rPr lang="en-US" sz="1800" b="0" i="0" u="none" strike="noStrike" baseline="0" smtClean="0">
                                    <a:solidFill>
                                      <a:srgbClr val="171717"/>
                                    </a:solidFill>
                                    <a:latin typeface="Cambria Math" panose="02040503050406030204" pitchFamily="18" charset="0"/>
                                  </a:rPr>
                                  <m:t>log</m:t>
                                </m:r>
                              </m:e>
                              <m:sub>
                                <m:r>
                                  <a:rPr lang="en-US" sz="1800" b="0" i="1" u="none" strike="noStrike" baseline="0" smtClean="0">
                                    <a:solidFill>
                                      <a:srgbClr val="171717"/>
                                    </a:solidFill>
                                    <a:latin typeface="Cambria Math" panose="02040503050406030204" pitchFamily="18" charset="0"/>
                                  </a:rPr>
                                  <m:t>𝑏</m:t>
                                </m:r>
                              </m:sub>
                            </m:sSub>
                          </m:fName>
                          <m:e>
                            <m:r>
                              <a:rPr lang="en-US" sz="1800" b="0" i="1" u="none" strike="noStrike" baseline="0" smtClean="0">
                                <a:solidFill>
                                  <a:srgbClr val="171717"/>
                                </a:solidFill>
                                <a:latin typeface="Cambria Math" panose="02040503050406030204" pitchFamily="18" charset="0"/>
                              </a:rPr>
                              <m:t>𝑎</m:t>
                            </m:r>
                          </m:e>
                        </m:func>
                      </m:sup>
                    </m:sSup>
                  </m:oMath>
                </a14:m>
                <a:r>
                  <a:rPr lang="en-US" sz="1800" b="0" i="0" u="none" strike="noStrike" baseline="0" dirty="0">
                    <a:solidFill>
                      <a:srgbClr val="171717"/>
                    </a:solidFill>
                    <a:latin typeface="Cambria Math" panose="02040503050406030204" pitchFamily="18" charset="0"/>
                  </a:rPr>
                  <a:t>=</a:t>
                </a:r>
                <a:r>
                  <a:rPr lang="en-US" sz="1800" b="0" u="none" strike="noStrike" baseline="0" dirty="0">
                    <a:solidFill>
                      <a:srgbClr val="171717"/>
                    </a:solidFill>
                  </a:rPr>
                  <a:t> </a:t>
                </a:r>
                <a14:m>
                  <m:oMath xmlns:m="http://schemas.openxmlformats.org/officeDocument/2006/math">
                    <m:sSup>
                      <m:sSupPr>
                        <m:ctrlPr>
                          <a:rPr lang="en-US" sz="1800" b="0" i="1" u="none" strike="noStrike" baseline="0" smtClean="0">
                            <a:solidFill>
                              <a:srgbClr val="171717"/>
                            </a:solidFill>
                            <a:latin typeface="Cambria Math" panose="02040503050406030204" pitchFamily="18" charset="0"/>
                          </a:rPr>
                        </m:ctrlPr>
                      </m:sSupPr>
                      <m:e>
                        <m:r>
                          <a:rPr lang="en-US" sz="1800" b="0" i="1" u="none" strike="noStrike" baseline="0" smtClean="0">
                            <a:solidFill>
                              <a:srgbClr val="171717"/>
                            </a:solidFill>
                            <a:latin typeface="Cambria Math" panose="02040503050406030204" pitchFamily="18" charset="0"/>
                          </a:rPr>
                          <m:t>𝑚</m:t>
                        </m:r>
                      </m:e>
                      <m:sup>
                        <m:func>
                          <m:funcPr>
                            <m:ctrlPr>
                              <a:rPr lang="en-US" sz="1800" b="0" i="1" u="none" strike="noStrike" baseline="0" smtClean="0">
                                <a:solidFill>
                                  <a:srgbClr val="171717"/>
                                </a:solidFill>
                                <a:latin typeface="Cambria Math" panose="02040503050406030204" pitchFamily="18" charset="0"/>
                              </a:rPr>
                            </m:ctrlPr>
                          </m:funcPr>
                          <m:fName>
                            <m:sSub>
                              <m:sSubPr>
                                <m:ctrlPr>
                                  <a:rPr lang="en-US" sz="1800" b="0" i="1" u="none" strike="noStrike" baseline="0" smtClean="0">
                                    <a:solidFill>
                                      <a:srgbClr val="171717"/>
                                    </a:solidFill>
                                    <a:latin typeface="Cambria Math" panose="02040503050406030204" pitchFamily="18" charset="0"/>
                                  </a:rPr>
                                </m:ctrlPr>
                              </m:sSubPr>
                              <m:e>
                                <m:r>
                                  <m:rPr>
                                    <m:sty m:val="p"/>
                                  </m:rPr>
                                  <a:rPr lang="en-US" sz="1800" b="0" i="0" u="none" strike="noStrike" baseline="0" smtClean="0">
                                    <a:solidFill>
                                      <a:srgbClr val="171717"/>
                                    </a:solidFill>
                                    <a:latin typeface="Cambria Math" panose="02040503050406030204" pitchFamily="18" charset="0"/>
                                  </a:rPr>
                                  <m:t>log</m:t>
                                </m:r>
                              </m:e>
                              <m:sub>
                                <m:r>
                                  <a:rPr lang="en-US" sz="1800" b="0" i="1" u="none" strike="noStrike" baseline="0" smtClean="0">
                                    <a:solidFill>
                                      <a:srgbClr val="171717"/>
                                    </a:solidFill>
                                    <a:latin typeface="Cambria Math" panose="02040503050406030204" pitchFamily="18" charset="0"/>
                                  </a:rPr>
                                  <m:t>2</m:t>
                                </m:r>
                              </m:sub>
                            </m:sSub>
                          </m:fName>
                          <m:e>
                            <m:r>
                              <a:rPr lang="en-US" sz="1800" b="0" i="1" u="none" strike="noStrike" baseline="0" smtClean="0">
                                <a:solidFill>
                                  <a:srgbClr val="171717"/>
                                </a:solidFill>
                                <a:latin typeface="Cambria Math" panose="02040503050406030204" pitchFamily="18" charset="0"/>
                              </a:rPr>
                              <m:t>1</m:t>
                            </m:r>
                          </m:e>
                        </m:func>
                      </m:sup>
                    </m:sSup>
                  </m:oMath>
                </a14:m>
                <a:r>
                  <a:rPr lang="en-US" sz="1800" dirty="0">
                    <a:solidFill>
                      <a:srgbClr val="171717"/>
                    </a:solidFill>
                    <a:latin typeface="Cambria Math" panose="02040503050406030204" pitchFamily="18" charset="0"/>
                  </a:rPr>
                  <a:t>= 1</a:t>
                </a:r>
                <a:endParaRPr lang="fa-IR" sz="1800" dirty="0">
                  <a:solidFill>
                    <a:srgbClr val="171717"/>
                  </a:solidFill>
                  <a:latin typeface="Cambria Math" panose="02040503050406030204" pitchFamily="18" charset="0"/>
                </a:endParaRPr>
              </a:p>
              <a:p>
                <a:pPr algn="l"/>
                <a:r>
                  <a:rPr lang="en-US" sz="1800" b="0" i="0" u="none" strike="noStrike" baseline="0" dirty="0">
                    <a:solidFill>
                      <a:srgbClr val="171717"/>
                    </a:solidFill>
                    <a:latin typeface="Cambria Math" panose="02040503050406030204" pitchFamily="18" charset="0"/>
                  </a:rPr>
                  <a:t>𝑓(𝑚)=𝑐</a:t>
                </a:r>
                <a:endParaRPr lang="fa-IR" sz="1800" b="0" i="0" u="none" strike="noStrike" baseline="0" dirty="0">
                  <a:solidFill>
                    <a:srgbClr val="171717"/>
                  </a:solidFill>
                  <a:latin typeface="Cambria Math" panose="02040503050406030204" pitchFamily="18" charset="0"/>
                </a:endParaRPr>
              </a:p>
              <a:p>
                <a:pPr algn="r" rtl="1"/>
                <a:r>
                  <a:rPr lang="fa-IR" sz="1800" b="0" i="0" u="none" strike="noStrike" baseline="0" dirty="0">
                    <a:solidFill>
                      <a:srgbClr val="171717"/>
                    </a:solidFill>
                    <a:latin typeface="Calibri" panose="020F0502020204030204" pitchFamily="34" charset="0"/>
                  </a:rPr>
                  <a:t>پس طبق قسمت دوم قضیه اصلی داریم :</a:t>
                </a:r>
                <a:endParaRPr lang="fa-IR" sz="1800" dirty="0">
                  <a:solidFill>
                    <a:srgbClr val="171717"/>
                  </a:solidFill>
                  <a:latin typeface="Cambria Math" panose="02040503050406030204" pitchFamily="18" charset="0"/>
                </a:endParaRPr>
              </a:p>
              <a:p>
                <a:r>
                  <a:rPr lang="en-US" sz="1800" b="0" i="0" u="none" strike="noStrike" baseline="0" dirty="0">
                    <a:solidFill>
                      <a:srgbClr val="171717"/>
                    </a:solidFill>
                    <a:latin typeface="Cambria Math" panose="02040503050406030204" pitchFamily="18" charset="0"/>
                  </a:rPr>
                  <a:t>𝑃(𝑚)∈𝜃(</a:t>
                </a:r>
                <a14:m>
                  <m:oMath xmlns:m="http://schemas.openxmlformats.org/officeDocument/2006/math">
                    <m:func>
                      <m:funcPr>
                        <m:ctrlPr>
                          <a:rPr lang="en-US" sz="1800" b="0" i="1" u="none" strike="noStrike" baseline="0" smtClean="0">
                            <a:solidFill>
                              <a:srgbClr val="171717"/>
                            </a:solidFill>
                            <a:latin typeface="Cambria Math" panose="02040503050406030204" pitchFamily="18" charset="0"/>
                          </a:rPr>
                        </m:ctrlPr>
                      </m:funcPr>
                      <m:fName>
                        <m:sSub>
                          <m:sSubPr>
                            <m:ctrlPr>
                              <a:rPr lang="en-US" sz="1800" b="0" i="1" u="none" strike="noStrike" baseline="0" smtClean="0">
                                <a:solidFill>
                                  <a:srgbClr val="171717"/>
                                </a:solidFill>
                                <a:latin typeface="Cambria Math" panose="02040503050406030204" pitchFamily="18" charset="0"/>
                              </a:rPr>
                            </m:ctrlPr>
                          </m:sSubPr>
                          <m:e>
                            <m:r>
                              <m:rPr>
                                <m:sty m:val="p"/>
                              </m:rPr>
                              <a:rPr lang="en-US" sz="1800" b="0" i="0" u="none" strike="noStrike" baseline="0" smtClean="0">
                                <a:solidFill>
                                  <a:srgbClr val="171717"/>
                                </a:solidFill>
                                <a:latin typeface="Cambria Math" panose="02040503050406030204" pitchFamily="18" charset="0"/>
                              </a:rPr>
                              <m:t>log</m:t>
                            </m:r>
                          </m:e>
                          <m:sub>
                            <m:r>
                              <a:rPr lang="en-US" sz="1800" b="0" i="1" u="none" strike="noStrike" baseline="0" smtClean="0">
                                <a:solidFill>
                                  <a:srgbClr val="171717"/>
                                </a:solidFill>
                                <a:latin typeface="Cambria Math" panose="02040503050406030204" pitchFamily="18" charset="0"/>
                              </a:rPr>
                              <m:t>2</m:t>
                            </m:r>
                          </m:sub>
                        </m:sSub>
                      </m:fName>
                      <m:e>
                        <m:r>
                          <a:rPr lang="en-US" sz="1800" b="0" i="1" u="none" strike="noStrike" baseline="0" smtClean="0">
                            <a:solidFill>
                              <a:srgbClr val="171717"/>
                            </a:solidFill>
                            <a:latin typeface="Cambria Math" panose="02040503050406030204" pitchFamily="18" charset="0"/>
                          </a:rPr>
                          <m:t>𝑚</m:t>
                        </m:r>
                      </m:e>
                    </m:func>
                  </m:oMath>
                </a14:m>
                <a:r>
                  <a:rPr lang="en-US" sz="1800" b="0" i="0" u="none" strike="noStrike" baseline="0" dirty="0">
                    <a:solidFill>
                      <a:srgbClr val="171717"/>
                    </a:solidFill>
                    <a:latin typeface="Cambria Math" panose="02040503050406030204" pitchFamily="18" charset="0"/>
                  </a:rPr>
                  <a:t>)</a:t>
                </a:r>
                <a:endParaRPr lang="fa-IR" sz="1800" b="0" i="0" u="none" strike="noStrike" baseline="0" dirty="0">
                  <a:solidFill>
                    <a:srgbClr val="171717"/>
                  </a:solidFill>
                  <a:latin typeface="Cambria Math" panose="02040503050406030204" pitchFamily="18" charset="0"/>
                </a:endParaRPr>
              </a:p>
              <a:p>
                <a:r>
                  <a:rPr lang="en-US" sz="1800" b="0" i="0" u="none" strike="noStrike" baseline="0" dirty="0">
                    <a:solidFill>
                      <a:srgbClr val="171717"/>
                    </a:solidFill>
                    <a:latin typeface="Cambria Math" panose="02040503050406030204" pitchFamily="18" charset="0"/>
                  </a:rPr>
                  <a:t>𝑇(𝑛)∈𝜃(</a:t>
                </a:r>
                <a14:m>
                  <m:oMath xmlns:m="http://schemas.openxmlformats.org/officeDocument/2006/math">
                    <m:func>
                      <m:funcPr>
                        <m:ctrlPr>
                          <a:rPr lang="en-US" sz="1800" b="0" i="1" u="none" strike="noStrike" baseline="0" smtClean="0">
                            <a:solidFill>
                              <a:srgbClr val="171717"/>
                            </a:solidFill>
                            <a:latin typeface="Cambria Math" panose="02040503050406030204" pitchFamily="18" charset="0"/>
                          </a:rPr>
                        </m:ctrlPr>
                      </m:funcPr>
                      <m:fName>
                        <m:sSub>
                          <m:sSubPr>
                            <m:ctrlPr>
                              <a:rPr lang="en-US" sz="1800" b="0" i="1" u="none" strike="noStrike" baseline="0" smtClean="0">
                                <a:solidFill>
                                  <a:srgbClr val="171717"/>
                                </a:solidFill>
                                <a:latin typeface="Cambria Math" panose="02040503050406030204" pitchFamily="18" charset="0"/>
                              </a:rPr>
                            </m:ctrlPr>
                          </m:sSubPr>
                          <m:e>
                            <m:r>
                              <m:rPr>
                                <m:sty m:val="p"/>
                              </m:rPr>
                              <a:rPr lang="en-US" sz="1800" b="0" i="0" u="none" strike="noStrike" baseline="0" smtClean="0">
                                <a:solidFill>
                                  <a:srgbClr val="171717"/>
                                </a:solidFill>
                                <a:latin typeface="Cambria Math" panose="02040503050406030204" pitchFamily="18" charset="0"/>
                              </a:rPr>
                              <m:t>log</m:t>
                            </m:r>
                          </m:e>
                          <m:sub>
                            <m:r>
                              <a:rPr lang="en-US" sz="1800" b="0" i="1" u="none" strike="noStrike" baseline="0" smtClean="0">
                                <a:solidFill>
                                  <a:srgbClr val="171717"/>
                                </a:solidFill>
                                <a:latin typeface="Cambria Math" panose="02040503050406030204" pitchFamily="18" charset="0"/>
                              </a:rPr>
                              <m:t>2</m:t>
                            </m:r>
                          </m:sub>
                        </m:sSub>
                      </m:fName>
                      <m:e>
                        <m:func>
                          <m:funcPr>
                            <m:ctrlPr>
                              <a:rPr lang="en-US" sz="1800" b="0" i="1" u="none" strike="noStrike" baseline="0" smtClean="0">
                                <a:solidFill>
                                  <a:srgbClr val="171717"/>
                                </a:solidFill>
                                <a:latin typeface="Cambria Math" panose="02040503050406030204" pitchFamily="18" charset="0"/>
                              </a:rPr>
                            </m:ctrlPr>
                          </m:funcPr>
                          <m:fName>
                            <m:sSub>
                              <m:sSubPr>
                                <m:ctrlPr>
                                  <a:rPr lang="en-US" sz="1800" b="0" i="1" u="none" strike="noStrike" baseline="0" smtClean="0">
                                    <a:solidFill>
                                      <a:srgbClr val="171717"/>
                                    </a:solidFill>
                                    <a:latin typeface="Cambria Math" panose="02040503050406030204" pitchFamily="18" charset="0"/>
                                  </a:rPr>
                                </m:ctrlPr>
                              </m:sSubPr>
                              <m:e>
                                <m:r>
                                  <m:rPr>
                                    <m:sty m:val="p"/>
                                  </m:rPr>
                                  <a:rPr lang="en-US" sz="1800" b="0" i="0" u="none" strike="noStrike" baseline="0" smtClean="0">
                                    <a:solidFill>
                                      <a:srgbClr val="171717"/>
                                    </a:solidFill>
                                    <a:latin typeface="Cambria Math" panose="02040503050406030204" pitchFamily="18" charset="0"/>
                                  </a:rPr>
                                  <m:t>log</m:t>
                                </m:r>
                              </m:e>
                              <m:sub>
                                <m:r>
                                  <a:rPr lang="en-US" sz="1800" b="0" i="1" u="none" strike="noStrike" baseline="0" smtClean="0">
                                    <a:solidFill>
                                      <a:srgbClr val="171717"/>
                                    </a:solidFill>
                                    <a:latin typeface="Cambria Math" panose="02040503050406030204" pitchFamily="18" charset="0"/>
                                  </a:rPr>
                                  <m:t>2</m:t>
                                </m:r>
                              </m:sub>
                            </m:sSub>
                          </m:fName>
                          <m:e>
                            <m:r>
                              <a:rPr lang="en-US" sz="1800" b="0" i="1" u="none" strike="noStrike" baseline="0" smtClean="0">
                                <a:solidFill>
                                  <a:srgbClr val="171717"/>
                                </a:solidFill>
                                <a:latin typeface="Cambria Math" panose="02040503050406030204" pitchFamily="18" charset="0"/>
                              </a:rPr>
                              <m:t>𝑛</m:t>
                            </m:r>
                          </m:e>
                        </m:func>
                      </m:e>
                    </m:func>
                  </m:oMath>
                </a14:m>
                <a:r>
                  <a:rPr lang="en-US" sz="1800" b="0" i="0" u="none" strike="noStrike" baseline="0" dirty="0">
                    <a:solidFill>
                      <a:srgbClr val="171717"/>
                    </a:solidFill>
                    <a:latin typeface="Cambria Math" panose="02040503050406030204" pitchFamily="18" charset="0"/>
                  </a:rPr>
                  <a:t>)</a:t>
                </a:r>
                <a:endParaRPr lang="en-US" dirty="0"/>
              </a:p>
            </p:txBody>
          </p:sp>
        </mc:Choice>
        <mc:Fallback xmlns="">
          <p:sp>
            <p:nvSpPr>
              <p:cNvPr id="3" name="Content Placeholder 2">
                <a:extLst>
                  <a:ext uri="{FF2B5EF4-FFF2-40B4-BE49-F238E27FC236}">
                    <a16:creationId xmlns:a16="http://schemas.microsoft.com/office/drawing/2014/main" id="{2BE9EAFF-2DF2-433A-895B-7EA95BF5E4E5}"/>
                  </a:ext>
                </a:extLst>
              </p:cNvPr>
              <p:cNvSpPr>
                <a:spLocks noGrp="1" noRot="1" noChangeAspect="1" noMove="1" noResize="1" noEditPoints="1" noAdjustHandles="1" noChangeArrowheads="1" noChangeShapeType="1" noTextEdit="1"/>
              </p:cNvSpPr>
              <p:nvPr>
                <p:ph idx="1"/>
              </p:nvPr>
            </p:nvSpPr>
            <p:spPr>
              <a:xfrm>
                <a:off x="838200" y="1282700"/>
                <a:ext cx="10515600" cy="4894263"/>
              </a:xfrm>
              <a:blipFill>
                <a:blip r:embed="rId2"/>
                <a:stretch>
                  <a:fillRect l="-406" t="-623" r="-406"/>
                </a:stretch>
              </a:blipFill>
            </p:spPr>
            <p:txBody>
              <a:bodyPr/>
              <a:lstStyle/>
              <a:p>
                <a:r>
                  <a:rPr lang="en-US">
                    <a:noFill/>
                  </a:rPr>
                  <a:t> </a:t>
                </a:r>
              </a:p>
            </p:txBody>
          </p:sp>
        </mc:Fallback>
      </mc:AlternateContent>
    </p:spTree>
    <p:extLst>
      <p:ext uri="{BB962C8B-B14F-4D97-AF65-F5344CB8AC3E}">
        <p14:creationId xmlns:p14="http://schemas.microsoft.com/office/powerpoint/2010/main" val="329331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269B-329C-46BB-8EAD-F3017471DD2A}"/>
              </a:ext>
            </a:extLst>
          </p:cNvPr>
          <p:cNvSpPr>
            <a:spLocks noGrp="1"/>
          </p:cNvSpPr>
          <p:nvPr>
            <p:ph type="title"/>
          </p:nvPr>
        </p:nvSpPr>
        <p:spPr/>
        <p:txBody>
          <a:bodyPr>
            <a:normAutofit/>
          </a:bodyPr>
          <a:lstStyle/>
          <a:p>
            <a:r>
              <a:rPr lang="en-US" sz="1800" b="1" dirty="0">
                <a:latin typeface="Cambria Math" panose="02040503050406030204" pitchFamily="18" charset="0"/>
                <a:ea typeface="Cambria Math" panose="02040503050406030204" pitchFamily="18" charset="0"/>
              </a:rPr>
              <a:t>𝑇(𝑛)=2𝑇(√𝑛)+lg𝑛</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0051D2-4373-42BE-B62B-7F79BECE0788}"/>
                  </a:ext>
                </a:extLst>
              </p:cNvPr>
              <p:cNvSpPr>
                <a:spLocks noGrp="1"/>
              </p:cNvSpPr>
              <p:nvPr>
                <p:ph idx="1"/>
              </p:nvPr>
            </p:nvSpPr>
            <p:spPr>
              <a:xfrm>
                <a:off x="2589212" y="1274233"/>
                <a:ext cx="8915400" cy="5287434"/>
              </a:xfrm>
            </p:spPr>
            <p:txBody>
              <a:bodyPr>
                <a:normAutofit/>
              </a:bodyPr>
              <a:lstStyle/>
              <a:p>
                <a:pPr algn="r" rtl="1"/>
                <a:r>
                  <a:rPr lang="fa-IR" sz="1800" b="0" i="0" u="none" strike="noStrike" baseline="0" dirty="0">
                    <a:latin typeface="Calibri" panose="020F0502020204030204" pitchFamily="34" charset="0"/>
                  </a:rPr>
                  <a:t>طبق قضیه اصلی حل میکنیم :</a:t>
                </a:r>
              </a:p>
              <a:p>
                <a:pPr algn="l"/>
                <a:r>
                  <a:rPr lang="en-US" sz="1800" b="0" i="0" u="none" strike="noStrike" baseline="0" dirty="0">
                    <a:solidFill>
                      <a:srgbClr val="171717"/>
                    </a:solidFill>
                    <a:latin typeface="Cambria Math" panose="02040503050406030204" pitchFamily="18" charset="0"/>
                  </a:rPr>
                  <a:t>𝑛=</a:t>
                </a:r>
                <a14:m>
                  <m:oMath xmlns:m="http://schemas.openxmlformats.org/officeDocument/2006/math">
                    <m:sSup>
                      <m:sSupPr>
                        <m:ctrlPr>
                          <a:rPr lang="en-US" sz="1800" b="0" i="1" u="none" strike="noStrike" baseline="0" smtClean="0">
                            <a:solidFill>
                              <a:srgbClr val="171717"/>
                            </a:solidFill>
                            <a:latin typeface="Cambria Math" panose="02040503050406030204" pitchFamily="18" charset="0"/>
                          </a:rPr>
                        </m:ctrlPr>
                      </m:sSupPr>
                      <m:e>
                        <m:r>
                          <a:rPr lang="en-US" sz="1800" b="0" i="1" u="none" strike="noStrike" baseline="0" smtClean="0">
                            <a:solidFill>
                              <a:srgbClr val="171717"/>
                            </a:solidFill>
                            <a:latin typeface="Cambria Math" panose="02040503050406030204" pitchFamily="18" charset="0"/>
                          </a:rPr>
                          <m:t>2</m:t>
                        </m:r>
                      </m:e>
                      <m:sup>
                        <m:r>
                          <a:rPr lang="en-US" sz="1800" b="0" i="1" u="none" strike="noStrike" baseline="0" smtClean="0">
                            <a:solidFill>
                              <a:srgbClr val="171717"/>
                            </a:solidFill>
                            <a:latin typeface="Cambria Math" panose="02040503050406030204" pitchFamily="18" charset="0"/>
                          </a:rPr>
                          <m:t>𝑚</m:t>
                        </m:r>
                      </m:sup>
                    </m:sSup>
                  </m:oMath>
                </a14:m>
                <a:r>
                  <a:rPr lang="en-US" sz="1800" b="0" i="0" u="none" strike="noStrike" baseline="0" dirty="0">
                    <a:solidFill>
                      <a:srgbClr val="171717"/>
                    </a:solidFill>
                    <a:latin typeface="Cambria Math" panose="02040503050406030204" pitchFamily="18" charset="0"/>
                  </a:rPr>
                  <a:t>   ,    𝑚=</a:t>
                </a:r>
                <a14:m>
                  <m:oMath xmlns:m="http://schemas.openxmlformats.org/officeDocument/2006/math">
                    <m:func>
                      <m:funcPr>
                        <m:ctrlPr>
                          <a:rPr lang="en-US" sz="1800" b="0" i="1" u="none" strike="noStrike" baseline="0" smtClean="0">
                            <a:solidFill>
                              <a:srgbClr val="171717"/>
                            </a:solidFill>
                            <a:latin typeface="Cambria Math" panose="02040503050406030204" pitchFamily="18" charset="0"/>
                          </a:rPr>
                        </m:ctrlPr>
                      </m:funcPr>
                      <m:fName>
                        <m:sSub>
                          <m:sSubPr>
                            <m:ctrlPr>
                              <a:rPr lang="en-US" sz="1800" b="0" i="1" u="none" strike="noStrike" baseline="0" smtClean="0">
                                <a:solidFill>
                                  <a:srgbClr val="171717"/>
                                </a:solidFill>
                                <a:latin typeface="Cambria Math" panose="02040503050406030204" pitchFamily="18" charset="0"/>
                              </a:rPr>
                            </m:ctrlPr>
                          </m:sSubPr>
                          <m:e>
                            <m:r>
                              <m:rPr>
                                <m:sty m:val="p"/>
                              </m:rPr>
                              <a:rPr lang="en-US" sz="1800" b="0" i="0" u="none" strike="noStrike" baseline="0" smtClean="0">
                                <a:solidFill>
                                  <a:srgbClr val="171717"/>
                                </a:solidFill>
                                <a:latin typeface="Cambria Math" panose="02040503050406030204" pitchFamily="18" charset="0"/>
                              </a:rPr>
                              <m:t>log</m:t>
                            </m:r>
                          </m:e>
                          <m:sub>
                            <m:r>
                              <a:rPr lang="en-US" sz="1800" b="0" i="1" u="none" strike="noStrike" baseline="0" smtClean="0">
                                <a:solidFill>
                                  <a:srgbClr val="171717"/>
                                </a:solidFill>
                                <a:latin typeface="Cambria Math" panose="02040503050406030204" pitchFamily="18" charset="0"/>
                              </a:rPr>
                              <m:t>2</m:t>
                            </m:r>
                          </m:sub>
                        </m:sSub>
                      </m:fName>
                      <m:e>
                        <m:r>
                          <a:rPr lang="en-US" sz="1800" b="0" i="1" u="none" strike="noStrike" baseline="0" smtClean="0">
                            <a:solidFill>
                              <a:srgbClr val="171717"/>
                            </a:solidFill>
                            <a:latin typeface="Cambria Math" panose="02040503050406030204" pitchFamily="18" charset="0"/>
                          </a:rPr>
                          <m:t>𝑛</m:t>
                        </m:r>
                      </m:e>
                    </m:func>
                  </m:oMath>
                </a14:m>
                <a:endParaRPr lang="en-US" dirty="0"/>
              </a:p>
              <a:p>
                <a:r>
                  <a:rPr lang="en-US" sz="1800" b="0" i="0" u="none" strike="noStrike" baseline="0" dirty="0">
                    <a:solidFill>
                      <a:srgbClr val="171717"/>
                    </a:solidFill>
                    <a:latin typeface="Cambria Math" panose="02040503050406030204" pitchFamily="18" charset="0"/>
                  </a:rPr>
                  <a:t>𝑇(</a:t>
                </a:r>
                <a14:m>
                  <m:oMath xmlns:m="http://schemas.openxmlformats.org/officeDocument/2006/math">
                    <m:sSup>
                      <m:sSupPr>
                        <m:ctrlPr>
                          <a:rPr lang="en-US" sz="1800" b="0" i="1" u="none" strike="noStrike" baseline="0" smtClean="0">
                            <a:solidFill>
                              <a:srgbClr val="171717"/>
                            </a:solidFill>
                            <a:latin typeface="Cambria Math" panose="02040503050406030204" pitchFamily="18" charset="0"/>
                          </a:rPr>
                        </m:ctrlPr>
                      </m:sSupPr>
                      <m:e>
                        <m:r>
                          <a:rPr lang="en-US" sz="1800" b="0" i="1" u="none" strike="noStrike" baseline="0" smtClean="0">
                            <a:solidFill>
                              <a:srgbClr val="171717"/>
                            </a:solidFill>
                            <a:latin typeface="Cambria Math" panose="02040503050406030204" pitchFamily="18" charset="0"/>
                          </a:rPr>
                          <m:t>2</m:t>
                        </m:r>
                      </m:e>
                      <m:sup>
                        <m:r>
                          <a:rPr lang="en-US" sz="1800" b="0" i="1" u="none" strike="noStrike" baseline="0" smtClean="0">
                            <a:solidFill>
                              <a:srgbClr val="171717"/>
                            </a:solidFill>
                            <a:latin typeface="Cambria Math" panose="02040503050406030204" pitchFamily="18" charset="0"/>
                          </a:rPr>
                          <m:t>𝑚</m:t>
                        </m:r>
                      </m:sup>
                    </m:sSup>
                  </m:oMath>
                </a14:m>
                <a:r>
                  <a:rPr lang="en-US" sz="1800" b="0" i="0" u="none" strike="noStrike" baseline="0" dirty="0">
                    <a:solidFill>
                      <a:srgbClr val="171717"/>
                    </a:solidFill>
                    <a:latin typeface="Cambria Math" panose="02040503050406030204" pitchFamily="18" charset="0"/>
                  </a:rPr>
                  <a:t>)=2𝑇(</a:t>
                </a:r>
                <a14:m>
                  <m:oMath xmlns:m="http://schemas.openxmlformats.org/officeDocument/2006/math">
                    <m:sSup>
                      <m:sSupPr>
                        <m:ctrlPr>
                          <a:rPr lang="en-US" i="1">
                            <a:solidFill>
                              <a:srgbClr val="171717"/>
                            </a:solidFill>
                            <a:latin typeface="Cambria Math" panose="02040503050406030204" pitchFamily="18" charset="0"/>
                          </a:rPr>
                        </m:ctrlPr>
                      </m:sSupPr>
                      <m:e>
                        <m:r>
                          <a:rPr lang="en-US" i="1">
                            <a:solidFill>
                              <a:srgbClr val="171717"/>
                            </a:solidFill>
                            <a:latin typeface="Cambria Math" panose="02040503050406030204" pitchFamily="18" charset="0"/>
                          </a:rPr>
                          <m:t>2</m:t>
                        </m:r>
                      </m:e>
                      <m:sup>
                        <m:r>
                          <a:rPr lang="en-US" i="1">
                            <a:solidFill>
                              <a:srgbClr val="171717"/>
                            </a:solidFill>
                            <a:latin typeface="Cambria Math" panose="02040503050406030204" pitchFamily="18" charset="0"/>
                          </a:rPr>
                          <m:t>𝑚</m:t>
                        </m:r>
                        <m:r>
                          <a:rPr lang="en-US" b="0" i="1" smtClean="0">
                            <a:solidFill>
                              <a:srgbClr val="171717"/>
                            </a:solidFill>
                            <a:latin typeface="Cambria Math" panose="02040503050406030204" pitchFamily="18" charset="0"/>
                          </a:rPr>
                          <m:t>/</m:t>
                        </m:r>
                        <m:r>
                          <a:rPr lang="en-US" b="0" i="1" smtClean="0">
                            <a:solidFill>
                              <a:srgbClr val="171717"/>
                            </a:solidFill>
                            <a:latin typeface="Cambria Math" panose="02040503050406030204" pitchFamily="18" charset="0"/>
                          </a:rPr>
                          <m:t>2</m:t>
                        </m:r>
                      </m:sup>
                    </m:sSup>
                  </m:oMath>
                </a14:m>
                <a:r>
                  <a:rPr lang="en-US" sz="1800" b="0" i="0" u="none" strike="noStrike" baseline="0" dirty="0">
                    <a:solidFill>
                      <a:srgbClr val="171717"/>
                    </a:solidFill>
                    <a:latin typeface="Cambria Math" panose="02040503050406030204" pitchFamily="18" charset="0"/>
                  </a:rPr>
                  <a:t>)+𝑚 </a:t>
                </a:r>
              </a:p>
              <a:p>
                <a:pPr algn="l"/>
                <a:r>
                  <a:rPr lang="en-US" sz="1800" b="0" i="0" u="none" strike="noStrike" baseline="0" dirty="0">
                    <a:solidFill>
                      <a:srgbClr val="171717"/>
                    </a:solidFill>
                    <a:latin typeface="Cambria Math" panose="02040503050406030204" pitchFamily="18" charset="0"/>
                  </a:rPr>
                  <a:t>𝑃(𝑚)=𝑇(</a:t>
                </a:r>
                <a14:m>
                  <m:oMath xmlns:m="http://schemas.openxmlformats.org/officeDocument/2006/math">
                    <m:sSup>
                      <m:sSupPr>
                        <m:ctrlPr>
                          <a:rPr lang="en-US" sz="1800" b="0" i="1" u="none" strike="noStrike" baseline="0" smtClean="0">
                            <a:solidFill>
                              <a:srgbClr val="171717"/>
                            </a:solidFill>
                            <a:latin typeface="Cambria Math" panose="02040503050406030204" pitchFamily="18" charset="0"/>
                          </a:rPr>
                        </m:ctrlPr>
                      </m:sSupPr>
                      <m:e>
                        <m:r>
                          <a:rPr lang="en-US" sz="1800" b="0" i="1" u="none" strike="noStrike" baseline="0" smtClean="0">
                            <a:solidFill>
                              <a:srgbClr val="171717"/>
                            </a:solidFill>
                            <a:latin typeface="Cambria Math" panose="02040503050406030204" pitchFamily="18" charset="0"/>
                          </a:rPr>
                          <m:t>2</m:t>
                        </m:r>
                      </m:e>
                      <m:sup>
                        <m:r>
                          <a:rPr lang="en-US" sz="1800" b="0" i="1" u="none" strike="noStrike" baseline="0" smtClean="0">
                            <a:solidFill>
                              <a:srgbClr val="171717"/>
                            </a:solidFill>
                            <a:latin typeface="Cambria Math" panose="02040503050406030204" pitchFamily="18" charset="0"/>
                          </a:rPr>
                          <m:t>𝑚</m:t>
                        </m:r>
                      </m:sup>
                    </m:sSup>
                  </m:oMath>
                </a14:m>
                <a:r>
                  <a:rPr lang="en-US" sz="1800" b="0" i="0" u="none" strike="noStrike" baseline="0" dirty="0">
                    <a:solidFill>
                      <a:srgbClr val="171717"/>
                    </a:solidFill>
                    <a:latin typeface="Cambria Math" panose="02040503050406030204" pitchFamily="18" charset="0"/>
                  </a:rPr>
                  <a:t>)/2 </a:t>
                </a:r>
              </a:p>
              <a:p>
                <a:pPr algn="l"/>
                <a:r>
                  <a:rPr lang="en-US" sz="1800" b="0" i="0" u="none" strike="noStrike" baseline="0" dirty="0">
                    <a:solidFill>
                      <a:srgbClr val="171717"/>
                    </a:solidFill>
                    <a:latin typeface="Cambria Math" panose="02040503050406030204" pitchFamily="18" charset="0"/>
                  </a:rPr>
                  <a:t>𝑃(𝑚/2)=𝑇(</a:t>
                </a:r>
                <a14:m>
                  <m:oMath xmlns:m="http://schemas.openxmlformats.org/officeDocument/2006/math">
                    <m:sSup>
                      <m:sSupPr>
                        <m:ctrlPr>
                          <a:rPr lang="en-US" sz="1800" b="0" i="1" u="none" strike="noStrike" baseline="0" smtClean="0">
                            <a:solidFill>
                              <a:srgbClr val="171717"/>
                            </a:solidFill>
                            <a:latin typeface="Cambria Math" panose="02040503050406030204" pitchFamily="18" charset="0"/>
                          </a:rPr>
                        </m:ctrlPr>
                      </m:sSupPr>
                      <m:e>
                        <m:r>
                          <a:rPr lang="en-US" sz="1800" b="0" i="1" u="none" strike="noStrike" baseline="0" smtClean="0">
                            <a:solidFill>
                              <a:srgbClr val="171717"/>
                            </a:solidFill>
                            <a:latin typeface="Cambria Math" panose="02040503050406030204" pitchFamily="18" charset="0"/>
                          </a:rPr>
                          <m:t>2</m:t>
                        </m:r>
                      </m:e>
                      <m:sup>
                        <m:r>
                          <a:rPr lang="en-US" sz="1800" b="0" i="1" u="none" strike="noStrike" baseline="0" smtClean="0">
                            <a:solidFill>
                              <a:srgbClr val="171717"/>
                            </a:solidFill>
                            <a:latin typeface="Cambria Math" panose="02040503050406030204" pitchFamily="18" charset="0"/>
                          </a:rPr>
                          <m:t>𝑚</m:t>
                        </m:r>
                        <m:r>
                          <a:rPr lang="en-US" sz="1800" b="0" i="1" u="none" strike="noStrike" baseline="0" smtClean="0">
                            <a:solidFill>
                              <a:srgbClr val="171717"/>
                            </a:solidFill>
                            <a:latin typeface="Cambria Math" panose="02040503050406030204" pitchFamily="18" charset="0"/>
                          </a:rPr>
                          <m:t>/</m:t>
                        </m:r>
                        <m:r>
                          <a:rPr lang="en-US" sz="1800" b="0" i="1" u="none" strike="noStrike" baseline="0" smtClean="0">
                            <a:solidFill>
                              <a:srgbClr val="171717"/>
                            </a:solidFill>
                            <a:latin typeface="Cambria Math" panose="02040503050406030204" pitchFamily="18" charset="0"/>
                          </a:rPr>
                          <m:t>2</m:t>
                        </m:r>
                      </m:sup>
                    </m:sSup>
                  </m:oMath>
                </a14:m>
                <a:r>
                  <a:rPr lang="en-US" sz="1800" b="0" i="0" u="none" strike="noStrike" baseline="0" dirty="0">
                    <a:solidFill>
                      <a:srgbClr val="171717"/>
                    </a:solidFill>
                    <a:latin typeface="Cambria Math" panose="02040503050406030204" pitchFamily="18" charset="0"/>
                  </a:rPr>
                  <a:t>)/2 </a:t>
                </a:r>
              </a:p>
              <a:p>
                <a:pPr algn="l"/>
                <a:r>
                  <a:rPr lang="en-US" sz="1800" b="0" i="0" u="none" strike="noStrike" baseline="0" dirty="0">
                    <a:solidFill>
                      <a:srgbClr val="171717"/>
                    </a:solidFill>
                    <a:latin typeface="Cambria Math" panose="02040503050406030204" pitchFamily="18" charset="0"/>
                  </a:rPr>
                  <a:t>𝑇(</a:t>
                </a:r>
                <a14:m>
                  <m:oMath xmlns:m="http://schemas.openxmlformats.org/officeDocument/2006/math">
                    <m:sSup>
                      <m:sSupPr>
                        <m:ctrlPr>
                          <a:rPr lang="en-US" sz="1800" b="0" i="1" u="none" strike="noStrike" baseline="0" smtClean="0">
                            <a:solidFill>
                              <a:srgbClr val="171717"/>
                            </a:solidFill>
                            <a:latin typeface="Cambria Math" panose="02040503050406030204" pitchFamily="18" charset="0"/>
                          </a:rPr>
                        </m:ctrlPr>
                      </m:sSupPr>
                      <m:e>
                        <m:r>
                          <a:rPr lang="en-US" sz="1800" b="0" i="1" u="none" strike="noStrike" baseline="0" smtClean="0">
                            <a:solidFill>
                              <a:srgbClr val="171717"/>
                            </a:solidFill>
                            <a:latin typeface="Cambria Math" panose="02040503050406030204" pitchFamily="18" charset="0"/>
                          </a:rPr>
                          <m:t>2</m:t>
                        </m:r>
                      </m:e>
                      <m:sup>
                        <m:r>
                          <a:rPr lang="en-US" sz="1800" b="0" i="1" u="none" strike="noStrike" baseline="0" smtClean="0">
                            <a:solidFill>
                              <a:srgbClr val="171717"/>
                            </a:solidFill>
                            <a:latin typeface="Cambria Math" panose="02040503050406030204" pitchFamily="18" charset="0"/>
                          </a:rPr>
                          <m:t>𝑚</m:t>
                        </m:r>
                        <m:r>
                          <a:rPr lang="en-US" sz="1800" b="0" i="1" u="none" strike="noStrike" baseline="0" smtClean="0">
                            <a:solidFill>
                              <a:srgbClr val="171717"/>
                            </a:solidFill>
                            <a:latin typeface="Cambria Math" panose="02040503050406030204" pitchFamily="18" charset="0"/>
                          </a:rPr>
                          <m:t>/</m:t>
                        </m:r>
                        <m:r>
                          <a:rPr lang="en-US" sz="1800" b="0" i="1" u="none" strike="noStrike" baseline="0" smtClean="0">
                            <a:solidFill>
                              <a:srgbClr val="171717"/>
                            </a:solidFill>
                            <a:latin typeface="Cambria Math" panose="02040503050406030204" pitchFamily="18" charset="0"/>
                          </a:rPr>
                          <m:t>2</m:t>
                        </m:r>
                      </m:sup>
                    </m:sSup>
                  </m:oMath>
                </a14:m>
                <a:r>
                  <a:rPr lang="en-US" sz="1800" b="0" i="0" u="none" strike="noStrike" baseline="0" dirty="0">
                    <a:solidFill>
                      <a:srgbClr val="171717"/>
                    </a:solidFill>
                    <a:latin typeface="Cambria Math" panose="02040503050406030204" pitchFamily="18" charset="0"/>
                  </a:rPr>
                  <a:t>)=2 𝑃(𝑚/2)</a:t>
                </a:r>
              </a:p>
              <a:p>
                <a:pPr algn="l"/>
                <a:r>
                  <a:rPr lang="en-US" sz="1800" b="0" i="0" u="none" strike="noStrike" baseline="0" dirty="0">
                    <a:solidFill>
                      <a:srgbClr val="171717"/>
                    </a:solidFill>
                    <a:latin typeface="Cambria Math" panose="02040503050406030204" pitchFamily="18" charset="0"/>
                  </a:rPr>
                  <a:t>𝑃(𝑚)=𝑇(</a:t>
                </a:r>
                <a14:m>
                  <m:oMath xmlns:m="http://schemas.openxmlformats.org/officeDocument/2006/math">
                    <m:sSup>
                      <m:sSupPr>
                        <m:ctrlPr>
                          <a:rPr lang="en-US" sz="1800" b="0" i="1" u="none" strike="noStrike" baseline="0" smtClean="0">
                            <a:solidFill>
                              <a:srgbClr val="171717"/>
                            </a:solidFill>
                            <a:latin typeface="Cambria Math" panose="02040503050406030204" pitchFamily="18" charset="0"/>
                          </a:rPr>
                        </m:ctrlPr>
                      </m:sSupPr>
                      <m:e>
                        <m:r>
                          <a:rPr lang="en-US" sz="1800" b="0" i="1" u="none" strike="noStrike" baseline="0" smtClean="0">
                            <a:solidFill>
                              <a:srgbClr val="171717"/>
                            </a:solidFill>
                            <a:latin typeface="Cambria Math" panose="02040503050406030204" pitchFamily="18" charset="0"/>
                          </a:rPr>
                          <m:t>2</m:t>
                        </m:r>
                      </m:e>
                      <m:sup>
                        <m:r>
                          <a:rPr lang="en-US" sz="1800" b="0" i="1" u="none" strike="noStrike" baseline="0" smtClean="0">
                            <a:solidFill>
                              <a:srgbClr val="171717"/>
                            </a:solidFill>
                            <a:latin typeface="Cambria Math" panose="02040503050406030204" pitchFamily="18" charset="0"/>
                          </a:rPr>
                          <m:t>𝑚</m:t>
                        </m:r>
                        <m:r>
                          <a:rPr lang="en-US" sz="1800" b="0" i="1" u="none" strike="noStrike" baseline="0" smtClean="0">
                            <a:solidFill>
                              <a:srgbClr val="171717"/>
                            </a:solidFill>
                            <a:latin typeface="Cambria Math" panose="02040503050406030204" pitchFamily="18" charset="0"/>
                          </a:rPr>
                          <m:t>/</m:t>
                        </m:r>
                        <m:r>
                          <a:rPr lang="en-US" sz="1800" b="0" i="1" u="none" strike="noStrike" baseline="0" smtClean="0">
                            <a:solidFill>
                              <a:srgbClr val="171717"/>
                            </a:solidFill>
                            <a:latin typeface="Cambria Math" panose="02040503050406030204" pitchFamily="18" charset="0"/>
                          </a:rPr>
                          <m:t>2</m:t>
                        </m:r>
                      </m:sup>
                    </m:sSup>
                  </m:oMath>
                </a14:m>
                <a:r>
                  <a:rPr lang="en-US" sz="1800" b="0" i="0" u="none" strike="noStrike" baseline="0" dirty="0">
                    <a:solidFill>
                      <a:srgbClr val="171717"/>
                    </a:solidFill>
                    <a:latin typeface="Cambria Math" panose="02040503050406030204" pitchFamily="18" charset="0"/>
                  </a:rPr>
                  <a:t>)+𝑚/2 </a:t>
                </a:r>
              </a:p>
              <a:p>
                <a:pPr algn="l"/>
                <a:r>
                  <a:rPr lang="en-US" sz="1800" b="0" i="0" u="none" strike="noStrike" baseline="0" dirty="0">
                    <a:solidFill>
                      <a:srgbClr val="171717"/>
                    </a:solidFill>
                    <a:latin typeface="Cambria Math" panose="02040503050406030204" pitchFamily="18" charset="0"/>
                  </a:rPr>
                  <a:t>𝑃(𝑚)=2 𝑃(𝑚/2)+𝑚/2</a:t>
                </a:r>
              </a:p>
              <a:p>
                <a:pPr algn="r" rtl="1"/>
                <a:r>
                  <a:rPr lang="fa-IR" sz="1800" b="0" i="0" u="none" strike="noStrike" baseline="0" dirty="0">
                    <a:solidFill>
                      <a:srgbClr val="171717"/>
                    </a:solidFill>
                    <a:latin typeface="Calibri" panose="020F0502020204030204" pitchFamily="34" charset="0"/>
                  </a:rPr>
                  <a:t>حال عبارت به دست آمده را میتوان با قضیه اصلی محاسبه نمود :</a:t>
                </a:r>
                <a:endParaRPr lang="en-US" dirty="0">
                  <a:solidFill>
                    <a:srgbClr val="171717"/>
                  </a:solidFill>
                  <a:latin typeface="Cambria Math" panose="02040503050406030204" pitchFamily="18" charset="0"/>
                </a:endParaRPr>
              </a:p>
              <a:p>
                <a:pPr algn="l"/>
                <a:r>
                  <a:rPr lang="en-US" sz="1800" b="0" i="0" u="none" strike="noStrike" baseline="0" dirty="0">
                    <a:solidFill>
                      <a:srgbClr val="171717"/>
                    </a:solidFill>
                    <a:latin typeface="Cambria Math" panose="02040503050406030204" pitchFamily="18" charset="0"/>
                  </a:rPr>
                  <a:t>𝑎=2 ,𝑏=2    ,    𝑓(𝑚)=𝑚/2 </a:t>
                </a:r>
              </a:p>
              <a:p>
                <a14:m>
                  <m:oMath xmlns:m="http://schemas.openxmlformats.org/officeDocument/2006/math">
                    <m:sSup>
                      <m:sSupPr>
                        <m:ctrlPr>
                          <a:rPr lang="en-US" sz="1800" b="0" i="1" u="none" strike="noStrike" baseline="0" dirty="0" smtClean="0">
                            <a:solidFill>
                              <a:srgbClr val="171717"/>
                            </a:solidFill>
                            <a:latin typeface="Cambria Math" panose="02040503050406030204" pitchFamily="18" charset="0"/>
                          </a:rPr>
                        </m:ctrlPr>
                      </m:sSupPr>
                      <m:e>
                        <m:r>
                          <a:rPr lang="en-US" sz="1800" b="0" i="1" u="none" strike="noStrike" baseline="0" dirty="0" smtClean="0">
                            <a:solidFill>
                              <a:srgbClr val="171717"/>
                            </a:solidFill>
                            <a:latin typeface="Cambria Math" panose="02040503050406030204" pitchFamily="18" charset="0"/>
                          </a:rPr>
                          <m:t>𝑚</m:t>
                        </m:r>
                      </m:e>
                      <m:sup>
                        <m:func>
                          <m:funcPr>
                            <m:ctrlPr>
                              <a:rPr lang="en-US" sz="1800" b="0" i="1" u="none" strike="noStrike" baseline="0" dirty="0" smtClean="0">
                                <a:solidFill>
                                  <a:srgbClr val="171717"/>
                                </a:solidFill>
                                <a:latin typeface="Cambria Math" panose="02040503050406030204" pitchFamily="18" charset="0"/>
                              </a:rPr>
                            </m:ctrlPr>
                          </m:funcPr>
                          <m:fName>
                            <m:sSub>
                              <m:sSubPr>
                                <m:ctrlPr>
                                  <a:rPr lang="en-US" sz="1800" b="0" i="1" u="none" strike="noStrike" baseline="0" dirty="0" smtClean="0">
                                    <a:solidFill>
                                      <a:srgbClr val="171717"/>
                                    </a:solidFill>
                                    <a:latin typeface="Cambria Math" panose="02040503050406030204" pitchFamily="18" charset="0"/>
                                  </a:rPr>
                                </m:ctrlPr>
                              </m:sSubPr>
                              <m:e>
                                <m:r>
                                  <m:rPr>
                                    <m:sty m:val="p"/>
                                  </m:rPr>
                                  <a:rPr lang="en-US" sz="1800" b="0" i="0" u="none" strike="noStrike" baseline="0" dirty="0" smtClean="0">
                                    <a:solidFill>
                                      <a:srgbClr val="171717"/>
                                    </a:solidFill>
                                    <a:latin typeface="Cambria Math" panose="02040503050406030204" pitchFamily="18" charset="0"/>
                                  </a:rPr>
                                  <m:t>log</m:t>
                                </m:r>
                              </m:e>
                              <m:sub>
                                <m:r>
                                  <a:rPr lang="en-US" sz="1800" b="0" i="1" u="none" strike="noStrike" baseline="0" dirty="0" smtClean="0">
                                    <a:solidFill>
                                      <a:srgbClr val="171717"/>
                                    </a:solidFill>
                                    <a:latin typeface="Cambria Math" panose="02040503050406030204" pitchFamily="18" charset="0"/>
                                  </a:rPr>
                                  <m:t>𝑎</m:t>
                                </m:r>
                              </m:sub>
                            </m:sSub>
                          </m:fName>
                          <m:e>
                            <m:r>
                              <a:rPr lang="en-US" sz="1800" b="0" i="1" u="none" strike="noStrike" baseline="0" dirty="0" smtClean="0">
                                <a:solidFill>
                                  <a:srgbClr val="171717"/>
                                </a:solidFill>
                                <a:latin typeface="Cambria Math" panose="02040503050406030204" pitchFamily="18" charset="0"/>
                              </a:rPr>
                              <m:t>𝑏</m:t>
                            </m:r>
                          </m:e>
                        </m:func>
                      </m:sup>
                    </m:sSup>
                  </m:oMath>
                </a14:m>
                <a:r>
                  <a:rPr lang="en-US" sz="1800" b="0" i="0" u="none" strike="noStrike" baseline="0" dirty="0">
                    <a:solidFill>
                      <a:srgbClr val="171717"/>
                    </a:solidFill>
                    <a:latin typeface="Cambria Math" panose="02040503050406030204" pitchFamily="18" charset="0"/>
                  </a:rPr>
                  <a:t>= </a:t>
                </a:r>
                <a14:m>
                  <m:oMath xmlns:m="http://schemas.openxmlformats.org/officeDocument/2006/math">
                    <m:sSup>
                      <m:sSupPr>
                        <m:ctrlPr>
                          <a:rPr lang="en-US" i="1" dirty="0">
                            <a:solidFill>
                              <a:srgbClr val="171717"/>
                            </a:solidFill>
                            <a:latin typeface="Cambria Math" panose="02040503050406030204" pitchFamily="18" charset="0"/>
                          </a:rPr>
                        </m:ctrlPr>
                      </m:sSupPr>
                      <m:e>
                        <m:r>
                          <a:rPr lang="en-US" i="1" dirty="0">
                            <a:solidFill>
                              <a:srgbClr val="171717"/>
                            </a:solidFill>
                            <a:latin typeface="Cambria Math" panose="02040503050406030204" pitchFamily="18" charset="0"/>
                          </a:rPr>
                          <m:t>𝑚</m:t>
                        </m:r>
                      </m:e>
                      <m:sup>
                        <m:func>
                          <m:funcPr>
                            <m:ctrlPr>
                              <a:rPr lang="en-US" i="1" dirty="0" smtClean="0">
                                <a:solidFill>
                                  <a:srgbClr val="171717"/>
                                </a:solidFill>
                                <a:latin typeface="Cambria Math" panose="02040503050406030204" pitchFamily="18" charset="0"/>
                              </a:rPr>
                            </m:ctrlPr>
                          </m:funcPr>
                          <m:fName>
                            <m:sSub>
                              <m:sSubPr>
                                <m:ctrlPr>
                                  <a:rPr lang="en-US" i="1" dirty="0">
                                    <a:solidFill>
                                      <a:srgbClr val="171717"/>
                                    </a:solidFill>
                                    <a:latin typeface="Cambria Math" panose="02040503050406030204" pitchFamily="18" charset="0"/>
                                  </a:rPr>
                                </m:ctrlPr>
                              </m:sSubPr>
                              <m:e>
                                <m:r>
                                  <m:rPr>
                                    <m:sty m:val="p"/>
                                  </m:rPr>
                                  <a:rPr lang="en-US" dirty="0">
                                    <a:solidFill>
                                      <a:srgbClr val="171717"/>
                                    </a:solidFill>
                                    <a:latin typeface="Cambria Math" panose="02040503050406030204" pitchFamily="18" charset="0"/>
                                  </a:rPr>
                                  <m:t>log</m:t>
                                </m:r>
                              </m:e>
                              <m:sub>
                                <m:r>
                                  <a:rPr lang="en-US" b="0" i="1" dirty="0" smtClean="0">
                                    <a:solidFill>
                                      <a:srgbClr val="171717"/>
                                    </a:solidFill>
                                    <a:latin typeface="Cambria Math" panose="02040503050406030204" pitchFamily="18" charset="0"/>
                                  </a:rPr>
                                  <m:t>2</m:t>
                                </m:r>
                              </m:sub>
                            </m:sSub>
                          </m:fName>
                          <m:e>
                            <m:r>
                              <a:rPr lang="en-US" b="0" i="1" dirty="0" smtClean="0">
                                <a:solidFill>
                                  <a:srgbClr val="171717"/>
                                </a:solidFill>
                                <a:latin typeface="Cambria Math" panose="02040503050406030204" pitchFamily="18" charset="0"/>
                              </a:rPr>
                              <m:t>2</m:t>
                            </m:r>
                          </m:e>
                        </m:func>
                      </m:sup>
                    </m:sSup>
                    <m:r>
                      <a:rPr lang="en-US" i="1" dirty="0">
                        <a:solidFill>
                          <a:srgbClr val="171717"/>
                        </a:solidFill>
                        <a:latin typeface="Cambria Math" panose="02040503050406030204" pitchFamily="18" charset="0"/>
                      </a:rPr>
                      <m:t> </m:t>
                    </m:r>
                  </m:oMath>
                </a14:m>
                <a:r>
                  <a:rPr lang="en-US" sz="1800" b="0" i="0" u="none" strike="noStrike" baseline="0" dirty="0">
                    <a:solidFill>
                      <a:srgbClr val="171717"/>
                    </a:solidFill>
                    <a:latin typeface="Cambria Math" panose="02040503050406030204" pitchFamily="18" charset="0"/>
                  </a:rPr>
                  <a:t>=𝑚</a:t>
                </a:r>
              </a:p>
              <a:p>
                <a:r>
                  <a:rPr lang="en-US" sz="1800" b="0" i="0" u="none" strike="noStrike" baseline="0" dirty="0">
                    <a:solidFill>
                      <a:srgbClr val="171717"/>
                    </a:solidFill>
                    <a:latin typeface="Cambria Math" panose="02040503050406030204" pitchFamily="18" charset="0"/>
                  </a:rPr>
                  <a:t>𝑃(𝑚)∈𝜃(𝑚</a:t>
                </a:r>
                <a:r>
                  <a:rPr lang="en-US" sz="1800" b="0" u="none" strike="noStrike" baseline="0" dirty="0">
                    <a:solidFill>
                      <a:srgbClr val="171717"/>
                    </a:solidFill>
                  </a:rPr>
                  <a:t> </a:t>
                </a:r>
                <a14:m>
                  <m:oMath xmlns:m="http://schemas.openxmlformats.org/officeDocument/2006/math">
                    <m:func>
                      <m:funcPr>
                        <m:ctrlPr>
                          <a:rPr lang="en-US" sz="1800" b="0" i="1" u="none" strike="noStrike" baseline="0" dirty="0" smtClean="0">
                            <a:solidFill>
                              <a:srgbClr val="171717"/>
                            </a:solidFill>
                            <a:latin typeface="Cambria Math" panose="02040503050406030204" pitchFamily="18" charset="0"/>
                          </a:rPr>
                        </m:ctrlPr>
                      </m:funcPr>
                      <m:fName>
                        <m:sSub>
                          <m:sSubPr>
                            <m:ctrlPr>
                              <a:rPr lang="en-US" sz="1800" b="0" i="1" u="none" strike="noStrike" baseline="0" dirty="0" smtClean="0">
                                <a:solidFill>
                                  <a:srgbClr val="171717"/>
                                </a:solidFill>
                                <a:latin typeface="Cambria Math" panose="02040503050406030204" pitchFamily="18" charset="0"/>
                              </a:rPr>
                            </m:ctrlPr>
                          </m:sSubPr>
                          <m:e>
                            <m:r>
                              <m:rPr>
                                <m:sty m:val="p"/>
                              </m:rPr>
                              <a:rPr lang="en-US" sz="1800" b="0" i="0" u="none" strike="noStrike" baseline="0" dirty="0" smtClean="0">
                                <a:solidFill>
                                  <a:srgbClr val="171717"/>
                                </a:solidFill>
                                <a:latin typeface="Cambria Math" panose="02040503050406030204" pitchFamily="18" charset="0"/>
                              </a:rPr>
                              <m:t>log</m:t>
                            </m:r>
                          </m:e>
                          <m:sub>
                            <m:r>
                              <a:rPr lang="en-US" sz="1800" b="0" i="1" u="none" strike="noStrike" baseline="0" dirty="0" smtClean="0">
                                <a:solidFill>
                                  <a:srgbClr val="171717"/>
                                </a:solidFill>
                                <a:latin typeface="Cambria Math" panose="02040503050406030204" pitchFamily="18" charset="0"/>
                              </a:rPr>
                              <m:t>2</m:t>
                            </m:r>
                          </m:sub>
                        </m:sSub>
                      </m:fName>
                      <m:e>
                        <m:r>
                          <a:rPr lang="en-US" sz="1800" b="0" i="1" u="none" strike="noStrike" baseline="0" dirty="0" smtClean="0">
                            <a:solidFill>
                              <a:srgbClr val="171717"/>
                            </a:solidFill>
                            <a:latin typeface="Cambria Math" panose="02040503050406030204" pitchFamily="18" charset="0"/>
                          </a:rPr>
                          <m:t>𝑚</m:t>
                        </m:r>
                      </m:e>
                    </m:func>
                  </m:oMath>
                </a14:m>
                <a:r>
                  <a:rPr lang="en-US" sz="1800" b="0" i="0" u="none" strike="noStrike" baseline="0" dirty="0">
                    <a:solidFill>
                      <a:srgbClr val="171717"/>
                    </a:solidFill>
                    <a:latin typeface="Cambria Math" panose="02040503050406030204" pitchFamily="18" charset="0"/>
                  </a:rPr>
                  <a:t>)    </a:t>
                </a:r>
                <a:r>
                  <a:rPr lang="en-US" sz="1800" b="0" i="0" u="none" strike="noStrike" baseline="0" dirty="0">
                    <a:solidFill>
                      <a:srgbClr val="171717"/>
                    </a:solidFill>
                    <a:latin typeface="Cambria Math" panose="02040503050406030204" pitchFamily="18" charset="0"/>
                    <a:ea typeface="Cambria Math" panose="02040503050406030204" pitchFamily="18" charset="0"/>
                  </a:rPr>
                  <a:t>=&gt; </a:t>
                </a:r>
                <a:r>
                  <a:rPr lang="en-US" dirty="0">
                    <a:latin typeface="Cambria Math" panose="02040503050406030204" pitchFamily="18" charset="0"/>
                    <a:ea typeface="Cambria Math" panose="02040503050406030204" pitchFamily="18" charset="0"/>
                  </a:rPr>
                  <a:t>𝑇(</a:t>
                </a:r>
                <a14:m>
                  <m:oMath xmlns:m="http://schemas.openxmlformats.org/officeDocument/2006/math">
                    <m:sSup>
                      <m:sSupPr>
                        <m:ctrlPr>
                          <a:rPr lang="en-US" i="1">
                            <a:solidFill>
                              <a:srgbClr val="171717"/>
                            </a:solidFill>
                            <a:latin typeface="Cambria Math" panose="02040503050406030204" pitchFamily="18" charset="0"/>
                            <a:ea typeface="Cambria Math" panose="02040503050406030204" pitchFamily="18" charset="0"/>
                          </a:rPr>
                        </m:ctrlPr>
                      </m:sSupPr>
                      <m:e>
                        <m:r>
                          <a:rPr lang="en-US" i="1">
                            <a:solidFill>
                              <a:srgbClr val="171717"/>
                            </a:solidFill>
                            <a:latin typeface="Cambria Math" panose="02040503050406030204" pitchFamily="18" charset="0"/>
                            <a:ea typeface="Cambria Math" panose="02040503050406030204" pitchFamily="18" charset="0"/>
                          </a:rPr>
                          <m:t>2</m:t>
                        </m:r>
                      </m:e>
                      <m:sup>
                        <m:r>
                          <a:rPr lang="en-US" i="1">
                            <a:solidFill>
                              <a:srgbClr val="171717"/>
                            </a:solidFill>
                            <a:latin typeface="Cambria Math" panose="02040503050406030204" pitchFamily="18" charset="0"/>
                            <a:ea typeface="Cambria Math" panose="02040503050406030204" pitchFamily="18" charset="0"/>
                          </a:rPr>
                          <m:t>𝑚</m:t>
                        </m:r>
                      </m:sup>
                    </m:sSup>
                  </m:oMath>
                </a14:m>
                <a:r>
                  <a:rPr lang="en-US" dirty="0">
                    <a:latin typeface="Cambria Math" panose="02040503050406030204" pitchFamily="18" charset="0"/>
                    <a:ea typeface="Cambria Math" panose="02040503050406030204" pitchFamily="18" charset="0"/>
                  </a:rPr>
                  <a:t>)∈2 𝜃(</a:t>
                </a:r>
                <a:r>
                  <a:rPr lang="en-US" dirty="0">
                    <a:solidFill>
                      <a:srgbClr val="171717"/>
                    </a:solidFill>
                    <a:latin typeface="Cambria Math" panose="02040503050406030204" pitchFamily="18" charset="0"/>
                  </a:rPr>
                  <a:t>𝑚</a:t>
                </a:r>
                <a:r>
                  <a:rPr lang="en-US" dirty="0">
                    <a:solidFill>
                      <a:srgbClr val="171717"/>
                    </a:solidFill>
                  </a:rPr>
                  <a:t> </a:t>
                </a:r>
                <a14:m>
                  <m:oMath xmlns:m="http://schemas.openxmlformats.org/officeDocument/2006/math">
                    <m:func>
                      <m:funcPr>
                        <m:ctrlPr>
                          <a:rPr lang="en-US" i="1" dirty="0">
                            <a:solidFill>
                              <a:srgbClr val="171717"/>
                            </a:solidFill>
                            <a:latin typeface="Cambria Math" panose="02040503050406030204" pitchFamily="18" charset="0"/>
                          </a:rPr>
                        </m:ctrlPr>
                      </m:funcPr>
                      <m:fName>
                        <m:sSub>
                          <m:sSubPr>
                            <m:ctrlPr>
                              <a:rPr lang="en-US" i="1" dirty="0">
                                <a:solidFill>
                                  <a:srgbClr val="171717"/>
                                </a:solidFill>
                                <a:latin typeface="Cambria Math" panose="02040503050406030204" pitchFamily="18" charset="0"/>
                              </a:rPr>
                            </m:ctrlPr>
                          </m:sSubPr>
                          <m:e>
                            <m:r>
                              <m:rPr>
                                <m:sty m:val="p"/>
                              </m:rPr>
                              <a:rPr lang="en-US" dirty="0">
                                <a:solidFill>
                                  <a:srgbClr val="171717"/>
                                </a:solidFill>
                                <a:latin typeface="Cambria Math" panose="02040503050406030204" pitchFamily="18" charset="0"/>
                              </a:rPr>
                              <m:t>log</m:t>
                            </m:r>
                          </m:e>
                          <m:sub>
                            <m:r>
                              <a:rPr lang="en-US" i="1" dirty="0">
                                <a:solidFill>
                                  <a:srgbClr val="171717"/>
                                </a:solidFill>
                                <a:latin typeface="Cambria Math" panose="02040503050406030204" pitchFamily="18" charset="0"/>
                              </a:rPr>
                              <m:t>2</m:t>
                            </m:r>
                          </m:sub>
                        </m:sSub>
                      </m:fName>
                      <m:e>
                        <m:r>
                          <a:rPr lang="en-US" i="1" dirty="0">
                            <a:solidFill>
                              <a:srgbClr val="171717"/>
                            </a:solidFill>
                            <a:latin typeface="Cambria Math" panose="02040503050406030204" pitchFamily="18" charset="0"/>
                          </a:rPr>
                          <m:t>𝑚</m:t>
                        </m:r>
                      </m:e>
                    </m:func>
                  </m:oMath>
                </a14:m>
                <a:r>
                  <a:rPr lang="en-US" dirty="0">
                    <a:latin typeface="Cambria Math" panose="02040503050406030204" pitchFamily="18" charset="0"/>
                    <a:ea typeface="Cambria Math" panose="02040503050406030204" pitchFamily="18" charset="0"/>
                  </a:rPr>
                  <a:t>)=𝜃(</a:t>
                </a:r>
                <a:r>
                  <a:rPr lang="en-US" dirty="0">
                    <a:solidFill>
                      <a:srgbClr val="171717"/>
                    </a:solidFill>
                    <a:latin typeface="Cambria Math" panose="02040503050406030204" pitchFamily="18" charset="0"/>
                  </a:rPr>
                  <a:t>𝑚</a:t>
                </a:r>
                <a:r>
                  <a:rPr lang="en-US" dirty="0">
                    <a:solidFill>
                      <a:srgbClr val="171717"/>
                    </a:solidFill>
                  </a:rPr>
                  <a:t> </a:t>
                </a:r>
                <a14:m>
                  <m:oMath xmlns:m="http://schemas.openxmlformats.org/officeDocument/2006/math">
                    <m:func>
                      <m:funcPr>
                        <m:ctrlPr>
                          <a:rPr lang="en-US" i="1" dirty="0">
                            <a:solidFill>
                              <a:srgbClr val="171717"/>
                            </a:solidFill>
                            <a:latin typeface="Cambria Math" panose="02040503050406030204" pitchFamily="18" charset="0"/>
                          </a:rPr>
                        </m:ctrlPr>
                      </m:funcPr>
                      <m:fName>
                        <m:sSub>
                          <m:sSubPr>
                            <m:ctrlPr>
                              <a:rPr lang="en-US" i="1" dirty="0">
                                <a:solidFill>
                                  <a:srgbClr val="171717"/>
                                </a:solidFill>
                                <a:latin typeface="Cambria Math" panose="02040503050406030204" pitchFamily="18" charset="0"/>
                              </a:rPr>
                            </m:ctrlPr>
                          </m:sSubPr>
                          <m:e>
                            <m:r>
                              <m:rPr>
                                <m:sty m:val="p"/>
                              </m:rPr>
                              <a:rPr lang="en-US" dirty="0">
                                <a:solidFill>
                                  <a:srgbClr val="171717"/>
                                </a:solidFill>
                                <a:latin typeface="Cambria Math" panose="02040503050406030204" pitchFamily="18" charset="0"/>
                              </a:rPr>
                              <m:t>log</m:t>
                            </m:r>
                          </m:e>
                          <m:sub>
                            <m:r>
                              <a:rPr lang="en-US" i="1" dirty="0">
                                <a:solidFill>
                                  <a:srgbClr val="171717"/>
                                </a:solidFill>
                                <a:latin typeface="Cambria Math" panose="02040503050406030204" pitchFamily="18" charset="0"/>
                              </a:rPr>
                              <m:t>2</m:t>
                            </m:r>
                          </m:sub>
                        </m:sSub>
                      </m:fName>
                      <m:e>
                        <m:r>
                          <a:rPr lang="en-US" i="1" dirty="0">
                            <a:solidFill>
                              <a:srgbClr val="171717"/>
                            </a:solidFill>
                            <a:latin typeface="Cambria Math" panose="02040503050406030204" pitchFamily="18" charset="0"/>
                          </a:rPr>
                          <m:t>𝑚</m:t>
                        </m:r>
                      </m:e>
                    </m:func>
                  </m:oMath>
                </a14:m>
                <a:r>
                  <a:rPr lang="en-US" dirty="0">
                    <a:latin typeface="Cambria Math" panose="02040503050406030204" pitchFamily="18" charset="0"/>
                    <a:ea typeface="Cambria Math" panose="02040503050406030204" pitchFamily="18" charset="0"/>
                  </a:rPr>
                  <a:t>)</a:t>
                </a:r>
              </a:p>
              <a:p>
                <a:r>
                  <a:rPr lang="en-US" sz="1800" b="0" i="0" u="none" strike="noStrike" baseline="0" dirty="0">
                    <a:solidFill>
                      <a:srgbClr val="171717"/>
                    </a:solidFill>
                    <a:latin typeface="Cambria Math" panose="02040503050406030204" pitchFamily="18" charset="0"/>
                  </a:rPr>
                  <a:t>𝑇(𝑛)∈𝜃(</a:t>
                </a:r>
                <a14:m>
                  <m:oMath xmlns:m="http://schemas.openxmlformats.org/officeDocument/2006/math">
                    <m:func>
                      <m:funcPr>
                        <m:ctrlPr>
                          <a:rPr lang="en-US" sz="1800" b="0" i="1" u="none" strike="noStrike" baseline="0" smtClean="0">
                            <a:solidFill>
                              <a:srgbClr val="171717"/>
                            </a:solidFill>
                            <a:latin typeface="Cambria Math" panose="02040503050406030204" pitchFamily="18" charset="0"/>
                          </a:rPr>
                        </m:ctrlPr>
                      </m:funcPr>
                      <m:fName>
                        <m:sSub>
                          <m:sSubPr>
                            <m:ctrlPr>
                              <a:rPr lang="en-US" sz="1800" b="0" i="1" u="none" strike="noStrike" baseline="0" smtClean="0">
                                <a:solidFill>
                                  <a:srgbClr val="171717"/>
                                </a:solidFill>
                                <a:latin typeface="Cambria Math" panose="02040503050406030204" pitchFamily="18" charset="0"/>
                              </a:rPr>
                            </m:ctrlPr>
                          </m:sSubPr>
                          <m:e>
                            <m:r>
                              <m:rPr>
                                <m:sty m:val="p"/>
                              </m:rPr>
                              <a:rPr lang="en-US" sz="1800" b="0" i="0" u="none" strike="noStrike" baseline="0" smtClean="0">
                                <a:solidFill>
                                  <a:srgbClr val="171717"/>
                                </a:solidFill>
                                <a:latin typeface="Cambria Math" panose="02040503050406030204" pitchFamily="18" charset="0"/>
                              </a:rPr>
                              <m:t>log</m:t>
                            </m:r>
                          </m:e>
                          <m:sub>
                            <m:r>
                              <a:rPr lang="en-US" sz="1800" b="0" i="1" u="none" strike="noStrike" baseline="0" smtClean="0">
                                <a:solidFill>
                                  <a:srgbClr val="171717"/>
                                </a:solidFill>
                                <a:latin typeface="Cambria Math" panose="02040503050406030204" pitchFamily="18" charset="0"/>
                              </a:rPr>
                              <m:t>2</m:t>
                            </m:r>
                          </m:sub>
                        </m:sSub>
                      </m:fName>
                      <m:e>
                        <m:r>
                          <a:rPr lang="en-US" sz="1800" b="0" i="1" u="none" strike="noStrike" baseline="0" smtClean="0">
                            <a:solidFill>
                              <a:srgbClr val="171717"/>
                            </a:solidFill>
                            <a:latin typeface="Cambria Math" panose="02040503050406030204" pitchFamily="18" charset="0"/>
                          </a:rPr>
                          <m:t>𝑛</m:t>
                        </m:r>
                      </m:e>
                    </m:func>
                  </m:oMath>
                </a14:m>
                <a:r>
                  <a:rPr lang="en-US" sz="1800" b="0" i="0" u="none" strike="noStrike" baseline="0" dirty="0">
                    <a:solidFill>
                      <a:srgbClr val="171717"/>
                    </a:solidFill>
                    <a:latin typeface="Cambria Math" panose="02040503050406030204" pitchFamily="18" charset="0"/>
                  </a:rPr>
                  <a:t> . </a:t>
                </a:r>
                <a14:m>
                  <m:oMath xmlns:m="http://schemas.openxmlformats.org/officeDocument/2006/math">
                    <m:func>
                      <m:funcPr>
                        <m:ctrlPr>
                          <a:rPr lang="en-US" i="1">
                            <a:solidFill>
                              <a:srgbClr val="171717"/>
                            </a:solidFill>
                            <a:latin typeface="Cambria Math" panose="02040503050406030204" pitchFamily="18" charset="0"/>
                          </a:rPr>
                        </m:ctrlPr>
                      </m:funcPr>
                      <m:fName>
                        <m:sSub>
                          <m:sSubPr>
                            <m:ctrlPr>
                              <a:rPr lang="en-US" i="1">
                                <a:solidFill>
                                  <a:srgbClr val="171717"/>
                                </a:solidFill>
                                <a:latin typeface="Cambria Math" panose="02040503050406030204" pitchFamily="18" charset="0"/>
                              </a:rPr>
                            </m:ctrlPr>
                          </m:sSubPr>
                          <m:e>
                            <m:r>
                              <m:rPr>
                                <m:sty m:val="p"/>
                              </m:rPr>
                              <a:rPr lang="en-US">
                                <a:solidFill>
                                  <a:srgbClr val="171717"/>
                                </a:solidFill>
                                <a:latin typeface="Cambria Math" panose="02040503050406030204" pitchFamily="18" charset="0"/>
                              </a:rPr>
                              <m:t>log</m:t>
                            </m:r>
                          </m:e>
                          <m:sub>
                            <m:r>
                              <a:rPr lang="en-US" i="1">
                                <a:solidFill>
                                  <a:srgbClr val="171717"/>
                                </a:solidFill>
                                <a:latin typeface="Cambria Math" panose="02040503050406030204" pitchFamily="18" charset="0"/>
                              </a:rPr>
                              <m:t>2</m:t>
                            </m:r>
                          </m:sub>
                        </m:sSub>
                      </m:fName>
                      <m:e>
                        <m:func>
                          <m:funcPr>
                            <m:ctrlPr>
                              <a:rPr lang="en-US" i="1">
                                <a:solidFill>
                                  <a:srgbClr val="171717"/>
                                </a:solidFill>
                                <a:latin typeface="Cambria Math" panose="02040503050406030204" pitchFamily="18" charset="0"/>
                              </a:rPr>
                            </m:ctrlPr>
                          </m:funcPr>
                          <m:fName>
                            <m:sSub>
                              <m:sSubPr>
                                <m:ctrlPr>
                                  <a:rPr lang="en-US" i="1">
                                    <a:solidFill>
                                      <a:srgbClr val="171717"/>
                                    </a:solidFill>
                                    <a:latin typeface="Cambria Math" panose="02040503050406030204" pitchFamily="18" charset="0"/>
                                  </a:rPr>
                                </m:ctrlPr>
                              </m:sSubPr>
                              <m:e>
                                <m:r>
                                  <m:rPr>
                                    <m:sty m:val="p"/>
                                  </m:rPr>
                                  <a:rPr lang="en-US">
                                    <a:solidFill>
                                      <a:srgbClr val="171717"/>
                                    </a:solidFill>
                                    <a:latin typeface="Cambria Math" panose="02040503050406030204" pitchFamily="18" charset="0"/>
                                  </a:rPr>
                                  <m:t>log</m:t>
                                </m:r>
                              </m:e>
                              <m:sub>
                                <m:r>
                                  <a:rPr lang="en-US" i="1">
                                    <a:solidFill>
                                      <a:srgbClr val="171717"/>
                                    </a:solidFill>
                                    <a:latin typeface="Cambria Math" panose="02040503050406030204" pitchFamily="18" charset="0"/>
                                  </a:rPr>
                                  <m:t>2</m:t>
                                </m:r>
                              </m:sub>
                            </m:sSub>
                          </m:fName>
                          <m:e>
                            <m:r>
                              <a:rPr lang="en-US" i="1">
                                <a:solidFill>
                                  <a:srgbClr val="171717"/>
                                </a:solidFill>
                                <a:latin typeface="Cambria Math" panose="02040503050406030204" pitchFamily="18" charset="0"/>
                              </a:rPr>
                              <m:t>𝑛</m:t>
                            </m:r>
                          </m:e>
                        </m:func>
                      </m:e>
                    </m:func>
                  </m:oMath>
                </a14:m>
                <a:r>
                  <a:rPr lang="en-US" sz="1800" b="0" i="0" u="none" strike="noStrike" baseline="0" dirty="0">
                    <a:solidFill>
                      <a:srgbClr val="171717"/>
                    </a:solidFill>
                    <a:latin typeface="Cambria Math" panose="02040503050406030204" pitchFamily="18" charset="0"/>
                  </a:rPr>
                  <a:t>)</a:t>
                </a:r>
                <a:endParaRPr lang="en-US"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20051D2-4373-42BE-B62B-7F79BECE0788}"/>
                  </a:ext>
                </a:extLst>
              </p:cNvPr>
              <p:cNvSpPr>
                <a:spLocks noGrp="1" noRot="1" noChangeAspect="1" noMove="1" noResize="1" noEditPoints="1" noAdjustHandles="1" noChangeArrowheads="1" noChangeShapeType="1" noTextEdit="1"/>
              </p:cNvSpPr>
              <p:nvPr>
                <p:ph idx="1"/>
              </p:nvPr>
            </p:nvSpPr>
            <p:spPr>
              <a:xfrm>
                <a:off x="2589212" y="1274233"/>
                <a:ext cx="8915400" cy="5287434"/>
              </a:xfrm>
              <a:blipFill>
                <a:blip r:embed="rId2"/>
                <a:stretch>
                  <a:fillRect l="-479" t="-577" r="-547" b="-807"/>
                </a:stretch>
              </a:blipFill>
            </p:spPr>
            <p:txBody>
              <a:bodyPr/>
              <a:lstStyle/>
              <a:p>
                <a:r>
                  <a:rPr lang="en-US">
                    <a:noFill/>
                  </a:rPr>
                  <a:t> </a:t>
                </a:r>
              </a:p>
            </p:txBody>
          </p:sp>
        </mc:Fallback>
      </mc:AlternateContent>
    </p:spTree>
    <p:extLst>
      <p:ext uri="{BB962C8B-B14F-4D97-AF65-F5344CB8AC3E}">
        <p14:creationId xmlns:p14="http://schemas.microsoft.com/office/powerpoint/2010/main" val="374569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5026-CEE8-4544-9874-2794A02DBCCE}"/>
              </a:ext>
            </a:extLst>
          </p:cNvPr>
          <p:cNvSpPr>
            <a:spLocks noGrp="1"/>
          </p:cNvSpPr>
          <p:nvPr>
            <p:ph type="title"/>
          </p:nvPr>
        </p:nvSpPr>
        <p:spPr/>
        <p:txBody>
          <a:bodyPr>
            <a:normAutofit/>
          </a:bodyPr>
          <a:lstStyle/>
          <a:p>
            <a:r>
              <a:rPr lang="pt-BR" sz="1800" b="1" dirty="0">
                <a:solidFill>
                  <a:srgbClr val="000000"/>
                </a:solidFill>
                <a:effectLst/>
                <a:latin typeface="Times New Roman" panose="02020603050405020304" pitchFamily="18" charset="0"/>
              </a:rPr>
              <a:t>T(n) = T(n/3) + T(2n/3) + n</a:t>
            </a:r>
            <a:endParaRPr lang="en-US" sz="1800" b="1" dirty="0"/>
          </a:p>
        </p:txBody>
      </p:sp>
      <p:pic>
        <p:nvPicPr>
          <p:cNvPr id="2050" name="Picture 2">
            <a:extLst>
              <a:ext uri="{FF2B5EF4-FFF2-40B4-BE49-F238E27FC236}">
                <a16:creationId xmlns:a16="http://schemas.microsoft.com/office/drawing/2014/main" id="{0AAEAF7A-30F4-43B4-8FEA-A9F45B31EC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4594" y="1905000"/>
            <a:ext cx="6342812" cy="19755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55B1338-33AA-4250-80EE-E713B0AF9846}"/>
                  </a:ext>
                </a:extLst>
              </p:cNvPr>
              <p:cNvSpPr txBox="1"/>
              <p:nvPr/>
            </p:nvSpPr>
            <p:spPr>
              <a:xfrm>
                <a:off x="4266172" y="4551384"/>
                <a:ext cx="3659656"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rPr>
                            <m:t>)</m:t>
                          </m:r>
                        </m:e>
                        <m:sup>
                          <m:r>
                            <a:rPr lang="en-US" b="0" i="1" smtClean="0">
                              <a:latin typeface="Cambria Math" panose="02040503050406030204" pitchFamily="18" charset="0"/>
                            </a:rPr>
                            <m:t>𝑘</m:t>
                          </m:r>
                        </m:sup>
                      </m:s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         </m:t>
                      </m:r>
                      <m:r>
                        <a:rPr lang="en-US" b="0" i="1" smtClean="0">
                          <a:latin typeface="Cambria Math" panose="02040503050406030204" pitchFamily="18" charset="0"/>
                        </a:rPr>
                        <m:t>𝑘</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oMath>
                  </m:oMathPara>
                </a14:m>
                <a:endParaRPr lang="en-US" dirty="0"/>
              </a:p>
            </p:txBody>
          </p:sp>
        </mc:Choice>
        <mc:Fallback xmlns="">
          <p:sp>
            <p:nvSpPr>
              <p:cNvPr id="5" name="TextBox 4">
                <a:extLst>
                  <a:ext uri="{FF2B5EF4-FFF2-40B4-BE49-F238E27FC236}">
                    <a16:creationId xmlns:a16="http://schemas.microsoft.com/office/drawing/2014/main" id="{955B1338-33AA-4250-80EE-E713B0AF9846}"/>
                  </a:ext>
                </a:extLst>
              </p:cNvPr>
              <p:cNvSpPr txBox="1">
                <a:spLocks noRot="1" noChangeAspect="1" noMove="1" noResize="1" noEditPoints="1" noAdjustHandles="1" noChangeArrowheads="1" noChangeShapeType="1" noTextEdit="1"/>
              </p:cNvSpPr>
              <p:nvPr/>
            </p:nvSpPr>
            <p:spPr>
              <a:xfrm>
                <a:off x="4266172" y="4551384"/>
                <a:ext cx="3659656" cy="6127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20885ED-0767-43F2-BC91-D9A0A34921CC}"/>
                  </a:ext>
                </a:extLst>
              </p:cNvPr>
              <p:cNvSpPr txBox="1"/>
              <p:nvPr/>
            </p:nvSpPr>
            <p:spPr>
              <a:xfrm>
                <a:off x="5025643" y="5566834"/>
                <a:ext cx="2140714" cy="5155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sub>
                          </m:sSub>
                        </m:fName>
                        <m:e>
                          <m:r>
                            <a:rPr lang="en-US" b="0" i="1" smtClean="0">
                              <a:latin typeface="Cambria Math" panose="02040503050406030204" pitchFamily="18" charset="0"/>
                            </a:rPr>
                            <m:t>𝑛</m:t>
                          </m:r>
                        </m:e>
                      </m:func>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320885ED-0767-43F2-BC91-D9A0A34921CC}"/>
                  </a:ext>
                </a:extLst>
              </p:cNvPr>
              <p:cNvSpPr txBox="1">
                <a:spLocks noRot="1" noChangeAspect="1" noMove="1" noResize="1" noEditPoints="1" noAdjustHandles="1" noChangeArrowheads="1" noChangeShapeType="1" noTextEdit="1"/>
              </p:cNvSpPr>
              <p:nvPr/>
            </p:nvSpPr>
            <p:spPr>
              <a:xfrm>
                <a:off x="5025643" y="5566834"/>
                <a:ext cx="2140714" cy="515526"/>
              </a:xfrm>
              <a:prstGeom prst="rect">
                <a:avLst/>
              </a:prstGeom>
              <a:blipFill>
                <a:blip r:embed="rId4"/>
                <a:stretch>
                  <a:fillRect b="-1176"/>
                </a:stretch>
              </a:blipFill>
            </p:spPr>
            <p:txBody>
              <a:bodyPr/>
              <a:lstStyle/>
              <a:p>
                <a:r>
                  <a:rPr lang="en-US">
                    <a:noFill/>
                  </a:rPr>
                  <a:t> </a:t>
                </a:r>
              </a:p>
            </p:txBody>
          </p:sp>
        </mc:Fallback>
      </mc:AlternateContent>
    </p:spTree>
    <p:extLst>
      <p:ext uri="{BB962C8B-B14F-4D97-AF65-F5344CB8AC3E}">
        <p14:creationId xmlns:p14="http://schemas.microsoft.com/office/powerpoint/2010/main" val="191934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A78E-6B57-40A2-A470-F8EF12B3FBBF}"/>
              </a:ext>
            </a:extLst>
          </p:cNvPr>
          <p:cNvSpPr>
            <a:spLocks noGrp="1"/>
          </p:cNvSpPr>
          <p:nvPr>
            <p:ph type="title"/>
          </p:nvPr>
        </p:nvSpPr>
        <p:spPr>
          <a:xfrm>
            <a:off x="366191" y="-1594157"/>
            <a:ext cx="11529775" cy="2081446"/>
          </a:xfrm>
        </p:spPr>
        <p:txBody>
          <a:bodyPr/>
          <a:lstStyle/>
          <a:p>
            <a:endParaRPr lang="en-US" dirty="0"/>
          </a:p>
        </p:txBody>
      </p:sp>
      <p:pic>
        <p:nvPicPr>
          <p:cNvPr id="3074" name="Picture 2">
            <a:extLst>
              <a:ext uri="{FF2B5EF4-FFF2-40B4-BE49-F238E27FC236}">
                <a16:creationId xmlns:a16="http://schemas.microsoft.com/office/drawing/2014/main" id="{402D0DAB-0D6E-4FD5-A4FB-57D63B2B1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979" y="1058333"/>
            <a:ext cx="3761184" cy="495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D7FCCE-9860-4F44-8437-1C086D7A93CC}"/>
                  </a:ext>
                </a:extLst>
              </p:cNvPr>
              <p:cNvSpPr txBox="1"/>
              <p:nvPr/>
            </p:nvSpPr>
            <p:spPr>
              <a:xfrm>
                <a:off x="6921500" y="3462867"/>
                <a:ext cx="2400300" cy="523220"/>
              </a:xfrm>
              <a:prstGeom prst="rect">
                <a:avLst/>
              </a:prstGeom>
              <a:noFill/>
            </p:spPr>
            <p:txBody>
              <a:bodyPr wrap="square" rtlCol="0">
                <a:spAutoFit/>
              </a:bodyPr>
              <a:lstStyle/>
              <a:p>
                <a:r>
                  <a:rPr lang="en-US" sz="2800" dirty="0">
                    <a:latin typeface="Cambria Math" panose="02040503050406030204" pitchFamily="18" charset="0"/>
                    <a:ea typeface="Cambria Math" panose="02040503050406030204" pitchFamily="18" charset="0"/>
                  </a:rPr>
                  <a:t>T(n) = O(</a:t>
                </a:r>
                <a14:m>
                  <m:oMath xmlns:m="http://schemas.openxmlformats.org/officeDocument/2006/math">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2</m:t>
                        </m:r>
                      </m:sup>
                    </m:sSup>
                  </m:oMath>
                </a14:m>
                <a:r>
                  <a:rPr lang="en-US" sz="2800" dirty="0">
                    <a:latin typeface="Cambria Math" panose="02040503050406030204" pitchFamily="18" charset="0"/>
                    <a:ea typeface="Cambria Math" panose="02040503050406030204" pitchFamily="18" charset="0"/>
                  </a:rPr>
                  <a:t>)</a:t>
                </a:r>
              </a:p>
            </p:txBody>
          </p:sp>
        </mc:Choice>
        <mc:Fallback xmlns="">
          <p:sp>
            <p:nvSpPr>
              <p:cNvPr id="8" name="TextBox 7">
                <a:extLst>
                  <a:ext uri="{FF2B5EF4-FFF2-40B4-BE49-F238E27FC236}">
                    <a16:creationId xmlns:a16="http://schemas.microsoft.com/office/drawing/2014/main" id="{7BD7FCCE-9860-4F44-8437-1C086D7A93CC}"/>
                  </a:ext>
                </a:extLst>
              </p:cNvPr>
              <p:cNvSpPr txBox="1">
                <a:spLocks noRot="1" noChangeAspect="1" noMove="1" noResize="1" noEditPoints="1" noAdjustHandles="1" noChangeArrowheads="1" noChangeShapeType="1" noTextEdit="1"/>
              </p:cNvSpPr>
              <p:nvPr/>
            </p:nvSpPr>
            <p:spPr>
              <a:xfrm>
                <a:off x="6921500" y="3462867"/>
                <a:ext cx="2400300" cy="523220"/>
              </a:xfrm>
              <a:prstGeom prst="rect">
                <a:avLst/>
              </a:prstGeom>
              <a:blipFill>
                <a:blip r:embed="rId3"/>
                <a:stretch>
                  <a:fillRect l="-5076" t="-11628" b="-31395"/>
                </a:stretch>
              </a:blipFill>
            </p:spPr>
            <p:txBody>
              <a:bodyPr/>
              <a:lstStyle/>
              <a:p>
                <a:r>
                  <a:rPr lang="en-US">
                    <a:noFill/>
                  </a:rPr>
                  <a:t> </a:t>
                </a:r>
              </a:p>
            </p:txBody>
          </p:sp>
        </mc:Fallback>
      </mc:AlternateContent>
      <p:pic>
        <p:nvPicPr>
          <p:cNvPr id="12" name="Content Placeholder 11">
            <a:extLst>
              <a:ext uri="{FF2B5EF4-FFF2-40B4-BE49-F238E27FC236}">
                <a16:creationId xmlns:a16="http://schemas.microsoft.com/office/drawing/2014/main" id="{6957285D-8FDB-4258-954E-87612B81151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24536" y="4672805"/>
            <a:ext cx="4255993" cy="1674812"/>
          </a:xfrm>
        </p:spPr>
      </p:pic>
      <p:pic>
        <p:nvPicPr>
          <p:cNvPr id="14" name="Picture 13">
            <a:extLst>
              <a:ext uri="{FF2B5EF4-FFF2-40B4-BE49-F238E27FC236}">
                <a16:creationId xmlns:a16="http://schemas.microsoft.com/office/drawing/2014/main" id="{7C0FE09D-25F3-49A2-AF56-64FF26874E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602" y="1966339"/>
            <a:ext cx="5415863" cy="2398227"/>
          </a:xfrm>
          <a:prstGeom prst="rect">
            <a:avLst/>
          </a:prstGeom>
        </p:spPr>
      </p:pic>
    </p:spTree>
    <p:extLst>
      <p:ext uri="{BB962C8B-B14F-4D97-AF65-F5344CB8AC3E}">
        <p14:creationId xmlns:p14="http://schemas.microsoft.com/office/powerpoint/2010/main" val="98600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8FAD-B1C4-44F5-B45F-E9A69189276F}"/>
              </a:ext>
            </a:extLst>
          </p:cNvPr>
          <p:cNvSpPr>
            <a:spLocks noGrp="1"/>
          </p:cNvSpPr>
          <p:nvPr>
            <p:ph type="title"/>
          </p:nvPr>
        </p:nvSpPr>
        <p:spPr/>
        <p:txBody>
          <a:bodyPr>
            <a:normAutofit/>
          </a:bodyPr>
          <a:lstStyle/>
          <a:p>
            <a:pPr algn="r" rtl="1"/>
            <a:r>
              <a:rPr lang="fa-IR" sz="1800" dirty="0"/>
              <a:t>فرض کنید هشت عدد داریم که می خواهیم به روش </a:t>
            </a:r>
            <a:r>
              <a:rPr lang="en-US" sz="1800" dirty="0"/>
              <a:t>quick sort</a:t>
            </a:r>
            <a:r>
              <a:rPr lang="fa-IR" sz="1800" dirty="0"/>
              <a:t> آنها را مرتب سازی کنیم. پس از پایان اولین عملیات </a:t>
            </a:r>
            <a:r>
              <a:rPr lang="en-US" sz="1800" dirty="0"/>
              <a:t>partitioning</a:t>
            </a:r>
            <a:r>
              <a:rPr lang="fa-IR" sz="1800" dirty="0"/>
              <a:t> اعداد به صورت زیر در آمده اند. کدام گزاره درست است ؟</a:t>
            </a:r>
            <a:br>
              <a:rPr lang="en-US" sz="1800" dirty="0"/>
            </a:br>
            <a:r>
              <a:rPr lang="en-US" sz="1800" dirty="0"/>
              <a:t>2 – 5 – 1 – 7 – 9 – 12 – 11 – 10</a:t>
            </a:r>
          </a:p>
        </p:txBody>
      </p:sp>
      <p:sp>
        <p:nvSpPr>
          <p:cNvPr id="3" name="Content Placeholder 2">
            <a:extLst>
              <a:ext uri="{FF2B5EF4-FFF2-40B4-BE49-F238E27FC236}">
                <a16:creationId xmlns:a16="http://schemas.microsoft.com/office/drawing/2014/main" id="{1160355F-0416-463C-9BAF-46C44A73C4FF}"/>
              </a:ext>
            </a:extLst>
          </p:cNvPr>
          <p:cNvSpPr>
            <a:spLocks noGrp="1"/>
          </p:cNvSpPr>
          <p:nvPr>
            <p:ph idx="1"/>
          </p:nvPr>
        </p:nvSpPr>
        <p:spPr/>
        <p:txBody>
          <a:bodyPr>
            <a:normAutofit/>
          </a:bodyPr>
          <a:lstStyle/>
          <a:p>
            <a:pPr marL="514350" indent="-514350" algn="r" rtl="1">
              <a:buFont typeface="+mj-lt"/>
              <a:buAutoNum type="arabicPeriod"/>
            </a:pPr>
            <a:endParaRPr lang="fa-IR" sz="1800" dirty="0"/>
          </a:p>
          <a:p>
            <a:pPr marL="514350" indent="-514350" algn="r" rtl="1">
              <a:buFont typeface="+mj-lt"/>
              <a:buAutoNum type="arabicPeriod"/>
            </a:pPr>
            <a:endParaRPr lang="fa-IR" sz="1800" dirty="0"/>
          </a:p>
          <a:p>
            <a:pPr marL="514350" indent="-514350" algn="r" rtl="1">
              <a:buFont typeface="+mj-lt"/>
              <a:buAutoNum type="arabicPeriod"/>
            </a:pPr>
            <a:r>
              <a:rPr lang="fa-IR" sz="1800" dirty="0"/>
              <a:t>شاخص 12 است</a:t>
            </a:r>
          </a:p>
          <a:p>
            <a:pPr marL="514350" indent="-514350" algn="r" rtl="1">
              <a:buFont typeface="+mj-lt"/>
              <a:buAutoNum type="arabicPeriod"/>
            </a:pPr>
            <a:r>
              <a:rPr lang="fa-IR" sz="1800" dirty="0"/>
              <a:t>شاخص می تواند 7 یا 9 باشد</a:t>
            </a:r>
          </a:p>
          <a:p>
            <a:pPr marL="514350" indent="-514350" algn="r" rtl="1">
              <a:buFont typeface="+mj-lt"/>
              <a:buAutoNum type="arabicPeriod"/>
            </a:pPr>
            <a:r>
              <a:rPr lang="fa-IR" sz="1800" dirty="0"/>
              <a:t>شاخص می تواند 9 باشد اما نمی تواند 7 باشد</a:t>
            </a:r>
          </a:p>
          <a:p>
            <a:pPr marL="514350" indent="-514350" algn="r" rtl="1">
              <a:buFont typeface="+mj-lt"/>
              <a:buAutoNum type="arabicPeriod"/>
            </a:pPr>
            <a:r>
              <a:rPr lang="fa-IR" sz="1800" dirty="0"/>
              <a:t>هیچکدام</a:t>
            </a:r>
            <a:endParaRPr lang="en-US" sz="1800"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4E2B8953-1584-415B-8F60-259FAED8A8F2}"/>
                  </a:ext>
                </a:extLst>
              </p14:cNvPr>
              <p14:cNvContentPartPr/>
              <p14:nvPr/>
            </p14:nvContentPartPr>
            <p14:xfrm>
              <a:off x="11141971" y="3301567"/>
              <a:ext cx="394920" cy="432720"/>
            </p14:xfrm>
          </p:contentPart>
        </mc:Choice>
        <mc:Fallback xmlns="">
          <p:pic>
            <p:nvPicPr>
              <p:cNvPr id="8" name="Ink 7">
                <a:extLst>
                  <a:ext uri="{FF2B5EF4-FFF2-40B4-BE49-F238E27FC236}">
                    <a16:creationId xmlns:a16="http://schemas.microsoft.com/office/drawing/2014/main" id="{4E2B8953-1584-415B-8F60-259FAED8A8F2}"/>
                  </a:ext>
                </a:extLst>
              </p:cNvPr>
              <p:cNvPicPr/>
              <p:nvPr/>
            </p:nvPicPr>
            <p:blipFill>
              <a:blip r:embed="rId3"/>
              <a:stretch>
                <a:fillRect/>
              </a:stretch>
            </p:blipFill>
            <p:spPr>
              <a:xfrm>
                <a:off x="11132971" y="3292567"/>
                <a:ext cx="412560" cy="450360"/>
              </a:xfrm>
              <a:prstGeom prst="rect">
                <a:avLst/>
              </a:prstGeom>
            </p:spPr>
          </p:pic>
        </mc:Fallback>
      </mc:AlternateContent>
    </p:spTree>
    <p:extLst>
      <p:ext uri="{BB962C8B-B14F-4D97-AF65-F5344CB8AC3E}">
        <p14:creationId xmlns:p14="http://schemas.microsoft.com/office/powerpoint/2010/main" val="251103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42E6-C82A-4BEB-803E-4E6DC61418C4}"/>
              </a:ext>
            </a:extLst>
          </p:cNvPr>
          <p:cNvSpPr>
            <a:spLocks noGrp="1"/>
          </p:cNvSpPr>
          <p:nvPr>
            <p:ph type="title"/>
          </p:nvPr>
        </p:nvSpPr>
        <p:spPr/>
        <p:txBody>
          <a:bodyPr>
            <a:normAutofit/>
          </a:bodyPr>
          <a:lstStyle/>
          <a:p>
            <a:pPr algn="r" rtl="1"/>
            <a:r>
              <a:rPr lang="fa-IR" sz="1800" dirty="0"/>
              <a:t>فرض کنید در مرتب سازی یک لیست به روش </a:t>
            </a:r>
            <a:r>
              <a:rPr lang="en-US" sz="1800" dirty="0"/>
              <a:t>quick sort</a:t>
            </a:r>
            <a:r>
              <a:rPr lang="fa-IR" sz="1800" dirty="0"/>
              <a:t> در هر مرحله پس از جایگذاری شاخص، لیست به دو لیست کوچکتر تقسیم می شود که طول هرکدام حداقل یک پنجم طول لیست اصلی است. با این فرض کدام گذاره زیر درست می باشد؟</a:t>
            </a:r>
            <a:endParaRPr lang="en-US" sz="1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459066-56BF-4975-95A2-D75585336F34}"/>
                  </a:ext>
                </a:extLst>
              </p:cNvPr>
              <p:cNvSpPr>
                <a:spLocks noGrp="1"/>
              </p:cNvSpPr>
              <p:nvPr>
                <p:ph idx="1"/>
              </p:nvPr>
            </p:nvSpPr>
            <p:spPr/>
            <p:txBody>
              <a:bodyPr/>
              <a:lstStyle/>
              <a:p>
                <a:endParaRPr lang="pt-BR" b="0" i="0" dirty="0">
                  <a:solidFill>
                    <a:srgbClr val="273239"/>
                  </a:solidFill>
                  <a:effectLst/>
                  <a:latin typeface="Roboto" panose="02000000000000000000" pitchFamily="2" charset="0"/>
                </a:endParaRPr>
              </a:p>
              <a:p>
                <a:endParaRPr lang="pt-BR" dirty="0">
                  <a:solidFill>
                    <a:srgbClr val="273239"/>
                  </a:solidFill>
                  <a:latin typeface="Roboto" panose="02000000000000000000" pitchFamily="2" charset="0"/>
                </a:endParaRPr>
              </a:p>
              <a:p>
                <a:pPr>
                  <a:buFont typeface="+mj-lt"/>
                  <a:buAutoNum type="arabicPeriod"/>
                </a:pPr>
                <a:r>
                  <a:rPr lang="pt-BR" b="0" i="0" dirty="0">
                    <a:solidFill>
                      <a:srgbClr val="273239"/>
                    </a:solidFill>
                    <a:effectLst/>
                    <a:latin typeface="Roboto" panose="02000000000000000000" pitchFamily="2" charset="0"/>
                  </a:rPr>
                  <a:t>T(n) &lt;= 2T(n/5) + n</a:t>
                </a:r>
                <a:endParaRPr lang="en-US" b="0" i="0" dirty="0">
                  <a:solidFill>
                    <a:srgbClr val="273239"/>
                  </a:solidFill>
                  <a:effectLst/>
                  <a:latin typeface="Roboto" panose="02000000000000000000" pitchFamily="2" charset="0"/>
                </a:endParaRPr>
              </a:p>
              <a:p>
                <a:pPr>
                  <a:buFont typeface="+mj-lt"/>
                  <a:buAutoNum type="arabicPeriod"/>
                </a:pPr>
                <a:r>
                  <a:rPr lang="pt-BR" b="0" i="0" dirty="0">
                    <a:solidFill>
                      <a:srgbClr val="273239"/>
                    </a:solidFill>
                    <a:effectLst/>
                    <a:latin typeface="Roboto" panose="02000000000000000000" pitchFamily="2" charset="0"/>
                  </a:rPr>
                  <a:t>T(n) &lt;= T(n/5) + T(4n/5) + n</a:t>
                </a:r>
              </a:p>
              <a:p>
                <a:pPr>
                  <a:buFont typeface="+mj-lt"/>
                  <a:buAutoNum type="arabicPeriod"/>
                </a:pPr>
                <a:r>
                  <a:rPr lang="pt-BR" dirty="0">
                    <a:latin typeface="Roboto" panose="02000000000000000000" pitchFamily="2" charset="0"/>
                    <a:ea typeface="Roboto" panose="02000000000000000000" pitchFamily="2" charset="0"/>
                  </a:rPr>
                  <a:t>T(n) &lt;= 2T(4n/5) + n </a:t>
                </a:r>
              </a:p>
              <a:p>
                <a:pPr>
                  <a:buFont typeface="+mj-lt"/>
                  <a:buAutoNum type="arabicPeriod"/>
                </a:pPr>
                <a:r>
                  <a:rPr lang="pt-BR" b="0" i="0" dirty="0">
                    <a:solidFill>
                      <a:srgbClr val="273239"/>
                    </a:solidFill>
                    <a:effectLst/>
                    <a:latin typeface="Roboto" panose="02000000000000000000" pitchFamily="2" charset="0"/>
                  </a:rPr>
                  <a:t>T(n) &lt;= 2T(n/2) + n</a:t>
                </a:r>
              </a:p>
              <a:p>
                <a:endParaRPr lang="pt-BR" dirty="0">
                  <a:solidFill>
                    <a:srgbClr val="273239"/>
                  </a:solidFill>
                  <a:latin typeface="Roboto" panose="02000000000000000000" pitchFamily="2" charset="0"/>
                </a:endParaRPr>
              </a:p>
              <a:p>
                <a:pPr marL="0" indent="0">
                  <a:buNone/>
                </a:pPr>
                <a:r>
                  <a:rPr lang="en-US" dirty="0">
                    <a:latin typeface="Cambria Math" panose="02040503050406030204" pitchFamily="18" charset="0"/>
                    <a:ea typeface="Cambria Math" panose="02040503050406030204" pitchFamily="18" charset="0"/>
                  </a:rPr>
                  <a:t>T(n) = T(k) + T(n-k-1) +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B0459066-56BF-4975-95A2-D75585336F34}"/>
                  </a:ext>
                </a:extLst>
              </p:cNvPr>
              <p:cNvSpPr>
                <a:spLocks noGrp="1" noRot="1" noChangeAspect="1" noMove="1" noResize="1" noEditPoints="1" noAdjustHandles="1" noChangeArrowheads="1" noChangeShapeType="1" noTextEdit="1"/>
              </p:cNvSpPr>
              <p:nvPr>
                <p:ph idx="1"/>
              </p:nvPr>
            </p:nvSpPr>
            <p:spPr>
              <a:blipFill>
                <a:blip r:embed="rId2"/>
                <a:stretch>
                  <a:fillRect l="-616"/>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E20A7A6A-956E-47AA-A578-503347C36964}"/>
                  </a:ext>
                </a:extLst>
              </p14:cNvPr>
              <p14:cNvContentPartPr/>
              <p14:nvPr/>
            </p14:nvContentPartPr>
            <p14:xfrm>
              <a:off x="2513927" y="3365294"/>
              <a:ext cx="462240" cy="462240"/>
            </p14:xfrm>
          </p:contentPart>
        </mc:Choice>
        <mc:Fallback xmlns="">
          <p:pic>
            <p:nvPicPr>
              <p:cNvPr id="13" name="Ink 12">
                <a:extLst>
                  <a:ext uri="{FF2B5EF4-FFF2-40B4-BE49-F238E27FC236}">
                    <a16:creationId xmlns:a16="http://schemas.microsoft.com/office/drawing/2014/main" id="{E20A7A6A-956E-47AA-A578-503347C36964}"/>
                  </a:ext>
                </a:extLst>
              </p:cNvPr>
              <p:cNvPicPr/>
              <p:nvPr/>
            </p:nvPicPr>
            <p:blipFill>
              <a:blip r:embed="rId4"/>
              <a:stretch>
                <a:fillRect/>
              </a:stretch>
            </p:blipFill>
            <p:spPr>
              <a:xfrm>
                <a:off x="2504927" y="3356294"/>
                <a:ext cx="479880" cy="479880"/>
              </a:xfrm>
              <a:prstGeom prst="rect">
                <a:avLst/>
              </a:prstGeom>
            </p:spPr>
          </p:pic>
        </mc:Fallback>
      </mc:AlternateContent>
    </p:spTree>
    <p:extLst>
      <p:ext uri="{BB962C8B-B14F-4D97-AF65-F5344CB8AC3E}">
        <p14:creationId xmlns:p14="http://schemas.microsoft.com/office/powerpoint/2010/main" val="414146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9061-E44E-47D1-B58F-E3A45E3FF465}"/>
              </a:ext>
            </a:extLst>
          </p:cNvPr>
          <p:cNvSpPr>
            <a:spLocks noGrp="1"/>
          </p:cNvSpPr>
          <p:nvPr>
            <p:ph type="title"/>
          </p:nvPr>
        </p:nvSpPr>
        <p:spPr/>
        <p:txBody>
          <a:bodyPr>
            <a:normAutofit/>
          </a:bodyPr>
          <a:lstStyle/>
          <a:p>
            <a:pPr algn="r" rtl="1"/>
            <a:r>
              <a:rPr lang="fa-IR" sz="1800" dirty="0">
                <a:latin typeface="Cambria Math" panose="02040503050406030204" pitchFamily="18" charset="0"/>
                <a:ea typeface="Cambria Math" panose="02040503050406030204" pitchFamily="18" charset="0"/>
              </a:rPr>
              <a:t>در یک مدل بهبود یافته مرتب سازی ادغامی (</a:t>
            </a:r>
            <a:r>
              <a:rPr lang="en-US" sz="1800" dirty="0">
                <a:latin typeface="Cambria Math" panose="02040503050406030204" pitchFamily="18" charset="0"/>
                <a:ea typeface="Cambria Math" panose="02040503050406030204" pitchFamily="18" charset="0"/>
              </a:rPr>
              <a:t>merge sort</a:t>
            </a:r>
            <a:r>
              <a:rPr lang="fa-IR" sz="1800" dirty="0">
                <a:latin typeface="Cambria Math" panose="02040503050406030204" pitchFamily="18" charset="0"/>
                <a:ea typeface="Cambria Math" panose="02040503050406030204" pitchFamily="18" charset="0"/>
              </a:rPr>
              <a:t>) لیست اولیه به نسبت یک به دو تقسیم می شود، کدام یک از موارد زیر حد بالای پیچیدگی زمانی این مدل را نشان می دهد ؟</a:t>
            </a:r>
            <a:endParaRPr lang="en-US" sz="18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6ECDB519-7C4A-409B-BFBA-1F63D02CD93D}"/>
              </a:ext>
            </a:extLst>
          </p:cNvPr>
          <p:cNvSpPr>
            <a:spLocks noGrp="1"/>
          </p:cNvSpPr>
          <p:nvPr>
            <p:ph idx="1"/>
          </p:nvPr>
        </p:nvSpPr>
        <p:spPr/>
        <p:txBody>
          <a:bodyPr/>
          <a:lstStyle/>
          <a:p>
            <a:endParaRPr lang="en-US" dirty="0"/>
          </a:p>
          <a:p>
            <a:endParaRPr lang="en-US" dirty="0"/>
          </a:p>
          <a:p>
            <a:pPr>
              <a:buFont typeface="+mj-lt"/>
              <a:buAutoNum type="arabicPeriod"/>
            </a:pPr>
            <a:r>
              <a:rPr lang="en-US" b="0" i="0" dirty="0">
                <a:solidFill>
                  <a:srgbClr val="273239"/>
                </a:solidFill>
                <a:effectLst/>
                <a:latin typeface="Roboto" panose="02000000000000000000" pitchFamily="2" charset="0"/>
              </a:rPr>
              <a:t>N(</a:t>
            </a:r>
            <a:r>
              <a:rPr lang="en-US" b="0" i="0" dirty="0" err="1">
                <a:solidFill>
                  <a:srgbClr val="273239"/>
                </a:solidFill>
                <a:effectLst/>
                <a:latin typeface="Roboto" panose="02000000000000000000" pitchFamily="2" charset="0"/>
              </a:rPr>
              <a:t>logN</a:t>
            </a:r>
            <a:r>
              <a:rPr lang="en-US" b="0" i="0" dirty="0">
                <a:solidFill>
                  <a:srgbClr val="273239"/>
                </a:solidFill>
                <a:effectLst/>
                <a:latin typeface="Roboto" panose="02000000000000000000" pitchFamily="2" charset="0"/>
              </a:rPr>
              <a:t> base 3)</a:t>
            </a:r>
          </a:p>
          <a:p>
            <a:pPr>
              <a:buFont typeface="+mj-lt"/>
              <a:buAutoNum type="arabicPeriod"/>
            </a:pPr>
            <a:r>
              <a:rPr lang="en-US" b="0" i="0" dirty="0">
                <a:solidFill>
                  <a:srgbClr val="273239"/>
                </a:solidFill>
                <a:effectLst/>
                <a:latin typeface="Roboto" panose="02000000000000000000" pitchFamily="2" charset="0"/>
              </a:rPr>
              <a:t>N(</a:t>
            </a:r>
            <a:r>
              <a:rPr lang="en-US" b="0" i="0" dirty="0" err="1">
                <a:solidFill>
                  <a:srgbClr val="273239"/>
                </a:solidFill>
                <a:effectLst/>
                <a:latin typeface="Roboto" panose="02000000000000000000" pitchFamily="2" charset="0"/>
              </a:rPr>
              <a:t>logN</a:t>
            </a:r>
            <a:r>
              <a:rPr lang="en-US" b="0" i="0" dirty="0">
                <a:solidFill>
                  <a:srgbClr val="273239"/>
                </a:solidFill>
                <a:effectLst/>
                <a:latin typeface="Roboto" panose="02000000000000000000" pitchFamily="2" charset="0"/>
              </a:rPr>
              <a:t> base 2/3)</a:t>
            </a:r>
            <a:endParaRPr lang="en-US" dirty="0">
              <a:solidFill>
                <a:srgbClr val="273239"/>
              </a:solidFill>
              <a:latin typeface="Roboto" panose="02000000000000000000" pitchFamily="2" charset="0"/>
            </a:endParaRPr>
          </a:p>
          <a:p>
            <a:pPr>
              <a:buFont typeface="+mj-lt"/>
              <a:buAutoNum type="arabicPeriod"/>
            </a:pPr>
            <a:r>
              <a:rPr lang="en-US" b="0" i="0" dirty="0">
                <a:solidFill>
                  <a:srgbClr val="273239"/>
                </a:solidFill>
                <a:effectLst/>
                <a:latin typeface="Roboto" panose="02000000000000000000" pitchFamily="2" charset="0"/>
              </a:rPr>
              <a:t>N(</a:t>
            </a:r>
            <a:r>
              <a:rPr lang="en-US" b="0" i="0" dirty="0" err="1">
                <a:solidFill>
                  <a:srgbClr val="273239"/>
                </a:solidFill>
                <a:effectLst/>
                <a:latin typeface="Roboto" panose="02000000000000000000" pitchFamily="2" charset="0"/>
              </a:rPr>
              <a:t>logN</a:t>
            </a:r>
            <a:r>
              <a:rPr lang="en-US" b="0" i="0" dirty="0">
                <a:solidFill>
                  <a:srgbClr val="273239"/>
                </a:solidFill>
                <a:effectLst/>
                <a:latin typeface="Roboto" panose="02000000000000000000" pitchFamily="2" charset="0"/>
              </a:rPr>
              <a:t> base 1/3)</a:t>
            </a:r>
          </a:p>
          <a:p>
            <a:pPr>
              <a:buFont typeface="+mj-lt"/>
              <a:buAutoNum type="arabicPeriod"/>
            </a:pPr>
            <a:r>
              <a:rPr lang="en-US" b="0" i="0" dirty="0">
                <a:solidFill>
                  <a:srgbClr val="273239"/>
                </a:solidFill>
                <a:effectLst/>
                <a:latin typeface="Roboto" panose="02000000000000000000" pitchFamily="2" charset="0"/>
              </a:rPr>
              <a:t>N(</a:t>
            </a:r>
            <a:r>
              <a:rPr lang="en-US" b="0" i="0" dirty="0" err="1">
                <a:solidFill>
                  <a:srgbClr val="273239"/>
                </a:solidFill>
                <a:effectLst/>
                <a:latin typeface="Roboto" panose="02000000000000000000" pitchFamily="2" charset="0"/>
              </a:rPr>
              <a:t>logN</a:t>
            </a:r>
            <a:r>
              <a:rPr lang="en-US" b="0" i="0" dirty="0">
                <a:solidFill>
                  <a:srgbClr val="273239"/>
                </a:solidFill>
                <a:effectLst/>
                <a:latin typeface="Roboto" panose="02000000000000000000" pitchFamily="2" charset="0"/>
              </a:rPr>
              <a:t> base 3/2)</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39CE1B3-A8DB-46C0-9FAE-33CF3F5BC8FB}"/>
                  </a:ext>
                </a:extLst>
              </p:cNvPr>
              <p:cNvSpPr txBox="1"/>
              <p:nvPr/>
            </p:nvSpPr>
            <p:spPr>
              <a:xfrm>
                <a:off x="6205038" y="2663317"/>
                <a:ext cx="3659656"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rPr>
                            <m:t>)</m:t>
                          </m:r>
                        </m:e>
                        <m:sup>
                          <m:r>
                            <a:rPr lang="en-US" b="0" i="1" smtClean="0">
                              <a:latin typeface="Cambria Math" panose="02040503050406030204" pitchFamily="18" charset="0"/>
                            </a:rPr>
                            <m:t>𝑘</m:t>
                          </m:r>
                        </m:sup>
                      </m:s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         </m:t>
                      </m:r>
                      <m:r>
                        <a:rPr lang="en-US" b="0" i="1" smtClean="0">
                          <a:latin typeface="Cambria Math" panose="02040503050406030204" pitchFamily="18" charset="0"/>
                        </a:rPr>
                        <m:t>𝑘</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oMath>
                  </m:oMathPara>
                </a14:m>
                <a:endParaRPr lang="en-US" dirty="0"/>
              </a:p>
            </p:txBody>
          </p:sp>
        </mc:Choice>
        <mc:Fallback xmlns="">
          <p:sp>
            <p:nvSpPr>
              <p:cNvPr id="4" name="TextBox 3">
                <a:extLst>
                  <a:ext uri="{FF2B5EF4-FFF2-40B4-BE49-F238E27FC236}">
                    <a16:creationId xmlns:a16="http://schemas.microsoft.com/office/drawing/2014/main" id="{739CE1B3-A8DB-46C0-9FAE-33CF3F5BC8FB}"/>
                  </a:ext>
                </a:extLst>
              </p:cNvPr>
              <p:cNvSpPr txBox="1">
                <a:spLocks noRot="1" noChangeAspect="1" noMove="1" noResize="1" noEditPoints="1" noAdjustHandles="1" noChangeArrowheads="1" noChangeShapeType="1" noTextEdit="1"/>
              </p:cNvSpPr>
              <p:nvPr/>
            </p:nvSpPr>
            <p:spPr>
              <a:xfrm>
                <a:off x="6205038" y="2663317"/>
                <a:ext cx="3659656" cy="6127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445A461-8CF0-44D8-BB20-5CC038106FE6}"/>
                  </a:ext>
                </a:extLst>
              </p:cNvPr>
              <p:cNvSpPr txBox="1"/>
              <p:nvPr/>
            </p:nvSpPr>
            <p:spPr>
              <a:xfrm>
                <a:off x="6964509" y="3764648"/>
                <a:ext cx="2140714" cy="5155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sub>
                          </m:sSub>
                        </m:fName>
                        <m:e>
                          <m:r>
                            <a:rPr lang="en-US" b="0" i="1" smtClean="0">
                              <a:latin typeface="Cambria Math" panose="02040503050406030204" pitchFamily="18" charset="0"/>
                            </a:rPr>
                            <m:t>𝑛</m:t>
                          </m:r>
                        </m:e>
                      </m:func>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E445A461-8CF0-44D8-BB20-5CC038106FE6}"/>
                  </a:ext>
                </a:extLst>
              </p:cNvPr>
              <p:cNvSpPr txBox="1">
                <a:spLocks noRot="1" noChangeAspect="1" noMove="1" noResize="1" noEditPoints="1" noAdjustHandles="1" noChangeArrowheads="1" noChangeShapeType="1" noTextEdit="1"/>
              </p:cNvSpPr>
              <p:nvPr/>
            </p:nvSpPr>
            <p:spPr>
              <a:xfrm>
                <a:off x="6964509" y="3764648"/>
                <a:ext cx="2140714" cy="515526"/>
              </a:xfrm>
              <a:prstGeom prst="rect">
                <a:avLst/>
              </a:prstGeom>
              <a:blipFill>
                <a:blip r:embed="rId3"/>
                <a:stretch>
                  <a:fillRect b="-238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35D4F2D-5896-43E2-A846-4A768BFD3714}"/>
                  </a:ext>
                </a:extLst>
              </p14:cNvPr>
              <p14:cNvContentPartPr/>
              <p14:nvPr/>
            </p14:nvContentPartPr>
            <p14:xfrm>
              <a:off x="2650020" y="4118720"/>
              <a:ext cx="352080" cy="399240"/>
            </p14:xfrm>
          </p:contentPart>
        </mc:Choice>
        <mc:Fallback xmlns="">
          <p:pic>
            <p:nvPicPr>
              <p:cNvPr id="6" name="Ink 5">
                <a:extLst>
                  <a:ext uri="{FF2B5EF4-FFF2-40B4-BE49-F238E27FC236}">
                    <a16:creationId xmlns:a16="http://schemas.microsoft.com/office/drawing/2014/main" id="{735D4F2D-5896-43E2-A846-4A768BFD3714}"/>
                  </a:ext>
                </a:extLst>
              </p:cNvPr>
              <p:cNvPicPr/>
              <p:nvPr/>
            </p:nvPicPr>
            <p:blipFill>
              <a:blip r:embed="rId5"/>
              <a:stretch>
                <a:fillRect/>
              </a:stretch>
            </p:blipFill>
            <p:spPr>
              <a:xfrm>
                <a:off x="2641020" y="4110080"/>
                <a:ext cx="369720" cy="416880"/>
              </a:xfrm>
              <a:prstGeom prst="rect">
                <a:avLst/>
              </a:prstGeom>
            </p:spPr>
          </p:pic>
        </mc:Fallback>
      </mc:AlternateContent>
    </p:spTree>
    <p:extLst>
      <p:ext uri="{BB962C8B-B14F-4D97-AF65-F5344CB8AC3E}">
        <p14:creationId xmlns:p14="http://schemas.microsoft.com/office/powerpoint/2010/main" val="401212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D33F-7DF0-4ABF-9D36-0F7E07E922EF}"/>
              </a:ext>
            </a:extLst>
          </p:cNvPr>
          <p:cNvSpPr>
            <a:spLocks noGrp="1"/>
          </p:cNvSpPr>
          <p:nvPr>
            <p:ph type="title"/>
          </p:nvPr>
        </p:nvSpPr>
        <p:spPr/>
        <p:txBody>
          <a:bodyPr>
            <a:normAutofit/>
          </a:bodyPr>
          <a:lstStyle/>
          <a:p>
            <a:pPr algn="r" rtl="1"/>
            <a:r>
              <a:rPr lang="fa-IR" sz="1800" dirty="0"/>
              <a:t>فرض کنید در کامپیوتری مرتب سازی یک لیست به طول 64 به کمک مرتب سازی ادغامی (</a:t>
            </a:r>
            <a:r>
              <a:rPr lang="en-US" sz="1800" dirty="0"/>
              <a:t>merge sort</a:t>
            </a:r>
            <a:r>
              <a:rPr lang="fa-IR" sz="1800" dirty="0"/>
              <a:t>) به مدت 30 ثانیه طول می کشد. کدام یک از موارد زیر می تواند نزدیک ترین عدد به ماکسیمم طول لیستی که مرتب سازی آن با این روش 6 دقیقه طول می کشد باشد ؟</a:t>
            </a:r>
            <a:endParaRPr lang="en-US" sz="1800" dirty="0"/>
          </a:p>
        </p:txBody>
      </p:sp>
      <p:sp>
        <p:nvSpPr>
          <p:cNvPr id="3" name="Content Placeholder 2">
            <a:extLst>
              <a:ext uri="{FF2B5EF4-FFF2-40B4-BE49-F238E27FC236}">
                <a16:creationId xmlns:a16="http://schemas.microsoft.com/office/drawing/2014/main" id="{219320B7-9CCD-47D0-89D0-73F2B5067B2E}"/>
              </a:ext>
            </a:extLst>
          </p:cNvPr>
          <p:cNvSpPr>
            <a:spLocks noGrp="1"/>
          </p:cNvSpPr>
          <p:nvPr>
            <p:ph idx="1"/>
          </p:nvPr>
        </p:nvSpPr>
        <p:spPr/>
        <p:txBody>
          <a:bodyPr/>
          <a:lstStyle/>
          <a:p>
            <a:endParaRPr lang="en-US" dirty="0"/>
          </a:p>
          <a:p>
            <a:endParaRPr lang="en-US" dirty="0"/>
          </a:p>
          <a:p>
            <a:r>
              <a:rPr lang="en-US" dirty="0"/>
              <a:t>256</a:t>
            </a:r>
          </a:p>
          <a:p>
            <a:r>
              <a:rPr lang="en-US" dirty="0"/>
              <a:t>512</a:t>
            </a:r>
          </a:p>
          <a:p>
            <a:r>
              <a:rPr lang="en-US" dirty="0"/>
              <a:t>1024</a:t>
            </a:r>
          </a:p>
          <a:p>
            <a:r>
              <a:rPr lang="en-US" dirty="0"/>
              <a:t>2048</a:t>
            </a:r>
          </a:p>
        </p:txBody>
      </p:sp>
      <p:sp>
        <p:nvSpPr>
          <p:cNvPr id="4" name="TextBox 3">
            <a:extLst>
              <a:ext uri="{FF2B5EF4-FFF2-40B4-BE49-F238E27FC236}">
                <a16:creationId xmlns:a16="http://schemas.microsoft.com/office/drawing/2014/main" id="{8B9CF3C5-51A4-4671-9CFF-8970DF75F86E}"/>
              </a:ext>
            </a:extLst>
          </p:cNvPr>
          <p:cNvSpPr txBox="1"/>
          <p:nvPr/>
        </p:nvSpPr>
        <p:spPr>
          <a:xfrm>
            <a:off x="5266266" y="2573866"/>
            <a:ext cx="2977097" cy="1200329"/>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T(n) = </a:t>
            </a:r>
            <a:r>
              <a:rPr lang="en-US" dirty="0" err="1">
                <a:latin typeface="Cambria Math" panose="02040503050406030204" pitchFamily="18" charset="0"/>
                <a:ea typeface="Cambria Math" panose="02040503050406030204" pitchFamily="18" charset="0"/>
              </a:rPr>
              <a:t>nLog</a:t>
            </a:r>
            <a:r>
              <a:rPr lang="en-US" dirty="0">
                <a:latin typeface="Cambria Math" panose="02040503050406030204" pitchFamily="18" charset="0"/>
                <a:ea typeface="Cambria Math" panose="02040503050406030204" pitchFamily="18" charset="0"/>
              </a:rPr>
              <a:t>(n)</a:t>
            </a: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N = 64    -&gt;    T(n) = 30</a:t>
            </a:r>
          </a:p>
          <a:p>
            <a:r>
              <a:rPr lang="en-US" dirty="0">
                <a:latin typeface="Cambria Math" panose="02040503050406030204" pitchFamily="18" charset="0"/>
                <a:ea typeface="Cambria Math" panose="02040503050406030204" pitchFamily="18" charset="0"/>
              </a:rPr>
              <a:t>N = ?       -&gt;    T(n) = 30 * 12</a:t>
            </a:r>
          </a:p>
        </p:txBody>
      </p:sp>
      <p:sp>
        <p:nvSpPr>
          <p:cNvPr id="5" name="TextBox 4">
            <a:extLst>
              <a:ext uri="{FF2B5EF4-FFF2-40B4-BE49-F238E27FC236}">
                <a16:creationId xmlns:a16="http://schemas.microsoft.com/office/drawing/2014/main" id="{3031B93E-965B-44F7-8C66-96908689076E}"/>
              </a:ext>
            </a:extLst>
          </p:cNvPr>
          <p:cNvSpPr txBox="1"/>
          <p:nvPr/>
        </p:nvSpPr>
        <p:spPr>
          <a:xfrm>
            <a:off x="5312833" y="4241800"/>
            <a:ext cx="3576620"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C * n * log(n)   -&gt;   C * 64 * 6  =  30</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29F5E6D-7D88-46D6-AAEB-3FA325CA821A}"/>
                  </a:ext>
                </a:extLst>
              </p:cNvPr>
              <p:cNvSpPr txBox="1"/>
              <p:nvPr/>
            </p:nvSpPr>
            <p:spPr>
              <a:xfrm>
                <a:off x="5266265" y="4942138"/>
                <a:ext cx="1739901" cy="544188"/>
              </a:xfrm>
              <a:prstGeom prst="rect">
                <a:avLst/>
              </a:prstGeom>
              <a:noFill/>
            </p:spPr>
            <p:txBody>
              <a:bodyPr wrap="square" rtlCol="0">
                <a:spAutoFit/>
              </a:bodyPr>
              <a:lstStyle/>
              <a:p>
                <a14:m>
                  <m:oMath xmlns:m="http://schemas.openxmlformats.org/officeDocument/2006/math">
                    <m:f>
                      <m:fPr>
                        <m:ctrlPr>
                          <a:rPr lang="en-US" sz="2000" i="1" smtClean="0">
                            <a:latin typeface="Cambria Math" panose="02040503050406030204" pitchFamily="18" charset="0"/>
                          </a:rPr>
                        </m:ctrlPr>
                      </m:fPr>
                      <m:num>
                        <m:func>
                          <m:funcPr>
                            <m:ctrlPr>
                              <a:rPr lang="en-US" sz="2000" i="1" smtClean="0">
                                <a:latin typeface="Cambria Math" panose="02040503050406030204" pitchFamily="18" charset="0"/>
                              </a:rPr>
                            </m:ctrlPr>
                          </m:funcPr>
                          <m:fName>
                            <m:r>
                              <m:rPr>
                                <m:sty m:val="p"/>
                              </m:rPr>
                              <a:rPr lang="en-US" sz="2000" b="0" i="0" smtClean="0">
                                <a:latin typeface="Cambria Math" panose="02040503050406030204" pitchFamily="18" charset="0"/>
                              </a:rPr>
                              <m:t>n</m:t>
                            </m:r>
                            <m:r>
                              <m:rPr>
                                <m:sty m:val="p"/>
                              </m:rPr>
                              <a:rPr lang="en-US" sz="2000" i="0" smtClean="0">
                                <a:latin typeface="Cambria Math" panose="02040503050406030204" pitchFamily="18" charset="0"/>
                              </a:rPr>
                              <m:t>log</m:t>
                            </m:r>
                          </m:fName>
                          <m:e>
                            <m:r>
                              <a:rPr lang="en-US" sz="2000" b="0" i="1" smtClean="0">
                                <a:latin typeface="Cambria Math" panose="02040503050406030204" pitchFamily="18" charset="0"/>
                              </a:rPr>
                              <m:t>𝑛</m:t>
                            </m:r>
                          </m:e>
                        </m:func>
                      </m:num>
                      <m:den>
                        <m:r>
                          <a:rPr lang="en-US" sz="2000" b="0" i="1" smtClean="0">
                            <a:latin typeface="Cambria Math" panose="02040503050406030204" pitchFamily="18" charset="0"/>
                          </a:rPr>
                          <m:t>6</m:t>
                        </m:r>
                        <m:r>
                          <a:rPr lang="en-US" sz="2000" b="0" i="1" smtClean="0">
                            <a:latin typeface="Cambria Math" panose="02040503050406030204" pitchFamily="18" charset="0"/>
                          </a:rPr>
                          <m:t> ∗</m:t>
                        </m:r>
                        <m:r>
                          <a:rPr lang="en-US" sz="2000" b="0" i="1" smtClean="0">
                            <a:latin typeface="Cambria Math" panose="02040503050406030204" pitchFamily="18" charset="0"/>
                          </a:rPr>
                          <m:t>64</m:t>
                        </m:r>
                      </m:den>
                    </m:f>
                  </m:oMath>
                </a14:m>
                <a:r>
                  <a:rPr lang="en-US" sz="2000" dirty="0"/>
                  <a:t> = </a:t>
                </a:r>
                <a:r>
                  <a:rPr lang="en-US" sz="2000" dirty="0">
                    <a:latin typeface="Cambria Math" panose="02040503050406030204" pitchFamily="18" charset="0"/>
                    <a:ea typeface="Cambria Math" panose="02040503050406030204" pitchFamily="18" charset="0"/>
                  </a:rPr>
                  <a:t>12</a:t>
                </a:r>
              </a:p>
            </p:txBody>
          </p:sp>
        </mc:Choice>
        <mc:Fallback xmlns="">
          <p:sp>
            <p:nvSpPr>
              <p:cNvPr id="6" name="TextBox 5">
                <a:extLst>
                  <a:ext uri="{FF2B5EF4-FFF2-40B4-BE49-F238E27FC236}">
                    <a16:creationId xmlns:a16="http://schemas.microsoft.com/office/drawing/2014/main" id="{B29F5E6D-7D88-46D6-AAEB-3FA325CA821A}"/>
                  </a:ext>
                </a:extLst>
              </p:cNvPr>
              <p:cNvSpPr txBox="1">
                <a:spLocks noRot="1" noChangeAspect="1" noMove="1" noResize="1" noEditPoints="1" noAdjustHandles="1" noChangeArrowheads="1" noChangeShapeType="1" noTextEdit="1"/>
              </p:cNvSpPr>
              <p:nvPr/>
            </p:nvSpPr>
            <p:spPr>
              <a:xfrm>
                <a:off x="5266265" y="4942138"/>
                <a:ext cx="1739901" cy="544188"/>
              </a:xfrm>
              <a:prstGeom prst="rect">
                <a:avLst/>
              </a:prstGeom>
              <a:blipFill>
                <a:blip r:embed="rId2"/>
                <a:stretch>
                  <a:fillRect b="-561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09C52EA8-0922-4211-819A-A15D7642BD73}"/>
                  </a:ext>
                </a:extLst>
              </p14:cNvPr>
              <p14:cNvContentPartPr/>
              <p14:nvPr/>
            </p14:nvContentPartPr>
            <p14:xfrm>
              <a:off x="2565780" y="3318440"/>
              <a:ext cx="1029960" cy="488520"/>
            </p14:xfrm>
          </p:contentPart>
        </mc:Choice>
        <mc:Fallback xmlns="">
          <p:pic>
            <p:nvPicPr>
              <p:cNvPr id="7" name="Ink 6">
                <a:extLst>
                  <a:ext uri="{FF2B5EF4-FFF2-40B4-BE49-F238E27FC236}">
                    <a16:creationId xmlns:a16="http://schemas.microsoft.com/office/drawing/2014/main" id="{09C52EA8-0922-4211-819A-A15D7642BD73}"/>
                  </a:ext>
                </a:extLst>
              </p:cNvPr>
              <p:cNvPicPr/>
              <p:nvPr/>
            </p:nvPicPr>
            <p:blipFill>
              <a:blip r:embed="rId4"/>
              <a:stretch>
                <a:fillRect/>
              </a:stretch>
            </p:blipFill>
            <p:spPr>
              <a:xfrm>
                <a:off x="2556780" y="3309800"/>
                <a:ext cx="1047600" cy="506160"/>
              </a:xfrm>
              <a:prstGeom prst="rect">
                <a:avLst/>
              </a:prstGeom>
            </p:spPr>
          </p:pic>
        </mc:Fallback>
      </mc:AlternateContent>
    </p:spTree>
    <p:extLst>
      <p:ext uri="{BB962C8B-B14F-4D97-AF65-F5344CB8AC3E}">
        <p14:creationId xmlns:p14="http://schemas.microsoft.com/office/powerpoint/2010/main" val="320649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828</TotalTime>
  <Words>734</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Cambria Math</vt:lpstr>
      <vt:lpstr>Century Gothic</vt:lpstr>
      <vt:lpstr>Roboto</vt:lpstr>
      <vt:lpstr>Times New Roman</vt:lpstr>
      <vt:lpstr>Wingdings 3</vt:lpstr>
      <vt:lpstr>Wisp</vt:lpstr>
      <vt:lpstr>جلسه حل تمرین مباحث : تحلیل زمانی، روابط بازگشتی، قضیه اصلی، تقسیم و غلبه، مرتب سازی ادغامی (merge sort)، مرتب سازی سریع (quick sort)  </vt:lpstr>
      <vt:lpstr>𝑇(𝑛)=𝑇(√𝑛)+𝑐</vt:lpstr>
      <vt:lpstr>𝑇(𝑛)=2𝑇(√𝑛)+lg𝑛</vt:lpstr>
      <vt:lpstr>T(n) = T(n/3) + T(2n/3) + n</vt:lpstr>
      <vt:lpstr>PowerPoint Presentation</vt:lpstr>
      <vt:lpstr>فرض کنید هشت عدد داریم که می خواهیم به روش quick sort آنها را مرتب سازی کنیم. پس از پایان اولین عملیات partitioning اعداد به صورت زیر در آمده اند. کدام گزاره درست است ؟ 2 – 5 – 1 – 7 – 9 – 12 – 11 – 10</vt:lpstr>
      <vt:lpstr>فرض کنید در مرتب سازی یک لیست به روش quick sort در هر مرحله پس از جایگذاری شاخص، لیست به دو لیست کوچکتر تقسیم می شود که طول هرکدام حداقل یک پنجم طول لیست اصلی است. با این فرض کدام گذاره زیر درست می باشد؟</vt:lpstr>
      <vt:lpstr>در یک مدل بهبود یافته مرتب سازی ادغامی (merge sort) لیست اولیه به نسبت یک به دو تقسیم می شود، کدام یک از موارد زیر حد بالای پیچیدگی زمانی این مدل را نشان می دهد ؟</vt:lpstr>
      <vt:lpstr>فرض کنید در کامپیوتری مرتب سازی یک لیست به طول 64 به کمک مرتب سازی ادغامی (merge sort) به مدت 30 ثانیه طول می کشد. کدام یک از موارد زیر می تواند نزدیک ترین عدد به ماکسیمم طول لیستی که مرتب سازی آن با این روش 6 دقیقه طول می کشد باشد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arta asadi</dc:creator>
  <cp:lastModifiedBy>bardia ardakanian</cp:lastModifiedBy>
  <cp:revision>6</cp:revision>
  <dcterms:created xsi:type="dcterms:W3CDTF">2022-02-22T23:17:36Z</dcterms:created>
  <dcterms:modified xsi:type="dcterms:W3CDTF">2022-03-13T15:12:34Z</dcterms:modified>
</cp:coreProperties>
</file>