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theme/themeOverride4.xml" ContentType="application/vnd.openxmlformats-officedocument.themeOverride+xml"/>
  <Override PartName="/ppt/tags/tag3.xml" ContentType="application/vnd.openxmlformats-officedocument.presentationml.tags+xml"/>
  <Override PartName="/ppt/theme/themeOverride5.xml" ContentType="application/vnd.openxmlformats-officedocument.themeOverride+xml"/>
  <Override PartName="/ppt/tags/tag4.xml" ContentType="application/vnd.openxmlformats-officedocument.presentationml.tags+xml"/>
  <Override PartName="/ppt/theme/themeOverride6.xml" ContentType="application/vnd.openxmlformats-officedocument.themeOverride+xml"/>
  <Override PartName="/ppt/tags/tag5.xml" ContentType="application/vnd.openxmlformats-officedocument.presentationml.tags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90" r:id="rId3"/>
    <p:sldId id="258" r:id="rId4"/>
    <p:sldId id="386" r:id="rId5"/>
    <p:sldId id="393" r:id="rId6"/>
    <p:sldId id="450" r:id="rId7"/>
    <p:sldId id="451" r:id="rId8"/>
    <p:sldId id="452" r:id="rId9"/>
    <p:sldId id="453" r:id="rId10"/>
    <p:sldId id="454" r:id="rId11"/>
    <p:sldId id="415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DB3"/>
    <a:srgbClr val="0530BB"/>
    <a:srgbClr val="034ABD"/>
    <a:srgbClr val="0B5CB5"/>
    <a:srgbClr val="130868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63" autoAdjust="0"/>
    <p:restoredTop sz="91826" autoAdjust="0"/>
  </p:normalViewPr>
  <p:slideViewPr>
    <p:cSldViewPr>
      <p:cViewPr varScale="1">
        <p:scale>
          <a:sx n="67" d="100"/>
          <a:sy n="67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</a:t>
            </a:r>
            <a:r>
              <a:rPr lang="en-US" dirty="0" smtClean="0">
                <a:cs typeface="B Titr" panose="00000700000000000000" pitchFamily="2" charset="-78"/>
              </a:rPr>
              <a:t>, Spring 2020,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10/17/2020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wma"/><Relationship Id="rId2" Type="http://schemas.microsoft.com/office/2007/relationships/media" Target="../media/media10.wma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ma"/><Relationship Id="rId2" Type="http://schemas.microsoft.com/office/2007/relationships/media" Target="../media/media3.wma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4.wma"/><Relationship Id="rId7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wma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5.wma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wma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6.wma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6.wma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7.wma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7.wma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8.wma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8.wma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wma"/><Relationship Id="rId7" Type="http://schemas.openxmlformats.org/officeDocument/2006/relationships/image" Target="../media/image4.png"/><Relationship Id="rId2" Type="http://schemas.microsoft.com/office/2007/relationships/media" Target="../media/media9.wma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Spring 2020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24</a:t>
            </a:r>
            <a:endParaRPr lang="en-US" sz="2000" dirty="0" smtClean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11"/>
    </mc:Choice>
    <mc:Fallback>
      <p:transition spd="slow" advTm="9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</a:t>
            </a:r>
            <a:r>
              <a:rPr lang="en-US" sz="1400" dirty="0" smtClean="0">
                <a:cs typeface="B Titr" panose="00000700000000000000" pitchFamily="2" charset="-78"/>
              </a:rPr>
              <a:t>, 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End of Appendix C!</a:t>
            </a:r>
            <a:endParaRPr lang="en-US" sz="3200" b="1" dirty="0" smtClean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3316"/>
    </mc:Choice>
    <mc:Fallback>
      <p:transition spd="slow" advTm="133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Arm </a:t>
            </a:r>
            <a:r>
              <a:rPr lang="en-US" sz="2000" b="1" dirty="0"/>
              <a:t>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</a:t>
            </a:r>
            <a:r>
              <a:rPr lang="en-US" sz="2000" b="1" dirty="0" smtClean="0"/>
              <a:t>2013.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</a:t>
            </a:r>
            <a:r>
              <a:rPr lang="en-US" sz="1400" dirty="0" smtClean="0">
                <a:cs typeface="B Titr" panose="00000700000000000000" pitchFamily="2" charset="-78"/>
              </a:rPr>
              <a:t>, 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2"/>
    </mc:Choice>
    <mc:Fallback>
      <p:transition spd="slow" advTm="7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</a:t>
            </a:r>
            <a:r>
              <a:rPr lang="en-US" sz="1400" dirty="0" smtClean="0">
                <a:cs typeface="B Titr" panose="00000700000000000000" pitchFamily="2" charset="-78"/>
              </a:rPr>
              <a:t>, 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Appendix C: Macros</a:t>
            </a:r>
            <a:endParaRPr lang="en-US" sz="2800" b="1" baseline="30000" dirty="0" smtClean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6412"/>
    </mc:Choice>
    <mc:Fallback>
      <p:transition spd="slow" advTm="64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Macro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</a:t>
            </a:r>
            <a:r>
              <a:rPr lang="en-US" sz="1400" dirty="0" smtClean="0">
                <a:cs typeface="B Titr" panose="00000700000000000000" pitchFamily="2" charset="-78"/>
              </a:rPr>
              <a:t>, 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Write </a:t>
            </a:r>
            <a:r>
              <a:rPr lang="en-US" sz="2400" b="1" dirty="0"/>
              <a:t>the task </a:t>
            </a:r>
            <a:r>
              <a:rPr lang="en-US" sz="2400" b="1" dirty="0" smtClean="0"/>
              <a:t>once and invoke </a:t>
            </a:r>
            <a:r>
              <a:rPr lang="en-US" sz="2400" b="1" dirty="0"/>
              <a:t>it whenever it is </a:t>
            </a:r>
            <a:r>
              <a:rPr lang="en-US" sz="2400" b="1" dirty="0" smtClean="0"/>
              <a:t>needed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MACRO definition</a:t>
            </a:r>
          </a:p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	MACRO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[$label] </a:t>
            </a:r>
            <a:r>
              <a:rPr lang="en-US" sz="2000" b="1" dirty="0" err="1">
                <a:solidFill>
                  <a:srgbClr val="C00000"/>
                </a:solidFill>
              </a:rPr>
              <a:t>macroName</a:t>
            </a:r>
            <a:r>
              <a:rPr lang="en-US" sz="2000" b="1" dirty="0">
                <a:solidFill>
                  <a:srgbClr val="C00000"/>
                </a:solidFill>
              </a:rPr>
              <a:t> parameter1, parameter2, ..., </a:t>
            </a:r>
            <a:r>
              <a:rPr lang="en-US" sz="2000" b="1" dirty="0" err="1">
                <a:solidFill>
                  <a:srgbClr val="C00000"/>
                </a:solidFill>
              </a:rPr>
              <a:t>parameterN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... </a:t>
            </a:r>
            <a:r>
              <a:rPr lang="en-US" sz="2000" b="1" dirty="0">
                <a:solidFill>
                  <a:srgbClr val="C00000"/>
                </a:solidFill>
              </a:rPr>
              <a:t>...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... </a:t>
            </a:r>
            <a:r>
              <a:rPr lang="en-US" sz="2000" b="1" dirty="0">
                <a:solidFill>
                  <a:srgbClr val="C00000"/>
                </a:solidFill>
              </a:rPr>
              <a:t>...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MEND</a:t>
            </a:r>
          </a:p>
          <a:p>
            <a:pPr lvl="2"/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0530BB"/>
                </a:solidFill>
              </a:rPr>
              <a:t>MACRO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00B050"/>
                </a:solidFill>
              </a:rPr>
              <a:t>ADD3VAL  $</a:t>
            </a:r>
            <a:r>
              <a:rPr lang="en-US" sz="2000" b="1" dirty="0">
                <a:solidFill>
                  <a:srgbClr val="00B050"/>
                </a:solidFill>
              </a:rPr>
              <a:t>DEST, $ARG1, $ARG2, $ARG3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ADD $DEST, $ARG1, $ARG2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ADD $DEST, $DEST, $ARG3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0530BB"/>
                </a:solidFill>
              </a:rPr>
              <a:t>MEND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 distinguish parameters, they must start with $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5400" y="4191000"/>
            <a:ext cx="3810000" cy="120032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 lIns="91440" rIns="0">
            <a:spAutoFit/>
          </a:bodyPr>
          <a:lstStyle/>
          <a:p>
            <a:r>
              <a:rPr lang="pt-BR" b="1" dirty="0">
                <a:solidFill>
                  <a:srgbClr val="008000"/>
                </a:solidFill>
                <a:latin typeface="LiberationSerif-Bold"/>
              </a:rPr>
              <a:t>AREA </a:t>
            </a:r>
            <a:r>
              <a:rPr lang="pt-BR" b="1" dirty="0" smtClean="0">
                <a:solidFill>
                  <a:srgbClr val="008000"/>
                </a:solidFill>
                <a:latin typeface="LiberationSerif-Bold"/>
              </a:rPr>
              <a:t>CODE1, </a:t>
            </a:r>
            <a:r>
              <a:rPr lang="pt-BR" b="1" dirty="0">
                <a:solidFill>
                  <a:srgbClr val="008000"/>
                </a:solidFill>
                <a:latin typeface="LiberationSerif-Bold"/>
              </a:rPr>
              <a:t>READONLY, CODE</a:t>
            </a:r>
            <a:r>
              <a:rPr lang="pt-BR" dirty="0">
                <a:solidFill>
                  <a:srgbClr val="008000"/>
                </a:solidFill>
                <a:latin typeface="LiberationSerif-Bold"/>
              </a:rPr>
              <a:t/>
            </a:r>
            <a:br>
              <a:rPr lang="pt-BR" dirty="0">
                <a:solidFill>
                  <a:srgbClr val="008000"/>
                </a:solidFill>
                <a:latin typeface="LiberationSerif-Bold"/>
              </a:rPr>
            </a:br>
            <a:r>
              <a:rPr lang="pt-BR" b="1" dirty="0">
                <a:solidFill>
                  <a:srgbClr val="008000"/>
                </a:solidFill>
                <a:latin typeface="LiberationSerif-Bold"/>
              </a:rPr>
              <a:t>MOV R1, #5</a:t>
            </a:r>
            <a:r>
              <a:rPr lang="pt-BR" dirty="0">
                <a:solidFill>
                  <a:srgbClr val="008000"/>
                </a:solidFill>
                <a:latin typeface="LiberationSerif-Bold"/>
              </a:rPr>
              <a:t/>
            </a:r>
            <a:br>
              <a:rPr lang="pt-BR" dirty="0">
                <a:solidFill>
                  <a:srgbClr val="008000"/>
                </a:solidFill>
                <a:latin typeface="LiberationSerif-Bold"/>
              </a:rPr>
            </a:br>
            <a:r>
              <a:rPr lang="pt-BR" b="1" dirty="0">
                <a:solidFill>
                  <a:srgbClr val="008000"/>
                </a:solidFill>
                <a:latin typeface="LiberationSerif-Bold"/>
              </a:rPr>
              <a:t>MOV R2, #2</a:t>
            </a:r>
            <a:r>
              <a:rPr lang="pt-BR" dirty="0">
                <a:solidFill>
                  <a:srgbClr val="008000"/>
                </a:solidFill>
                <a:latin typeface="LiberationSerif-Bold"/>
              </a:rPr>
              <a:t/>
            </a:r>
            <a:br>
              <a:rPr lang="pt-BR" dirty="0">
                <a:solidFill>
                  <a:srgbClr val="008000"/>
                </a:solidFill>
                <a:latin typeface="LiberationSerif-Bold"/>
              </a:rPr>
            </a:br>
            <a:r>
              <a:rPr lang="pt-BR" b="1" dirty="0">
                <a:solidFill>
                  <a:srgbClr val="C00000"/>
                </a:solidFill>
                <a:latin typeface="LiberationSerif-Bold"/>
              </a:rPr>
              <a:t>ADD3VAL R0, R1, R2, #</a:t>
            </a:r>
            <a:r>
              <a:rPr lang="pt-BR" b="1" dirty="0" smtClean="0">
                <a:solidFill>
                  <a:srgbClr val="C00000"/>
                </a:solidFill>
                <a:latin typeface="LiberationSerif-Bold"/>
              </a:rPr>
              <a:t>5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84483"/>
    </mc:Choice>
    <mc:Fallback>
      <p:transition spd="slow" advTm="284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Macro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</a:t>
            </a:r>
            <a:r>
              <a:rPr lang="en-US" sz="1400" dirty="0" smtClean="0">
                <a:cs typeface="B Titr" panose="00000700000000000000" pitchFamily="2" charset="-78"/>
              </a:rPr>
              <a:t>, 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Default Values for </a:t>
            </a:r>
            <a:r>
              <a:rPr lang="en-US" sz="2400" b="1" dirty="0" smtClean="0"/>
              <a:t>parameters</a:t>
            </a:r>
          </a:p>
          <a:p>
            <a:pPr lvl="2"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MACRO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ADD3VAL $DEST, </a:t>
            </a:r>
            <a:r>
              <a:rPr lang="en-US" sz="2000" b="1" dirty="0">
                <a:solidFill>
                  <a:srgbClr val="00B050"/>
                </a:solidFill>
              </a:rPr>
              <a:t>$ARG1=R3</a:t>
            </a:r>
            <a:r>
              <a:rPr lang="en-US" sz="2000" b="1" dirty="0">
                <a:solidFill>
                  <a:srgbClr val="C00000"/>
                </a:solidFill>
              </a:rPr>
              <a:t>, $ARG2, </a:t>
            </a:r>
            <a:r>
              <a:rPr lang="en-US" sz="2000" b="1" dirty="0">
                <a:solidFill>
                  <a:srgbClr val="00B050"/>
                </a:solidFill>
              </a:rPr>
              <a:t>$ARG3=#5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ADD $DEST, $ARG1, $ARG2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ADD $DEST, $DEST, $ARG3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MEND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To use the default value, </a:t>
            </a:r>
            <a:r>
              <a:rPr lang="en-US" sz="2000" b="1" dirty="0" smtClean="0"/>
              <a:t>put </a:t>
            </a:r>
            <a:r>
              <a:rPr lang="en-US" sz="2000" b="1" dirty="0"/>
              <a:t>a ‘|’ instead of the </a:t>
            </a:r>
            <a:r>
              <a:rPr lang="en-US" sz="2000" b="1" dirty="0" smtClean="0"/>
              <a:t>parameter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ADD3VAL R0, R1, R2, </a:t>
            </a:r>
            <a:r>
              <a:rPr lang="en-US" sz="2000" b="1" dirty="0" smtClean="0">
                <a:solidFill>
                  <a:srgbClr val="C00000"/>
                </a:solidFill>
              </a:rPr>
              <a:t>|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56810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1579"/>
    </mc:Choice>
    <mc:Fallback>
      <p:transition spd="slow" advTm="215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Using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Labels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in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Macros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</a:t>
            </a:r>
            <a:r>
              <a:rPr lang="en-US" sz="1400" dirty="0" smtClean="0">
                <a:cs typeface="B Titr" panose="00000700000000000000" pitchFamily="2" charset="-78"/>
              </a:rPr>
              <a:t>, 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Labels must be unique</a:t>
            </a:r>
          </a:p>
          <a:p>
            <a:pPr lvl="2"/>
            <a:r>
              <a:rPr lang="en-US" sz="2000" b="1" dirty="0" smtClean="0">
                <a:solidFill>
                  <a:srgbClr val="0530BB"/>
                </a:solidFill>
              </a:rPr>
              <a:t>MACRO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$</a:t>
            </a:r>
            <a:r>
              <a:rPr lang="en-US" sz="2000" b="1" dirty="0" err="1" smtClean="0">
                <a:solidFill>
                  <a:srgbClr val="00B050"/>
                </a:solidFill>
              </a:rPr>
              <a:t>lbl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530BB"/>
                </a:solidFill>
              </a:rPr>
              <a:t>OUR_MACRO</a:t>
            </a:r>
          </a:p>
          <a:p>
            <a:pPr lvl="2"/>
            <a:r>
              <a:rPr lang="en-US" sz="2000" b="1" dirty="0">
                <a:solidFill>
                  <a:srgbClr val="0530BB"/>
                </a:solidFill>
              </a:rPr>
              <a:t>CMP R1,#5</a:t>
            </a:r>
          </a:p>
          <a:p>
            <a:pPr lvl="2"/>
            <a:r>
              <a:rPr lang="en-US" sz="2000" b="1" dirty="0">
                <a:solidFill>
                  <a:srgbClr val="0530BB"/>
                </a:solidFill>
              </a:rPr>
              <a:t>BEQ $</a:t>
            </a:r>
            <a:r>
              <a:rPr lang="en-US" sz="2000" b="1" dirty="0" err="1">
                <a:solidFill>
                  <a:srgbClr val="0530BB"/>
                </a:solidFill>
              </a:rPr>
              <a:t>lbl</a:t>
            </a:r>
            <a:endParaRPr lang="en-US" sz="2000" b="1" dirty="0">
              <a:solidFill>
                <a:srgbClr val="0530BB"/>
              </a:solidFill>
            </a:endParaRPr>
          </a:p>
          <a:p>
            <a:pPr lvl="2"/>
            <a:r>
              <a:rPr lang="en-US" sz="2000" b="1" dirty="0">
                <a:solidFill>
                  <a:srgbClr val="0530BB"/>
                </a:solidFill>
              </a:rPr>
              <a:t>MOV R1, #1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$</a:t>
            </a:r>
            <a:r>
              <a:rPr lang="en-US" sz="2000" b="1" dirty="0" err="1">
                <a:solidFill>
                  <a:srgbClr val="00B050"/>
                </a:solidFill>
              </a:rPr>
              <a:t>lbl</a:t>
            </a:r>
            <a:endParaRPr lang="en-US" sz="2000" b="1" dirty="0">
              <a:solidFill>
                <a:srgbClr val="00B050"/>
              </a:solidFill>
            </a:endParaRPr>
          </a:p>
          <a:p>
            <a:pPr lvl="2"/>
            <a:r>
              <a:rPr lang="en-US" sz="2000" b="1" dirty="0">
                <a:solidFill>
                  <a:srgbClr val="0530BB"/>
                </a:solidFill>
              </a:rPr>
              <a:t>MEND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AREA OURCODE, READONLY, </a:t>
            </a:r>
            <a:r>
              <a:rPr lang="en-US" sz="2000" b="1" dirty="0" smtClean="0">
                <a:solidFill>
                  <a:srgbClr val="C00000"/>
                </a:solidFill>
              </a:rPr>
              <a:t>CODE ENTRY</a:t>
            </a:r>
            <a:endParaRPr lang="en-US" sz="2000" b="1" dirty="0">
              <a:solidFill>
                <a:srgbClr val="C00000"/>
              </a:solidFill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MOV R1, #3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Label1</a:t>
            </a:r>
            <a:r>
              <a:rPr lang="en-US" sz="2000" b="1" dirty="0" smtClean="0">
                <a:solidFill>
                  <a:srgbClr val="C00000"/>
                </a:solidFill>
              </a:rPr>
              <a:t>    OUR_MACRO</a:t>
            </a:r>
            <a:endParaRPr lang="en-US" sz="2000" b="1" dirty="0">
              <a:solidFill>
                <a:srgbClr val="C00000"/>
              </a:solidFill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MOV R1, #5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Label2</a:t>
            </a:r>
            <a:r>
              <a:rPr lang="en-US" sz="2000" b="1" dirty="0" smtClean="0">
                <a:solidFill>
                  <a:srgbClr val="C00000"/>
                </a:solidFill>
              </a:rPr>
              <a:t>    OUR_MACRO</a:t>
            </a:r>
            <a:endParaRPr lang="en-US" sz="2000" b="1" dirty="0">
              <a:solidFill>
                <a:srgbClr val="C00000"/>
              </a:solidFill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HERE B HERE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57638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69421"/>
    </mc:Choice>
    <mc:Fallback>
      <p:transition spd="slow" advTm="169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Using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Labels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in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Macros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</a:t>
            </a:r>
            <a:r>
              <a:rPr lang="en-US" sz="1400" dirty="0" smtClean="0">
                <a:cs typeface="B Titr" panose="00000700000000000000" pitchFamily="2" charset="-78"/>
              </a:rPr>
              <a:t>, 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Multiple labels inside a macro</a:t>
            </a: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MACRO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$</a:t>
            </a:r>
            <a:r>
              <a:rPr lang="en-US" b="1" dirty="0" err="1">
                <a:solidFill>
                  <a:srgbClr val="00B050"/>
                </a:solidFill>
              </a:rPr>
              <a:t>lbl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530BB"/>
                </a:solidFill>
              </a:rPr>
              <a:t>OUR_MACRO</a:t>
            </a: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CMP R1, #5</a:t>
            </a: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BEQ $</a:t>
            </a:r>
            <a:r>
              <a:rPr lang="en-US" b="1" dirty="0" err="1">
                <a:solidFill>
                  <a:srgbClr val="0530BB"/>
                </a:solidFill>
              </a:rPr>
              <a:t>lbl.equal</a:t>
            </a:r>
            <a:endParaRPr lang="en-US" b="1" dirty="0">
              <a:solidFill>
                <a:srgbClr val="0530BB"/>
              </a:solidFill>
            </a:endParaRP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MOV R1, #1</a:t>
            </a: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B $</a:t>
            </a:r>
            <a:r>
              <a:rPr lang="en-US" b="1" dirty="0" err="1">
                <a:solidFill>
                  <a:srgbClr val="0530BB"/>
                </a:solidFill>
              </a:rPr>
              <a:t>lbl.next</a:t>
            </a:r>
            <a:endParaRPr lang="en-US" b="1" dirty="0">
              <a:solidFill>
                <a:srgbClr val="0530BB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$</a:t>
            </a:r>
            <a:r>
              <a:rPr lang="en-US" b="1" dirty="0" err="1">
                <a:solidFill>
                  <a:srgbClr val="00B050"/>
                </a:solidFill>
              </a:rPr>
              <a:t>lbl.equal</a:t>
            </a:r>
            <a:endParaRPr lang="en-US" b="1" dirty="0">
              <a:solidFill>
                <a:srgbClr val="00B050"/>
              </a:solidFill>
            </a:endParaRP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MOV R1, #2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$</a:t>
            </a:r>
            <a:r>
              <a:rPr lang="en-US" b="1" dirty="0" err="1">
                <a:solidFill>
                  <a:srgbClr val="00B050"/>
                </a:solidFill>
              </a:rPr>
              <a:t>lbl.next</a:t>
            </a:r>
            <a:endParaRPr lang="en-US" b="1" dirty="0">
              <a:solidFill>
                <a:srgbClr val="00B050"/>
              </a:solidFill>
            </a:endParaRP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MEND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AREA OURCODE, READONLY, CODE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MOV R1, #3</a:t>
            </a:r>
          </a:p>
          <a:p>
            <a:r>
              <a:rPr lang="en-US" b="1" dirty="0">
                <a:solidFill>
                  <a:srgbClr val="00B050"/>
                </a:solidFill>
              </a:rPr>
              <a:t>label1 </a:t>
            </a:r>
            <a:r>
              <a:rPr lang="en-US" b="1" dirty="0" smtClean="0">
                <a:solidFill>
                  <a:srgbClr val="00B050"/>
                </a:solidFill>
              </a:rPr>
              <a:t>     </a:t>
            </a:r>
            <a:r>
              <a:rPr lang="en-US" b="1" dirty="0" smtClean="0">
                <a:solidFill>
                  <a:srgbClr val="C00000"/>
                </a:solidFill>
              </a:rPr>
              <a:t>OUR_MACRO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MOV R1, #5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Label2     </a:t>
            </a:r>
            <a:r>
              <a:rPr lang="en-US" b="1" dirty="0">
                <a:solidFill>
                  <a:srgbClr val="C00000"/>
                </a:solidFill>
              </a:rPr>
              <a:t>OUR_MACRO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HERE B HERE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0200" y="2133600"/>
            <a:ext cx="405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LiberationSerif-Bold"/>
              </a:rPr>
              <a:t>	     MOV </a:t>
            </a:r>
            <a:r>
              <a:rPr lang="en-US" sz="1600" b="1" dirty="0">
                <a:solidFill>
                  <a:srgbClr val="C00000"/>
                </a:solidFill>
                <a:latin typeface="LiberationSerif-Bold"/>
              </a:rPr>
              <a:t>R1, #3</a:t>
            </a:r>
            <a:r>
              <a:rPr lang="en-US" sz="1600" dirty="0">
                <a:solidFill>
                  <a:srgbClr val="C00000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C00000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C00000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CMP </a:t>
            </a:r>
            <a:r>
              <a:rPr lang="en-US" sz="1600" b="1" dirty="0">
                <a:solidFill>
                  <a:srgbClr val="0530BB"/>
                </a:solidFill>
                <a:latin typeface="LiberationSerif-Bold"/>
              </a:rPr>
              <a:t>R1, #5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BEQ </a:t>
            </a:r>
            <a:r>
              <a:rPr lang="en-US" sz="1600" b="1" dirty="0">
                <a:solidFill>
                  <a:srgbClr val="00B050"/>
                </a:solidFill>
                <a:latin typeface="LiberationSerif-Bold"/>
              </a:rPr>
              <a:t>label1equal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MOV R1, #1</a:t>
            </a: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 smtClean="0">
                <a:solidFill>
                  <a:srgbClr val="0530BB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B </a:t>
            </a:r>
            <a:r>
              <a:rPr lang="en-US" sz="1600" b="1" dirty="0" smtClean="0">
                <a:solidFill>
                  <a:srgbClr val="00B050"/>
                </a:solidFill>
                <a:latin typeface="LiberationSerif-Bold"/>
              </a:rPr>
              <a:t>label1next</a:t>
            </a: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 smtClean="0">
                <a:solidFill>
                  <a:srgbClr val="0530BB"/>
                </a:solidFill>
                <a:latin typeface="LiberationSerif-Bold"/>
              </a:rPr>
            </a:br>
            <a:r>
              <a:rPr lang="en-US" sz="1600" b="1" dirty="0" smtClean="0">
                <a:solidFill>
                  <a:srgbClr val="00B050"/>
                </a:solidFill>
                <a:latin typeface="LiberationSerif-Bold"/>
              </a:rPr>
              <a:t>label1equal</a:t>
            </a: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MOV </a:t>
            </a:r>
            <a:r>
              <a:rPr lang="en-US" sz="1600" b="1" dirty="0">
                <a:solidFill>
                  <a:srgbClr val="0530BB"/>
                </a:solidFill>
                <a:latin typeface="LiberationSerif-Bold"/>
              </a:rPr>
              <a:t>R1, #2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b="1" dirty="0" smtClean="0">
                <a:solidFill>
                  <a:srgbClr val="C00000"/>
                </a:solidFill>
                <a:latin typeface="LiberationSerif-Bold"/>
              </a:rPr>
              <a:t>label1next    MOV </a:t>
            </a:r>
            <a:r>
              <a:rPr lang="en-US" sz="1600" b="1" dirty="0">
                <a:solidFill>
                  <a:srgbClr val="C00000"/>
                </a:solidFill>
                <a:latin typeface="LiberationSerif-Bold"/>
              </a:rPr>
              <a:t>R1, #5</a:t>
            </a:r>
            <a:r>
              <a:rPr lang="en-US" sz="1600" dirty="0">
                <a:solidFill>
                  <a:srgbClr val="C00000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C00000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C00000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CMP </a:t>
            </a:r>
            <a:r>
              <a:rPr lang="en-US" sz="1600" b="1" dirty="0">
                <a:solidFill>
                  <a:srgbClr val="0530BB"/>
                </a:solidFill>
                <a:latin typeface="LiberationSerif-Bold"/>
              </a:rPr>
              <a:t>R1, #5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BEQ </a:t>
            </a:r>
            <a:r>
              <a:rPr lang="en-US" sz="1600" b="1" dirty="0">
                <a:solidFill>
                  <a:srgbClr val="00B050"/>
                </a:solidFill>
                <a:latin typeface="LiberationSerif-Bold"/>
              </a:rPr>
              <a:t>label2equal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	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> </a:t>
            </a: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MOV </a:t>
            </a:r>
            <a:r>
              <a:rPr lang="en-US" sz="1600" b="1" dirty="0">
                <a:solidFill>
                  <a:srgbClr val="0530BB"/>
                </a:solidFill>
                <a:latin typeface="LiberationSerif-Bold"/>
              </a:rPr>
              <a:t>R1, #1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B </a:t>
            </a:r>
            <a:r>
              <a:rPr lang="en-US" sz="1600" b="1" dirty="0">
                <a:solidFill>
                  <a:srgbClr val="00B050"/>
                </a:solidFill>
                <a:latin typeface="LiberationSerif-Bold"/>
              </a:rPr>
              <a:t>label2next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b="1" dirty="0" smtClean="0">
                <a:solidFill>
                  <a:srgbClr val="00B050"/>
                </a:solidFill>
                <a:latin typeface="LiberationSerif-Bold"/>
              </a:rPr>
              <a:t>label2equal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  MOV </a:t>
            </a:r>
            <a:r>
              <a:rPr lang="en-US" sz="1600" b="1" dirty="0">
                <a:solidFill>
                  <a:srgbClr val="0530BB"/>
                </a:solidFill>
                <a:latin typeface="LiberationSerif-Bold"/>
              </a:rPr>
              <a:t>R1, #2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b="1" dirty="0" smtClean="0">
                <a:solidFill>
                  <a:srgbClr val="00B050"/>
                </a:solidFill>
                <a:latin typeface="LiberationSerif-Bold"/>
              </a:rPr>
              <a:t>label2next</a:t>
            </a:r>
            <a:r>
              <a:rPr lang="en-US" sz="1600" b="1" dirty="0" smtClean="0">
                <a:solidFill>
                  <a:srgbClr val="C00000"/>
                </a:solidFill>
                <a:latin typeface="LiberationSerif-Bold"/>
              </a:rPr>
              <a:t>    HERE </a:t>
            </a:r>
            <a:r>
              <a:rPr lang="en-US" sz="1600" b="1" dirty="0">
                <a:solidFill>
                  <a:srgbClr val="C00000"/>
                </a:solidFill>
                <a:latin typeface="LiberationSerif-Bold"/>
              </a:rPr>
              <a:t>B HERE</a:t>
            </a:r>
            <a:r>
              <a:rPr lang="en-US" sz="1600" dirty="0">
                <a:solidFill>
                  <a:srgbClr val="008000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08000"/>
                </a:solidFill>
                <a:latin typeface="LiberationSerif-Bold"/>
              </a:rPr>
            </a:br>
            <a:endParaRPr lang="en-US" sz="16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716676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16021"/>
    </mc:Choice>
    <mc:Fallback>
      <p:transition spd="slow" advTm="116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Conditional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Macros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</a:t>
            </a:r>
            <a:r>
              <a:rPr lang="en-US" sz="1400" dirty="0" smtClean="0">
                <a:cs typeface="B Titr" panose="00000700000000000000" pitchFamily="2" charset="-78"/>
              </a:rPr>
              <a:t>, 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We can pass condition into </a:t>
            </a:r>
            <a:r>
              <a:rPr lang="en-US" sz="2400" b="1" dirty="0" smtClean="0"/>
              <a:t>macros</a:t>
            </a:r>
          </a:p>
          <a:p>
            <a:pPr lvl="1"/>
            <a:r>
              <a:rPr lang="en-US" b="1" dirty="0">
                <a:solidFill>
                  <a:srgbClr val="0530BB"/>
                </a:solidFill>
              </a:rPr>
              <a:t>MACRO</a:t>
            </a:r>
          </a:p>
          <a:p>
            <a:r>
              <a:rPr lang="en-US" b="1" dirty="0">
                <a:solidFill>
                  <a:srgbClr val="0530BB"/>
                </a:solidFill>
              </a:rPr>
              <a:t>$</a:t>
            </a:r>
            <a:r>
              <a:rPr lang="en-US" b="1" dirty="0" err="1">
                <a:solidFill>
                  <a:srgbClr val="0530BB"/>
                </a:solidFill>
              </a:rPr>
              <a:t>lbl</a:t>
            </a:r>
            <a:r>
              <a:rPr lang="en-US" b="1" dirty="0">
                <a:solidFill>
                  <a:srgbClr val="0530BB"/>
                </a:solidFill>
              </a:rPr>
              <a:t> </a:t>
            </a:r>
            <a:r>
              <a:rPr lang="en-US" b="1" dirty="0" err="1">
                <a:solidFill>
                  <a:srgbClr val="0530BB"/>
                </a:solidFill>
              </a:rPr>
              <a:t>OurMacro</a:t>
            </a:r>
            <a:r>
              <a:rPr lang="en-US" b="1" dirty="0" err="1">
                <a:solidFill>
                  <a:srgbClr val="00B050"/>
                </a:solidFill>
              </a:rPr>
              <a:t>$cond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b="1" dirty="0">
                <a:solidFill>
                  <a:srgbClr val="0530BB"/>
                </a:solidFill>
              </a:rPr>
              <a:t>CMP R1, #5</a:t>
            </a:r>
          </a:p>
          <a:p>
            <a:pPr lvl="1"/>
            <a:r>
              <a:rPr lang="en-US" b="1" dirty="0" err="1">
                <a:solidFill>
                  <a:srgbClr val="0530BB"/>
                </a:solidFill>
              </a:rPr>
              <a:t>B</a:t>
            </a:r>
            <a:r>
              <a:rPr lang="en-US" b="1" dirty="0" err="1">
                <a:solidFill>
                  <a:srgbClr val="00B050"/>
                </a:solidFill>
              </a:rPr>
              <a:t>$cond</a:t>
            </a:r>
            <a:r>
              <a:rPr lang="en-US" b="1" dirty="0">
                <a:solidFill>
                  <a:srgbClr val="0530BB"/>
                </a:solidFill>
              </a:rPr>
              <a:t> $</a:t>
            </a:r>
            <a:r>
              <a:rPr lang="en-US" b="1" dirty="0" err="1">
                <a:solidFill>
                  <a:srgbClr val="0530BB"/>
                </a:solidFill>
              </a:rPr>
              <a:t>lbl.equal</a:t>
            </a:r>
            <a:endParaRPr lang="en-US" b="1" dirty="0">
              <a:solidFill>
                <a:srgbClr val="0530BB"/>
              </a:solidFill>
            </a:endParaRPr>
          </a:p>
          <a:p>
            <a:pPr lvl="1"/>
            <a:r>
              <a:rPr lang="en-US" b="1" dirty="0">
                <a:solidFill>
                  <a:srgbClr val="0530BB"/>
                </a:solidFill>
              </a:rPr>
              <a:t>MOV R1, #1</a:t>
            </a:r>
          </a:p>
          <a:p>
            <a:r>
              <a:rPr lang="en-US" b="1" dirty="0">
                <a:solidFill>
                  <a:srgbClr val="0530BB"/>
                </a:solidFill>
              </a:rPr>
              <a:t>$</a:t>
            </a:r>
            <a:r>
              <a:rPr lang="en-US" b="1" dirty="0" err="1">
                <a:solidFill>
                  <a:srgbClr val="0530BB"/>
                </a:solidFill>
              </a:rPr>
              <a:t>lbl.equal</a:t>
            </a:r>
            <a:endParaRPr lang="en-US" b="1" dirty="0">
              <a:solidFill>
                <a:srgbClr val="0530BB"/>
              </a:solidFill>
            </a:endParaRPr>
          </a:p>
          <a:p>
            <a:pPr lvl="1"/>
            <a:r>
              <a:rPr lang="en-US" b="1" dirty="0" smtClean="0">
                <a:solidFill>
                  <a:srgbClr val="0530BB"/>
                </a:solidFill>
              </a:rPr>
              <a:t>MEND</a:t>
            </a:r>
          </a:p>
          <a:p>
            <a:pPr lvl="1"/>
            <a:endParaRPr lang="en-US" b="1" dirty="0">
              <a:solidFill>
                <a:srgbClr val="0530BB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   AREA </a:t>
            </a:r>
            <a:r>
              <a:rPr lang="en-US" b="1" dirty="0">
                <a:solidFill>
                  <a:srgbClr val="C00000"/>
                </a:solidFill>
              </a:rPr>
              <a:t>OURCODE, READONLY, CODE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   MOV </a:t>
            </a:r>
            <a:r>
              <a:rPr lang="en-US" b="1" dirty="0">
                <a:solidFill>
                  <a:srgbClr val="C00000"/>
                </a:solidFill>
              </a:rPr>
              <a:t>R1, #3</a:t>
            </a:r>
          </a:p>
          <a:p>
            <a:r>
              <a:rPr lang="en-US" b="1" dirty="0">
                <a:solidFill>
                  <a:srgbClr val="C00000"/>
                </a:solidFill>
              </a:rPr>
              <a:t>label1 </a:t>
            </a:r>
            <a:r>
              <a:rPr lang="en-US" b="1" dirty="0" err="1">
                <a:solidFill>
                  <a:srgbClr val="210DB3"/>
                </a:solidFill>
              </a:rPr>
              <a:t>OurMacro</a:t>
            </a:r>
            <a:r>
              <a:rPr lang="en-US" b="1" dirty="0" err="1">
                <a:solidFill>
                  <a:srgbClr val="00B050"/>
                </a:solidFill>
              </a:rPr>
              <a:t>EQ</a:t>
            </a:r>
            <a:r>
              <a:rPr lang="en-US" b="1" dirty="0">
                <a:solidFill>
                  <a:srgbClr val="C00000"/>
                </a:solidFill>
              </a:rPr>
              <a:t> ; in the macro check equality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   MOV </a:t>
            </a:r>
            <a:r>
              <a:rPr lang="en-US" b="1" dirty="0">
                <a:solidFill>
                  <a:srgbClr val="C00000"/>
                </a:solidFill>
              </a:rPr>
              <a:t>R1, #3</a:t>
            </a:r>
          </a:p>
          <a:p>
            <a:r>
              <a:rPr lang="en-US" b="1" dirty="0">
                <a:solidFill>
                  <a:srgbClr val="C00000"/>
                </a:solidFill>
              </a:rPr>
              <a:t>label2 </a:t>
            </a:r>
            <a:r>
              <a:rPr lang="en-US" b="1" dirty="0" err="1">
                <a:solidFill>
                  <a:srgbClr val="210DB3"/>
                </a:solidFill>
              </a:rPr>
              <a:t>OurMacro</a:t>
            </a:r>
            <a:r>
              <a:rPr lang="en-US" b="1" dirty="0" err="1">
                <a:solidFill>
                  <a:srgbClr val="00B050"/>
                </a:solidFill>
              </a:rPr>
              <a:t>LO</a:t>
            </a:r>
            <a:r>
              <a:rPr lang="en-US" b="1" dirty="0">
                <a:solidFill>
                  <a:srgbClr val="C00000"/>
                </a:solidFill>
              </a:rPr>
              <a:t> ; in the macro check if is lower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   HERE </a:t>
            </a:r>
            <a:r>
              <a:rPr lang="en-US" b="1" dirty="0">
                <a:solidFill>
                  <a:srgbClr val="C00000"/>
                </a:solidFill>
              </a:rPr>
              <a:t>B HERE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0200" y="2133600"/>
            <a:ext cx="34432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LiberationSerif-Bold"/>
              </a:rPr>
              <a:t>	</a:t>
            </a:r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MOV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R1, #3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label1 	OurMacro</a:t>
            </a:r>
            <a:r>
              <a:rPr lang="pt-BR" sz="1600" b="1" dirty="0" smtClean="0">
                <a:solidFill>
                  <a:srgbClr val="00B050"/>
                </a:solidFill>
                <a:latin typeface="LiberationSerif-Bold"/>
              </a:rPr>
              <a:t>EQ</a:t>
            </a:r>
            <a:endParaRPr lang="pt-BR" sz="1600" b="1" dirty="0">
              <a:solidFill>
                <a:srgbClr val="00B050"/>
              </a:solidFill>
              <a:latin typeface="LiberationSerif-Bold"/>
            </a:endParaRP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CMP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R1, #5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B</a:t>
            </a:r>
            <a:r>
              <a:rPr lang="pt-BR" sz="1600" b="1" dirty="0" smtClean="0">
                <a:solidFill>
                  <a:srgbClr val="00B050"/>
                </a:solidFill>
                <a:latin typeface="LiberationSerif-Bold"/>
              </a:rPr>
              <a:t>EQ</a:t>
            </a:r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label1equal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MOV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R1, #1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label1equal</a:t>
            </a:r>
            <a:endParaRPr lang="pt-BR" sz="1600" b="1" dirty="0">
              <a:solidFill>
                <a:srgbClr val="C00000"/>
              </a:solidFill>
              <a:latin typeface="LiberationSerif-Bold"/>
            </a:endParaRP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MOV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R1, #3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label2 	OurMacro</a:t>
            </a:r>
            <a:r>
              <a:rPr lang="pt-BR" sz="1600" b="1" dirty="0" smtClean="0">
                <a:solidFill>
                  <a:srgbClr val="00B050"/>
                </a:solidFill>
                <a:latin typeface="LiberationSerif-Bold"/>
              </a:rPr>
              <a:t>LO</a:t>
            </a:r>
            <a:endParaRPr lang="pt-BR" sz="1600" b="1" dirty="0">
              <a:solidFill>
                <a:srgbClr val="00B050"/>
              </a:solidFill>
              <a:latin typeface="LiberationSerif-Bold"/>
            </a:endParaRP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CMP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R1, #5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B</a:t>
            </a:r>
            <a:r>
              <a:rPr lang="pt-BR" sz="1600" b="1" dirty="0" smtClean="0">
                <a:solidFill>
                  <a:srgbClr val="00B050"/>
                </a:solidFill>
                <a:latin typeface="LiberationSerif-Bold"/>
              </a:rPr>
              <a:t>LO</a:t>
            </a:r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label2equal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MOV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R1, #</a:t>
            </a:r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1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b="1" dirty="0" smtClean="0">
                <a:solidFill>
                  <a:srgbClr val="C00000"/>
                </a:solidFill>
                <a:latin typeface="LiberationSerif-Bold"/>
              </a:rPr>
              <a:t>label2equal    HERE </a:t>
            </a:r>
            <a:r>
              <a:rPr lang="en-US" sz="1600" b="1" dirty="0">
                <a:solidFill>
                  <a:srgbClr val="C00000"/>
                </a:solidFill>
                <a:latin typeface="LiberationSerif-Bold"/>
              </a:rPr>
              <a:t>B HERE</a:t>
            </a:r>
            <a:r>
              <a:rPr lang="en-US" sz="1600" dirty="0">
                <a:solidFill>
                  <a:srgbClr val="008000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08000"/>
                </a:solidFill>
                <a:latin typeface="LiberationSerif-Bold"/>
              </a:rPr>
            </a:b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5410199" y="2438400"/>
            <a:ext cx="2895599" cy="12192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43536" y="3914776"/>
            <a:ext cx="2862263" cy="12192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108696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90638"/>
    </mc:Choice>
    <mc:Fallback>
      <p:transition spd="slow" advTm="90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MACRO from Files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</a:t>
            </a:r>
            <a:r>
              <a:rPr lang="en-US" sz="1400" dirty="0" smtClean="0">
                <a:cs typeface="B Titr" panose="00000700000000000000" pitchFamily="2" charset="-78"/>
              </a:rPr>
              <a:t>, 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Include Directive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65" y="2438400"/>
            <a:ext cx="8758035" cy="2434634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9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68550"/>
    </mc:Choice>
    <mc:Fallback>
      <p:transition spd="slow" advTm="685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9.3|11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1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9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37410</TotalTime>
  <Words>387</Words>
  <Application>Microsoft Office PowerPoint</Application>
  <PresentationFormat>On-screen Show (4:3)</PresentationFormat>
  <Paragraphs>111</Paragraphs>
  <Slides>10</Slides>
  <Notes>0</Notes>
  <HiddenSlides>0</HiddenSlides>
  <MMClips>10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Aspect</vt:lpstr>
      <vt:lpstr>Microprocessors and Assembly Language  Spring 2020</vt:lpstr>
      <vt:lpstr>Copyright Notice</vt:lpstr>
      <vt:lpstr>PowerPoint Presentation</vt:lpstr>
      <vt:lpstr>Macro</vt:lpstr>
      <vt:lpstr>Macro</vt:lpstr>
      <vt:lpstr>Using Labels in Macros</vt:lpstr>
      <vt:lpstr>Using Labels in Macros</vt:lpstr>
      <vt:lpstr>Conditional Macros</vt:lpstr>
      <vt:lpstr>MACRO from Files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699</cp:revision>
  <cp:lastPrinted>2017-02-07T08:08:08Z</cp:lastPrinted>
  <dcterms:created xsi:type="dcterms:W3CDTF">2006-08-16T00:00:00Z</dcterms:created>
  <dcterms:modified xsi:type="dcterms:W3CDTF">2020-10-17T13:17:05Z</dcterms:modified>
</cp:coreProperties>
</file>