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90" r:id="rId3"/>
    <p:sldId id="258" r:id="rId4"/>
    <p:sldId id="386" r:id="rId5"/>
    <p:sldId id="393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3" r:id="rId22"/>
    <p:sldId id="431" r:id="rId23"/>
    <p:sldId id="432" r:id="rId24"/>
    <p:sldId id="415" r:id="rId2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9B0B-27CB-4279-84EE-13F34D832C2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6A9-DE9C-4C0F-8CC5-C706728E934F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7A1E-E215-416E-8D25-5F336D5B557C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8B5B-8A46-412C-A2D2-8F2B1B2EC62B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D1A0-E9CE-4C54-8D41-8DBB9F509117}" type="datetime1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E1B4-9FAF-4C2A-A5AC-8C7F175CBD59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DEF-8BC5-4D1A-A84F-BC32AA802BDD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A3B-8A96-493A-9055-E95E174A1B57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>
                <a:cs typeface="B Titr" panose="00000700000000000000" pitchFamily="2" charset="-78"/>
              </a:rPr>
              <a:t>Microprocessors and Assembly Language, Spring 2020,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010-06C4-4772-A873-F0169484628B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C875-1C6F-4BBA-A49D-A655DE5157F6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C28B-237A-4A16-A330-F744D93506D6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Memory-Mapped SPM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Memory-Mapped SPM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3/13/2020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Memory-Mapped SPM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Language</a:t>
            </a:r>
            <a:br>
              <a:rPr lang="en-US" sz="24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2020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Interrupts: Where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If you know </a:t>
            </a:r>
            <a:r>
              <a:rPr lang="en-US" sz="2400" b="1" dirty="0">
                <a:solidFill>
                  <a:srgbClr val="FF0000"/>
                </a:solidFill>
              </a:rPr>
              <a:t>what caused </a:t>
            </a:r>
            <a:r>
              <a:rPr lang="en-US" sz="2400" b="1" dirty="0"/>
              <a:t>the interrupt then you want to jump to the code that handles that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you </a:t>
            </a:r>
            <a:r>
              <a:rPr lang="en-US" sz="2000" b="1" dirty="0">
                <a:solidFill>
                  <a:srgbClr val="FF0000"/>
                </a:solidFill>
              </a:rPr>
              <a:t>number </a:t>
            </a:r>
            <a:r>
              <a:rPr lang="en-US" sz="2000" b="1" dirty="0"/>
              <a:t>the possible </a:t>
            </a:r>
            <a:r>
              <a:rPr lang="en-US" sz="2000" b="1" dirty="0">
                <a:solidFill>
                  <a:srgbClr val="FF0000"/>
                </a:solidFill>
              </a:rPr>
              <a:t>interrupt </a:t>
            </a:r>
            <a:r>
              <a:rPr lang="en-US" sz="2000" b="1" dirty="0"/>
              <a:t>cases, and an interrupt comes in, you can just branch to a location, </a:t>
            </a:r>
            <a:r>
              <a:rPr lang="en-US" sz="2000" b="1" dirty="0">
                <a:solidFill>
                  <a:srgbClr val="FF0000"/>
                </a:solidFill>
              </a:rPr>
              <a:t>using that number </a:t>
            </a:r>
            <a:r>
              <a:rPr lang="en-US" sz="2000" b="1" dirty="0"/>
              <a:t>as an offset (this is a branch table)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you don’t have the number, you need to </a:t>
            </a:r>
            <a:r>
              <a:rPr lang="en-US" sz="2000" b="1" dirty="0">
                <a:solidFill>
                  <a:srgbClr val="FF0000"/>
                </a:solidFill>
              </a:rPr>
              <a:t>poll all possible </a:t>
            </a:r>
            <a:r>
              <a:rPr lang="en-US" sz="2000" b="1" dirty="0"/>
              <a:t>sources of the interrupt to see who caused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Then you branch to the right code</a:t>
            </a:r>
          </a:p>
        </p:txBody>
      </p:sp>
    </p:spTree>
    <p:extLst>
      <p:ext uri="{BB962C8B-B14F-4D97-AF65-F5344CB8AC3E}">
        <p14:creationId xmlns:p14="http://schemas.microsoft.com/office/powerpoint/2010/main" val="89117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Interrupts: Snazzy architectures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 modern processor has many (often 50+) instructions </a:t>
            </a:r>
            <a:r>
              <a:rPr lang="en-US" sz="2400" b="1" dirty="0">
                <a:solidFill>
                  <a:srgbClr val="FF0000"/>
                </a:solidFill>
              </a:rPr>
              <a:t>in-flight</a:t>
            </a:r>
            <a:r>
              <a:rPr lang="en-US" sz="2400" b="1" dirty="0"/>
              <a:t> at once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do we do with them?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Drain </a:t>
            </a:r>
            <a:r>
              <a:rPr lang="en-US" sz="2400" b="1" dirty="0"/>
              <a:t>the pipeline?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if one of them causes an exception?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Punt </a:t>
            </a:r>
            <a:r>
              <a:rPr lang="en-US" sz="2400" b="1" dirty="0"/>
              <a:t>all that 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Slows us 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if the instruction that caused the exception was executed </a:t>
            </a:r>
            <a:r>
              <a:rPr lang="en-US" sz="2400" b="1" dirty="0">
                <a:solidFill>
                  <a:srgbClr val="FF0000"/>
                </a:solidFill>
              </a:rPr>
              <a:t>before </a:t>
            </a:r>
            <a:r>
              <a:rPr lang="en-US" sz="2400" b="1" dirty="0"/>
              <a:t>some </a:t>
            </a:r>
            <a:r>
              <a:rPr lang="en-US" sz="2400" b="1" dirty="0">
                <a:solidFill>
                  <a:srgbClr val="FF0000"/>
                </a:solidFill>
              </a:rPr>
              <a:t>other instruction</a:t>
            </a:r>
            <a:r>
              <a:rPr lang="en-US" sz="2400" b="1" dirty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if that </a:t>
            </a:r>
            <a:r>
              <a:rPr lang="en-US" sz="2000" b="1" dirty="0">
                <a:solidFill>
                  <a:srgbClr val="FF0000"/>
                </a:solidFill>
              </a:rPr>
              <a:t>other instruction </a:t>
            </a:r>
            <a:r>
              <a:rPr lang="en-US" sz="2000" b="1" dirty="0"/>
              <a:t>caused an interrupt?</a:t>
            </a:r>
          </a:p>
        </p:txBody>
      </p:sp>
    </p:spTree>
    <p:extLst>
      <p:ext uri="{BB962C8B-B14F-4D97-AF65-F5344CB8AC3E}">
        <p14:creationId xmlns:p14="http://schemas.microsoft.com/office/powerpoint/2010/main" val="3918410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If we get one interrupt while handling another what to do?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Just handle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if I’m doing something that can’t be stopped?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Ignore it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But what if it is important?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Prioritize</a:t>
            </a:r>
            <a:endParaRPr lang="en-US" sz="2400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Take those interrupts you care about and ignore the rest</a:t>
            </a:r>
          </a:p>
        </p:txBody>
      </p:sp>
    </p:spTree>
    <p:extLst>
      <p:ext uri="{BB962C8B-B14F-4D97-AF65-F5344CB8AC3E}">
        <p14:creationId xmlns:p14="http://schemas.microsoft.com/office/powerpoint/2010/main" val="3052033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 or Exception Processing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Other code (background) is 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Interrupt trigger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does some hard-wired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executes ISR (foreground), including return-from-interrupt instruction at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Processor resumes other code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7288" y="2919412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</a:rPr>
              <a:t>Main Code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(Background)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97750" y="29210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</a:rPr>
              <a:t>ISR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(Foreground)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3562350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48000" y="5205412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72400" y="4805362"/>
            <a:ext cx="533400" cy="2667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94320" y="2895600"/>
            <a:ext cx="2082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</a:rPr>
              <a:t>Hardwired CPU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response activities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94330" y="467201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94330" y="507206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581400" y="46720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27730" y="4801818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3581400" y="52054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923880" y="507206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56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 animBg="1"/>
      <p:bldP spid="14" grpId="0" animBg="1"/>
      <p:bldP spid="15" grpId="0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 or Exception Processing Sequence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Finish current instruction (except for lengthy instructions)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Push context (8 32-bit words) onto current stack (MSP or PSP)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xPSR</a:t>
            </a:r>
            <a:r>
              <a:rPr lang="en-US" sz="2000" b="1" dirty="0"/>
              <a:t>, PC, LR (R14), R12, R3, R2, R1, R0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Switch to handler/privileged mode, use MSP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PC with address of exception handler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LR with EXC_RETURN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IPSR with exception number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Start executing code of exception handler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Usually 16 cycles from exception request to execution of first instruction in handler</a:t>
            </a:r>
          </a:p>
        </p:txBody>
      </p:sp>
    </p:spTree>
    <p:extLst>
      <p:ext uri="{BB962C8B-B14F-4D97-AF65-F5344CB8AC3E}">
        <p14:creationId xmlns:p14="http://schemas.microsoft.com/office/powerpoint/2010/main" val="205316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1. Finish Current Instruction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Most instructions are short and finish quickly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Some instructions may take many cycles to execute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Multiple (LDM), Store Multiple (STM), Push, Pop, MULS (32 cycles for some CPU core implementations)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This will delay interrupt response significantly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one of these is executing when the interrupt is requested, the processor: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abandons the instruction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responds to the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executes the ISR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returns from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restarts the abandoned instruction</a:t>
            </a:r>
          </a:p>
        </p:txBody>
      </p:sp>
    </p:spTree>
    <p:extLst>
      <p:ext uri="{BB962C8B-B14F-4D97-AF65-F5344CB8AC3E}">
        <p14:creationId xmlns:p14="http://schemas.microsoft.com/office/powerpoint/2010/main" val="98859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2. Push Context onto Current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Two SPs: Main (MSP), process (PSP)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Which is active depends on operating mode, CONTROL register bit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Stack grows toward smaller addresses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95600"/>
            <a:ext cx="8382000" cy="283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71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3. Switch to Handler/Privileged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Handler mode always uses Main SP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752600"/>
            <a:ext cx="4415644" cy="3962400"/>
            <a:chOff x="1908956" y="914400"/>
            <a:chExt cx="4415644" cy="3962400"/>
          </a:xfrm>
        </p:grpSpPr>
        <p:sp>
          <p:nvSpPr>
            <p:cNvPr id="10" name="Oval 9"/>
            <p:cNvSpPr/>
            <p:nvPr/>
          </p:nvSpPr>
          <p:spPr bwMode="auto">
            <a:xfrm>
              <a:off x="2982074" y="1676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Thread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Mode. </a:t>
              </a:r>
              <a:b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</a:b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MSP or PSP.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982074" y="3962400"/>
              <a:ext cx="22860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Handler Mode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Calibri" pitchFamily="34" charset="0"/>
                </a:rPr>
                <a:t>MSP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0" idx="5"/>
              <a:endCxn id="12" idx="7"/>
            </p:cNvCxnSpPr>
            <p:nvPr/>
          </p:nvCxnSpPr>
          <p:spPr bwMode="auto">
            <a:xfrm>
              <a:off x="4933297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12" idx="1"/>
              <a:endCxn id="10" idx="3"/>
            </p:cNvCxnSpPr>
            <p:nvPr/>
          </p:nvCxnSpPr>
          <p:spPr bwMode="auto">
            <a:xfrm flipV="1">
              <a:off x="3316851" y="2456889"/>
              <a:ext cx="0" cy="1639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 bwMode="auto">
            <a:xfrm>
              <a:off x="4125074" y="1228618"/>
              <a:ext cx="0" cy="447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4191000" y="914400"/>
              <a:ext cx="762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Reset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33156" y="2743200"/>
              <a:ext cx="12914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latin typeface="Calibri" pitchFamily="34" charset="0"/>
                </a:rPr>
                <a:t>Starting </a:t>
              </a:r>
              <a:br>
                <a:rPr lang="en-US" sz="2000" i="1" dirty="0">
                  <a:latin typeface="Calibri" pitchFamily="34" charset="0"/>
                </a:rPr>
              </a:br>
              <a:r>
                <a:rPr lang="en-US" sz="2000" i="1" dirty="0">
                  <a:latin typeface="Calibri" pitchFamily="34" charset="0"/>
                </a:rPr>
                <a:t>Exception </a:t>
              </a:r>
              <a:br>
                <a:rPr lang="en-US" sz="2000" i="1" dirty="0">
                  <a:latin typeface="Calibri" pitchFamily="34" charset="0"/>
                </a:rPr>
              </a:br>
              <a:r>
                <a:rPr lang="en-US" sz="2000" i="1" dirty="0">
                  <a:latin typeface="Calibri" pitchFamily="34" charset="0"/>
                </a:rPr>
                <a:t>Processing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8956" y="2743200"/>
              <a:ext cx="1302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latin typeface="Calibri" pitchFamily="34" charset="0"/>
                </a:rPr>
                <a:t>Exception </a:t>
              </a:r>
              <a:br>
                <a:rPr lang="en-US" sz="2000" i="1" dirty="0">
                  <a:latin typeface="Calibri" pitchFamily="34" charset="0"/>
                </a:rPr>
              </a:br>
              <a:r>
                <a:rPr lang="en-US" sz="2000" i="1" dirty="0">
                  <a:latin typeface="Calibri" pitchFamily="34" charset="0"/>
                </a:rPr>
                <a:t>Processing</a:t>
              </a:r>
            </a:p>
            <a:p>
              <a:pPr algn="ctr"/>
              <a:r>
                <a:rPr lang="en-US" sz="2000" i="1" dirty="0">
                  <a:latin typeface="Calibri" pitchFamily="34" charset="0"/>
                </a:rPr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9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Exiting an Exception Handler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Execute instruction triggering exception return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Select return stack, restore context from that stack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Resume execution of code at restored address</a:t>
            </a:r>
          </a:p>
        </p:txBody>
      </p:sp>
    </p:spTree>
    <p:extLst>
      <p:ext uri="{BB962C8B-B14F-4D97-AF65-F5344CB8AC3E}">
        <p14:creationId xmlns:p14="http://schemas.microsoft.com/office/powerpoint/2010/main" val="2912068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 (NVIC)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NVIC </a:t>
            </a:r>
            <a:r>
              <a:rPr lang="en-US" b="1" dirty="0">
                <a:solidFill>
                  <a:srgbClr val="FF0000"/>
                </a:solidFill>
              </a:rPr>
              <a:t>manages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prioritizes</a:t>
            </a:r>
            <a:r>
              <a:rPr lang="en-US" b="1" dirty="0"/>
              <a:t> external interrupts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Exception states: </a:t>
            </a:r>
            <a:r>
              <a:rPr lang="en-US" b="1" dirty="0">
                <a:solidFill>
                  <a:srgbClr val="FF0000"/>
                </a:solidFill>
              </a:rPr>
              <a:t>Inactive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Pending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Active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A&amp;P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Processor state is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stored</a:t>
            </a:r>
            <a:r>
              <a:rPr lang="en-US" b="1" dirty="0"/>
              <a:t> to the stack on an exception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restored</a:t>
            </a:r>
            <a:r>
              <a:rPr lang="en-US" b="1" dirty="0"/>
              <a:t> from the stack at the end of ISR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processor supports </a:t>
            </a:r>
            <a:r>
              <a:rPr lang="en-US" b="1" dirty="0">
                <a:solidFill>
                  <a:srgbClr val="C00000"/>
                </a:solidFill>
              </a:rPr>
              <a:t>tail-chaining</a:t>
            </a:r>
            <a:r>
              <a:rPr lang="en-US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enables back-to-back interrupts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b="1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overhead</a:t>
            </a:r>
            <a:r>
              <a:rPr lang="en-US" b="1" dirty="0"/>
              <a:t> of state saving and restoration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Late-arriving</a:t>
            </a:r>
            <a:r>
              <a:rPr lang="en-US" b="1" dirty="0"/>
              <a:t> mechanism: to speed up pre-emption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Dynamic </a:t>
            </a:r>
            <a:r>
              <a:rPr lang="en-US" b="1" dirty="0">
                <a:solidFill>
                  <a:srgbClr val="FF0000"/>
                </a:solidFill>
              </a:rPr>
              <a:t>reprioritization</a:t>
            </a:r>
            <a:r>
              <a:rPr lang="en-US" b="1" dirty="0"/>
              <a:t> of interrupts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Configurable</a:t>
            </a:r>
            <a:r>
              <a:rPr lang="en-US" b="1" dirty="0"/>
              <a:t> number of interrupts: </a:t>
            </a:r>
            <a:r>
              <a:rPr lang="en-US" b="1" dirty="0">
                <a:solidFill>
                  <a:srgbClr val="C00000"/>
                </a:solidFill>
              </a:rPr>
              <a:t>from 1 to 240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Configurable number of interrupt priorities: </a:t>
            </a:r>
            <a:r>
              <a:rPr lang="en-US" b="1" dirty="0">
                <a:solidFill>
                  <a:srgbClr val="C00000"/>
                </a:solidFill>
              </a:rPr>
              <a:t>from 3 to 8 bits (8 to 256 levels)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Priority </a:t>
            </a:r>
            <a:r>
              <a:rPr lang="en-US" b="1" dirty="0">
                <a:solidFill>
                  <a:srgbClr val="FF0000"/>
                </a:solidFill>
              </a:rPr>
              <a:t>masking</a:t>
            </a:r>
            <a:r>
              <a:rPr lang="en-US" b="1" dirty="0"/>
              <a:t> to support critical regions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Level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pulse</a:t>
            </a:r>
            <a:r>
              <a:rPr lang="en-US" b="1" dirty="0"/>
              <a:t> detection of interrupt signals</a:t>
            </a:r>
          </a:p>
        </p:txBody>
      </p:sp>
    </p:spTree>
    <p:extLst>
      <p:ext uri="{BB962C8B-B14F-4D97-AF65-F5344CB8AC3E}">
        <p14:creationId xmlns:p14="http://schemas.microsoft.com/office/powerpoint/2010/main" val="285195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Arm 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Systems (aka Embedded Systems Design and Implementation), </a:t>
            </a:r>
            <a:r>
              <a:rPr lang="en-US" sz="2000" b="1" dirty="0" err="1"/>
              <a:t>Prabal</a:t>
            </a:r>
            <a:r>
              <a:rPr lang="en-US" sz="2000" b="1" dirty="0"/>
              <a:t> Dutta, University of Michigan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Cortex™-M3 Revision r2p1 Technical Reference 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ARMv7-M Architecture Reference Manual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Exception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[Cortex-M3 Technical Reference Manual: Table 5-1]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632693"/>
            <a:ext cx="82200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0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16675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0080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Exception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60"/>
          <a:stretch/>
        </p:blipFill>
        <p:spPr bwMode="auto">
          <a:xfrm>
            <a:off x="457200" y="1600200"/>
            <a:ext cx="8220075" cy="4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47439"/>
            <a:ext cx="81915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257550"/>
            <a:ext cx="82391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Nested Vectored Interrupt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16675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0080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NVIC register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400" b="1" dirty="0">
                <a:solidFill>
                  <a:srgbClr val="C00000"/>
                </a:solidFill>
              </a:rPr>
              <a:t>Cortex-M3 </a:t>
            </a:r>
            <a:r>
              <a:rPr lang="fr-FR" sz="1400" b="1" dirty="0" err="1">
                <a:solidFill>
                  <a:srgbClr val="C00000"/>
                </a:solidFill>
              </a:rPr>
              <a:t>Devices</a:t>
            </a:r>
            <a:r>
              <a:rPr lang="fr-FR" sz="1400" b="1" dirty="0">
                <a:solidFill>
                  <a:srgbClr val="C00000"/>
                </a:solidFill>
              </a:rPr>
              <a:t> </a:t>
            </a:r>
            <a:r>
              <a:rPr lang="fr-FR" sz="1400" b="1" dirty="0" err="1">
                <a:solidFill>
                  <a:srgbClr val="C00000"/>
                </a:solidFill>
              </a:rPr>
              <a:t>Generic</a:t>
            </a:r>
            <a:r>
              <a:rPr lang="fr-FR" sz="1400" b="1" dirty="0">
                <a:solidFill>
                  <a:srgbClr val="C00000"/>
                </a:solidFill>
              </a:rPr>
              <a:t> User Guide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24925" cy="444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83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/>
              <a:t>The End </a:t>
            </a:r>
            <a:r>
              <a:rPr lang="en-US" sz="3200" b="1" dirty="0"/>
              <a:t>(for now)</a:t>
            </a:r>
            <a:r>
              <a:rPr lang="en-US" sz="40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Interrupts</a:t>
            </a:r>
            <a:endParaRPr lang="en-US" sz="3600" b="1" baseline="30000" dirty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Merriam-Webster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“to break the uniformity or continuity of”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Informs a program of some external events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Breaks execution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Key questions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Where</a:t>
            </a:r>
            <a:r>
              <a:rPr lang="en-US" sz="2000" b="1" dirty="0"/>
              <a:t> do interrupts come from?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 we </a:t>
            </a:r>
            <a:r>
              <a:rPr lang="en-US" sz="2000" b="1" dirty="0">
                <a:solidFill>
                  <a:srgbClr val="FF0000"/>
                </a:solidFill>
              </a:rPr>
              <a:t>save state</a:t>
            </a:r>
            <a:r>
              <a:rPr lang="en-US" sz="2000" b="1" dirty="0"/>
              <a:t> for later continuation?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ignore</a:t>
            </a:r>
            <a:r>
              <a:rPr lang="en-US" sz="2000" b="1" dirty="0"/>
              <a:t> interrupts?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prioritize</a:t>
            </a:r>
            <a:r>
              <a:rPr lang="en-US" sz="2000" b="1" dirty="0"/>
              <a:t> interrupts?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can we </a:t>
            </a:r>
            <a:r>
              <a:rPr lang="en-US" sz="2000" b="1" dirty="0">
                <a:solidFill>
                  <a:srgbClr val="FF0000"/>
                </a:solidFill>
              </a:rPr>
              <a:t>share</a:t>
            </a:r>
            <a:r>
              <a:rPr lang="en-US" sz="2000" b="1" dirty="0"/>
              <a:t> interrupts?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I/O Data Transfer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Two key questions to determine how data is transferred to/from a non-trivial I/O device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does the CPU know when data is available?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Polling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Interrupts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is data  transferred into and out of the device?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Programmed I/O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Direct Memory Access (DMA)</a:t>
            </a:r>
          </a:p>
        </p:txBody>
      </p:sp>
    </p:spTree>
    <p:extLst>
      <p:ext uri="{BB962C8B-B14F-4D97-AF65-F5344CB8AC3E}">
        <p14:creationId xmlns:p14="http://schemas.microsoft.com/office/powerpoint/2010/main" val="774406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Interrupt (a.k.a. exception or trap):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 event that causes the CPU to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  <a:r>
              <a:rPr lang="en-US" b="1" dirty="0"/>
              <a:t> executing the current program and </a:t>
            </a:r>
            <a:r>
              <a:rPr lang="en-US" b="1" dirty="0">
                <a:solidFill>
                  <a:srgbClr val="FF0000"/>
                </a:solidFill>
              </a:rPr>
              <a:t>begin</a:t>
            </a:r>
            <a:r>
              <a:rPr lang="en-US" b="1" dirty="0"/>
              <a:t> executing a </a:t>
            </a:r>
            <a:r>
              <a:rPr lang="en-US" b="1" dirty="0">
                <a:solidFill>
                  <a:srgbClr val="FF0000"/>
                </a:solidFill>
              </a:rPr>
              <a:t>special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piece</a:t>
            </a:r>
            <a:r>
              <a:rPr lang="en-US" b="1" dirty="0"/>
              <a:t> of code called an </a:t>
            </a:r>
            <a:r>
              <a:rPr lang="en-US" b="1" dirty="0">
                <a:solidFill>
                  <a:srgbClr val="FF0000"/>
                </a:solidFill>
              </a:rPr>
              <a:t>interrupt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handler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interrupt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service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routine</a:t>
            </a:r>
            <a:r>
              <a:rPr lang="en-US" b="1" dirty="0"/>
              <a:t> (ISR).  Typically, the ISR does some work and then resumes the interrupted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Interrupts are really </a:t>
            </a:r>
            <a:r>
              <a:rPr lang="en-US" sz="2400" b="1" dirty="0">
                <a:solidFill>
                  <a:srgbClr val="C00000"/>
                </a:solidFill>
              </a:rPr>
              <a:t>glorified</a:t>
            </a:r>
            <a:r>
              <a:rPr lang="en-US" sz="2400" b="1" dirty="0"/>
              <a:t> procedure calls, except that they: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can occur between </a:t>
            </a:r>
            <a:r>
              <a:rPr lang="en-US" b="1" dirty="0">
                <a:solidFill>
                  <a:srgbClr val="FF0000"/>
                </a:solidFill>
              </a:rPr>
              <a:t>any two </a:t>
            </a:r>
            <a:r>
              <a:rPr lang="en-US" b="1" dirty="0"/>
              <a:t>instructions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 </a:t>
            </a:r>
            <a:r>
              <a:rPr lang="en-US" b="1" dirty="0">
                <a:solidFill>
                  <a:srgbClr val="FF0000"/>
                </a:solidFill>
              </a:rPr>
              <a:t>transparent </a:t>
            </a:r>
            <a:r>
              <a:rPr lang="en-US" b="1" dirty="0"/>
              <a:t>to the running program (usually)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 </a:t>
            </a:r>
            <a:r>
              <a:rPr lang="en-US" b="1" dirty="0">
                <a:solidFill>
                  <a:srgbClr val="FF0000"/>
                </a:solidFill>
              </a:rPr>
              <a:t>not explicitly </a:t>
            </a:r>
            <a:r>
              <a:rPr lang="en-US" b="1" dirty="0"/>
              <a:t>requested by the program (typically)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call a procedure at an address determined by the </a:t>
            </a:r>
            <a:r>
              <a:rPr lang="en-US" b="1" dirty="0">
                <a:solidFill>
                  <a:srgbClr val="FF0000"/>
                </a:solidFill>
              </a:rPr>
              <a:t>type of interrupt</a:t>
            </a:r>
            <a:r>
              <a:rPr lang="en-US" b="1" dirty="0"/>
              <a:t>, not the program</a:t>
            </a:r>
          </a:p>
        </p:txBody>
      </p:sp>
    </p:spTree>
    <p:extLst>
      <p:ext uri="{BB962C8B-B14F-4D97-AF65-F5344CB8AC3E}">
        <p14:creationId xmlns:p14="http://schemas.microsoft.com/office/powerpoint/2010/main" val="5746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Two basic types of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Those caused by </a:t>
            </a:r>
            <a:r>
              <a:rPr lang="en-US" sz="2400" b="1" dirty="0">
                <a:solidFill>
                  <a:srgbClr val="FF0000"/>
                </a:solidFill>
              </a:rPr>
              <a:t>an instruction </a:t>
            </a:r>
            <a:r>
              <a:rPr lang="en-US" sz="2400" b="1" dirty="0"/>
              <a:t>(Trap, exception)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TLB miss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Illegal/unimplemented instruction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div by 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Those caused by the </a:t>
            </a:r>
            <a:r>
              <a:rPr lang="en-US" sz="2400" b="1" dirty="0">
                <a:solidFill>
                  <a:srgbClr val="FF0000"/>
                </a:solidFill>
              </a:rPr>
              <a:t>external world </a:t>
            </a:r>
            <a:r>
              <a:rPr lang="en-US" sz="2000" b="1" dirty="0"/>
              <a:t>(interrupt, external interrupt)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External device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Reset button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Timer expires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Power failure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System error</a:t>
            </a:r>
          </a:p>
        </p:txBody>
      </p:sp>
    </p:spTree>
    <p:extLst>
      <p:ext uri="{BB962C8B-B14F-4D97-AF65-F5344CB8AC3E}">
        <p14:creationId xmlns:p14="http://schemas.microsoft.com/office/powerpoint/2010/main" val="62478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Interrupts: How it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Something tells the processor core there is an interrupt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Core transfers control to code that needs to be executed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Said code “returns” to old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Much harder than it looks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17464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Interrupts: How it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>
                <a:cs typeface="B Titr" panose="00000700000000000000" pitchFamily="2" charset="-78"/>
              </a:rPr>
              <a:t>Microprocessors and Assembly Language, Spring 2020, AUT, Tehran, Iran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2000" dirty="0"/>
            </a:br>
            <a:br>
              <a:rPr lang="en-US" sz="2000" dirty="0"/>
            </a:b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How do you figure out </a:t>
            </a:r>
            <a:r>
              <a:rPr lang="en-US" sz="2400" b="1" dirty="0">
                <a:solidFill>
                  <a:srgbClr val="FF0000"/>
                </a:solidFill>
              </a:rPr>
              <a:t>where to branch </a:t>
            </a:r>
            <a:r>
              <a:rPr lang="en-US" sz="2400" b="1" dirty="0"/>
              <a:t>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How to you ensure that you can </a:t>
            </a:r>
            <a:r>
              <a:rPr lang="en-US" sz="2400" b="1" dirty="0">
                <a:solidFill>
                  <a:srgbClr val="FF0000"/>
                </a:solidFill>
              </a:rPr>
              <a:t>get back </a:t>
            </a:r>
            <a:r>
              <a:rPr lang="en-US" sz="2400" b="1" dirty="0"/>
              <a:t>to where you started?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Don’t we have a </a:t>
            </a:r>
            <a:r>
              <a:rPr lang="en-US" sz="2400" b="1" dirty="0">
                <a:solidFill>
                  <a:srgbClr val="FF0000"/>
                </a:solidFill>
              </a:rPr>
              <a:t>pipeline</a:t>
            </a:r>
            <a:r>
              <a:rPr lang="en-US" sz="2400" b="1" dirty="0"/>
              <a:t>?  What about </a:t>
            </a:r>
            <a:r>
              <a:rPr lang="en-US" sz="2400" b="1" dirty="0">
                <a:solidFill>
                  <a:srgbClr val="FF0000"/>
                </a:solidFill>
              </a:rPr>
              <a:t>partially </a:t>
            </a:r>
            <a:r>
              <a:rPr lang="en-US" sz="2400" b="1" dirty="0"/>
              <a:t>executed instructions?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if we get an interrupt while we are </a:t>
            </a:r>
            <a:r>
              <a:rPr lang="en-US" sz="2400" b="1" dirty="0">
                <a:solidFill>
                  <a:srgbClr val="FF0000"/>
                </a:solidFill>
              </a:rPr>
              <a:t>processing our interrupt</a:t>
            </a:r>
            <a:r>
              <a:rPr lang="en-US" sz="2400" b="1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if we are in a </a:t>
            </a:r>
            <a:r>
              <a:rPr lang="en-US" sz="2400" b="1" dirty="0">
                <a:solidFill>
                  <a:srgbClr val="FF0000"/>
                </a:solidFill>
              </a:rPr>
              <a:t>critical section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772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37670</TotalTime>
  <Words>1492</Words>
  <Application>Microsoft Office PowerPoint</Application>
  <PresentationFormat>On-screen Show (4:3)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Wingdings 2</vt:lpstr>
      <vt:lpstr>Office Theme</vt:lpstr>
      <vt:lpstr>Aspect</vt:lpstr>
      <vt:lpstr>Microprocessors and Assembly Language  Spring 2020</vt:lpstr>
      <vt:lpstr>Copyright Notice</vt:lpstr>
      <vt:lpstr>PowerPoint Presentation</vt:lpstr>
      <vt:lpstr>Interrupts</vt:lpstr>
      <vt:lpstr>I/O Data Transfer</vt:lpstr>
      <vt:lpstr>Interrupts</vt:lpstr>
      <vt:lpstr>Two basic types of interrupts</vt:lpstr>
      <vt:lpstr>Interrupts: How it works</vt:lpstr>
      <vt:lpstr>Interrupts: How it works</vt:lpstr>
      <vt:lpstr>Interrupts: Where</vt:lpstr>
      <vt:lpstr>Interrupts: Snazzy architectures </vt:lpstr>
      <vt:lpstr>Nested interrupts</vt:lpstr>
      <vt:lpstr>Interrupt or Exception Processing Sequence</vt:lpstr>
      <vt:lpstr>Interrupt or Exception Processing Sequence</vt:lpstr>
      <vt:lpstr>1. Finish Current Instruction</vt:lpstr>
      <vt:lpstr>2. Push Context onto Current Stack</vt:lpstr>
      <vt:lpstr>3. Switch to Handler/Privileged Mode</vt:lpstr>
      <vt:lpstr>Exiting an Exception Handler</vt:lpstr>
      <vt:lpstr>Nested Vectored Interrupt Controller (NVIC)</vt:lpstr>
      <vt:lpstr>Nested Vectored Interrupt Controller</vt:lpstr>
      <vt:lpstr>Nested Vectored Interrupt Controller</vt:lpstr>
      <vt:lpstr>Nested Vectored Interrupt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Arya Varaste</cp:lastModifiedBy>
  <cp:revision>718</cp:revision>
  <cp:lastPrinted>2017-02-07T08:08:08Z</cp:lastPrinted>
  <dcterms:created xsi:type="dcterms:W3CDTF">2006-08-16T00:00:00Z</dcterms:created>
  <dcterms:modified xsi:type="dcterms:W3CDTF">2020-03-13T08:11:32Z</dcterms:modified>
</cp:coreProperties>
</file>