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notesMasterIdLst>
    <p:notesMasterId r:id="rId20"/>
  </p:notesMasterIdLst>
  <p:sldIdLst>
    <p:sldId id="259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3E1EA-4E67-4456-92B4-D346307A660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E571-20D7-4296-ACBF-1EDBA007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1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76199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76199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030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76199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76199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152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76199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76199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912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76199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76199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619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76199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76199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879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76199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76199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825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76199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76199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825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76199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76199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07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76199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76199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35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76199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76199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8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76199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76199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73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76199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76199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05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76199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76199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330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76199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76199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077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76199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76199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254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76199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76199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18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8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19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4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4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69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4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3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6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7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5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5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6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A2294B0-4EB0-4A7D-9458-88AC1FD0F4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E4C89ED-734A-4463-A4AD-E1DBEFCA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BC90-863E-4665-B676-AA76C235E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Explaining and Harnessing Adversarial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CDEB-10C2-4A47-AA32-4674E9750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Bardia Ardakanian</a:t>
            </a:r>
          </a:p>
          <a:p>
            <a:r>
              <a:rPr lang="en-US" dirty="0"/>
              <a:t>9831072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8C89E-AC39-452C-8C9D-1CE6675B6D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219200"/>
            <a:ext cx="1155700" cy="149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90F7E6-84DB-4A17-BED5-8585181031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542" y="1118531"/>
            <a:ext cx="1531503" cy="15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0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2464381711"/>
              </p:ext>
            </p:extLst>
          </p:nvPr>
        </p:nvGraphicFramePr>
        <p:xfrm>
          <a:off x="297328" y="359314"/>
          <a:ext cx="11504052" cy="60903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منبع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EXPLAINING AND HARNESSING</a:t>
                      </a:r>
                    </a:p>
                    <a:p>
                      <a:pPr algn="ctr" rtl="1"/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ADVERSARIAL EXAMPLES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بخش گزارش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اختلال خطی مدل های غیر خطی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نوع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نوشته : </a:t>
                      </a:r>
                      <a:r>
                        <a:rPr lang="fa-IR" sz="1800" b="1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ترجمه + خلاصه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شماره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فیش 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10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908">
                <a:tc gridSpan="4">
                  <a:txBody>
                    <a:bodyPr/>
                    <a:lstStyle/>
                    <a:p>
                      <a:pPr algn="r" rtl="1"/>
                      <a:r>
                        <a:rPr lang="fa-IR" sz="20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موضوع</a:t>
                      </a:r>
                      <a:r>
                        <a:rPr lang="fa-IR" sz="2000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اختلال خطی مدل های غیر خطی</a:t>
                      </a:r>
                    </a:p>
                    <a:p>
                      <a:pPr algn="r" rtl="1"/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algn="r" rtl="1"/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200" marR="1219200" marT="609600" marB="36576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81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پاراگراف: 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صفحه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منبع: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3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7197DB0-49A5-4A3F-8EC6-FC978D072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24" y="2681689"/>
            <a:ext cx="6750552" cy="25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5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4083768129"/>
              </p:ext>
            </p:extLst>
          </p:nvPr>
        </p:nvGraphicFramePr>
        <p:xfrm>
          <a:off x="297328" y="359314"/>
          <a:ext cx="11504052" cy="60903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منبع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EXPLAINING AND HARNESSING</a:t>
                      </a:r>
                    </a:p>
                    <a:p>
                      <a:pPr algn="ctr" rtl="1"/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ADVERSARIAL EXAMPLES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بخش گزارش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آموزش خصمانه شبکه های عمیق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نوع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نوشته : </a:t>
                      </a:r>
                      <a:r>
                        <a:rPr lang="fa-IR" sz="1800" b="1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ترجمه + خلاصه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شماره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فیش 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11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908">
                <a:tc gridSpan="4">
                  <a:txBody>
                    <a:bodyPr/>
                    <a:lstStyle/>
                    <a:p>
                      <a:pPr algn="r" rtl="1"/>
                      <a:r>
                        <a:rPr lang="fa-IR" sz="20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موضوع</a:t>
                      </a:r>
                      <a:r>
                        <a:rPr lang="fa-IR" sz="2000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آموزش خصمانه شبکه های عمیق</a:t>
                      </a:r>
                    </a:p>
                    <a:p>
                      <a:pPr algn="r" rtl="1"/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انتقاد از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شبکه‌های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عمیق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به‌عنوان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آسیب‌پذیر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در برابر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متخاصم تا حدودی نادرست است، زیرا برخلاف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مدل‌های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خطی کم عمق،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شبکه‌های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عمیق حداقل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می‌توانند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عملکردهایی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را نشان دهند که در برابر اغتشاش خصمانه مقاومت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می‌کنند</a:t>
                      </a: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قضیه </a:t>
                      </a: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universal approximator theorem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تضمین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می‌کند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که یک شبکه عصبی با حداقل یک لایه پنهان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می‌تواند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هر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تابعی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را با درجه دقت دلخواه نمایش دهد تا زمانی که لایه پنهان آن مجاز به داشتن واحدهای کافی باشد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قضیه </a:t>
                      </a: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universal approximator theorem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چیزی در مورد اینکه آیا یک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الگوریتم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آموزشی قادر به کشف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تابعی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با تمام ویژگی های مورد نظر خواهد بود،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نمی‌گوید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.</a:t>
                      </a:r>
                    </a:p>
                  </a:txBody>
                  <a:tcPr marL="1219200" marR="1219200" marT="609600" marB="36576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81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پاراگراف: </a:t>
                      </a:r>
                      <a:r>
                        <a:rPr lang="fa-IR" sz="200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بخش 6 – 1، 2</a:t>
                      </a:r>
                      <a:endParaRPr lang="en-US" sz="200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صفحه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منبع: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4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14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3647444767"/>
              </p:ext>
            </p:extLst>
          </p:nvPr>
        </p:nvGraphicFramePr>
        <p:xfrm>
          <a:off x="297328" y="359314"/>
          <a:ext cx="11504052" cy="60903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منبع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EXPLAINING AND HARNESSING</a:t>
                      </a:r>
                    </a:p>
                    <a:p>
                      <a:pPr algn="ctr" rtl="1"/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ADVERSARIAL EXAMPLES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بخش گزارش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آموزش خصمانه شبکه های عمیق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نوع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نوشته : </a:t>
                      </a:r>
                      <a:r>
                        <a:rPr lang="fa-IR" sz="1800" b="1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ترجمه + خلاصه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شماره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فیش 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12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908">
                <a:tc gridSpan="4">
                  <a:txBody>
                    <a:bodyPr/>
                    <a:lstStyle/>
                    <a:p>
                      <a:pPr algn="r" rtl="1"/>
                      <a:r>
                        <a:rPr lang="fa-IR" sz="20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موضوع</a:t>
                      </a:r>
                      <a:r>
                        <a:rPr lang="fa-IR" sz="2000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آموزش خصمانه شبکه های عمیق</a:t>
                      </a:r>
                    </a:p>
                    <a:p>
                      <a:pPr algn="r" rtl="1"/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بدیهی است که </a:t>
                      </a: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supervised learning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مشخص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نمی‌کند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که عملکرد انتخاب شده در برابر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متخاصم مقاوم باشد. این باید به نحوی در روند آموزش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کدگذاری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شود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با آموزش ترکیبی از نمونه های متخاصم و پاک، یک شبکه عصبی می تواند تا حدودی منظم شود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روش آموزش خصمانه را می توان به عنوان به حداقل رساندن بدترین خطا در زمانی که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داده‌ها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توسط یک مهاجم مختل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می‌شود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مشاهده کرد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آموزش خصمانه همچنین می تواند به عنوان شکلی از یادگیری فعال در نظر گرفته شود که در آن مدل قادر به درخواست برچسب جدید است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200" marR="1219200" marT="609600" marB="36576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81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پاراگراف: </a:t>
                      </a:r>
                      <a:r>
                        <a:rPr lang="fa-IR" sz="200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-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صفحه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منبع: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5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0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1477762689"/>
              </p:ext>
            </p:extLst>
          </p:nvPr>
        </p:nvGraphicFramePr>
        <p:xfrm>
          <a:off x="297328" y="359314"/>
          <a:ext cx="11504052" cy="60903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منبع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EXPLAINING AND HARNESSING</a:t>
                      </a:r>
                    </a:p>
                    <a:p>
                      <a:pPr algn="ctr" rtl="1"/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ADVERSARIAL EXAMPLES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بخش گزارش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چرا مثال های متخاصم تعمیم </a:t>
                      </a:r>
                      <a:r>
                        <a:rPr lang="fa-IR" sz="2000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می‌دهند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؟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نوع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نوشته : </a:t>
                      </a:r>
                      <a:r>
                        <a:rPr lang="fa-IR" sz="1800" b="1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ترجمه + خلاصه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شماره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فیش 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13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908">
                <a:tc gridSpan="4">
                  <a:txBody>
                    <a:bodyPr/>
                    <a:lstStyle/>
                    <a:p>
                      <a:pPr algn="ctr"/>
                      <a:endParaRPr lang="fa-IR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  <a:p>
                      <a:pPr algn="r" rtl="1"/>
                      <a:r>
                        <a:rPr lang="fa-IR" sz="20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موضوع</a:t>
                      </a:r>
                      <a:r>
                        <a:rPr lang="fa-IR" sz="2000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چرا مثال های متخاصم تعمیم می دهند؟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مثال‌های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متخاصم این است که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که برای یک مدل تولید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می‌شود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، اغلب توسط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مدل‌های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دیگر به اشتباه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طبقه‌بندی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می‌شود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، حتی زمانی که آنها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معماری‌های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متفاوتی داشته باشند یا در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مجموعه‌های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آموزشی مجزا آموزش دیده باشند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هنگامی که این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مدل‌های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مختلف یک مثال متخاصم را به اشتباه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طبقه‌بندی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می‌کنند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، اغلب در مورد کلاس آن با یکدیگر توافق دارند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200" marR="1219200" marT="609600" marB="36576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81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پاراگراف:</a:t>
                      </a:r>
                      <a:r>
                        <a:rPr lang="fa-IR" sz="200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3، 4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صفحه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منبع: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7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67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390387759"/>
              </p:ext>
            </p:extLst>
          </p:nvPr>
        </p:nvGraphicFramePr>
        <p:xfrm>
          <a:off x="297328" y="359314"/>
          <a:ext cx="11504052" cy="60903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منبع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EXPLAINING AND HARNESSING</a:t>
                      </a:r>
                    </a:p>
                    <a:p>
                      <a:pPr algn="ctr" rtl="1"/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ADVERSARIAL EXAMPLES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بخش گزارش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چرا مثال های متخاصم تعمیم </a:t>
                      </a:r>
                      <a:r>
                        <a:rPr lang="fa-IR" sz="2000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می‌دهند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؟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نوع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نوشته : </a:t>
                      </a:r>
                      <a:r>
                        <a:rPr lang="fa-IR" sz="1800" b="1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ترجمه + خلاصه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شماره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فیش 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14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908">
                <a:tc gridSpan="4">
                  <a:txBody>
                    <a:bodyPr/>
                    <a:lstStyle/>
                    <a:p>
                      <a:pPr algn="ctr"/>
                      <a:endParaRPr lang="fa-IR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  <a:p>
                      <a:pPr algn="r" rtl="1"/>
                      <a:r>
                        <a:rPr lang="fa-IR" sz="20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موضوع</a:t>
                      </a:r>
                      <a:r>
                        <a:rPr lang="fa-IR" sz="2000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چرا مثال های متخاصم تعمیم می دهند؟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برای توضیح اینکه چرا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طبقه‌بندی‌کننده‌های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چندگانه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یک کلاس را به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متخاصم اختصاص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می‌دهند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، فرض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می‌کنیم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که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شبکه‌های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عصبی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آموزش‌دیده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شده با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متدولوژی‌های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کنونی، همگی شبیه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طبقه‌بندی‌کننده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خطی هستند که در یک مجموعه آموزشی آموخته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شده‌اند</a:t>
                      </a: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این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طبقه‌بندی‌کننده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مرجع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می‌تواند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تقریباً همان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وزن‌های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طبقه‌بندی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را هنگام آموزش روی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زیرمجموعه‌های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مختلف مجموعه آموزشی یاد بگیرد، فقط به این دلیل که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الگوریتم‌های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یادگیری ماشین قادر به تعمیم هستند. ثبات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وزن‌های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طبقه‌بندی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اساسی به نوبه خود منجر به پایداری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متخاصم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می‌شود</a:t>
                      </a: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200" marR="1219200" marT="609600" marB="36576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81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پاراگراف: </a:t>
                      </a:r>
                      <a:r>
                        <a:rPr lang="fa-IR" sz="200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5</a:t>
                      </a:r>
                      <a:endParaRPr lang="en-US" sz="200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صفحه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منبع: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7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07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1244201007"/>
              </p:ext>
            </p:extLst>
          </p:nvPr>
        </p:nvGraphicFramePr>
        <p:xfrm>
          <a:off x="297328" y="359314"/>
          <a:ext cx="11504052" cy="60903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منبع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EXPLAINING AND HARNESSING</a:t>
                      </a:r>
                    </a:p>
                    <a:p>
                      <a:pPr algn="ctr" rtl="1"/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ADVERSARIAL EXAMPLES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بخش گزارش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نتیجه گیری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نوع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نوشته : </a:t>
                      </a:r>
                      <a:r>
                        <a:rPr lang="fa-IR" sz="1800" b="1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ترجمه + خلاصه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شماره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فیش 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15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908">
                <a:tc gridSpan="4">
                  <a:txBody>
                    <a:bodyPr/>
                    <a:lstStyle/>
                    <a:p>
                      <a:pPr algn="ctr"/>
                      <a:endParaRPr lang="fa-IR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  <a:p>
                      <a:pPr algn="r" rtl="1"/>
                      <a:r>
                        <a:rPr lang="fa-IR" sz="20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موضوع</a:t>
                      </a:r>
                      <a:r>
                        <a:rPr lang="fa-IR" sz="2000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نتیجه گیری</a:t>
                      </a:r>
                    </a:p>
                    <a:p>
                      <a:pPr algn="r" rtl="1"/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مثال های خصمانه را می توان به عنوان ویژگی محصولات نقطه ای با ابعاد بالا توضیح داد. آنها به جای بیش از حد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غیرخطی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بودن مدل ها، نتیجه خطی بودن مدل ها هستند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تعمیم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مثال‌های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متخاصم در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مدل‌های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مختلف را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می‌توان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در نتیجه همسویی زیاد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آشفتگی‌های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متخاصم با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بردارهای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وزن یک مدل توضیح داد، و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مدل‌های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مختلف هنگام آموزش برای انجام یک کار، توابع مشابه را یاد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می‌گیرند</a:t>
                      </a: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اغتشاشات متخاصم در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مختلف تمیز (</a:t>
                      </a: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clean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) تعمیم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می‌یابد</a:t>
                      </a: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200" marR="1219200" marT="609600" marB="36576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81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پاراگراف: </a:t>
                      </a:r>
                      <a:r>
                        <a:rPr lang="fa-IR" sz="200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آخر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صفحه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منبع: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8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2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198905132"/>
              </p:ext>
            </p:extLst>
          </p:nvPr>
        </p:nvGraphicFramePr>
        <p:xfrm>
          <a:off x="297328" y="359314"/>
          <a:ext cx="11504052" cy="62786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منبع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EXPLAINING AND HARNESSING</a:t>
                      </a:r>
                    </a:p>
                    <a:p>
                      <a:pPr algn="ctr" rtl="1"/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ADVERSARIAL EXAMPLES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بخش گزارش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نتیجه گیری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نوع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نوشته : </a:t>
                      </a:r>
                      <a:r>
                        <a:rPr lang="fa-IR" sz="1800" b="1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ترجمه + خلاصه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شماره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فیش 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16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908">
                <a:tc gridSpan="4">
                  <a:txBody>
                    <a:bodyPr/>
                    <a:lstStyle/>
                    <a:p>
                      <a:pPr algn="r" rtl="1"/>
                      <a:endParaRPr lang="fa-IR" sz="2000" u="sng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  <a:p>
                      <a:pPr algn="r" rtl="1"/>
                      <a:r>
                        <a:rPr lang="fa-IR" sz="20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موضوع</a:t>
                      </a:r>
                      <a:r>
                        <a:rPr lang="fa-IR" sz="2000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نتیجه گیری</a:t>
                      </a:r>
                    </a:p>
                    <a:p>
                      <a:pPr algn="r" rtl="1"/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خانواده‌ای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از روش های سریع برای تولید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متخاصم تعریف شده است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نشان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داده‌ایم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که آموزش خصمانه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می‌تواند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منجر به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منظم‌سازی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شود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مدل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هایی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که بهینه سازی آنها آسان است به راحتی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اشفته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می‌شوند</a:t>
                      </a: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مدل های خطی فاقد ظرفیت مقاومت در برابر اغتشاش خصمانه هستند. فقط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ساختارهایی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با یک لایه پنهان (که در آن قضیه </a:t>
                      </a: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universal approximator theorem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اعمال می شود) باید برای مقاومت در برابر اغتشاش خصمانه آموزش ببینند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200" marR="1219200" marT="609600" marB="36576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81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پاراگراف: </a:t>
                      </a:r>
                      <a:r>
                        <a:rPr lang="fa-IR" sz="200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آخر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صفحه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منبع: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8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47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2240085240"/>
              </p:ext>
            </p:extLst>
          </p:nvPr>
        </p:nvGraphicFramePr>
        <p:xfrm>
          <a:off x="297328" y="359314"/>
          <a:ext cx="11504052" cy="60903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منبع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EXPLAINING AND HARNESSING</a:t>
                      </a:r>
                    </a:p>
                    <a:p>
                      <a:pPr algn="ctr" rtl="1"/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ADVERSARIAL EXAMPLES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بخش گزارش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نتیجه گیری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نوع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نوشته : </a:t>
                      </a:r>
                      <a:r>
                        <a:rPr lang="fa-IR" sz="1800" b="1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ترجمه + خلاصه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شماره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فیش 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17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908">
                <a:tc gridSpan="4">
                  <a:txBody>
                    <a:bodyPr/>
                    <a:lstStyle/>
                    <a:p>
                      <a:pPr algn="r" rtl="1"/>
                      <a:r>
                        <a:rPr lang="fa-IR" sz="20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موضوع</a:t>
                      </a:r>
                      <a:r>
                        <a:rPr lang="fa-IR" sz="2000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نتیجه گیری</a:t>
                      </a:r>
                    </a:p>
                    <a:p>
                      <a:pPr algn="r" rtl="1"/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وجود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مثال‌های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خامصانه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نشان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می‌دهد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که توانایی توضیح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داده‌های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آموزشی یا حتی توانایی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برچسب‌گذاری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صحیح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داده‌های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آزمایشی به این معنا نیست که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مدل‌های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ما واقعاً وظایفی را که از آنها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خواسته‌ایم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درک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می‌کنند</a:t>
                      </a: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پاسخ‌های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خطی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آن‌ها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در نقاطی که در توزیع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داده‌ها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اتفاق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نمی‌افتند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، بیش از حد مطمئن هستند و این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پیش‌بینی‌های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مطمئن اغلب بسیار نادرست هستند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این کار نشان داده است که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می‌توانیم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تا حدی این مشکل را اصلاح کنیم</a:t>
                      </a:r>
                    </a:p>
                  </a:txBody>
                  <a:tcPr marL="1219200" marR="1219200" marT="609600" marB="36576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81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پاراگراف: </a:t>
                      </a:r>
                      <a:r>
                        <a:rPr lang="fa-IR" sz="200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آخر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صفحه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منبع: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9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7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FFFE-5041-4B49-9BE5-8CCF3CCD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Koodak" panose="00000700000000000000" pitchFamily="2" charset="-78"/>
              </a:rPr>
              <a:t>نکاتی در مورد تمرین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565D-FAA0-4C76-8B66-BB528832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err="1">
                <a:cs typeface="B Koodak" panose="00000700000000000000" pitchFamily="2" charset="-78"/>
              </a:rPr>
              <a:t>رفرنس</a:t>
            </a:r>
            <a:r>
              <a:rPr lang="fa-IR" dirty="0">
                <a:cs typeface="B Koodak" panose="00000700000000000000" pitchFamily="2" charset="-78"/>
              </a:rPr>
              <a:t> استفاده شده </a:t>
            </a:r>
            <a:r>
              <a:rPr lang="en-US" dirty="0">
                <a:cs typeface="B Koodak" panose="00000700000000000000" pitchFamily="2" charset="-78"/>
              </a:rPr>
              <a:t>Explaining &amp; Harnessing Adversarial Examples</a:t>
            </a:r>
            <a:r>
              <a:rPr lang="fa-IR" dirty="0">
                <a:cs typeface="B Koodak" panose="00000700000000000000" pitchFamily="2" charset="-78"/>
              </a:rPr>
              <a:t> </a:t>
            </a:r>
            <a:r>
              <a:rPr lang="fa-IR" dirty="0" err="1">
                <a:cs typeface="B Koodak" panose="00000700000000000000" pitchFamily="2" charset="-78"/>
              </a:rPr>
              <a:t>می‌باشد</a:t>
            </a:r>
            <a:endParaRPr lang="fa-IR" dirty="0">
              <a:cs typeface="B Koodak" panose="00000700000000000000" pitchFamily="2" charset="-78"/>
            </a:endParaRPr>
          </a:p>
          <a:p>
            <a:pPr algn="r" rtl="1"/>
            <a:r>
              <a:rPr lang="fa-IR" dirty="0" err="1">
                <a:cs typeface="B Koodak" panose="00000700000000000000" pitchFamily="2" charset="-78"/>
              </a:rPr>
              <a:t>بخش‌های</a:t>
            </a:r>
            <a:r>
              <a:rPr lang="fa-IR" dirty="0">
                <a:cs typeface="B Koodak" panose="00000700000000000000" pitchFamily="2" charset="-78"/>
              </a:rPr>
              <a:t> اصلی در </a:t>
            </a:r>
            <a:r>
              <a:rPr lang="fa-IR" dirty="0" err="1">
                <a:cs typeface="B Koodak" panose="00000700000000000000" pitchFamily="2" charset="-78"/>
              </a:rPr>
              <a:t>نوت‌ها</a:t>
            </a:r>
            <a:r>
              <a:rPr lang="fa-IR" dirty="0">
                <a:cs typeface="B Koodak" panose="00000700000000000000" pitchFamily="2" charset="-78"/>
              </a:rPr>
              <a:t> با رنگ زرد، توضیح تکمیلی با رنگ آبی و توضیحات اضافه با رنگ سبز مشخص </a:t>
            </a:r>
            <a:r>
              <a:rPr lang="fa-IR" dirty="0" err="1">
                <a:cs typeface="B Koodak" panose="00000700000000000000" pitchFamily="2" charset="-78"/>
              </a:rPr>
              <a:t>شده‌اند</a:t>
            </a:r>
            <a:endParaRPr lang="fa-IR" dirty="0">
              <a:cs typeface="B Koodak" panose="00000700000000000000" pitchFamily="2" charset="-78"/>
            </a:endParaRPr>
          </a:p>
          <a:p>
            <a:pPr algn="r" rtl="1"/>
            <a:r>
              <a:rPr lang="fa-IR" dirty="0">
                <a:cs typeface="B Koodak" panose="00000700000000000000" pitchFamily="2" charset="-78"/>
              </a:rPr>
              <a:t>در </a:t>
            </a:r>
            <a:r>
              <a:rPr lang="fa-IR" dirty="0" err="1">
                <a:cs typeface="B Koodak" panose="00000700000000000000" pitchFamily="2" charset="-78"/>
              </a:rPr>
              <a:t>بخش‌هایی</a:t>
            </a:r>
            <a:r>
              <a:rPr lang="fa-IR" dirty="0">
                <a:cs typeface="B Koodak" panose="00000700000000000000" pitchFamily="2" charset="-78"/>
              </a:rPr>
              <a:t> </a:t>
            </a:r>
            <a:r>
              <a:rPr lang="en-US" dirty="0">
                <a:cs typeface="B Koodak" panose="00000700000000000000" pitchFamily="2" charset="-78"/>
              </a:rPr>
              <a:t>sticky notes</a:t>
            </a:r>
            <a:r>
              <a:rPr lang="fa-IR" dirty="0">
                <a:cs typeface="B Koodak" panose="00000700000000000000" pitchFamily="2" charset="-78"/>
              </a:rPr>
              <a:t> قابل مشاهده است که اطلاعات تکمیلی از </a:t>
            </a:r>
            <a:r>
              <a:rPr lang="fa-IR" dirty="0" err="1">
                <a:cs typeface="B Koodak" panose="00000700000000000000" pitchFamily="2" charset="-78"/>
              </a:rPr>
              <a:t>نوت</a:t>
            </a:r>
            <a:r>
              <a:rPr lang="fa-IR" dirty="0">
                <a:cs typeface="B Koodak" panose="00000700000000000000" pitchFamily="2" charset="-78"/>
              </a:rPr>
              <a:t> برداری را در بر دارد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135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2320884712"/>
              </p:ext>
            </p:extLst>
          </p:nvPr>
        </p:nvGraphicFramePr>
        <p:xfrm>
          <a:off x="297328" y="359314"/>
          <a:ext cx="11504052" cy="60903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منبع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EXPLAINING AND HARNESSING</a:t>
                      </a:r>
                    </a:p>
                    <a:p>
                      <a:pPr algn="ctr" rtl="1"/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ADVERSARIAL EXAMPLES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بخش گزارش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برسی و مهار </a:t>
                      </a:r>
                      <a:r>
                        <a:rPr lang="fa-IR" sz="2000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مثال‌های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خصمانه در یادگیری ماشین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نوع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نوشته : </a:t>
                      </a:r>
                      <a:r>
                        <a:rPr lang="fa-IR" sz="1800" b="1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ترجمه + خلاصه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شماره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فیش 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1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908">
                <a:tc gridSpan="4">
                  <a:txBody>
                    <a:bodyPr/>
                    <a:lstStyle/>
                    <a:p>
                      <a:pPr algn="ctr"/>
                      <a:endParaRPr lang="fa-IR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  <a:p>
                      <a:pPr algn="r" rtl="1"/>
                      <a:r>
                        <a:rPr lang="fa-IR" sz="20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موضوع</a:t>
                      </a:r>
                      <a:r>
                        <a:rPr lang="fa-IR" sz="2000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هدف اصلی این مقاله</a:t>
                      </a:r>
                    </a:p>
                    <a:p>
                      <a:pPr algn="r" rtl="1"/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تشخیص و برسی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مثال‌های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خصمانه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برسی خطرات مثال‌‌های خصمانه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برسی علت اصلی آسیب پذیری شبکه های عصبی در برابر اغتشاش خصمانه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ارائه یک روش ساده و سریع برای تولید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متخاصم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ارائه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برای آموزش خصمانه به جهت کاهش خطا در حملات متخاصم</a:t>
                      </a:r>
                    </a:p>
                  </a:txBody>
                  <a:tcPr marL="1219200" marR="1219200" marT="609600" marB="36576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81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پاراگراف: 1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صفحه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منبع: 1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9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2020029982"/>
              </p:ext>
            </p:extLst>
          </p:nvPr>
        </p:nvGraphicFramePr>
        <p:xfrm>
          <a:off x="297328" y="359314"/>
          <a:ext cx="11504052" cy="62786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منبع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EXPLAINING AND HARNESSING</a:t>
                      </a:r>
                    </a:p>
                    <a:p>
                      <a:pPr algn="ctr" rtl="1"/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ADVERSARIAL EXAMPLES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بخش گزارش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مقدمه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نوع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نوشته : </a:t>
                      </a:r>
                      <a:r>
                        <a:rPr lang="fa-IR" sz="1800" b="1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ترجمه + خلاصه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شماره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فیش 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2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908">
                <a:tc gridSpan="4">
                  <a:txBody>
                    <a:bodyPr/>
                    <a:lstStyle/>
                    <a:p>
                      <a:pPr algn="r" rtl="1"/>
                      <a:r>
                        <a:rPr lang="fa-IR" sz="20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موضوع</a:t>
                      </a:r>
                      <a:r>
                        <a:rPr lang="fa-IR" sz="2000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مقدمه</a:t>
                      </a:r>
                    </a:p>
                    <a:p>
                      <a:pPr algn="r" rtl="1"/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چندین مدل یادگیری ماشین، از جمله شبکه های عصبی پیشرفته، در برابر نمونه های متخاصم آسیب پذیر هستند.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این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مدل‌های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یادگیری ماشینی،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را که فقط کمی متفاوت از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طبقه‌بندی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شده درست از توزیع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داده‌ها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هستند، به اشتباه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دسته‌بندی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می‌کنند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.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توضیحات حدسی نشان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می‌دهد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که این امر به دلیل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غیرخطی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بودن شدید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شبکه‌های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عصبی عمیق است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ما نشان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می‌دهیم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که این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فرضیه‌ها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غلط هستند. رفتار خطی در فضاهای با ابعاد بالا برای ایجاد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خصمانه کافی است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این به ما اجازه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می‌دهد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تا روشی ساده و سریع برای ساخت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مثال‌های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خصمانه را به کار گیریم تا در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اموزش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خصمانه از آن استفاده کنیم</a:t>
                      </a:r>
                    </a:p>
                  </a:txBody>
                  <a:tcPr marL="1219200" marR="1219200" marT="609600" marB="36576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81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پاراگراف: 2، 3، 4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صفحه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منبع: 1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71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3091112723"/>
              </p:ext>
            </p:extLst>
          </p:nvPr>
        </p:nvGraphicFramePr>
        <p:xfrm>
          <a:off x="297328" y="359314"/>
          <a:ext cx="11504052" cy="60903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منبع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EXPLAINING AND HARNESSING</a:t>
                      </a:r>
                    </a:p>
                    <a:p>
                      <a:pPr algn="ctr" rtl="1"/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ADVERSARIAL EXAMPLES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بخش گزارش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کار‌های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مرتبط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نوع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نوشته : </a:t>
                      </a:r>
                      <a:r>
                        <a:rPr lang="fa-IR" sz="1800" b="1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ترجمه + خلاصه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شماره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فیش 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3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908">
                <a:tc gridSpan="4">
                  <a:txBody>
                    <a:bodyPr/>
                    <a:lstStyle/>
                    <a:p>
                      <a:pPr algn="r" rtl="1"/>
                      <a:r>
                        <a:rPr lang="fa-IR" sz="20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موضوع</a:t>
                      </a:r>
                      <a:r>
                        <a:rPr lang="fa-IR" sz="2000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کار‌های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مرتبط</a:t>
                      </a:r>
                    </a:p>
                    <a:p>
                      <a:pPr algn="r" rtl="1"/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کار‌های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مرتبطی با این مقاله انجام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شده‌اند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که از موارد مرتبط با این مقاله استفاده شده است</a:t>
                      </a:r>
                    </a:p>
                    <a:p>
                      <a:pPr marL="800100" lvl="1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Box-constrained L-BFGS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می تواند به طور قابل اعتماد نمونه های متخاصم را پیدا کند</a:t>
                      </a:r>
                    </a:p>
                    <a:p>
                      <a:pPr marL="800100" lvl="1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در برخی از مجموعه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داده‌ها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متخاصم آنقدر به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اصلی نزدیک بودند که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تفاوت‌ها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برای چشم انسان غیرقابل تشخیص بود</a:t>
                      </a:r>
                    </a:p>
                    <a:p>
                      <a:pPr marL="800100" lvl="1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همان مثال خصمانه اغلب توسط انواع طبقه بندی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کننده‌ها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با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معماری‌های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مختلف یا آموزش داده شده بر روی زیر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مجموعه‌های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مختلف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داده‌های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آموزشی به اشتباه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طبقه‌بندی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می‌شود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می‌شود</a:t>
                      </a: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800100" lvl="1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مدل‌های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Shallow </a:t>
                      </a:r>
                      <a:r>
                        <a:rPr lang="en-US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softmax</a:t>
                      </a: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regression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نیز در برابر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متخاصم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آسیب‌پذیر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هستند</a:t>
                      </a:r>
                    </a:p>
                    <a:p>
                      <a:pPr marL="800100" lvl="1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آموزش مدل با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متخاصم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می‌تواند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عملکرد مدل را بهبود ببخشد</a:t>
                      </a:r>
                    </a:p>
                  </a:txBody>
                  <a:tcPr marL="1219200" marR="1219200" marT="609600" marB="36576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81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پاراگراف: -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صفحه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منبع: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1و 2</a:t>
                      </a:r>
                      <a:endParaRPr lang="en-US" sz="200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02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1055046647"/>
              </p:ext>
            </p:extLst>
          </p:nvPr>
        </p:nvGraphicFramePr>
        <p:xfrm>
          <a:off x="297328" y="359314"/>
          <a:ext cx="11504052" cy="60903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منبع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EXPLAINING AND HARNESSING</a:t>
                      </a:r>
                    </a:p>
                    <a:p>
                      <a:pPr algn="ctr" rtl="1"/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ADVERSARIAL EXAMPLES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بخش گزارش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کار‌های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مرتبط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نوع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نوشته : </a:t>
                      </a:r>
                      <a:r>
                        <a:rPr lang="fa-IR" sz="1800" b="1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ترجمه + خلاصه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شماره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فیش 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4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908">
                <a:tc gridSpan="4">
                  <a:txBody>
                    <a:bodyPr/>
                    <a:lstStyle/>
                    <a:p>
                      <a:pPr algn="r" rtl="1"/>
                      <a:r>
                        <a:rPr lang="fa-IR" sz="20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موضوع</a:t>
                      </a:r>
                      <a:r>
                        <a:rPr lang="fa-IR" sz="2000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کار‌های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مرتبط</a:t>
                      </a:r>
                    </a:p>
                    <a:p>
                      <a:pPr algn="r" rtl="1"/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این نتایج نشان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می‌دهد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که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طبقه‌بندی‌کننده‌های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مبتنی بر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تکنیک‌های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یادگیری ماشین مدرن، حتی آنهایی که عملکرد عالی را در مجموعه آزمایشی به دست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می‌آورند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، مفاهیم زیربنایی واقعی را که برچسب خروجی صحیح را تعیین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می‌کنند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، یاد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نمی‌گیرند</a:t>
                      </a:r>
                      <a:endParaRPr lang="en-US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این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الگوریتم‌ها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روی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داده‌های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طبیعی به خوبی کار‌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می‌کنند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، ولی زمانی که داده در توزیع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داده‌ها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احتمال بالایی ندارند به مشکل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می‌خورند</a:t>
                      </a: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این نتایج اغلب به عنوان یک نقص در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شبکه‌های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عمیق تفسیر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شده‌اند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، در صورتی که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طبقه‌بندی‌کننده‌های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خطی همین مشکل را دارند.</a:t>
                      </a:r>
                    </a:p>
                  </a:txBody>
                  <a:tcPr marL="1219200" marR="1219200" marT="609600" marB="36576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81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پاراگراف: </a:t>
                      </a:r>
                      <a:r>
                        <a:rPr lang="fa-IR" sz="200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1، 2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صفحه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منبع: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2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34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1408455957"/>
              </p:ext>
            </p:extLst>
          </p:nvPr>
        </p:nvGraphicFramePr>
        <p:xfrm>
          <a:off x="297328" y="359314"/>
          <a:ext cx="11504052" cy="60903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منبع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EXPLAINING AND HARNESSING</a:t>
                      </a:r>
                    </a:p>
                    <a:p>
                      <a:pPr algn="ctr" rtl="1"/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ADVERSARIAL EXAMPLES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بخش گزارش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توضیح خطی </a:t>
                      </a:r>
                      <a:r>
                        <a:rPr lang="fa-IR" sz="2000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مثال‌های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خصمانه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نوع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نوشته : </a:t>
                      </a:r>
                      <a:r>
                        <a:rPr lang="fa-IR" sz="1800" b="1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ترجمه + خلاصه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شماره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فیش 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5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908">
                <a:tc gridSpan="4">
                  <a:txBody>
                    <a:bodyPr/>
                    <a:lstStyle/>
                    <a:p>
                      <a:pPr algn="ctr"/>
                      <a:endParaRPr lang="fa-IR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  <a:p>
                      <a:pPr algn="r" rtl="1"/>
                      <a:r>
                        <a:rPr lang="fa-IR" sz="20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موضوع</a:t>
                      </a:r>
                      <a:r>
                        <a:rPr lang="fa-IR" sz="2000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توضیح خطی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مثال‌های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خصمانه</a:t>
                      </a:r>
                    </a:p>
                    <a:p>
                      <a:pPr algn="r" rtl="1"/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در بسیاری از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مسئله‌ها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دقت هر ویژگی  ورودی محدود است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از آنجایی که دقت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ویژگی‌ها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محدود است، منطقی نیست که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طبقه‌بندی‌کننده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به ورودی </a:t>
                      </a: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x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متفاوت از ورودی مخالف</a:t>
                      </a: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x˜ = x + </a:t>
                      </a:r>
                      <a:r>
                        <a:rPr lang="el-G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η 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پاسخ دهد اگر هر عنصر اغتشاش </a:t>
                      </a:r>
                      <a:r>
                        <a:rPr lang="el-G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η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کوچکتر از دقت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ویژگی‌ها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باشد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برای کلاس‌‍‌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بندی‌های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کاملا تفکیک شده، انتظار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می‌رود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طبقه بندی کننده همان کلاس را به </a:t>
                      </a: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x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و </a:t>
                      </a: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x˜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اختصاص دهد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200" marR="1219200" marT="609600" marB="36576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81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پاراگراف:</a:t>
                      </a:r>
                      <a:r>
                        <a:rPr lang="fa-IR" sz="200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3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صفحه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منبع: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2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59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2137714724"/>
              </p:ext>
            </p:extLst>
          </p:nvPr>
        </p:nvGraphicFramePr>
        <p:xfrm>
          <a:off x="297328" y="359314"/>
          <a:ext cx="11504052" cy="60903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منبع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EXPLAINING AND HARNESSING</a:t>
                      </a:r>
                    </a:p>
                    <a:p>
                      <a:pPr algn="ctr" rtl="1"/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ADVERSARIAL EXAMPLES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بخش گزارش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توضیح خطی </a:t>
                      </a:r>
                      <a:r>
                        <a:rPr lang="fa-IR" sz="2000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مثال‌های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خصمانه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نوع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نوشته : </a:t>
                      </a:r>
                      <a:r>
                        <a:rPr lang="fa-IR" sz="1800" b="1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ترجمه + خلاصه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شماره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فیش 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7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908">
                <a:tc gridSpan="4">
                  <a:txBody>
                    <a:bodyPr/>
                    <a:lstStyle/>
                    <a:p>
                      <a:pPr algn="ctr"/>
                      <a:endParaRPr lang="fa-IR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  <a:p>
                      <a:pPr algn="r" rtl="1"/>
                      <a:r>
                        <a:rPr lang="fa-IR" sz="20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موضوع</a:t>
                      </a:r>
                      <a:r>
                        <a:rPr lang="fa-IR" sz="2000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توضیح خطی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مثال‌های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خصمانه</a:t>
                      </a:r>
                      <a:endParaRPr lang="en-US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algn="r" rtl="1"/>
                      <a:endParaRPr lang="en-US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یک مدل خطی ساده می تواند نمونه های خصمانه داشته باشد اگر ورودی آن ابعاد کافی داشته باشد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فرضیه ما بر اساس خطی بودن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ساده‌تر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است، و همچنین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می‌تواند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توضیح دهد که چرا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رگرسیون</a:t>
                      </a:r>
                      <a:r>
                        <a:rPr lang="en-US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softmax</a:t>
                      </a: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در برابر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متخاصم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آسیب‌پذیر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است</a:t>
                      </a:r>
                    </a:p>
                    <a:p>
                      <a:pPr algn="r" rtl="1"/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200" marR="1219200" marT="609600" marB="36576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81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پاراگراف: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صفحه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منبع: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2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6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4244893700"/>
              </p:ext>
            </p:extLst>
          </p:nvPr>
        </p:nvGraphicFramePr>
        <p:xfrm>
          <a:off x="297328" y="359314"/>
          <a:ext cx="11504052" cy="62786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منبع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EXPLAINING AND HARNESSING</a:t>
                      </a:r>
                    </a:p>
                    <a:p>
                      <a:pPr algn="ctr" rtl="1"/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ADVERSARIAL EXAMPLES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بخش گزارش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اختلال خطی مدل های غیر خطی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نوع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نوشته : </a:t>
                      </a:r>
                      <a:r>
                        <a:rPr lang="fa-IR" sz="1800" b="1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ترجمه + خلاصه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شماره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فیش 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8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908">
                <a:tc gridSpan="4">
                  <a:txBody>
                    <a:bodyPr/>
                    <a:lstStyle/>
                    <a:p>
                      <a:pPr algn="r" rtl="1"/>
                      <a:r>
                        <a:rPr lang="fa-IR" sz="20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موضوع</a:t>
                      </a:r>
                      <a:r>
                        <a:rPr lang="fa-IR" sz="2000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اختلال خطی مدل های غیر خطی</a:t>
                      </a:r>
                    </a:p>
                    <a:p>
                      <a:pPr algn="r" rtl="1"/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نمای خطی نمونه های متخاصم راه سریعی را برای تولید آنها پیشنهاد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می‌کند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. ما فرض می کنیم که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شبکه‌های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عصبی برای مقاومت در برابر اغتشاش خطی بسیار خطی هستند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ساختن نمونه های متخاصم: روش </a:t>
                      </a: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fast gradient sign</a:t>
                      </a: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800100" lvl="1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در طول آموزش، طبقه بندی کننده از یک </a:t>
                      </a: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loss function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برای به حداقل رساندن خطاهای پیش بینی مدل استفاده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می‌کند</a:t>
                      </a: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800100" lvl="1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پس از آموزش، مهاجم از </a:t>
                      </a: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loss function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برای به حداکثر رساندن خطای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پیش‌بینی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مدل استفاده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می‌کند</a:t>
                      </a: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1371600" lvl="2" indent="-457200" algn="r" rtl="1">
                        <a:buFont typeface="+mj-lt"/>
                        <a:buAutoNum type="arabicPeriod"/>
                      </a:pP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gradient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آن را با توجه به ورودی مدل محاسبه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می‌کند</a:t>
                      </a: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1371600" lvl="2" indent="-457200" algn="r" rtl="1">
                        <a:buFont typeface="+mj-lt"/>
                        <a:buAutoNum type="arabicPeriod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علامت </a:t>
                      </a:r>
                      <a:r>
                        <a:rPr lang="en-US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gradient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را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می‌گیرد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و آن را در یک آستانه ضرب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می‌کند</a:t>
                      </a:r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200" marR="1219200" marT="609600" marB="36576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81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پاراگراف: </a:t>
                      </a:r>
                      <a:r>
                        <a:rPr lang="fa-IR" sz="200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1، 2، 3، 4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صفحه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منبع: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3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49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1619704543"/>
              </p:ext>
            </p:extLst>
          </p:nvPr>
        </p:nvGraphicFramePr>
        <p:xfrm>
          <a:off x="297328" y="359314"/>
          <a:ext cx="11504052" cy="60903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منبع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EXPLAINING AND HARNESSING</a:t>
                      </a:r>
                    </a:p>
                    <a:p>
                      <a:pPr algn="ctr" rtl="1"/>
                      <a:r>
                        <a:rPr lang="en-US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ADVERSARIAL EXAMPLES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بخش گزارش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اختلال خطی مدل های غیر خطی</a:t>
                      </a: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نوع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نوشته : </a:t>
                      </a:r>
                      <a:r>
                        <a:rPr lang="fa-IR" sz="1800" b="1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ترجمه + خلاصه</a:t>
                      </a:r>
                      <a:endParaRPr 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شماره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فیش 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9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908">
                <a:tc gridSpan="4">
                  <a:txBody>
                    <a:bodyPr/>
                    <a:lstStyle/>
                    <a:p>
                      <a:pPr algn="r" rtl="1"/>
                      <a:r>
                        <a:rPr lang="fa-IR" sz="20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موضوع</a:t>
                      </a:r>
                      <a:r>
                        <a:rPr lang="fa-IR" sz="2000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: 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اختلال خطی مدل های غیر خطی</a:t>
                      </a:r>
                    </a:p>
                    <a:p>
                      <a:pPr algn="r" rtl="1"/>
                      <a:endParaRPr lang="fa-IR" sz="2000" u="none" baseline="0" dirty="0">
                        <a:solidFill>
                          <a:schemeClr val="bg1"/>
                        </a:solidFill>
                        <a:cs typeface="B Koodak" panose="00000700000000000000" pitchFamily="2" charset="-78"/>
                      </a:endParaRP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این واقعیت که این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الگوریتم‌های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ساده و ارزان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می‌توانند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طبقه‌بندی‌شده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اشتباه تولید کنند،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به‌عنوان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مدرکی به نفع تفسیر ما از </a:t>
                      </a: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نمونه‌های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متخاصم در نتیجه خطی بودن است</a:t>
                      </a:r>
                    </a:p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sz="2000" u="none" baseline="0" dirty="0" err="1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الگوریتم</a:t>
                      </a:r>
                      <a:r>
                        <a:rPr lang="fa-IR" sz="2000" u="none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 ها همچنین به عنوان راهی برای افزایش سرعت آموزش خصمانه یا حتی تجزیه و تحلیل شبکه های آموزش دیده مفید هستند</a:t>
                      </a:r>
                    </a:p>
                  </a:txBody>
                  <a:tcPr marL="1219200" marR="1219200" marT="609600" marB="36576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81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پاراگراف: </a:t>
                      </a:r>
                      <a:r>
                        <a:rPr lang="fa-IR" sz="200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5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صفحه</a:t>
                      </a:r>
                      <a:r>
                        <a:rPr lang="fa-IR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B Koodak" panose="00000700000000000000" pitchFamily="2" charset="-78"/>
                        </a:rPr>
                        <a:t> منبع: </a:t>
                      </a:r>
                      <a:r>
                        <a:rPr lang="fa-IR" sz="2000" baseline="0" dirty="0">
                          <a:solidFill>
                            <a:schemeClr val="bg1"/>
                          </a:solidFill>
                          <a:cs typeface="B Koodak" panose="00000700000000000000" pitchFamily="2" charset="-78"/>
                        </a:rPr>
                        <a:t>3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cs typeface="B Koodak" panose="00000700000000000000" pitchFamily="2" charset="-78"/>
                      </a:endParaRPr>
                    </a:p>
                  </a:txBody>
                  <a:tcPr marL="121900" marR="121900" marT="121900" marB="1219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166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508</TotalTime>
  <Words>1847</Words>
  <Application>Microsoft Office PowerPoint</Application>
  <PresentationFormat>Widescreen</PresentationFormat>
  <Paragraphs>210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 Koodak</vt:lpstr>
      <vt:lpstr>Calibri</vt:lpstr>
      <vt:lpstr>Wingdings 3</vt:lpstr>
      <vt:lpstr>Ion Boardroom</vt:lpstr>
      <vt:lpstr>Explaining and Harnessing Adversarial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نکاتی در مورد تمرین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bardia ardakanian</dc:creator>
  <cp:lastModifiedBy>bardia ardakanian</cp:lastModifiedBy>
  <cp:revision>47</cp:revision>
  <dcterms:created xsi:type="dcterms:W3CDTF">2022-03-08T14:24:04Z</dcterms:created>
  <dcterms:modified xsi:type="dcterms:W3CDTF">2022-03-08T23:00:00Z</dcterms:modified>
</cp:coreProperties>
</file>