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2"/>
  </p:notesMasterIdLst>
  <p:handoutMasterIdLst>
    <p:handoutMasterId r:id="rId33"/>
  </p:handoutMasterIdLst>
  <p:sldIdLst>
    <p:sldId id="256" r:id="rId4"/>
    <p:sldId id="310" r:id="rId5"/>
    <p:sldId id="308" r:id="rId6"/>
    <p:sldId id="345" r:id="rId7"/>
    <p:sldId id="346" r:id="rId8"/>
    <p:sldId id="347" r:id="rId9"/>
    <p:sldId id="293" r:id="rId10"/>
    <p:sldId id="348" r:id="rId11"/>
    <p:sldId id="273" r:id="rId12"/>
    <p:sldId id="349" r:id="rId13"/>
    <p:sldId id="350" r:id="rId14"/>
    <p:sldId id="351" r:id="rId15"/>
    <p:sldId id="354" r:id="rId16"/>
    <p:sldId id="326" r:id="rId17"/>
    <p:sldId id="356" r:id="rId18"/>
    <p:sldId id="357" r:id="rId19"/>
    <p:sldId id="358" r:id="rId20"/>
    <p:sldId id="359" r:id="rId21"/>
    <p:sldId id="329" r:id="rId22"/>
    <p:sldId id="360" r:id="rId23"/>
    <p:sldId id="362" r:id="rId24"/>
    <p:sldId id="361" r:id="rId25"/>
    <p:sldId id="343" r:id="rId26"/>
    <p:sldId id="331" r:id="rId27"/>
    <p:sldId id="332" r:id="rId28"/>
    <p:sldId id="344" r:id="rId29"/>
    <p:sldId id="333" r:id="rId30"/>
    <p:sldId id="334" r:id="rId3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B98C"/>
    <a:srgbClr val="FF0066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24" y="74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DAD45A-D3D9-4081-AEFA-BF419AF0C4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1AB04-6FFC-459F-B19B-052BF93A3F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73EE9-1838-40EE-8A4E-61194F634EE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F0703-DEC9-4FDF-A095-BD9C38592A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A8595-61CC-4B35-B367-D4DC0F62EC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80B5D-E9B9-42F2-8E69-BCDFFA3AD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56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1C9A3-7AE7-4208-8DF2-8D1A3722AF49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F43B2-3A53-4A77-AC70-04CCF1D5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457201" y="6355107"/>
            <a:ext cx="11734799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5A18AC0C-2FCA-4AE6-A7AF-43CF8EDDACA1}"/>
              </a:ext>
            </a:extLst>
          </p:cNvPr>
          <p:cNvSpPr/>
          <p:nvPr userDrawn="1"/>
        </p:nvSpPr>
        <p:spPr>
          <a:xfrm>
            <a:off x="457201" y="6344689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1" r:id="rId5"/>
    <p:sldLayoutId id="2147483742" r:id="rId6"/>
    <p:sldLayoutId id="214748373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3.svg"/><Relationship Id="rId7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0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1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74EC93B-73B0-4402-965E-578399C3A1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98" y="269736"/>
            <a:ext cx="1558797" cy="2020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70414E-055B-4F5D-897C-8B41CBEEBDCB}"/>
              </a:ext>
            </a:extLst>
          </p:cNvPr>
          <p:cNvSpPr txBox="1"/>
          <p:nvPr/>
        </p:nvSpPr>
        <p:spPr>
          <a:xfrm>
            <a:off x="7296865" y="4681189"/>
            <a:ext cx="4244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ارائه  دهنده: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بردیا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اردکانیان</a:t>
            </a:r>
            <a:endParaRPr lang="fa-IR" sz="2000" dirty="0">
              <a:solidFill>
                <a:schemeClr val="bg1"/>
              </a:solidFill>
              <a:cs typeface="B Koodak" panose="00000700000000000000" pitchFamily="2" charset="-78"/>
            </a:endParaRPr>
          </a:p>
          <a:p>
            <a:pPr algn="r" rtl="1"/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استاد راهنما: دکتر رضا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صفابخش</a:t>
            </a:r>
            <a:endParaRPr lang="fa-IR" sz="20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2A30E-33EB-4BAC-8003-AA18A117EF37}"/>
              </a:ext>
            </a:extLst>
          </p:cNvPr>
          <p:cNvSpPr txBox="1"/>
          <p:nvPr/>
        </p:nvSpPr>
        <p:spPr>
          <a:xfrm>
            <a:off x="5762450" y="3192679"/>
            <a:ext cx="57792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400" dirty="0" err="1">
                <a:solidFill>
                  <a:schemeClr val="bg1"/>
                </a:solidFill>
                <a:cs typeface="B Koodak" panose="00000700000000000000" pitchFamily="2" charset="-78"/>
              </a:rPr>
              <a:t>برسي</a:t>
            </a:r>
            <a:r>
              <a:rPr lang="fa-IR" sz="4400" dirty="0">
                <a:solidFill>
                  <a:schemeClr val="bg1"/>
                </a:solidFill>
                <a:cs typeface="B Koodak" panose="00000700000000000000" pitchFamily="2" charset="-78"/>
              </a:rPr>
              <a:t> و مهار </a:t>
            </a:r>
            <a:r>
              <a:rPr lang="fa-IR" sz="4400" dirty="0" err="1">
                <a:solidFill>
                  <a:schemeClr val="bg1"/>
                </a:solidFill>
                <a:cs typeface="B Koodak" panose="00000700000000000000" pitchFamily="2" charset="-78"/>
              </a:rPr>
              <a:t>مثال‌هاي</a:t>
            </a:r>
            <a:r>
              <a:rPr lang="fa-IR" sz="4400" dirty="0">
                <a:solidFill>
                  <a:schemeClr val="bg1"/>
                </a:solidFill>
                <a:cs typeface="B Koodak" panose="00000700000000000000" pitchFamily="2" charset="-78"/>
              </a:rPr>
              <a:t> خصمانه در </a:t>
            </a:r>
            <a:r>
              <a:rPr lang="fa-IR" sz="4400" dirty="0" err="1">
                <a:solidFill>
                  <a:schemeClr val="bg1"/>
                </a:solidFill>
                <a:cs typeface="B Koodak" panose="00000700000000000000" pitchFamily="2" charset="-78"/>
              </a:rPr>
              <a:t>يادگيري</a:t>
            </a:r>
            <a:r>
              <a:rPr lang="fa-IR" sz="44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4400" dirty="0" err="1">
                <a:solidFill>
                  <a:schemeClr val="bg1"/>
                </a:solidFill>
                <a:cs typeface="B Koodak" panose="00000700000000000000" pitchFamily="2" charset="-78"/>
              </a:rPr>
              <a:t>ماشين</a:t>
            </a:r>
            <a:endParaRPr lang="en-US" sz="44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7DCAD-8EBF-4131-8C48-C3303CDBC048}"/>
              </a:ext>
            </a:extLst>
          </p:cNvPr>
          <p:cNvSpPr txBox="1"/>
          <p:nvPr/>
        </p:nvSpPr>
        <p:spPr>
          <a:xfrm>
            <a:off x="8551817" y="6163253"/>
            <a:ext cx="298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اردیبهشت ۱۴۰۱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603E924-9516-40C2-8C83-ECA88735D74D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81096B-0180-47BF-BD12-1D9A883298A7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587AFA6-57CB-4B1A-B198-AF3A99820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آیا شبکه های عصبی این وظایف را درک می کنند؟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312B6-D4C6-4CB5-998A-B721FED9B71E}"/>
              </a:ext>
            </a:extLst>
          </p:cNvPr>
          <p:cNvSpPr txBox="1"/>
          <p:nvPr/>
        </p:nvSpPr>
        <p:spPr>
          <a:xfrm>
            <a:off x="1182848" y="1702965"/>
            <a:ext cx="95634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Koodak" panose="00000700000000000000" pitchFamily="2" charset="-78"/>
              </a:rPr>
              <a:t>آزمایش فکری اتاق چینی جان </a:t>
            </a:r>
            <a:r>
              <a:rPr lang="fa-IR" sz="2400" dirty="0" err="1">
                <a:cs typeface="B Koodak" panose="00000700000000000000" pitchFamily="2" charset="-78"/>
              </a:rPr>
              <a:t>سرل</a:t>
            </a:r>
            <a:endParaRPr lang="fa-IR" sz="2400" dirty="0">
              <a:cs typeface="B Koodak" panose="00000700000000000000" pitchFamily="2" charset="-78"/>
            </a:endParaRPr>
          </a:p>
          <a:p>
            <a:r>
              <a:rPr lang="zh-TW" altLang="en-US" sz="2400" dirty="0">
                <a:cs typeface="B Koodak" panose="00000700000000000000" pitchFamily="2" charset="-78"/>
              </a:rPr>
              <a:t>這是一個文本</a:t>
            </a:r>
            <a:r>
              <a:rPr lang="en-US" altLang="zh-TW" sz="2400" dirty="0">
                <a:cs typeface="B Koodak" panose="00000700000000000000" pitchFamily="2" charset="-78"/>
              </a:rPr>
              <a:t> → </a:t>
            </a:r>
            <a:r>
              <a:rPr lang="zh-TW" altLang="en-US" sz="2400" dirty="0">
                <a:cs typeface="B Koodak" panose="00000700000000000000" pitchFamily="2" charset="-78"/>
              </a:rPr>
              <a:t>我知道這是我可以閱讀的文本</a:t>
            </a:r>
            <a:br>
              <a:rPr lang="fa-IR" altLang="zh-TW" sz="2400" dirty="0">
                <a:cs typeface="B Koodak" panose="00000700000000000000" pitchFamily="2" charset="-78"/>
              </a:rPr>
            </a:br>
            <a:endParaRPr lang="fa-IR" altLang="zh-TW" sz="2400" dirty="0">
              <a:cs typeface="B Koodak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Koodak" panose="00000700000000000000" pitchFamily="2" charset="-78"/>
              </a:rPr>
              <a:t>اگر جمله در کتاب </a:t>
            </a:r>
            <a:r>
              <a:rPr lang="fa-IR" sz="2400" dirty="0" err="1">
                <a:cs typeface="B Koodak" panose="00000700000000000000" pitchFamily="2" charset="-78"/>
              </a:rPr>
              <a:t>دستور‌عمل</a:t>
            </a:r>
            <a:r>
              <a:rPr lang="fa-IR" sz="2400" dirty="0">
                <a:cs typeface="B Koodak" panose="00000700000000000000" pitchFamily="2" charset="-78"/>
              </a:rPr>
              <a:t> نباشد </a:t>
            </a:r>
            <a:r>
              <a:rPr lang="fa-IR" sz="2400" dirty="0" err="1">
                <a:cs typeface="B Koodak" panose="00000700000000000000" pitchFamily="2" charset="-78"/>
              </a:rPr>
              <a:t>جه</a:t>
            </a:r>
            <a:r>
              <a:rPr lang="fa-IR" sz="2400" dirty="0">
                <a:cs typeface="B Koodak" panose="00000700000000000000" pitchFamily="2" charset="-78"/>
              </a:rPr>
              <a:t> اتفاقی </a:t>
            </a:r>
            <a:r>
              <a:rPr lang="fa-IR" sz="2400" dirty="0" err="1">
                <a:cs typeface="B Koodak" panose="00000700000000000000" pitchFamily="2" charset="-78"/>
              </a:rPr>
              <a:t>می‌افتد</a:t>
            </a:r>
            <a:r>
              <a:rPr lang="fa-IR" sz="2400" dirty="0">
                <a:cs typeface="B Koodak" panose="00000700000000000000" pitchFamily="2" charset="-78"/>
              </a:rPr>
              <a:t>؟</a:t>
            </a:r>
          </a:p>
          <a:p>
            <a:pPr algn="l"/>
            <a:r>
              <a:rPr lang="zh-TW" altLang="en-US" sz="2400" dirty="0">
                <a:cs typeface="B Koodak" panose="00000700000000000000" pitchFamily="2" charset="-78"/>
              </a:rPr>
              <a:t>你知道這段文字是什麼嗎？→ </a:t>
            </a:r>
            <a:endParaRPr lang="en-US" sz="2400" dirty="0">
              <a:cs typeface="B Koodak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3E69E-7912-454D-B791-0B175A5708A2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10/28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969224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27BAD2D-3831-46FD-B43B-55214B54F6B9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385E10-E02A-451B-925E-871A49F55CC8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84DBD4C-0A1F-4762-BD6E-52E2C1104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معرفی </a:t>
            </a:r>
            <a:r>
              <a:rPr lang="fa-IR" dirty="0" err="1">
                <a:cs typeface="B Koodak" panose="00000700000000000000" pitchFamily="2" charset="-78"/>
              </a:rPr>
              <a:t>مثال‌های</a:t>
            </a:r>
            <a:r>
              <a:rPr lang="fa-IR" dirty="0">
                <a:cs typeface="B Koodak" panose="00000700000000000000" pitchFamily="2" charset="-78"/>
              </a:rPr>
              <a:t> خصمانه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67D83-99C1-4E0D-8E33-62DB68050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1" b="7678"/>
          <a:stretch/>
        </p:blipFill>
        <p:spPr>
          <a:xfrm>
            <a:off x="0" y="1379405"/>
            <a:ext cx="12192000" cy="4412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4776BC-D835-4631-BE5A-B4DA79D01F3E}"/>
              </a:ext>
            </a:extLst>
          </p:cNvPr>
          <p:cNvSpPr txBox="1"/>
          <p:nvPr/>
        </p:nvSpPr>
        <p:spPr>
          <a:xfrm>
            <a:off x="2136396" y="5792014"/>
            <a:ext cx="791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err="1">
                <a:cs typeface="B Koodak" panose="00000700000000000000" pitchFamily="2" charset="-78"/>
              </a:rPr>
              <a:t>مثال‌های</a:t>
            </a:r>
            <a:r>
              <a:rPr lang="fa-IR" sz="2400" dirty="0">
                <a:cs typeface="B Koodak" panose="00000700000000000000" pitchFamily="2" charset="-78"/>
              </a:rPr>
              <a:t> خصمانه </a:t>
            </a:r>
            <a:r>
              <a:rPr lang="fa-IR" sz="2400" dirty="0" err="1">
                <a:cs typeface="B Koodak" panose="00000700000000000000" pitchFamily="2" charset="-78"/>
              </a:rPr>
              <a:t>نشان‌دهنده</a:t>
            </a:r>
            <a:r>
              <a:rPr lang="fa-IR" sz="2400" dirty="0">
                <a:cs typeface="B Koodak" panose="00000700000000000000" pitchFamily="2" charset="-78"/>
              </a:rPr>
              <a:t> کوچک ترین تغییرات دامنه هستند</a:t>
            </a:r>
            <a:endParaRPr lang="en-US" sz="2400" dirty="0">
              <a:cs typeface="B Koodak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1DB4B-2CA4-4A4F-B17C-503FF462160A}"/>
              </a:ext>
            </a:extLst>
          </p:cNvPr>
          <p:cNvSpPr txBox="1"/>
          <p:nvPr/>
        </p:nvSpPr>
        <p:spPr>
          <a:xfrm>
            <a:off x="397079" y="4780137"/>
            <a:ext cx="301164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«</a:t>
            </a:r>
            <a:r>
              <a:rPr lang="fa-IR" dirty="0" err="1">
                <a:cs typeface="B Koodak" panose="00000700000000000000" pitchFamily="2" charset="-78"/>
              </a:rPr>
              <a:t>پاندا</a:t>
            </a:r>
            <a:r>
              <a:rPr lang="fa-IR" dirty="0">
                <a:cs typeface="B Koodak" panose="00000700000000000000" pitchFamily="2" charset="-78"/>
              </a:rPr>
              <a:t>»</a:t>
            </a:r>
          </a:p>
          <a:p>
            <a:pPr algn="ctr" rtl="1"/>
            <a:r>
              <a:rPr lang="fa-IR" dirty="0">
                <a:cs typeface="B Koodak" panose="00000700000000000000" pitchFamily="2" charset="-78"/>
              </a:rPr>
              <a:t>اطمینان ۵۷.۷ درصد</a:t>
            </a:r>
          </a:p>
          <a:p>
            <a:pPr algn="ctr" rtl="1"/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2ED26-058E-4DCC-8BF4-CD3F4F962624}"/>
              </a:ext>
            </a:extLst>
          </p:cNvPr>
          <p:cNvSpPr txBox="1"/>
          <p:nvPr/>
        </p:nvSpPr>
        <p:spPr>
          <a:xfrm>
            <a:off x="5034489" y="4780137"/>
            <a:ext cx="301164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«نماتد»</a:t>
            </a:r>
          </a:p>
          <a:p>
            <a:pPr algn="ctr" rtl="1"/>
            <a:r>
              <a:rPr lang="fa-IR" dirty="0">
                <a:cs typeface="B Koodak" panose="00000700000000000000" pitchFamily="2" charset="-78"/>
              </a:rPr>
              <a:t>اطمینان ۸.۲ درصد</a:t>
            </a:r>
          </a:p>
          <a:p>
            <a:pPr algn="ctr" rtl="1"/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CE766-A10C-4E60-A112-94624EFBEEC4}"/>
              </a:ext>
            </a:extLst>
          </p:cNvPr>
          <p:cNvSpPr txBox="1"/>
          <p:nvPr/>
        </p:nvSpPr>
        <p:spPr>
          <a:xfrm>
            <a:off x="8568965" y="4780137"/>
            <a:ext cx="322595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«</a:t>
            </a:r>
            <a:r>
              <a:rPr lang="fa-IR" dirty="0" err="1">
                <a:cs typeface="B Koodak" panose="00000700000000000000" pitchFamily="2" charset="-78"/>
              </a:rPr>
              <a:t>گیبون</a:t>
            </a:r>
            <a:r>
              <a:rPr lang="fa-IR" dirty="0">
                <a:cs typeface="B Koodak" panose="00000700000000000000" pitchFamily="2" charset="-78"/>
              </a:rPr>
              <a:t>»</a:t>
            </a:r>
          </a:p>
          <a:p>
            <a:pPr algn="ctr" rtl="1"/>
            <a:r>
              <a:rPr lang="fa-IR" dirty="0">
                <a:cs typeface="B Koodak" panose="00000700000000000000" pitchFamily="2" charset="-78"/>
              </a:rPr>
              <a:t>اطمینان ۹۹.۳ درصد</a:t>
            </a:r>
          </a:p>
          <a:p>
            <a:pPr algn="ctr" rtl="1"/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319BF-0797-40FF-8B49-05DA74D60F35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11/28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70784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F6E31A0-3D90-460A-8C73-8A50073235EF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67B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3E02C-C460-4656-A88C-D62287033D22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rgbClr val="67B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068581A-A752-4602-A04F-AD8C85ACB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توضیح خطی </a:t>
            </a:r>
            <a:r>
              <a:rPr lang="fa-IR" dirty="0" err="1">
                <a:cs typeface="B Koodak" panose="00000700000000000000" pitchFamily="2" charset="-78"/>
              </a:rPr>
              <a:t>مثال‌های</a:t>
            </a:r>
            <a:r>
              <a:rPr lang="fa-IR" dirty="0">
                <a:cs typeface="B Koodak" panose="00000700000000000000" pitchFamily="2" charset="-78"/>
              </a:rPr>
              <a:t> خصمانه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EC9D36-E7F7-4D86-BA9E-22066767D741}"/>
              </a:ext>
            </a:extLst>
          </p:cNvPr>
          <p:cNvSpPr/>
          <p:nvPr/>
        </p:nvSpPr>
        <p:spPr>
          <a:xfrm>
            <a:off x="6194809" y="31542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rgbClr val="67B98C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6CEA76-B896-46CA-A6AD-1C1128EDB174}"/>
              </a:ext>
            </a:extLst>
          </p:cNvPr>
          <p:cNvSpPr/>
          <p:nvPr/>
        </p:nvSpPr>
        <p:spPr>
          <a:xfrm>
            <a:off x="4852309" y="229354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rgbClr val="67B98C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10" name="Freeform 66">
            <a:extLst>
              <a:ext uri="{FF2B5EF4-FFF2-40B4-BE49-F238E27FC236}">
                <a16:creationId xmlns:a16="http://schemas.microsoft.com/office/drawing/2014/main" id="{6B4C08B3-547A-47B2-A892-DBBD3A71215E}"/>
              </a:ext>
            </a:extLst>
          </p:cNvPr>
          <p:cNvSpPr/>
          <p:nvPr/>
        </p:nvSpPr>
        <p:spPr>
          <a:xfrm flipH="1" flipV="1">
            <a:off x="4197493" y="2710071"/>
            <a:ext cx="1800000" cy="792603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98992-BE7B-47F6-913F-BC331D63E4B6}"/>
              </a:ext>
            </a:extLst>
          </p:cNvPr>
          <p:cNvSpPr txBox="1"/>
          <p:nvPr/>
        </p:nvSpPr>
        <p:spPr>
          <a:xfrm>
            <a:off x="6943790" y="3318008"/>
            <a:ext cx="360404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خطی بودن </a:t>
            </a:r>
            <a:r>
              <a:rPr lang="fa-I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تکه‌ای</a:t>
            </a:r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</a:t>
            </a:r>
            <a:r>
              <a:rPr lang="fa-I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مدل‌های</a:t>
            </a:r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</a:t>
            </a:r>
            <a:r>
              <a:rPr lang="fa-I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شبکه‌های</a:t>
            </a:r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عمیق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15" name="Graphic 14" descr="Statistics with solid fill">
            <a:extLst>
              <a:ext uri="{FF2B5EF4-FFF2-40B4-BE49-F238E27FC236}">
                <a16:creationId xmlns:a16="http://schemas.microsoft.com/office/drawing/2014/main" id="{5417E79E-943B-45DA-9AC0-364C6605CA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5765" y="3265215"/>
            <a:ext cx="527069" cy="5270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778666-122D-4CA0-B736-62951326AEC3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۱۲/۳۰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16" name="Graphic 15" descr="Ruler with solid fill">
            <a:extLst>
              <a:ext uri="{FF2B5EF4-FFF2-40B4-BE49-F238E27FC236}">
                <a16:creationId xmlns:a16="http://schemas.microsoft.com/office/drawing/2014/main" id="{355C3B2F-2597-403D-94F2-BDB4D3A8CD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7545" y="2408782"/>
            <a:ext cx="518508" cy="5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0949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118FA06-335D-42B2-84E2-957186E62D80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67B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290A1-C782-46D2-B465-65C1582E0F63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rgbClr val="67B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224E270-E0DF-4C88-9DC1-E882774F30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خطی بودن </a:t>
            </a:r>
            <a:r>
              <a:rPr lang="fa-IR" dirty="0" err="1">
                <a:cs typeface="B Koodak" panose="00000700000000000000" pitchFamily="2" charset="-78"/>
              </a:rPr>
              <a:t>تکه‌ای</a:t>
            </a:r>
            <a:r>
              <a:rPr lang="fa-IR" dirty="0">
                <a:cs typeface="B Koodak" panose="00000700000000000000" pitchFamily="2" charset="-78"/>
              </a:rPr>
              <a:t> </a:t>
            </a:r>
            <a:r>
              <a:rPr lang="fa-IR" dirty="0" err="1">
                <a:cs typeface="B Koodak" panose="00000700000000000000" pitchFamily="2" charset="-78"/>
              </a:rPr>
              <a:t>مدل‌های</a:t>
            </a:r>
            <a:r>
              <a:rPr lang="fa-IR" dirty="0">
                <a:cs typeface="B Koodak" panose="00000700000000000000" pitchFamily="2" charset="-78"/>
              </a:rPr>
              <a:t> </a:t>
            </a:r>
            <a:r>
              <a:rPr lang="fa-IR" dirty="0" err="1">
                <a:cs typeface="B Koodak" panose="00000700000000000000" pitchFamily="2" charset="-78"/>
              </a:rPr>
              <a:t>شبکه‌های</a:t>
            </a:r>
            <a:r>
              <a:rPr lang="fa-IR" dirty="0">
                <a:cs typeface="B Koodak" panose="00000700000000000000" pitchFamily="2" charset="-78"/>
              </a:rPr>
              <a:t> عمیق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73DC5-A6E9-4CA5-86FB-9066DB37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1374588"/>
            <a:ext cx="6868484" cy="4763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A4931F-5C9A-44ED-BAE2-1ED7CF312397}"/>
              </a:ext>
            </a:extLst>
          </p:cNvPr>
          <p:cNvSpPr txBox="1"/>
          <p:nvPr/>
        </p:nvSpPr>
        <p:spPr>
          <a:xfrm>
            <a:off x="2661757" y="1483645"/>
            <a:ext cx="31685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واحد یکسو شده خطی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981AA-458E-4565-AAB0-74B31AD30D87}"/>
              </a:ext>
            </a:extLst>
          </p:cNvPr>
          <p:cNvSpPr txBox="1"/>
          <p:nvPr/>
        </p:nvSpPr>
        <p:spPr>
          <a:xfrm>
            <a:off x="6747547" y="1465877"/>
            <a:ext cx="31685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ماکس اوت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42417-B203-496E-B33E-6F660B670354}"/>
              </a:ext>
            </a:extLst>
          </p:cNvPr>
          <p:cNvSpPr txBox="1"/>
          <p:nvPr/>
        </p:nvSpPr>
        <p:spPr>
          <a:xfrm>
            <a:off x="2789867" y="3706403"/>
            <a:ext cx="34436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>
                <a:cs typeface="B Koodak" panose="00000700000000000000" pitchFamily="2" charset="-78"/>
              </a:rPr>
              <a:t>سیگموید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9BE67-B430-4A27-A9CD-24575EB7FC67}"/>
              </a:ext>
            </a:extLst>
          </p:cNvPr>
          <p:cNvSpPr txBox="1"/>
          <p:nvPr/>
        </p:nvSpPr>
        <p:spPr>
          <a:xfrm>
            <a:off x="6361654" y="3706403"/>
            <a:ext cx="34436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شبکه عصبی بازگشتی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EDBBF-6437-4F12-914A-75C955B43ED9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13/28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752266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618B7C-AA01-4F67-9293-66F5164C41B3}"/>
              </a:ext>
            </a:extLst>
          </p:cNvPr>
          <p:cNvSpPr/>
          <p:nvPr/>
        </p:nvSpPr>
        <p:spPr>
          <a:xfrm>
            <a:off x="5915225" y="2644900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10E4D7-2DA7-44FF-B324-EA7AC6AF925B}"/>
              </a:ext>
            </a:extLst>
          </p:cNvPr>
          <p:cNvSpPr/>
          <p:nvPr/>
        </p:nvSpPr>
        <p:spPr>
          <a:xfrm>
            <a:off x="5897225" y="68006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2BAA5-A6FE-4168-8ACA-EC81A439523E}"/>
              </a:ext>
            </a:extLst>
          </p:cNvPr>
          <p:cNvSpPr txBox="1"/>
          <p:nvPr/>
        </p:nvSpPr>
        <p:spPr>
          <a:xfrm>
            <a:off x="6040111" y="776256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۱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74624-8AA5-498B-8EA9-C7A4E8547D18}"/>
              </a:ext>
            </a:extLst>
          </p:cNvPr>
          <p:cNvSpPr txBox="1"/>
          <p:nvPr/>
        </p:nvSpPr>
        <p:spPr>
          <a:xfrm>
            <a:off x="6040112" y="2723950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۲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86B23-C7FD-4F08-B44B-8A5F4322CBD8}"/>
              </a:ext>
            </a:extLst>
          </p:cNvPr>
          <p:cNvSpPr/>
          <p:nvPr/>
        </p:nvSpPr>
        <p:spPr>
          <a:xfrm>
            <a:off x="6234405" y="1526763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E38D4-24EA-4766-9270-867C41CCB97B}"/>
              </a:ext>
            </a:extLst>
          </p:cNvPr>
          <p:cNvSpPr txBox="1"/>
          <p:nvPr/>
        </p:nvSpPr>
        <p:spPr>
          <a:xfrm>
            <a:off x="6760191" y="776256"/>
            <a:ext cx="468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2800" dirty="0" err="1">
                <a:solidFill>
                  <a:schemeClr val="bg1"/>
                </a:solidFill>
                <a:cs typeface="B Koodak" panose="00000700000000000000" pitchFamily="2" charset="-78"/>
              </a:rPr>
              <a:t>بهینه‌سازی</a:t>
            </a:r>
            <a:r>
              <a:rPr lang="fa-IR" altLang="ko-KR" sz="2800" dirty="0">
                <a:solidFill>
                  <a:schemeClr val="bg1"/>
                </a:solidFill>
                <a:cs typeface="B Koodak" panose="00000700000000000000" pitchFamily="2" charset="-78"/>
              </a:rPr>
              <a:t> کم هزینه </a:t>
            </a:r>
            <a:r>
              <a:rPr lang="fa-IR" altLang="ko-KR" sz="2800" dirty="0" err="1">
                <a:solidFill>
                  <a:schemeClr val="bg1"/>
                </a:solidFill>
                <a:cs typeface="B Koodak" panose="00000700000000000000" pitchFamily="2" charset="-78"/>
              </a:rPr>
              <a:t>مدل‌های</a:t>
            </a:r>
            <a:r>
              <a:rPr lang="fa-IR" altLang="ko-KR" sz="2800" dirty="0">
                <a:solidFill>
                  <a:schemeClr val="bg1"/>
                </a:solidFill>
                <a:cs typeface="B Koodak" panose="00000700000000000000" pitchFamily="2" charset="-78"/>
              </a:rPr>
              <a:t> خطی</a:t>
            </a:r>
            <a:endParaRPr lang="ko-KR" altLang="en-US" sz="28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BE284B6C-8444-4A49-A250-2D02D050F147}"/>
              </a:ext>
            </a:extLst>
          </p:cNvPr>
          <p:cNvSpPr txBox="1">
            <a:spLocks/>
          </p:cNvSpPr>
          <p:nvPr/>
        </p:nvSpPr>
        <p:spPr>
          <a:xfrm>
            <a:off x="369116" y="194615"/>
            <a:ext cx="4797178" cy="2664296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 rtl="1"/>
            <a:r>
              <a:rPr lang="fa-IR" altLang="ko-KR" sz="3200" dirty="0">
                <a:solidFill>
                  <a:schemeClr val="bg1"/>
                </a:solidFill>
                <a:latin typeface="+mj-lt"/>
                <a:cs typeface="B Koodak" panose="00000700000000000000" pitchFamily="2" charset="-78"/>
              </a:rPr>
              <a:t>چرا با وجود سادگی در به غلط انداختن </a:t>
            </a:r>
            <a:r>
              <a:rPr lang="fa-IR" altLang="ko-KR" sz="3200" dirty="0" err="1">
                <a:solidFill>
                  <a:schemeClr val="bg1"/>
                </a:solidFill>
                <a:latin typeface="+mj-lt"/>
                <a:cs typeface="B Koodak" panose="00000700000000000000" pitchFamily="2" charset="-78"/>
              </a:rPr>
              <a:t>مدل‌های</a:t>
            </a:r>
            <a:r>
              <a:rPr lang="fa-IR" altLang="ko-KR" sz="3200" dirty="0">
                <a:solidFill>
                  <a:schemeClr val="bg1"/>
                </a:solidFill>
                <a:latin typeface="+mj-lt"/>
                <a:cs typeface="B Koodak" panose="00000700000000000000" pitchFamily="2" charset="-78"/>
              </a:rPr>
              <a:t> خطی، همچنان از آنها استفاده </a:t>
            </a:r>
            <a:r>
              <a:rPr lang="fa-IR" altLang="ko-KR" sz="3200" dirty="0" err="1">
                <a:solidFill>
                  <a:schemeClr val="bg1"/>
                </a:solidFill>
                <a:latin typeface="+mj-lt"/>
                <a:cs typeface="B Koodak" panose="00000700000000000000" pitchFamily="2" charset="-78"/>
              </a:rPr>
              <a:t>می‌کنیم</a:t>
            </a:r>
            <a:r>
              <a:rPr lang="fa-IR" altLang="ko-KR" sz="3200" dirty="0">
                <a:solidFill>
                  <a:schemeClr val="bg1"/>
                </a:solidFill>
                <a:latin typeface="+mj-lt"/>
                <a:cs typeface="B Koodak" panose="00000700000000000000" pitchFamily="2" charset="-78"/>
              </a:rPr>
              <a:t>؟</a:t>
            </a:r>
            <a:endParaRPr lang="ko-KR" altLang="en-US" sz="3200" dirty="0">
              <a:solidFill>
                <a:schemeClr val="bg1"/>
              </a:solidFill>
              <a:latin typeface="+mj-lt"/>
              <a:cs typeface="B Koodak" panose="000007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B53F5-E9CA-4379-915B-9E065F1FC3FB}"/>
              </a:ext>
            </a:extLst>
          </p:cNvPr>
          <p:cNvSpPr/>
          <p:nvPr/>
        </p:nvSpPr>
        <p:spPr>
          <a:xfrm>
            <a:off x="6217926" y="3493021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EFF3A-7B57-40BF-BAD9-0F20BA6911AC}"/>
              </a:ext>
            </a:extLst>
          </p:cNvPr>
          <p:cNvSpPr txBox="1"/>
          <p:nvPr/>
        </p:nvSpPr>
        <p:spPr>
          <a:xfrm>
            <a:off x="6510416" y="2743330"/>
            <a:ext cx="519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2800" dirty="0">
                <a:solidFill>
                  <a:schemeClr val="bg1"/>
                </a:solidFill>
                <a:cs typeface="B Koodak" panose="00000700000000000000" pitchFamily="2" charset="-78"/>
              </a:rPr>
              <a:t>وجود نداشتن روش دیگری برای آموزش</a:t>
            </a:r>
            <a:endParaRPr lang="ko-KR" altLang="en-US" sz="28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4C5903-25E3-4710-B27E-4BB6F2596C03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14/28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98495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8" grpId="0"/>
      <p:bldP spid="13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1EF892-623C-4DA7-A815-6585FC2F62FA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28220-3553-4D40-984B-6609E14F330A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433EA43-3E71-47CC-BEFD-F8C2C0C9A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انتقال پذیری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92D9B3-90BE-471B-A504-77C44D368B18}"/>
              </a:ext>
            </a:extLst>
          </p:cNvPr>
          <p:cNvSpPr/>
          <p:nvPr/>
        </p:nvSpPr>
        <p:spPr>
          <a:xfrm>
            <a:off x="6471646" y="4548514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D0002C-A9CC-4960-B3AE-A09F04338D99}"/>
              </a:ext>
            </a:extLst>
          </p:cNvPr>
          <p:cNvSpPr/>
          <p:nvPr/>
        </p:nvSpPr>
        <p:spPr>
          <a:xfrm>
            <a:off x="5129146" y="3687800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89706F-4D29-489B-BC98-003A92CE44EF}"/>
              </a:ext>
            </a:extLst>
          </p:cNvPr>
          <p:cNvSpPr/>
          <p:nvPr/>
        </p:nvSpPr>
        <p:spPr>
          <a:xfrm>
            <a:off x="6471646" y="2827088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18DA20-9C2F-442D-96AE-058CF7FAD8B7}"/>
              </a:ext>
            </a:extLst>
          </p:cNvPr>
          <p:cNvSpPr/>
          <p:nvPr/>
        </p:nvSpPr>
        <p:spPr>
          <a:xfrm>
            <a:off x="5129146" y="1966374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10" name="Freeform 65">
            <a:extLst>
              <a:ext uri="{FF2B5EF4-FFF2-40B4-BE49-F238E27FC236}">
                <a16:creationId xmlns:a16="http://schemas.microsoft.com/office/drawing/2014/main" id="{784CBC9C-E519-4C8E-AC35-F3B99AC5D9BE}"/>
              </a:ext>
            </a:extLst>
          </p:cNvPr>
          <p:cNvSpPr/>
          <p:nvPr/>
        </p:nvSpPr>
        <p:spPr>
          <a:xfrm flipV="1">
            <a:off x="6096000" y="3154094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1" name="Freeform 66">
            <a:extLst>
              <a:ext uri="{FF2B5EF4-FFF2-40B4-BE49-F238E27FC236}">
                <a16:creationId xmlns:a16="http://schemas.microsoft.com/office/drawing/2014/main" id="{C7DB3126-839D-4AED-BFA2-8714650D2276}"/>
              </a:ext>
            </a:extLst>
          </p:cNvPr>
          <p:cNvSpPr/>
          <p:nvPr/>
        </p:nvSpPr>
        <p:spPr>
          <a:xfrm flipH="1" flipV="1">
            <a:off x="4470869" y="230948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2" name="Freeform 67">
            <a:extLst>
              <a:ext uri="{FF2B5EF4-FFF2-40B4-BE49-F238E27FC236}">
                <a16:creationId xmlns:a16="http://schemas.microsoft.com/office/drawing/2014/main" id="{E71E00AB-4469-4644-A718-D32DCC5F9019}"/>
              </a:ext>
            </a:extLst>
          </p:cNvPr>
          <p:cNvSpPr/>
          <p:nvPr/>
        </p:nvSpPr>
        <p:spPr>
          <a:xfrm flipH="1" flipV="1">
            <a:off x="4406027" y="4061547"/>
            <a:ext cx="1907846" cy="892626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1E86B-C983-43F6-ADA4-B3548455A5A3}"/>
              </a:ext>
            </a:extLst>
          </p:cNvPr>
          <p:cNvSpPr txBox="1"/>
          <p:nvPr/>
        </p:nvSpPr>
        <p:spPr>
          <a:xfrm>
            <a:off x="8055273" y="2966538"/>
            <a:ext cx="31393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برسی قابلیت انتقال پذیری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C14B39-2FDD-43D7-A473-D6B0F9855804}"/>
              </a:ext>
            </a:extLst>
          </p:cNvPr>
          <p:cNvSpPr txBox="1"/>
          <p:nvPr/>
        </p:nvSpPr>
        <p:spPr>
          <a:xfrm>
            <a:off x="1108858" y="3876881"/>
            <a:ext cx="31393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داده آموزشی متقابل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A766A-50B7-46CB-AFC2-08919BA772D8}"/>
              </a:ext>
            </a:extLst>
          </p:cNvPr>
          <p:cNvSpPr txBox="1"/>
          <p:nvPr/>
        </p:nvSpPr>
        <p:spPr>
          <a:xfrm>
            <a:off x="7331145" y="4738338"/>
            <a:ext cx="31393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روش آموزشی متقابل</a:t>
            </a:r>
          </a:p>
        </p:txBody>
      </p:sp>
      <p:pic>
        <p:nvPicPr>
          <p:cNvPr id="17" name="Graphic 16" descr="Statistics with solid fill">
            <a:extLst>
              <a:ext uri="{FF2B5EF4-FFF2-40B4-BE49-F238E27FC236}">
                <a16:creationId xmlns:a16="http://schemas.microsoft.com/office/drawing/2014/main" id="{C9F3690A-84F2-49DB-A051-DB8FBDD332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28383" y="4659470"/>
            <a:ext cx="546025" cy="527069"/>
          </a:xfrm>
          <a:prstGeom prst="rect">
            <a:avLst/>
          </a:prstGeom>
        </p:spPr>
      </p:pic>
      <p:pic>
        <p:nvPicPr>
          <p:cNvPr id="18" name="Graphic 17" descr="Statistics with solid fill">
            <a:extLst>
              <a:ext uri="{FF2B5EF4-FFF2-40B4-BE49-F238E27FC236}">
                <a16:creationId xmlns:a16="http://schemas.microsoft.com/office/drawing/2014/main" id="{34F30093-A5F1-4740-B930-8C7387C2FE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0101" y="3798013"/>
            <a:ext cx="527069" cy="5270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2C6001-12E0-43FE-828E-EF8A41B32280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15/28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21" name="Graphic 20" descr="Transfer with solid fill">
            <a:extLst>
              <a:ext uri="{FF2B5EF4-FFF2-40B4-BE49-F238E27FC236}">
                <a16:creationId xmlns:a16="http://schemas.microsoft.com/office/drawing/2014/main" id="{ABE4369F-8748-4AFE-A72D-ED6AE2F49D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4381" y="2050232"/>
            <a:ext cx="518508" cy="518508"/>
          </a:xfrm>
          <a:prstGeom prst="rect">
            <a:avLst/>
          </a:prstGeom>
        </p:spPr>
      </p:pic>
      <p:pic>
        <p:nvPicPr>
          <p:cNvPr id="22" name="Graphic 21" descr="Customer review with solid fill">
            <a:extLst>
              <a:ext uri="{FF2B5EF4-FFF2-40B4-BE49-F238E27FC236}">
                <a16:creationId xmlns:a16="http://schemas.microsoft.com/office/drawing/2014/main" id="{DE02F672-CE08-4E36-BB7B-8CCC8A9945B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96397" y="2929606"/>
            <a:ext cx="499480" cy="4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0843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5DBD35C-396A-4E9D-A4C9-C3FAE7B65C76}"/>
              </a:ext>
            </a:extLst>
          </p:cNvPr>
          <p:cNvSpPr/>
          <p:nvPr/>
        </p:nvSpPr>
        <p:spPr>
          <a:xfrm>
            <a:off x="0" y="161318"/>
            <a:ext cx="1482438" cy="1026037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2DE2CE-880F-433E-8286-2AF247A315EF}"/>
              </a:ext>
            </a:extLst>
          </p:cNvPr>
          <p:cNvSpPr/>
          <p:nvPr/>
        </p:nvSpPr>
        <p:spPr>
          <a:xfrm>
            <a:off x="1476462" y="161317"/>
            <a:ext cx="9714702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6AE2A3F-64A5-4F66-97CB-A3701C75BAC4}"/>
              </a:ext>
            </a:extLst>
          </p:cNvPr>
          <p:cNvSpPr/>
          <p:nvPr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5C98F18-0CFA-4D8F-A48E-B3483DB2C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0734" y="339509"/>
            <a:ext cx="9775991" cy="724247"/>
          </a:xfrm>
        </p:spPr>
        <p:txBody>
          <a:bodyPr/>
          <a:lstStyle/>
          <a:p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قابلیت انتقال مثال خصمانه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1BDCDA4F-745F-445E-8A66-0A4F6FF6270E}"/>
              </a:ext>
            </a:extLst>
          </p:cNvPr>
          <p:cNvSpPr/>
          <p:nvPr/>
        </p:nvSpPr>
        <p:spPr>
          <a:xfrm flipV="1">
            <a:off x="2850999" y="2958860"/>
            <a:ext cx="2812211" cy="94028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BD30EA46-C7E6-4BA5-AB6F-A81BFAC5C024}"/>
              </a:ext>
            </a:extLst>
          </p:cNvPr>
          <p:cNvSpPr/>
          <p:nvPr/>
        </p:nvSpPr>
        <p:spPr>
          <a:xfrm flipV="1">
            <a:off x="5346793" y="5447207"/>
            <a:ext cx="2764965" cy="868220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E8A9E3-6447-408E-87DB-5213999A6D93}"/>
              </a:ext>
            </a:extLst>
          </p:cNvPr>
          <p:cNvSpPr txBox="1"/>
          <p:nvPr/>
        </p:nvSpPr>
        <p:spPr>
          <a:xfrm>
            <a:off x="1411271" y="1657716"/>
            <a:ext cx="936945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1"/>
            <a:r>
              <a:rPr lang="fa-IR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B Koodak" panose="00000700000000000000" pitchFamily="2" charset="-78"/>
              </a:rPr>
              <a:t>نمونه‌هایی</a:t>
            </a:r>
            <a:r>
              <a:rPr lang="fa-IR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oodak" panose="00000700000000000000" pitchFamily="2" charset="-78"/>
              </a:rPr>
              <a:t> که برای گمراه کردن مدل اول ساخته </a:t>
            </a:r>
            <a:r>
              <a:rPr lang="fa-IR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B Koodak" panose="00000700000000000000" pitchFamily="2" charset="-78"/>
              </a:rPr>
              <a:t>شده‌اند</a:t>
            </a:r>
            <a:r>
              <a:rPr lang="fa-IR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oodak" panose="00000700000000000000" pitchFamily="2" charset="-78"/>
              </a:rPr>
              <a:t>، احتمالاً مدل دوم را نیز گمراه </a:t>
            </a:r>
            <a:r>
              <a:rPr lang="fa-IR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B Koodak" panose="00000700000000000000" pitchFamily="2" charset="-78"/>
              </a:rPr>
              <a:t>می‌کنند</a:t>
            </a:r>
            <a:r>
              <a:rPr lang="fa-IR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oodak" panose="00000700000000000000" pitchFamily="2" charset="-78"/>
              </a:rPr>
              <a:t>.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D58031-00E1-4850-84EB-6FEFBC7A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5" y="3243827"/>
            <a:ext cx="4591691" cy="31722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3CF9A3-5118-49DF-95CF-741FD5456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27" y="3027404"/>
            <a:ext cx="4706902" cy="31158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B7255B6-69D7-4ADB-81DC-184CC6E75F6A}"/>
              </a:ext>
            </a:extLst>
          </p:cNvPr>
          <p:cNvSpPr txBox="1"/>
          <p:nvPr/>
        </p:nvSpPr>
        <p:spPr>
          <a:xfrm>
            <a:off x="3162650" y="3798213"/>
            <a:ext cx="981512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مدل الف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A365C8-1036-4405-BFEB-7BC4221E6ABB}"/>
              </a:ext>
            </a:extLst>
          </p:cNvPr>
          <p:cNvSpPr txBox="1"/>
          <p:nvPr/>
        </p:nvSpPr>
        <p:spPr>
          <a:xfrm>
            <a:off x="1139222" y="5496909"/>
            <a:ext cx="981512" cy="646331"/>
          </a:xfrm>
          <a:prstGeom prst="rect">
            <a:avLst/>
          </a:prstGeom>
          <a:solidFill>
            <a:srgbClr val="4A86E8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مدل ب</a:t>
            </a:r>
          </a:p>
          <a:p>
            <a:pPr algn="ctr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قربانی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A8B9AA-E753-42DD-B7C6-3F34FBE9583A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16/28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8468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BBD4602-3088-4AEB-A2D3-BF93EC83858D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B372A-2D44-4219-AC66-755AAD4CAFDB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1039530-F33B-4B00-B981-1EEB865B6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داده آموزشی متقابل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B8D3C-DD41-426D-8A2A-39252C353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78713"/>
            <a:ext cx="12192000" cy="45094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B6C16-0B25-4C93-B975-1C3B1481991B}"/>
              </a:ext>
            </a:extLst>
          </p:cNvPr>
          <p:cNvSpPr txBox="1"/>
          <p:nvPr/>
        </p:nvSpPr>
        <p:spPr>
          <a:xfrm>
            <a:off x="1384181" y="5563953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قوی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6EE3D-A4ED-423D-BA12-40F2ABE29C44}"/>
              </a:ext>
            </a:extLst>
          </p:cNvPr>
          <p:cNvSpPr txBox="1"/>
          <p:nvPr/>
        </p:nvSpPr>
        <p:spPr>
          <a:xfrm>
            <a:off x="5533936" y="5493040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ضعیف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487B5-504E-4077-ACFA-A3EDD1FE6323}"/>
              </a:ext>
            </a:extLst>
          </p:cNvPr>
          <p:cNvSpPr txBox="1"/>
          <p:nvPr/>
        </p:nvSpPr>
        <p:spPr>
          <a:xfrm>
            <a:off x="9341143" y="5505567"/>
            <a:ext cx="18092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متوسط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27597-58DE-40CB-B65D-5FD17B79C49A}"/>
              </a:ext>
            </a:extLst>
          </p:cNvPr>
          <p:cNvSpPr txBox="1"/>
          <p:nvPr/>
        </p:nvSpPr>
        <p:spPr>
          <a:xfrm>
            <a:off x="1017000" y="1294047"/>
            <a:ext cx="185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err="1">
                <a:cs typeface="B Koodak" panose="00000700000000000000" pitchFamily="2" charset="-78"/>
              </a:rPr>
              <a:t>رگریسون</a:t>
            </a:r>
            <a:r>
              <a:rPr lang="fa-IR" dirty="0">
                <a:cs typeface="B Koodak" panose="00000700000000000000" pitchFamily="2" charset="-78"/>
              </a:rPr>
              <a:t> </a:t>
            </a:r>
            <a:r>
              <a:rPr lang="fa-IR" dirty="0" err="1">
                <a:cs typeface="B Koodak" panose="00000700000000000000" pitchFamily="2" charset="-78"/>
              </a:rPr>
              <a:t>لوجیستیک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D2A664-BA80-4E6D-9601-4DC7DCC7E324}"/>
              </a:ext>
            </a:extLst>
          </p:cNvPr>
          <p:cNvSpPr txBox="1"/>
          <p:nvPr/>
        </p:nvSpPr>
        <p:spPr>
          <a:xfrm>
            <a:off x="5144172" y="1294047"/>
            <a:ext cx="1903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latin typeface="MySans"/>
                <a:cs typeface="B Koodak" panose="00000700000000000000" pitchFamily="2" charset="-78"/>
              </a:rPr>
              <a:t>ماشین بردار پشتیبان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5B687-92FF-4628-8A26-E44611D94AD7}"/>
              </a:ext>
            </a:extLst>
          </p:cNvPr>
          <p:cNvSpPr txBox="1"/>
          <p:nvPr/>
        </p:nvSpPr>
        <p:spPr>
          <a:xfrm>
            <a:off x="9412302" y="1294047"/>
            <a:ext cx="1903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 err="1">
                <a:latin typeface="MySans"/>
                <a:cs typeface="B Koodak" panose="00000700000000000000" pitchFamily="2" charset="-78"/>
              </a:rPr>
              <a:t>شبکه‌های</a:t>
            </a:r>
            <a:r>
              <a:rPr lang="fa-IR" dirty="0">
                <a:latin typeface="MySans"/>
                <a:cs typeface="B Koodak" panose="00000700000000000000" pitchFamily="2" charset="-78"/>
              </a:rPr>
              <a:t> عمیق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2DF721-1598-4935-97FE-8EF40535364C}"/>
              </a:ext>
            </a:extLst>
          </p:cNvPr>
          <p:cNvSpPr txBox="1"/>
          <p:nvPr/>
        </p:nvSpPr>
        <p:spPr>
          <a:xfrm rot="16200000">
            <a:off x="-300763" y="2946139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مبدا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B9E155-63B6-4412-B99B-9D8AAD39590E}"/>
              </a:ext>
            </a:extLst>
          </p:cNvPr>
          <p:cNvSpPr txBox="1"/>
          <p:nvPr/>
        </p:nvSpPr>
        <p:spPr>
          <a:xfrm rot="16200000">
            <a:off x="3697246" y="2946138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منشاء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CAF42B-0975-4A35-88D7-6DBB475860E4}"/>
              </a:ext>
            </a:extLst>
          </p:cNvPr>
          <p:cNvSpPr txBox="1"/>
          <p:nvPr/>
        </p:nvSpPr>
        <p:spPr>
          <a:xfrm rot="16200000">
            <a:off x="-333360" y="3119440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منشاء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5C961-7C9C-481E-A5BB-20A03D568B75}"/>
              </a:ext>
            </a:extLst>
          </p:cNvPr>
          <p:cNvSpPr txBox="1"/>
          <p:nvPr/>
        </p:nvSpPr>
        <p:spPr>
          <a:xfrm rot="16200000">
            <a:off x="7956556" y="2946138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منشاء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9D45D-CE3F-4715-9331-F9F92DF58052}"/>
              </a:ext>
            </a:extLst>
          </p:cNvPr>
          <p:cNvSpPr txBox="1"/>
          <p:nvPr/>
        </p:nvSpPr>
        <p:spPr>
          <a:xfrm>
            <a:off x="1384181" y="4836656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هدف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6ED3FA-33C6-4243-A98D-44B01B0FF5C3}"/>
              </a:ext>
            </a:extLst>
          </p:cNvPr>
          <p:cNvSpPr txBox="1"/>
          <p:nvPr/>
        </p:nvSpPr>
        <p:spPr>
          <a:xfrm>
            <a:off x="5533935" y="4786817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هدف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F595B-C010-4FCD-8D40-215944740235}"/>
              </a:ext>
            </a:extLst>
          </p:cNvPr>
          <p:cNvSpPr txBox="1"/>
          <p:nvPr/>
        </p:nvSpPr>
        <p:spPr>
          <a:xfrm>
            <a:off x="9683694" y="4789636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هدف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0B06E-EA6E-4103-AD74-1FFAA6455C8C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17/28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186556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D69C6A0-5D6B-4053-B670-48A9379A699F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5FF29B-814B-4296-AE37-953E539F0DA0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08D89E3-DD01-410E-9F04-6273E0B0D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روش آموزشی متقابل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F29D2-848D-4AA1-A16E-E493FDD8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17" y="1428859"/>
            <a:ext cx="5324165" cy="44029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0FD012-9B75-4F62-97EE-16DD5FBB6864}"/>
              </a:ext>
            </a:extLst>
          </p:cNvPr>
          <p:cNvSpPr txBox="1"/>
          <p:nvPr/>
        </p:nvSpPr>
        <p:spPr>
          <a:xfrm>
            <a:off x="4194440" y="5562674"/>
            <a:ext cx="39497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endParaRPr lang="fa-IR" dirty="0">
              <a:cs typeface="B Koodak" panose="00000700000000000000" pitchFamily="2" charset="-78"/>
            </a:endParaRPr>
          </a:p>
          <a:p>
            <a:pPr algn="ctr" rtl="1"/>
            <a:r>
              <a:rPr lang="fa-IR" dirty="0">
                <a:cs typeface="B Koodak" panose="00000700000000000000" pitchFamily="2" charset="-78"/>
              </a:rPr>
              <a:t>تکنیک یادگیری ماشین مورد هدف واقع شده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19C889-7972-4D5B-8D9C-36FCA91C5713}"/>
              </a:ext>
            </a:extLst>
          </p:cNvPr>
          <p:cNvSpPr txBox="1"/>
          <p:nvPr/>
        </p:nvSpPr>
        <p:spPr>
          <a:xfrm rot="16200000">
            <a:off x="1548552" y="3126159"/>
            <a:ext cx="394970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تکنیک یادگیری ماشین مورد منشاء</a:t>
            </a:r>
            <a:endParaRPr lang="en-US" dirty="0">
              <a:cs typeface="B Koodak" panose="00000700000000000000" pitchFamily="2" charset="-78"/>
            </a:endParaRPr>
          </a:p>
          <a:p>
            <a:pPr algn="ctr" rtl="1"/>
            <a:endParaRPr lang="fa-IR" dirty="0">
              <a:cs typeface="B Koodak" panose="00000700000000000000" pitchFamily="2" charset="-78"/>
            </a:endParaRPr>
          </a:p>
          <a:p>
            <a:pPr algn="ctr" rtl="1"/>
            <a:endParaRPr lang="fa-IR" dirty="0">
              <a:cs typeface="B Koodak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B7029-5C34-4601-AC4B-AD8129D31827}"/>
              </a:ext>
            </a:extLst>
          </p:cNvPr>
          <p:cNvSpPr txBox="1"/>
          <p:nvPr/>
        </p:nvSpPr>
        <p:spPr>
          <a:xfrm>
            <a:off x="3523403" y="1713497"/>
            <a:ext cx="7605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err="1">
                <a:latin typeface="MySans"/>
                <a:cs typeface="B Koodak" panose="00000700000000000000" pitchFamily="2" charset="-78"/>
              </a:rPr>
              <a:t>شبکه‌های</a:t>
            </a:r>
            <a:r>
              <a:rPr lang="fa-IR" sz="1200" dirty="0">
                <a:latin typeface="MySans"/>
                <a:cs typeface="B Koodak" panose="00000700000000000000" pitchFamily="2" charset="-78"/>
              </a:rPr>
              <a:t> عمیق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7495F-1464-45CC-8BD9-8C515B4469E6}"/>
              </a:ext>
            </a:extLst>
          </p:cNvPr>
          <p:cNvSpPr txBox="1"/>
          <p:nvPr/>
        </p:nvSpPr>
        <p:spPr>
          <a:xfrm>
            <a:off x="3523403" y="2481335"/>
            <a:ext cx="7605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1200" dirty="0" err="1">
                <a:cs typeface="B Koodak" panose="00000700000000000000" pitchFamily="2" charset="-78"/>
              </a:rPr>
              <a:t>رگریسون</a:t>
            </a:r>
            <a:r>
              <a:rPr lang="fa-IR" sz="1200" dirty="0">
                <a:cs typeface="B Koodak" panose="00000700000000000000" pitchFamily="2" charset="-78"/>
              </a:rPr>
              <a:t> </a:t>
            </a:r>
            <a:r>
              <a:rPr lang="fa-IR" sz="1200" dirty="0" err="1">
                <a:cs typeface="B Koodak" panose="00000700000000000000" pitchFamily="2" charset="-78"/>
              </a:rPr>
              <a:t>لوجیستیک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5900C-F0F9-4E65-AC36-4236C822EE98}"/>
              </a:ext>
            </a:extLst>
          </p:cNvPr>
          <p:cNvSpPr txBox="1"/>
          <p:nvPr/>
        </p:nvSpPr>
        <p:spPr>
          <a:xfrm>
            <a:off x="3411090" y="3239745"/>
            <a:ext cx="8651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latin typeface="MySans"/>
                <a:cs typeface="B Koodak" panose="00000700000000000000" pitchFamily="2" charset="-78"/>
              </a:rPr>
              <a:t>ماشین بردار پشتیبان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C5427-E763-4B7B-9181-78B6A9789A01}"/>
              </a:ext>
            </a:extLst>
          </p:cNvPr>
          <p:cNvSpPr txBox="1"/>
          <p:nvPr/>
        </p:nvSpPr>
        <p:spPr>
          <a:xfrm>
            <a:off x="3411090" y="4765993"/>
            <a:ext cx="8651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sz="1200" dirty="0">
                <a:latin typeface="MySans"/>
                <a:cs typeface="B Koodak" panose="00000700000000000000" pitchFamily="2" charset="-78"/>
              </a:rPr>
              <a:t>K</a:t>
            </a:r>
            <a:r>
              <a:rPr lang="fa-IR" sz="1200" dirty="0">
                <a:latin typeface="MySans"/>
                <a:cs typeface="B Koodak" panose="00000700000000000000" pitchFamily="2" charset="-78"/>
              </a:rPr>
              <a:t> نزدیک‌ ترین همسایه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C53FB7-8D76-4013-9B5E-0098E38BD89F}"/>
              </a:ext>
            </a:extLst>
          </p:cNvPr>
          <p:cNvSpPr txBox="1"/>
          <p:nvPr/>
        </p:nvSpPr>
        <p:spPr>
          <a:xfrm>
            <a:off x="3411090" y="3951436"/>
            <a:ext cx="8651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latin typeface="MySans"/>
                <a:cs typeface="B Koodak" panose="00000700000000000000" pitchFamily="2" charset="-78"/>
              </a:rPr>
              <a:t>درخت تصمیم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207A6B-549F-4A87-8D81-21770363C12D}"/>
              </a:ext>
            </a:extLst>
          </p:cNvPr>
          <p:cNvSpPr txBox="1"/>
          <p:nvPr/>
        </p:nvSpPr>
        <p:spPr>
          <a:xfrm>
            <a:off x="6558360" y="5393087"/>
            <a:ext cx="8651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latin typeface="MySans"/>
                <a:cs typeface="B Koodak" panose="00000700000000000000" pitchFamily="2" charset="-78"/>
              </a:rPr>
              <a:t>درخت تصمیم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C075-6FE9-40C4-8AF7-6DF3BB2A0605}"/>
              </a:ext>
            </a:extLst>
          </p:cNvPr>
          <p:cNvSpPr txBox="1"/>
          <p:nvPr/>
        </p:nvSpPr>
        <p:spPr>
          <a:xfrm>
            <a:off x="7335092" y="5393087"/>
            <a:ext cx="8651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sz="1200" dirty="0">
                <a:latin typeface="MySans"/>
                <a:cs typeface="B Koodak" panose="00000700000000000000" pitchFamily="2" charset="-78"/>
              </a:rPr>
              <a:t>K</a:t>
            </a:r>
            <a:r>
              <a:rPr lang="fa-IR" sz="1200" dirty="0">
                <a:latin typeface="MySans"/>
                <a:cs typeface="B Koodak" panose="00000700000000000000" pitchFamily="2" charset="-78"/>
              </a:rPr>
              <a:t> نزدیک‌ ترین همسایه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98F43B-9CC1-4CD9-9424-100EE2816BAF}"/>
              </a:ext>
            </a:extLst>
          </p:cNvPr>
          <p:cNvSpPr txBox="1"/>
          <p:nvPr/>
        </p:nvSpPr>
        <p:spPr>
          <a:xfrm>
            <a:off x="5823518" y="5413537"/>
            <a:ext cx="8651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latin typeface="MySans"/>
                <a:cs typeface="B Koodak" panose="00000700000000000000" pitchFamily="2" charset="-78"/>
              </a:rPr>
              <a:t>ماشین بردار پشتیبان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DBC2DF-1493-48EF-AE63-8E0A3AC62A24}"/>
              </a:ext>
            </a:extLst>
          </p:cNvPr>
          <p:cNvSpPr txBox="1"/>
          <p:nvPr/>
        </p:nvSpPr>
        <p:spPr>
          <a:xfrm>
            <a:off x="5077195" y="5393087"/>
            <a:ext cx="7605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1200" dirty="0" err="1">
                <a:cs typeface="B Koodak" panose="00000700000000000000" pitchFamily="2" charset="-78"/>
              </a:rPr>
              <a:t>رگریسون</a:t>
            </a:r>
            <a:r>
              <a:rPr lang="fa-IR" sz="1200" dirty="0">
                <a:cs typeface="B Koodak" panose="00000700000000000000" pitchFamily="2" charset="-78"/>
              </a:rPr>
              <a:t> </a:t>
            </a:r>
            <a:r>
              <a:rPr lang="fa-IR" sz="1200" dirty="0" err="1">
                <a:cs typeface="B Koodak" panose="00000700000000000000" pitchFamily="2" charset="-78"/>
              </a:rPr>
              <a:t>لوجیستیک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B5AA5-9510-4B39-BF5A-B18DB74D2F5C}"/>
              </a:ext>
            </a:extLst>
          </p:cNvPr>
          <p:cNvSpPr txBox="1"/>
          <p:nvPr/>
        </p:nvSpPr>
        <p:spPr>
          <a:xfrm>
            <a:off x="4316673" y="5399029"/>
            <a:ext cx="7605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err="1">
                <a:latin typeface="MySans"/>
                <a:cs typeface="B Koodak" panose="00000700000000000000" pitchFamily="2" charset="-78"/>
              </a:rPr>
              <a:t>شبکه‌های</a:t>
            </a:r>
            <a:r>
              <a:rPr lang="fa-IR" sz="1200" dirty="0">
                <a:latin typeface="MySans"/>
                <a:cs typeface="B Koodak" panose="00000700000000000000" pitchFamily="2" charset="-78"/>
              </a:rPr>
              <a:t> عمیق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C5E3C-DDAB-4829-9050-27009BD2CC4B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18/28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470562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AB7DB61-5E49-4FB0-A8CC-9EA50BC80646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bg2"/>
          </a:solidFill>
        </p:spPr>
        <p:txBody>
          <a:bodyPr wrap="square" lIns="36000" tIns="0" rIns="36000" bIns="0" rtlCol="0">
            <a:spAutoFit/>
          </a:bodyPr>
          <a:lstStyle/>
          <a:p>
            <a:pPr algn="ctr" rtl="1"/>
            <a:r>
              <a:rPr lang="fa-IR" sz="2800" dirty="0">
                <a:solidFill>
                  <a:schemeClr val="tx2"/>
                </a:solidFill>
                <a:cs typeface="B Koodak" panose="00000700000000000000" pitchFamily="2" charset="-78"/>
              </a:rPr>
              <a:t>آموزش با </a:t>
            </a:r>
            <a:r>
              <a:rPr lang="fa-IR" sz="2800" dirty="0" err="1">
                <a:solidFill>
                  <a:schemeClr val="tx2"/>
                </a:solidFill>
                <a:cs typeface="B Koodak" panose="00000700000000000000" pitchFamily="2" charset="-78"/>
              </a:rPr>
              <a:t>نمونه‌های</a:t>
            </a:r>
            <a:r>
              <a:rPr lang="fa-IR" sz="2800" dirty="0">
                <a:solidFill>
                  <a:schemeClr val="tx2"/>
                </a:solidFill>
                <a:cs typeface="B Koodak" panose="00000700000000000000" pitchFamily="2" charset="-78"/>
              </a:rPr>
              <a:t> متخاصم</a:t>
            </a:r>
            <a:endParaRPr lang="en-US" sz="2800" dirty="0">
              <a:solidFill>
                <a:schemeClr val="tx2"/>
              </a:solidFill>
              <a:cs typeface="B Koodak" panose="00000700000000000000" pitchFamily="2" charset="-78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7509F67-1985-45A5-B069-851353230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71D5DA-377A-4CBA-83C5-2F4058DFED2C}"/>
              </a:ext>
            </a:extLst>
          </p:cNvPr>
          <p:cNvSpPr txBox="1"/>
          <p:nvPr/>
        </p:nvSpPr>
        <p:spPr>
          <a:xfrm>
            <a:off x="5577125" y="2512866"/>
            <a:ext cx="58087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altLang="ko-KR" sz="2400" dirty="0">
                <a:solidFill>
                  <a:schemeClr val="bg1"/>
                </a:solidFill>
                <a:cs typeface="B Koodak" panose="00000700000000000000" pitchFamily="2" charset="-78"/>
              </a:rPr>
              <a:t>یک مکانیزم دفاعی در برابر </a:t>
            </a:r>
            <a:r>
              <a:rPr lang="fa-IR" altLang="ko-KR" sz="2400" dirty="0" err="1">
                <a:solidFill>
                  <a:schemeClr val="bg1"/>
                </a:solidFill>
                <a:cs typeface="B Koodak" panose="00000700000000000000" pitchFamily="2" charset="-78"/>
              </a:rPr>
              <a:t>نمونه‌های</a:t>
            </a:r>
            <a:r>
              <a:rPr lang="fa-IR" altLang="ko-KR" sz="2400" dirty="0">
                <a:solidFill>
                  <a:schemeClr val="bg1"/>
                </a:solidFill>
                <a:cs typeface="B Koodak" panose="00000700000000000000" pitchFamily="2" charset="-78"/>
              </a:rPr>
              <a:t> متخاصم.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altLang="ko-KR" sz="2400" dirty="0" err="1">
                <a:solidFill>
                  <a:schemeClr val="bg1"/>
                </a:solidFill>
                <a:cs typeface="B Koodak" panose="00000700000000000000" pitchFamily="2" charset="-78"/>
              </a:rPr>
              <a:t>مثال‌های</a:t>
            </a:r>
            <a:r>
              <a:rPr lang="fa-IR" altLang="ko-KR" sz="2400" dirty="0">
                <a:solidFill>
                  <a:schemeClr val="bg1"/>
                </a:solidFill>
                <a:cs typeface="B Koodak" panose="00000700000000000000" pitchFamily="2" charset="-78"/>
              </a:rPr>
              <a:t> خصمانه با برچسب درست را وارد داده آموزشی شود.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altLang="ko-KR" sz="2400" dirty="0">
                <a:solidFill>
                  <a:schemeClr val="bg1"/>
                </a:solidFill>
                <a:cs typeface="B Koodak" panose="00000700000000000000" pitchFamily="2" charset="-78"/>
              </a:rPr>
              <a:t>با کمک این روش مدل یادگیری ماشین را تقویت </a:t>
            </a:r>
            <a:r>
              <a:rPr lang="fa-IR" altLang="ko-KR" sz="2400" dirty="0" err="1">
                <a:solidFill>
                  <a:schemeClr val="bg1"/>
                </a:solidFill>
                <a:cs typeface="B Koodak" panose="00000700000000000000" pitchFamily="2" charset="-78"/>
              </a:rPr>
              <a:t>می‌شود</a:t>
            </a:r>
            <a:r>
              <a:rPr lang="fa-IR" altLang="ko-KR" sz="2400" dirty="0">
                <a:solidFill>
                  <a:schemeClr val="bg1"/>
                </a:solidFill>
                <a:cs typeface="B Koodak" panose="00000700000000000000" pitchFamily="2" charset="-78"/>
              </a:rPr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altLang="ko-KR" sz="2400" dirty="0">
                <a:solidFill>
                  <a:schemeClr val="bg1"/>
                </a:solidFill>
                <a:cs typeface="B Koodak" panose="00000700000000000000" pitchFamily="2" charset="-78"/>
              </a:rPr>
              <a:t>در برابر حملات احتمالی مقاومت بهتری نشان دهد.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727B1D-A045-4C90-A6F2-943139E636BE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  <a:solidFill>
            <a:schemeClr val="tx2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E827A0-77D9-44BF-B2D8-ADA8674068E0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13893A-76EB-46C0-83F2-2A00DA60AF1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>
                <a:cs typeface="B Koodak" panose="00000700000000000000" pitchFamily="2" charset="-78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DDF2C0-D7B4-46F1-A135-9AC24A252077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  <a:solidFill>
            <a:schemeClr val="tx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B1C181-62D1-47CA-B7B2-A061F1FF382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071211-D571-4F15-96E4-E9684F2EEAB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>
                <a:cs typeface="B Koodak" panose="00000700000000000000" pitchFamily="2" charset="-78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BEFB1C-E44E-41D9-8EA2-5144C46F6DF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  <a:solidFill>
            <a:schemeClr val="tx2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41B1C6-68A7-4E7C-A7BE-E5076F6B6B9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E6AFD8-BDC1-4C47-9B02-9B851635A0BF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>
                <a:cs typeface="B Koodak" panose="00000700000000000000" pitchFamily="2" charset="-78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60B275-EDA5-4D22-900C-3EC73079C346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  <a:solidFill>
            <a:schemeClr val="tx2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D3F82A-13A2-42F3-892F-8D7C0C51686C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B24369-4A1C-49C2-ABFC-53BBA163F47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>
                <a:cs typeface="B Koodak" panose="00000700000000000000" pitchFamily="2" charset="-7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300A3A4-6AE0-48B1-AC75-609B460A5CFA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19/28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28" name="Graphic 27" descr="Books with solid fill">
            <a:extLst>
              <a:ext uri="{FF2B5EF4-FFF2-40B4-BE49-F238E27FC236}">
                <a16:creationId xmlns:a16="http://schemas.microsoft.com/office/drawing/2014/main" id="{5BA0F5FB-F0D4-461F-A42F-B819AEBC4C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2741" y="954866"/>
            <a:ext cx="518508" cy="5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095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01468" y="1937617"/>
            <a:ext cx="1219926" cy="3716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cs typeface="B Koodak" panose="00000700000000000000" pitchFamily="2" charset="-78"/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7026198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79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>
              <a:solidFill>
                <a:schemeClr val="tx1"/>
              </a:solidFill>
              <a:cs typeface="B Koodak" panose="00000700000000000000" pitchFamily="2" charset="-78"/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>
              <a:solidFill>
                <a:schemeClr val="tx1"/>
              </a:solidFill>
              <a:cs typeface="B Koodak" panose="00000700000000000000" pitchFamily="2" charset="-7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-75501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0BD255-E849-4B96-8138-47504FA2F76E}"/>
              </a:ext>
            </a:extLst>
          </p:cNvPr>
          <p:cNvSpPr txBox="1"/>
          <p:nvPr/>
        </p:nvSpPr>
        <p:spPr>
          <a:xfrm>
            <a:off x="5780782" y="3813865"/>
            <a:ext cx="412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برسی تعمیم پذیری </a:t>
            </a:r>
            <a:r>
              <a:rPr lang="fa-IR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نمونه‌های</a:t>
            </a:r>
            <a:r>
              <a:rPr lang="fa-I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متخاصم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2EFD62-6459-4D1D-A108-B91C2A40EB20}"/>
              </a:ext>
            </a:extLst>
          </p:cNvPr>
          <p:cNvSpPr txBox="1"/>
          <p:nvPr/>
        </p:nvSpPr>
        <p:spPr>
          <a:xfrm>
            <a:off x="8287397" y="1512665"/>
            <a:ext cx="3238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آشنایی مختصر </a:t>
            </a:r>
            <a:r>
              <a:rPr lang="fa-IR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مثال‌های</a:t>
            </a:r>
            <a:r>
              <a:rPr lang="fa-I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خصمانه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FBBC4A-2A0B-48C2-8B1A-A9231E1F848E}"/>
              </a:ext>
            </a:extLst>
          </p:cNvPr>
          <p:cNvSpPr txBox="1"/>
          <p:nvPr/>
        </p:nvSpPr>
        <p:spPr>
          <a:xfrm>
            <a:off x="4126089" y="5018689"/>
            <a:ext cx="412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دفاع از </a:t>
            </a:r>
            <a:r>
              <a:rPr lang="fa-IR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مدل‌های</a:t>
            </a:r>
            <a:r>
              <a:rPr lang="fa-I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یادگیری ماشین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32AA287B-CF9F-467C-A5C0-CE3CC2F1A3D7}"/>
              </a:ext>
            </a:extLst>
          </p:cNvPr>
          <p:cNvSpPr/>
          <p:nvPr/>
        </p:nvSpPr>
        <p:spPr>
          <a:xfrm>
            <a:off x="6767798" y="1342851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ko-KR" altLang="en-US" dirty="0">
              <a:solidFill>
                <a:schemeClr val="tx1"/>
              </a:solidFill>
              <a:cs typeface="B Koodak" panose="00000700000000000000" pitchFamily="2" charset="-78"/>
            </a:endParaRPr>
          </a:p>
        </p:txBody>
      </p:sp>
      <p:sp>
        <p:nvSpPr>
          <p:cNvPr id="41" name="Block Arc 25">
            <a:extLst>
              <a:ext uri="{FF2B5EF4-FFF2-40B4-BE49-F238E27FC236}">
                <a16:creationId xmlns:a16="http://schemas.microsoft.com/office/drawing/2014/main" id="{31FE919C-941E-4BE6-A9BE-8BF45AA177F7}"/>
              </a:ext>
            </a:extLst>
          </p:cNvPr>
          <p:cNvSpPr>
            <a:spLocks noChangeAspect="1"/>
          </p:cNvSpPr>
          <p:nvPr/>
        </p:nvSpPr>
        <p:spPr>
          <a:xfrm>
            <a:off x="3069507" y="4737822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ko-KR" altLang="en-US" dirty="0">
              <a:solidFill>
                <a:schemeClr val="tx1"/>
              </a:solidFill>
              <a:cs typeface="B Koodak" panose="00000700000000000000" pitchFamily="2" charset="-78"/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>
              <a:solidFill>
                <a:schemeClr val="tx1"/>
              </a:solidFill>
              <a:cs typeface="B Koodak" panose="00000700000000000000" pitchFamily="2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1C556D-4B7E-4FBC-8F1D-B1FF6A996E07}"/>
              </a:ext>
            </a:extLst>
          </p:cNvPr>
          <p:cNvSpPr txBox="1"/>
          <p:nvPr/>
        </p:nvSpPr>
        <p:spPr>
          <a:xfrm>
            <a:off x="6825881" y="2739547"/>
            <a:ext cx="412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توضیح خطی بودن </a:t>
            </a:r>
            <a:r>
              <a:rPr lang="fa-IR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مثال‌های</a:t>
            </a:r>
            <a:r>
              <a:rPr lang="fa-I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خصمانه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1175917" y="212045"/>
            <a:ext cx="40709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1"/>
            <a:r>
              <a:rPr lang="fa-IR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oodak" panose="00000700000000000000" pitchFamily="2" charset="-78"/>
              </a:rPr>
              <a:t>اهداف ارائه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3" name="Graphic 2" descr="Braille with solid fill">
            <a:extLst>
              <a:ext uri="{FF2B5EF4-FFF2-40B4-BE49-F238E27FC236}">
                <a16:creationId xmlns:a16="http://schemas.microsoft.com/office/drawing/2014/main" id="{FD537026-10C6-412E-8319-AA6BCD8FFE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4422" y="2364508"/>
            <a:ext cx="649039" cy="649039"/>
          </a:xfrm>
          <a:prstGeom prst="rect">
            <a:avLst/>
          </a:prstGeom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461C3B29-8FA3-43EB-B63F-4F22A6DD3D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4050" y="3507709"/>
            <a:ext cx="574545" cy="574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7560D2-7F40-4F2B-9151-22FC812BF50D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2/28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2925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BA639C9-57B4-405C-825B-21CA5AD2FC92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9B237-DD47-4C01-8B33-EC098E1295EE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0C9BD-807C-43B5-8A9E-C34591D19DBF}"/>
              </a:ext>
            </a:extLst>
          </p:cNvPr>
          <p:cNvSpPr txBox="1"/>
          <p:nvPr/>
        </p:nvSpPr>
        <p:spPr>
          <a:xfrm>
            <a:off x="947957" y="2899074"/>
            <a:ext cx="386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مدل آموزش دیده شده و تست شده با داده تمیز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15EFA0-5590-45C1-A395-38D1D59C3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470811"/>
            <a:ext cx="4483916" cy="2407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025E4-D198-48D4-9AA3-9A66672B3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2" r="1866" b="3309"/>
          <a:stretch/>
        </p:blipFill>
        <p:spPr>
          <a:xfrm>
            <a:off x="713063" y="470811"/>
            <a:ext cx="4337110" cy="2348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B71594-9A1A-4427-944B-466EF0DBF525}"/>
              </a:ext>
            </a:extLst>
          </p:cNvPr>
          <p:cNvSpPr txBox="1"/>
          <p:nvPr/>
        </p:nvSpPr>
        <p:spPr>
          <a:xfrm>
            <a:off x="6712592" y="2899074"/>
            <a:ext cx="3867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مدل آموزش دیده شده با ترکیب داده تمیز و متخاصم و تست شده با داده تمیز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86940-9BCF-4660-92F7-862886F35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63" y="3483849"/>
            <a:ext cx="4337110" cy="2246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6EF232-DB17-4B56-88E8-2681262E485F}"/>
              </a:ext>
            </a:extLst>
          </p:cNvPr>
          <p:cNvSpPr txBox="1"/>
          <p:nvPr/>
        </p:nvSpPr>
        <p:spPr>
          <a:xfrm>
            <a:off x="947956" y="5729852"/>
            <a:ext cx="386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مدل آموزش دیده شده و تست شده با داده متخاصم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FDD6F-AC47-4D64-85F7-F6D0D8279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806" y="3483849"/>
            <a:ext cx="4337110" cy="23207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872EAF-FA40-4640-9ED6-3415BB01F5A2}"/>
              </a:ext>
            </a:extLst>
          </p:cNvPr>
          <p:cNvSpPr txBox="1"/>
          <p:nvPr/>
        </p:nvSpPr>
        <p:spPr>
          <a:xfrm>
            <a:off x="6712592" y="5729852"/>
            <a:ext cx="3867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مدل آموزش دیده شده با ترکیب داده تمیز و متخاصم و تست شده با داده متخاصم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7F79E9-D67F-4776-8666-AB8384D366B1}"/>
              </a:ext>
            </a:extLst>
          </p:cNvPr>
          <p:cNvCxnSpPr>
            <a:cxnSpLocks/>
          </p:cNvCxnSpPr>
          <p:nvPr/>
        </p:nvCxnSpPr>
        <p:spPr>
          <a:xfrm>
            <a:off x="5629013" y="604007"/>
            <a:ext cx="0" cy="541823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CB24E3-BF08-4F74-81F6-1CF6E67166E2}"/>
              </a:ext>
            </a:extLst>
          </p:cNvPr>
          <p:cNvCxnSpPr>
            <a:cxnSpLocks/>
          </p:cNvCxnSpPr>
          <p:nvPr/>
        </p:nvCxnSpPr>
        <p:spPr>
          <a:xfrm>
            <a:off x="713063" y="3429000"/>
            <a:ext cx="9991289" cy="543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5A3530-D3EF-4FF0-B16C-2F11E742B725}"/>
              </a:ext>
            </a:extLst>
          </p:cNvPr>
          <p:cNvSpPr txBox="1"/>
          <p:nvPr/>
        </p:nvSpPr>
        <p:spPr>
          <a:xfrm rot="16200000">
            <a:off x="33474" y="1348078"/>
            <a:ext cx="15519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cs typeface="B Koodak" panose="00000700000000000000" pitchFamily="2" charset="-78"/>
              </a:rPr>
              <a:t>نرخ طبقه بندی اشتباه تست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30CEF-BA9C-4C94-955D-573E5D66CDE6}"/>
              </a:ext>
            </a:extLst>
          </p:cNvPr>
          <p:cNvSpPr txBox="1"/>
          <p:nvPr/>
        </p:nvSpPr>
        <p:spPr>
          <a:xfrm rot="16200000">
            <a:off x="95072" y="4292598"/>
            <a:ext cx="15519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cs typeface="B Koodak" panose="00000700000000000000" pitchFamily="2" charset="-78"/>
              </a:rPr>
              <a:t>نرخ طبقه بندی اشتباه تست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07EC2E-7B0E-485D-9956-D2AE145F2BE6}"/>
              </a:ext>
            </a:extLst>
          </p:cNvPr>
          <p:cNvSpPr txBox="1"/>
          <p:nvPr/>
        </p:nvSpPr>
        <p:spPr>
          <a:xfrm rot="16200000">
            <a:off x="5466824" y="1304751"/>
            <a:ext cx="15519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cs typeface="B Koodak" panose="00000700000000000000" pitchFamily="2" charset="-78"/>
              </a:rPr>
              <a:t>نرخ طبقه بندی اشتباه تست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F2526F-0967-4405-870C-73D501A814C5}"/>
              </a:ext>
            </a:extLst>
          </p:cNvPr>
          <p:cNvSpPr txBox="1"/>
          <p:nvPr/>
        </p:nvSpPr>
        <p:spPr>
          <a:xfrm rot="16200000">
            <a:off x="5594136" y="4312182"/>
            <a:ext cx="15519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cs typeface="B Koodak" panose="00000700000000000000" pitchFamily="2" charset="-78"/>
              </a:rPr>
              <a:t>نرخ طبقه بندی اشتباه تست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C524D-E953-48AA-A25D-791D78CCD3AC}"/>
              </a:ext>
            </a:extLst>
          </p:cNvPr>
          <p:cNvSpPr txBox="1"/>
          <p:nvPr/>
        </p:nvSpPr>
        <p:spPr>
          <a:xfrm>
            <a:off x="2448886" y="2582134"/>
            <a:ext cx="14443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cs typeface="B Koodak" panose="00000700000000000000" pitchFamily="2" charset="-78"/>
              </a:rPr>
              <a:t>مدت زمان یادگیری مدل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C20C78-4B5F-480D-A91C-39A18B0DF766}"/>
              </a:ext>
            </a:extLst>
          </p:cNvPr>
          <p:cNvSpPr txBox="1"/>
          <p:nvPr/>
        </p:nvSpPr>
        <p:spPr>
          <a:xfrm>
            <a:off x="7802460" y="2621190"/>
            <a:ext cx="14443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cs typeface="B Koodak" panose="00000700000000000000" pitchFamily="2" charset="-78"/>
              </a:rPr>
              <a:t>مدت زمان یادگیری مدل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6BEB2-53C0-4D02-B515-0F2F0FEBAF23}"/>
              </a:ext>
            </a:extLst>
          </p:cNvPr>
          <p:cNvSpPr txBox="1"/>
          <p:nvPr/>
        </p:nvSpPr>
        <p:spPr>
          <a:xfrm>
            <a:off x="2290893" y="5493859"/>
            <a:ext cx="14443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cs typeface="B Koodak" panose="00000700000000000000" pitchFamily="2" charset="-78"/>
              </a:rPr>
              <a:t>مدت زمان یادگیری مدل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8806E-7445-4042-80CC-E2C1228D866A}"/>
              </a:ext>
            </a:extLst>
          </p:cNvPr>
          <p:cNvSpPr txBox="1"/>
          <p:nvPr/>
        </p:nvSpPr>
        <p:spPr>
          <a:xfrm>
            <a:off x="7802460" y="5502632"/>
            <a:ext cx="14443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cs typeface="B Koodak" panose="00000700000000000000" pitchFamily="2" charset="-78"/>
              </a:rPr>
              <a:t>مدت زمان یادگیری مدل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5BDC51-6FB9-476E-8E18-3E671ED17676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20/28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18370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A227173-612B-4793-8813-7DDA86B9C23D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20DD0-7F92-48E5-80C9-91D94BCC2C62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95DF585-993E-4756-83D3-724C476C0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آموزش با </a:t>
            </a:r>
            <a:r>
              <a:rPr lang="fa-IR" dirty="0" err="1">
                <a:cs typeface="B Koodak" panose="00000700000000000000" pitchFamily="2" charset="-78"/>
              </a:rPr>
              <a:t>نمونه‌های</a:t>
            </a:r>
            <a:r>
              <a:rPr lang="fa-IR" dirty="0">
                <a:cs typeface="B Koodak" panose="00000700000000000000" pitchFamily="2" charset="-78"/>
              </a:rPr>
              <a:t> متخاصم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9D8B0-7C77-48CD-AACB-7416DE7A2A5D}"/>
              </a:ext>
            </a:extLst>
          </p:cNvPr>
          <p:cNvSpPr txBox="1"/>
          <p:nvPr/>
        </p:nvSpPr>
        <p:spPr>
          <a:xfrm>
            <a:off x="1281229" y="2094575"/>
            <a:ext cx="96221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800" dirty="0" err="1">
                <a:cs typeface="B Koodak" panose="00000700000000000000" pitchFamily="2" charset="-78"/>
              </a:rPr>
              <a:t>در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اینجا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به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خوبی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کار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می</a:t>
            </a:r>
            <a:r>
              <a:rPr lang="fa-IR" sz="2800" dirty="0">
                <a:cs typeface="B Koodak" panose="00000700000000000000" pitchFamily="2" charset="-78"/>
              </a:rPr>
              <a:t>‌</a:t>
            </a:r>
            <a:r>
              <a:rPr lang="en-US" sz="2800" dirty="0" err="1">
                <a:cs typeface="B Koodak" panose="00000700000000000000" pitchFamily="2" charset="-78"/>
              </a:rPr>
              <a:t>کند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زیرا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همان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حمله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توسط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fa-IR" sz="2800" dirty="0">
                <a:cs typeface="B Koodak" panose="00000700000000000000" pitchFamily="2" charset="-78"/>
              </a:rPr>
              <a:t>مهاجم</a:t>
            </a:r>
            <a:r>
              <a:rPr lang="en-US" sz="2800" dirty="0">
                <a:cs typeface="B Koodak" panose="00000700000000000000" pitchFamily="2" charset="-78"/>
              </a:rPr>
              <a:t> و </a:t>
            </a:r>
            <a:r>
              <a:rPr lang="en-US" sz="2800" dirty="0" err="1">
                <a:cs typeface="B Koodak" panose="00000700000000000000" pitchFamily="2" charset="-78"/>
              </a:rPr>
              <a:t>طبقه</a:t>
            </a:r>
            <a:r>
              <a:rPr lang="fa-IR" sz="2800" dirty="0">
                <a:cs typeface="B Koodak" panose="00000700000000000000" pitchFamily="2" charset="-78"/>
              </a:rPr>
              <a:t>‌</a:t>
            </a:r>
            <a:r>
              <a:rPr lang="en-US" sz="2800" dirty="0" err="1">
                <a:cs typeface="B Koodak" panose="00000700000000000000" pitchFamily="2" charset="-78"/>
              </a:rPr>
              <a:t>بندی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کننده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استفاده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می</a:t>
            </a:r>
            <a:r>
              <a:rPr lang="fa-IR" sz="2800" dirty="0">
                <a:cs typeface="B Koodak" panose="00000700000000000000" pitchFamily="2" charset="-78"/>
              </a:rPr>
              <a:t>‌</a:t>
            </a:r>
            <a:r>
              <a:rPr lang="en-US" sz="2800" dirty="0" err="1">
                <a:cs typeface="B Koodak" panose="00000700000000000000" pitchFamily="2" charset="-78"/>
              </a:rPr>
              <a:t>شود</a:t>
            </a:r>
            <a:r>
              <a:rPr lang="fa-IR" sz="2800" dirty="0">
                <a:cs typeface="B Koodak" panose="00000700000000000000" pitchFamily="2" charset="-78"/>
              </a:rPr>
              <a:t>.</a:t>
            </a:r>
            <a:endParaRPr lang="en-US" sz="2800" dirty="0">
              <a:cs typeface="B Koodak" panose="000007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800" dirty="0" err="1">
                <a:cs typeface="B Koodak" panose="00000700000000000000" pitchFamily="2" charset="-78"/>
              </a:rPr>
              <a:t>طبقه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بندی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کننده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باید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از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همه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استراتژی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های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مهاجم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آگاه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باشد</a:t>
            </a:r>
            <a:r>
              <a:rPr lang="fa-IR" sz="2800" dirty="0">
                <a:cs typeface="B Koodak" panose="00000700000000000000" pitchFamily="2" charset="-78"/>
              </a:rPr>
              <a:t>.</a:t>
            </a:r>
          </a:p>
        </p:txBody>
      </p:sp>
      <p:grpSp>
        <p:nvGrpSpPr>
          <p:cNvPr id="7" name="Graphic 37">
            <a:extLst>
              <a:ext uri="{FF2B5EF4-FFF2-40B4-BE49-F238E27FC236}">
                <a16:creationId xmlns:a16="http://schemas.microsoft.com/office/drawing/2014/main" id="{D3EC6C44-A051-4878-8B6F-97264C79D19A}"/>
              </a:ext>
            </a:extLst>
          </p:cNvPr>
          <p:cNvGrpSpPr/>
          <p:nvPr/>
        </p:nvGrpSpPr>
        <p:grpSpPr>
          <a:xfrm>
            <a:off x="215533" y="4442031"/>
            <a:ext cx="1249528" cy="1809750"/>
            <a:chOff x="9804491" y="2080139"/>
            <a:chExt cx="1249528" cy="18097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D55B5F-AEB1-4978-BFE4-9A15B316BD6D}"/>
                </a:ext>
              </a:extLst>
            </p:cNvPr>
            <p:cNvSpPr/>
            <p:nvPr/>
          </p:nvSpPr>
          <p:spPr>
            <a:xfrm>
              <a:off x="9857679" y="2296357"/>
              <a:ext cx="657225" cy="390525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E9DA0DB-453A-4394-963C-2A99F4B21404}"/>
                </a:ext>
              </a:extLst>
            </p:cNvPr>
            <p:cNvSpPr/>
            <p:nvPr/>
          </p:nvSpPr>
          <p:spPr>
            <a:xfrm>
              <a:off x="10478709" y="2080139"/>
              <a:ext cx="371475" cy="171450"/>
            </a:xfrm>
            <a:custGeom>
              <a:avLst/>
              <a:gdLst>
                <a:gd name="connsiteX0" fmla="*/ 7144 w 371475"/>
                <a:gd name="connsiteY0" fmla="*/ 145256 h 171450"/>
                <a:gd name="connsiteX1" fmla="*/ 90011 w 371475"/>
                <a:gd name="connsiteY1" fmla="*/ 32861 h 171450"/>
                <a:gd name="connsiteX2" fmla="*/ 250984 w 371475"/>
                <a:gd name="connsiteY2" fmla="*/ 7144 h 171450"/>
                <a:gd name="connsiteX3" fmla="*/ 361474 w 371475"/>
                <a:gd name="connsiteY3" fmla="*/ 103346 h 171450"/>
                <a:gd name="connsiteX4" fmla="*/ 367189 w 371475"/>
                <a:gd name="connsiteY4" fmla="*/ 139541 h 171450"/>
                <a:gd name="connsiteX5" fmla="*/ 343376 w 371475"/>
                <a:gd name="connsiteY5" fmla="*/ 143351 h 171450"/>
                <a:gd name="connsiteX6" fmla="*/ 234791 w 371475"/>
                <a:gd name="connsiteY6" fmla="*/ 58579 h 171450"/>
                <a:gd name="connsiteX7" fmla="*/ 117634 w 371475"/>
                <a:gd name="connsiteY7" fmla="*/ 76676 h 171450"/>
                <a:gd name="connsiteX8" fmla="*/ 58579 w 371475"/>
                <a:gd name="connsiteY8" fmla="*/ 1671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171450">
                  <a:moveTo>
                    <a:pt x="7144" y="145256"/>
                  </a:moveTo>
                  <a:lnTo>
                    <a:pt x="90011" y="32861"/>
                  </a:lnTo>
                  <a:lnTo>
                    <a:pt x="250984" y="7144"/>
                  </a:lnTo>
                  <a:lnTo>
                    <a:pt x="361474" y="103346"/>
                  </a:lnTo>
                  <a:lnTo>
                    <a:pt x="367189" y="139541"/>
                  </a:lnTo>
                  <a:lnTo>
                    <a:pt x="343376" y="143351"/>
                  </a:lnTo>
                  <a:lnTo>
                    <a:pt x="234791" y="58579"/>
                  </a:lnTo>
                  <a:lnTo>
                    <a:pt x="117634" y="76676"/>
                  </a:lnTo>
                  <a:lnTo>
                    <a:pt x="58579" y="16716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4770686-B208-4CD4-A9D5-5E8C6FBA1904}"/>
                </a:ext>
              </a:extLst>
            </p:cNvPr>
            <p:cNvSpPr/>
            <p:nvPr/>
          </p:nvSpPr>
          <p:spPr>
            <a:xfrm>
              <a:off x="10508237" y="2276354"/>
              <a:ext cx="361950" cy="200025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8A7128-4765-4532-BC23-EFF7A7C646C9}"/>
                </a:ext>
              </a:extLst>
            </p:cNvPr>
            <p:cNvSpPr/>
            <p:nvPr/>
          </p:nvSpPr>
          <p:spPr>
            <a:xfrm>
              <a:off x="9804491" y="2617867"/>
              <a:ext cx="1190625" cy="561975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473978-FFD9-450E-B570-AC5A03012458}"/>
                </a:ext>
              </a:extLst>
            </p:cNvPr>
            <p:cNvSpPr/>
            <p:nvPr/>
          </p:nvSpPr>
          <p:spPr>
            <a:xfrm>
              <a:off x="10374710" y="2194776"/>
              <a:ext cx="238125" cy="238125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0695A3-3916-4A93-A13F-5147F2FED0FB}"/>
                </a:ext>
              </a:extLst>
            </p:cNvPr>
            <p:cNvSpPr/>
            <p:nvPr/>
          </p:nvSpPr>
          <p:spPr>
            <a:xfrm>
              <a:off x="10444419" y="2915839"/>
              <a:ext cx="609600" cy="666750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rgbClr val="575A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DDA562A-7FB2-4178-BC9C-21AF5D36165A}"/>
                </a:ext>
              </a:extLst>
            </p:cNvPr>
            <p:cNvSpPr/>
            <p:nvPr/>
          </p:nvSpPr>
          <p:spPr>
            <a:xfrm>
              <a:off x="10100567" y="3350774"/>
              <a:ext cx="590550" cy="476250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8B4FA2-1635-463D-9F17-5EE39BEEE158}"/>
                </a:ext>
              </a:extLst>
            </p:cNvPr>
            <p:cNvSpPr/>
            <p:nvPr/>
          </p:nvSpPr>
          <p:spPr>
            <a:xfrm>
              <a:off x="10029129" y="3756539"/>
              <a:ext cx="742950" cy="133350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5FFC79-5DD4-43F0-A3F8-FC915337C8D3}"/>
                </a:ext>
              </a:extLst>
            </p:cNvPr>
            <p:cNvSpPr/>
            <p:nvPr/>
          </p:nvSpPr>
          <p:spPr>
            <a:xfrm>
              <a:off x="10545384" y="34031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63FFF91-F0FA-4C30-81B4-8680113B26D6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21/28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1999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A227173-612B-4793-8813-7DDA86B9C23D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20DD0-7F92-48E5-80C9-91D94BCC2C62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95DF585-993E-4756-83D3-724C476C0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آموزش با </a:t>
            </a:r>
            <a:r>
              <a:rPr lang="fa-IR" dirty="0" err="1">
                <a:cs typeface="B Koodak" panose="00000700000000000000" pitchFamily="2" charset="-78"/>
              </a:rPr>
              <a:t>نمونه‌های</a:t>
            </a:r>
            <a:r>
              <a:rPr lang="fa-IR" dirty="0">
                <a:cs typeface="B Koodak" panose="00000700000000000000" pitchFamily="2" charset="-78"/>
              </a:rPr>
              <a:t> متخاصم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9D8B0-7C77-48CD-AACB-7416DE7A2A5D}"/>
              </a:ext>
            </a:extLst>
          </p:cNvPr>
          <p:cNvSpPr txBox="1"/>
          <p:nvPr/>
        </p:nvSpPr>
        <p:spPr>
          <a:xfrm>
            <a:off x="1284914" y="2101829"/>
            <a:ext cx="96221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Koodak" panose="00000700000000000000" pitchFamily="2" charset="-78"/>
              </a:rPr>
              <a:t>آیا آموزش خصمانه فقط کتاب دستورالعمل را گسترش می دهد؟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Koodak" panose="00000700000000000000" pitchFamily="2" charset="-78"/>
              </a:rPr>
              <a:t>آیا مدل سازی مولد می تواند به درک بهتر منجر شود؟</a:t>
            </a:r>
          </a:p>
        </p:txBody>
      </p:sp>
      <p:grpSp>
        <p:nvGrpSpPr>
          <p:cNvPr id="7" name="Graphic 37">
            <a:extLst>
              <a:ext uri="{FF2B5EF4-FFF2-40B4-BE49-F238E27FC236}">
                <a16:creationId xmlns:a16="http://schemas.microsoft.com/office/drawing/2014/main" id="{D3EC6C44-A051-4878-8B6F-97264C79D19A}"/>
              </a:ext>
            </a:extLst>
          </p:cNvPr>
          <p:cNvGrpSpPr/>
          <p:nvPr/>
        </p:nvGrpSpPr>
        <p:grpSpPr>
          <a:xfrm>
            <a:off x="215533" y="4442031"/>
            <a:ext cx="1249528" cy="1809750"/>
            <a:chOff x="9804491" y="2080139"/>
            <a:chExt cx="1249528" cy="18097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D55B5F-AEB1-4978-BFE4-9A15B316BD6D}"/>
                </a:ext>
              </a:extLst>
            </p:cNvPr>
            <p:cNvSpPr/>
            <p:nvPr/>
          </p:nvSpPr>
          <p:spPr>
            <a:xfrm>
              <a:off x="9857679" y="2296357"/>
              <a:ext cx="657225" cy="390525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E9DA0DB-453A-4394-963C-2A99F4B21404}"/>
                </a:ext>
              </a:extLst>
            </p:cNvPr>
            <p:cNvSpPr/>
            <p:nvPr/>
          </p:nvSpPr>
          <p:spPr>
            <a:xfrm>
              <a:off x="10478709" y="2080139"/>
              <a:ext cx="371475" cy="171450"/>
            </a:xfrm>
            <a:custGeom>
              <a:avLst/>
              <a:gdLst>
                <a:gd name="connsiteX0" fmla="*/ 7144 w 371475"/>
                <a:gd name="connsiteY0" fmla="*/ 145256 h 171450"/>
                <a:gd name="connsiteX1" fmla="*/ 90011 w 371475"/>
                <a:gd name="connsiteY1" fmla="*/ 32861 h 171450"/>
                <a:gd name="connsiteX2" fmla="*/ 250984 w 371475"/>
                <a:gd name="connsiteY2" fmla="*/ 7144 h 171450"/>
                <a:gd name="connsiteX3" fmla="*/ 361474 w 371475"/>
                <a:gd name="connsiteY3" fmla="*/ 103346 h 171450"/>
                <a:gd name="connsiteX4" fmla="*/ 367189 w 371475"/>
                <a:gd name="connsiteY4" fmla="*/ 139541 h 171450"/>
                <a:gd name="connsiteX5" fmla="*/ 343376 w 371475"/>
                <a:gd name="connsiteY5" fmla="*/ 143351 h 171450"/>
                <a:gd name="connsiteX6" fmla="*/ 234791 w 371475"/>
                <a:gd name="connsiteY6" fmla="*/ 58579 h 171450"/>
                <a:gd name="connsiteX7" fmla="*/ 117634 w 371475"/>
                <a:gd name="connsiteY7" fmla="*/ 76676 h 171450"/>
                <a:gd name="connsiteX8" fmla="*/ 58579 w 371475"/>
                <a:gd name="connsiteY8" fmla="*/ 1671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171450">
                  <a:moveTo>
                    <a:pt x="7144" y="145256"/>
                  </a:moveTo>
                  <a:lnTo>
                    <a:pt x="90011" y="32861"/>
                  </a:lnTo>
                  <a:lnTo>
                    <a:pt x="250984" y="7144"/>
                  </a:lnTo>
                  <a:lnTo>
                    <a:pt x="361474" y="103346"/>
                  </a:lnTo>
                  <a:lnTo>
                    <a:pt x="367189" y="139541"/>
                  </a:lnTo>
                  <a:lnTo>
                    <a:pt x="343376" y="143351"/>
                  </a:lnTo>
                  <a:lnTo>
                    <a:pt x="234791" y="58579"/>
                  </a:lnTo>
                  <a:lnTo>
                    <a:pt x="117634" y="76676"/>
                  </a:lnTo>
                  <a:lnTo>
                    <a:pt x="58579" y="16716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4770686-B208-4CD4-A9D5-5E8C6FBA1904}"/>
                </a:ext>
              </a:extLst>
            </p:cNvPr>
            <p:cNvSpPr/>
            <p:nvPr/>
          </p:nvSpPr>
          <p:spPr>
            <a:xfrm>
              <a:off x="10508237" y="2276354"/>
              <a:ext cx="361950" cy="200025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8A7128-4765-4532-BC23-EFF7A7C646C9}"/>
                </a:ext>
              </a:extLst>
            </p:cNvPr>
            <p:cNvSpPr/>
            <p:nvPr/>
          </p:nvSpPr>
          <p:spPr>
            <a:xfrm>
              <a:off x="9804491" y="2617867"/>
              <a:ext cx="1190625" cy="561975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473978-FFD9-450E-B570-AC5A03012458}"/>
                </a:ext>
              </a:extLst>
            </p:cNvPr>
            <p:cNvSpPr/>
            <p:nvPr/>
          </p:nvSpPr>
          <p:spPr>
            <a:xfrm>
              <a:off x="10374710" y="2194776"/>
              <a:ext cx="238125" cy="238125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0695A3-3916-4A93-A13F-5147F2FED0FB}"/>
                </a:ext>
              </a:extLst>
            </p:cNvPr>
            <p:cNvSpPr/>
            <p:nvPr/>
          </p:nvSpPr>
          <p:spPr>
            <a:xfrm>
              <a:off x="10444419" y="2915839"/>
              <a:ext cx="609600" cy="666750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rgbClr val="575A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DDA562A-7FB2-4178-BC9C-21AF5D36165A}"/>
                </a:ext>
              </a:extLst>
            </p:cNvPr>
            <p:cNvSpPr/>
            <p:nvPr/>
          </p:nvSpPr>
          <p:spPr>
            <a:xfrm>
              <a:off x="10100567" y="3350774"/>
              <a:ext cx="590550" cy="476250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8B4FA2-1635-463D-9F17-5EE39BEEE158}"/>
                </a:ext>
              </a:extLst>
            </p:cNvPr>
            <p:cNvSpPr/>
            <p:nvPr/>
          </p:nvSpPr>
          <p:spPr>
            <a:xfrm>
              <a:off x="10029129" y="3756539"/>
              <a:ext cx="742950" cy="133350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5FFC79-5DD4-43F0-A3F8-FC915337C8D3}"/>
                </a:ext>
              </a:extLst>
            </p:cNvPr>
            <p:cNvSpPr/>
            <p:nvPr/>
          </p:nvSpPr>
          <p:spPr>
            <a:xfrm>
              <a:off x="10545384" y="34031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63FFF91-F0FA-4C30-81B4-8680113B26D6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22/28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74457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 err="1">
                <a:cs typeface="B Koodak" panose="00000700000000000000" pitchFamily="2" charset="-78"/>
              </a:rPr>
              <a:t>جمع‌بندی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7E4A7-CCA3-4C64-B89F-9487147317F8}"/>
              </a:ext>
            </a:extLst>
          </p:cNvPr>
          <p:cNvSpPr/>
          <p:nvPr/>
        </p:nvSpPr>
        <p:spPr>
          <a:xfrm>
            <a:off x="4852309" y="4014971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0A2FB5-174C-4E55-84D6-DA857A6D71BC}"/>
              </a:ext>
            </a:extLst>
          </p:cNvPr>
          <p:cNvSpPr/>
          <p:nvPr/>
        </p:nvSpPr>
        <p:spPr>
          <a:xfrm>
            <a:off x="6194809" y="31542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EFBC72-1C81-44DC-BF8B-10C03C43E42C}"/>
              </a:ext>
            </a:extLst>
          </p:cNvPr>
          <p:cNvSpPr/>
          <p:nvPr/>
        </p:nvSpPr>
        <p:spPr>
          <a:xfrm>
            <a:off x="4852309" y="229354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id="{47D1EAA2-836C-4FC8-A189-4DE0B1C3BD0A}"/>
              </a:ext>
            </a:extLst>
          </p:cNvPr>
          <p:cNvSpPr/>
          <p:nvPr/>
        </p:nvSpPr>
        <p:spPr>
          <a:xfrm flipV="1">
            <a:off x="5752309" y="3528750"/>
            <a:ext cx="1800000" cy="860712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2F587C56-2D1F-454D-9D36-3B981D9948F3}"/>
              </a:ext>
            </a:extLst>
          </p:cNvPr>
          <p:cNvSpPr/>
          <p:nvPr/>
        </p:nvSpPr>
        <p:spPr>
          <a:xfrm flipH="1" flipV="1">
            <a:off x="4191141" y="2714678"/>
            <a:ext cx="1800000" cy="748981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A5CAC-D092-4CFE-9191-F023ACE1131B}"/>
              </a:ext>
            </a:extLst>
          </p:cNvPr>
          <p:cNvSpPr txBox="1"/>
          <p:nvPr/>
        </p:nvSpPr>
        <p:spPr>
          <a:xfrm>
            <a:off x="7703327" y="3336329"/>
            <a:ext cx="368477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a-I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نتیجه‌گیری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182F2E-65B0-4930-941F-426492AAE8B7}"/>
              </a:ext>
            </a:extLst>
          </p:cNvPr>
          <p:cNvSpPr txBox="1"/>
          <p:nvPr/>
        </p:nvSpPr>
        <p:spPr>
          <a:xfrm>
            <a:off x="1097247" y="4204796"/>
            <a:ext cx="360404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پیشنهادات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4" name="Graphic 3" descr="Books with solid fill">
            <a:extLst>
              <a:ext uri="{FF2B5EF4-FFF2-40B4-BE49-F238E27FC236}">
                <a16:creationId xmlns:a16="http://schemas.microsoft.com/office/drawing/2014/main" id="{D67D6B5C-B403-4537-A2AD-7B24352694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0109" y="3251804"/>
            <a:ext cx="538382" cy="538382"/>
          </a:xfrm>
          <a:prstGeom prst="rect">
            <a:avLst/>
          </a:prstGeom>
        </p:spPr>
      </p:pic>
      <p:pic>
        <p:nvPicPr>
          <p:cNvPr id="12" name="Graphic 11" descr="Closed book with solid fill">
            <a:extLst>
              <a:ext uri="{FF2B5EF4-FFF2-40B4-BE49-F238E27FC236}">
                <a16:creationId xmlns:a16="http://schemas.microsoft.com/office/drawing/2014/main" id="{2970B106-21CD-4B2A-B052-AD1EE50981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772" y="4120617"/>
            <a:ext cx="550054" cy="5500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BC5AD0-2B1A-4B63-B9DE-6645185E4180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23/28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16" name="Graphic 15" descr="List with solid fill">
            <a:extLst>
              <a:ext uri="{FF2B5EF4-FFF2-40B4-BE49-F238E27FC236}">
                <a16:creationId xmlns:a16="http://schemas.microsoft.com/office/drawing/2014/main" id="{E3C20052-BB93-46C6-A006-EBDA5494D0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7545" y="2411327"/>
            <a:ext cx="518508" cy="5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31159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E987791-812B-4A82-9AA8-0B4E707D57DD}"/>
              </a:ext>
            </a:extLst>
          </p:cNvPr>
          <p:cNvSpPr/>
          <p:nvPr/>
        </p:nvSpPr>
        <p:spPr>
          <a:xfrm>
            <a:off x="10730506" y="2898888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940F52D-437A-4286-97E6-D08A86DC614D}"/>
              </a:ext>
            </a:extLst>
          </p:cNvPr>
          <p:cNvSpPr/>
          <p:nvPr/>
        </p:nvSpPr>
        <p:spPr>
          <a:xfrm>
            <a:off x="10712506" y="934053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18293-5D15-4ACD-BA06-A28917C33923}"/>
              </a:ext>
            </a:extLst>
          </p:cNvPr>
          <p:cNvSpPr txBox="1"/>
          <p:nvPr/>
        </p:nvSpPr>
        <p:spPr>
          <a:xfrm>
            <a:off x="10855392" y="1030244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۱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E5CA5-4276-47E0-BC29-D518F30DD956}"/>
              </a:ext>
            </a:extLst>
          </p:cNvPr>
          <p:cNvSpPr txBox="1"/>
          <p:nvPr/>
        </p:nvSpPr>
        <p:spPr>
          <a:xfrm>
            <a:off x="10855393" y="2977938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۲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4C214-055B-4BA5-9A47-A84F14B5EAB5}"/>
              </a:ext>
            </a:extLst>
          </p:cNvPr>
          <p:cNvSpPr/>
          <p:nvPr/>
        </p:nvSpPr>
        <p:spPr>
          <a:xfrm>
            <a:off x="11049686" y="1780751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6D8AE-0E4A-4ED3-BF5A-28FF19D8D318}"/>
              </a:ext>
            </a:extLst>
          </p:cNvPr>
          <p:cNvSpPr/>
          <p:nvPr/>
        </p:nvSpPr>
        <p:spPr>
          <a:xfrm>
            <a:off x="11033207" y="3747009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0B904D-77C7-424C-BC14-E81960AB3A66}"/>
              </a:ext>
            </a:extLst>
          </p:cNvPr>
          <p:cNvSpPr/>
          <p:nvPr/>
        </p:nvSpPr>
        <p:spPr>
          <a:xfrm>
            <a:off x="10696026" y="4873934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06457F-9CE2-407C-A018-B44A2CF1F035}"/>
              </a:ext>
            </a:extLst>
          </p:cNvPr>
          <p:cNvSpPr/>
          <p:nvPr/>
        </p:nvSpPr>
        <p:spPr>
          <a:xfrm flipH="1">
            <a:off x="11056066" y="5756172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2A5D8-A98A-45BC-9BAF-715BE45AE2F2}"/>
              </a:ext>
            </a:extLst>
          </p:cNvPr>
          <p:cNvSpPr txBox="1"/>
          <p:nvPr/>
        </p:nvSpPr>
        <p:spPr>
          <a:xfrm>
            <a:off x="10843772" y="5033919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۳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D165EA-1EBA-4644-BE26-A4591F9ACE5D}"/>
              </a:ext>
            </a:extLst>
          </p:cNvPr>
          <p:cNvSpPr/>
          <p:nvPr/>
        </p:nvSpPr>
        <p:spPr>
          <a:xfrm>
            <a:off x="5441810" y="934053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22C14-F7E4-4FF3-98B9-54A844E061D1}"/>
              </a:ext>
            </a:extLst>
          </p:cNvPr>
          <p:cNvSpPr txBox="1"/>
          <p:nvPr/>
        </p:nvSpPr>
        <p:spPr>
          <a:xfrm>
            <a:off x="5584696" y="1030244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DB346A-4D23-4494-B074-96FA22F5FA9C}"/>
              </a:ext>
            </a:extLst>
          </p:cNvPr>
          <p:cNvSpPr/>
          <p:nvPr/>
        </p:nvSpPr>
        <p:spPr>
          <a:xfrm>
            <a:off x="5778990" y="1780751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BCBE2-D160-49C2-A327-05CC393C4351}"/>
              </a:ext>
            </a:extLst>
          </p:cNvPr>
          <p:cNvSpPr txBox="1"/>
          <p:nvPr/>
        </p:nvSpPr>
        <p:spPr>
          <a:xfrm>
            <a:off x="3191608" y="248198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 rtl="1"/>
            <a:r>
              <a:rPr lang="fa-IR" sz="2800" dirty="0" err="1">
                <a:solidFill>
                  <a:schemeClr val="bg1"/>
                </a:solidFill>
                <a:cs typeface="B Koodak" panose="00000700000000000000" pitchFamily="2" charset="-78"/>
              </a:rPr>
              <a:t>نتیجه‌گیری</a:t>
            </a:r>
            <a:endParaRPr lang="en-US" sz="28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6AC325-C773-4FB3-AA3F-62119FFB0C1A}"/>
              </a:ext>
            </a:extLst>
          </p:cNvPr>
          <p:cNvSpPr txBox="1"/>
          <p:nvPr/>
        </p:nvSpPr>
        <p:spPr>
          <a:xfrm>
            <a:off x="6362989" y="1182848"/>
            <a:ext cx="4148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وجود مثال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هاي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متخاصم نشان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مي‌دهد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كه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توانايي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توضيح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داده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هاي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آموزشي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يا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حتي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توانايي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برچسب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گذاري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صحيح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داده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هاي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آزمايشي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به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اين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معنا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نيست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كه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مدل‌هاي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ما واقعاً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وظايفي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را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كه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از آنها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خواسته‌ايم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درك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مي‌كنند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.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18E52-A556-4CDD-B46D-314E273B8097}"/>
              </a:ext>
            </a:extLst>
          </p:cNvPr>
          <p:cNvSpPr txBox="1"/>
          <p:nvPr/>
        </p:nvSpPr>
        <p:spPr>
          <a:xfrm>
            <a:off x="6541953" y="2977938"/>
            <a:ext cx="4148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پاسخ مدل در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نقاطي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كه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در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توزيع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داده‌ها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رخ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نمي‌دهند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بيش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از حد مطمئن است و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اين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پيش‌بيني‌هاي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مطمئن اغلب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بسيار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نادرست هستند.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983803-EA1E-40DE-B422-8DA6014BA3E5}"/>
              </a:ext>
            </a:extLst>
          </p:cNvPr>
          <p:cNvSpPr txBox="1"/>
          <p:nvPr/>
        </p:nvSpPr>
        <p:spPr>
          <a:xfrm>
            <a:off x="6362988" y="4873934"/>
            <a:ext cx="4148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می‌توان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به کمک آموزش متخاصم تا حدی در برابر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نمونه‌های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متخاصم مقاومت کنیم و برای حملات احتمالی آمادگی بیشتری داشته باشیم.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E66FAA-567A-4D80-B176-E1843BA6D715}"/>
              </a:ext>
            </a:extLst>
          </p:cNvPr>
          <p:cNvSpPr txBox="1"/>
          <p:nvPr/>
        </p:nvSpPr>
        <p:spPr>
          <a:xfrm>
            <a:off x="1167139" y="934053"/>
            <a:ext cx="4148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با اینکه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می‌توان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تا حدی در برابر حملات متخاصم مقاومت کرد؛ وجود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نمونه‌های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متخاصم بیان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می‌کند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خانواده‌هاي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مدلي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كه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ما استفاده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مي‌كنيم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، ذاتاً ناقص هستند.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848B8-5F72-4C3F-A56C-686FF951DD0A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24/28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28678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5" grpId="0" animBg="1"/>
      <p:bldP spid="21" grpId="0"/>
      <p:bldP spid="22" grpId="0"/>
      <p:bldP spid="25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E987791-812B-4A82-9AA8-0B4E707D57DD}"/>
              </a:ext>
            </a:extLst>
          </p:cNvPr>
          <p:cNvSpPr/>
          <p:nvPr/>
        </p:nvSpPr>
        <p:spPr>
          <a:xfrm>
            <a:off x="10730506" y="2898888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940F52D-437A-4286-97E6-D08A86DC614D}"/>
              </a:ext>
            </a:extLst>
          </p:cNvPr>
          <p:cNvSpPr/>
          <p:nvPr/>
        </p:nvSpPr>
        <p:spPr>
          <a:xfrm>
            <a:off x="10712506" y="934053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18293-5D15-4ACD-BA06-A28917C33923}"/>
              </a:ext>
            </a:extLst>
          </p:cNvPr>
          <p:cNvSpPr txBox="1"/>
          <p:nvPr/>
        </p:nvSpPr>
        <p:spPr>
          <a:xfrm>
            <a:off x="10855392" y="1030244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۱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E5CA5-4276-47E0-BC29-D518F30DD956}"/>
              </a:ext>
            </a:extLst>
          </p:cNvPr>
          <p:cNvSpPr txBox="1"/>
          <p:nvPr/>
        </p:nvSpPr>
        <p:spPr>
          <a:xfrm>
            <a:off x="10855393" y="2977938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۲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4C214-055B-4BA5-9A47-A84F14B5EAB5}"/>
              </a:ext>
            </a:extLst>
          </p:cNvPr>
          <p:cNvSpPr/>
          <p:nvPr/>
        </p:nvSpPr>
        <p:spPr>
          <a:xfrm>
            <a:off x="11049686" y="1780751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6D8AE-0E4A-4ED3-BF5A-28FF19D8D318}"/>
              </a:ext>
            </a:extLst>
          </p:cNvPr>
          <p:cNvSpPr/>
          <p:nvPr/>
        </p:nvSpPr>
        <p:spPr>
          <a:xfrm>
            <a:off x="11033207" y="3747009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0B904D-77C7-424C-BC14-E81960AB3A66}"/>
              </a:ext>
            </a:extLst>
          </p:cNvPr>
          <p:cNvSpPr/>
          <p:nvPr/>
        </p:nvSpPr>
        <p:spPr>
          <a:xfrm>
            <a:off x="10696026" y="4873934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06457F-9CE2-407C-A018-B44A2CF1F035}"/>
              </a:ext>
            </a:extLst>
          </p:cNvPr>
          <p:cNvSpPr/>
          <p:nvPr/>
        </p:nvSpPr>
        <p:spPr>
          <a:xfrm flipH="1">
            <a:off x="11056066" y="5756172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2A5D8-A98A-45BC-9BAF-715BE45AE2F2}"/>
              </a:ext>
            </a:extLst>
          </p:cNvPr>
          <p:cNvSpPr txBox="1"/>
          <p:nvPr/>
        </p:nvSpPr>
        <p:spPr>
          <a:xfrm>
            <a:off x="10837392" y="5010477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۳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BCBE2-D160-49C2-A327-05CC393C4351}"/>
              </a:ext>
            </a:extLst>
          </p:cNvPr>
          <p:cNvSpPr txBox="1"/>
          <p:nvPr/>
        </p:nvSpPr>
        <p:spPr>
          <a:xfrm>
            <a:off x="3191608" y="248198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 rtl="1"/>
            <a:r>
              <a:rPr lang="fa-IR" sz="2800" dirty="0">
                <a:solidFill>
                  <a:schemeClr val="bg1"/>
                </a:solidFill>
                <a:cs typeface="B Koodak" panose="00000700000000000000" pitchFamily="2" charset="-78"/>
              </a:rPr>
              <a:t>پیشنهادات</a:t>
            </a:r>
            <a:endParaRPr lang="en-US" sz="28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18E52-A556-4CDD-B46D-314E273B8097}"/>
              </a:ext>
            </a:extLst>
          </p:cNvPr>
          <p:cNvSpPr txBox="1"/>
          <p:nvPr/>
        </p:nvSpPr>
        <p:spPr>
          <a:xfrm>
            <a:off x="6492646" y="1030244"/>
            <a:ext cx="414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مطالعات بیشتر به منظور شناخت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روش‌های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بیشتر برای تولید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مثال‌های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متخاصم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983803-EA1E-40DE-B422-8DA6014BA3E5}"/>
              </a:ext>
            </a:extLst>
          </p:cNvPr>
          <p:cNvSpPr txBox="1"/>
          <p:nvPr/>
        </p:nvSpPr>
        <p:spPr>
          <a:xfrm>
            <a:off x="6445580" y="5033919"/>
            <a:ext cx="414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از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نمونه‌های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متخاصم برای بهبود عملکرد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مدل‌های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مختلف در برابر حملات </a:t>
            </a:r>
            <a:r>
              <a:rPr lang="fa-IR">
                <a:solidFill>
                  <a:schemeClr val="bg1"/>
                </a:solidFill>
                <a:cs typeface="B Koodak" panose="00000700000000000000" pitchFamily="2" charset="-78"/>
              </a:rPr>
              <a:t>احتمالی استفاده کنیم.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2B094-BA29-4C6F-8E72-C5ED53765ABA}"/>
              </a:ext>
            </a:extLst>
          </p:cNvPr>
          <p:cNvSpPr txBox="1"/>
          <p:nvPr/>
        </p:nvSpPr>
        <p:spPr>
          <a:xfrm>
            <a:off x="6492645" y="2977938"/>
            <a:ext cx="414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مطالعات به منظور درک بهتر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شبکه‌های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عمیق به کمک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مثال‌های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متخاصم.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F4E774-6D1D-46D8-B9AA-94C494DBFFF4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25/28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67813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  <p:bldP spid="22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39D8D-FA2C-42B1-9C89-B07C84421B02}"/>
              </a:ext>
            </a:extLst>
          </p:cNvPr>
          <p:cNvSpPr txBox="1"/>
          <p:nvPr/>
        </p:nvSpPr>
        <p:spPr>
          <a:xfrm>
            <a:off x="3191608" y="454829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 rtl="1"/>
            <a:r>
              <a:rPr lang="fa-IR" sz="2800" dirty="0">
                <a:solidFill>
                  <a:schemeClr val="bg1"/>
                </a:solidFill>
                <a:cs typeface="B Koodak" panose="00000700000000000000" pitchFamily="2" charset="-78"/>
              </a:rPr>
              <a:t>منابع</a:t>
            </a:r>
            <a:endParaRPr lang="en-US" sz="28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7EBE7-2B9A-44EC-9062-CED59C372C04}"/>
              </a:ext>
            </a:extLst>
          </p:cNvPr>
          <p:cNvSpPr txBox="1"/>
          <p:nvPr/>
        </p:nvSpPr>
        <p:spPr>
          <a:xfrm>
            <a:off x="922789" y="1191237"/>
            <a:ext cx="10486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[1] Christian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Szegedy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Wojciech Zaremba, Ilya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Sutskever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Joan Bruna Dumitru Erhan Ian Goodfellow Rob Fergus. Intriguing properties of neural networks.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preprint arXiv:1312.6199, 2014b.</a:t>
            </a:r>
            <a:endParaRPr lang="fa-I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fa-I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[2] Alexey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Kurakin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Ian Goodfellow,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Samy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Bengio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Adversarial examples in the physical world.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preprint arXiv:1607.02533, 2016.</a:t>
            </a:r>
            <a:endParaRPr lang="fa-I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fa-I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Papernot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N., Adversarial Examples in Machine Learning, 2017.</a:t>
            </a:r>
          </a:p>
          <a:p>
            <a:pPr algn="just"/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[4] Goodfellow, Ian J., Jonathon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Shlens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Christian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Szegedy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"Explaining and harnessing adversarial examples."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preprint arXiv:1412.6572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(2014).</a:t>
            </a:r>
            <a:endParaRPr lang="fa-IR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fa-IR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Goodfellow,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Adversarial Examples. Re-Work Deep Learning Summit, 2015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E682A-F30C-40F2-BD4A-84A001B2BAB3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26/28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9777267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89DC120-6835-4E84-A48E-AEA765BE6720}"/>
              </a:ext>
            </a:extLst>
          </p:cNvPr>
          <p:cNvSpPr/>
          <p:nvPr/>
        </p:nvSpPr>
        <p:spPr>
          <a:xfrm>
            <a:off x="1739316" y="830511"/>
            <a:ext cx="3926048" cy="398477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39F4B148-E5F2-400D-9AAC-9424578332C6}"/>
              </a:ext>
            </a:extLst>
          </p:cNvPr>
          <p:cNvSpPr/>
          <p:nvPr/>
        </p:nvSpPr>
        <p:spPr>
          <a:xfrm>
            <a:off x="3240946" y="1812023"/>
            <a:ext cx="6014907" cy="408543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780F8B-F596-4DC7-8704-18FFD2BDC7A9}"/>
              </a:ext>
            </a:extLst>
          </p:cNvPr>
          <p:cNvSpPr/>
          <p:nvPr/>
        </p:nvSpPr>
        <p:spPr>
          <a:xfrm>
            <a:off x="3685562" y="838899"/>
            <a:ext cx="4454554" cy="31290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B996BB7-6CAD-42CF-93FF-C26003FCD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0365" y="1503727"/>
            <a:ext cx="3722614" cy="3722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85C286-8182-4418-A942-8816E5A1EB4A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27/28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8836159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34">
            <a:extLst>
              <a:ext uri="{FF2B5EF4-FFF2-40B4-BE49-F238E27FC236}">
                <a16:creationId xmlns:a16="http://schemas.microsoft.com/office/drawing/2014/main" id="{83989B03-F095-4DCC-AB2F-B22C6BC4FF2C}"/>
              </a:ext>
            </a:extLst>
          </p:cNvPr>
          <p:cNvGrpSpPr/>
          <p:nvPr/>
        </p:nvGrpSpPr>
        <p:grpSpPr>
          <a:xfrm>
            <a:off x="2080142" y="1346350"/>
            <a:ext cx="7693031" cy="3930325"/>
            <a:chOff x="7540326" y="1358451"/>
            <a:chExt cx="4257675" cy="14478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F6CF067-99DF-4F57-860E-0A9E0042F0CE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CD8C94D-8DE0-4EE4-8B5C-F76653F7DF71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45D6716-0507-407E-9455-74033F8488EB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785A0E4-A992-45C1-A590-86FCA014C0FC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E54D13C-1859-462C-B204-C234C69AAC5E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C95AD4E-7267-4ECC-B18C-BBF1F4317F58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96DBF7-664B-478B-BA1F-66BB8ACD40C3}"/>
              </a:ext>
            </a:extLst>
          </p:cNvPr>
          <p:cNvSpPr txBox="1"/>
          <p:nvPr/>
        </p:nvSpPr>
        <p:spPr>
          <a:xfrm>
            <a:off x="2417967" y="2625300"/>
            <a:ext cx="6878972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a-IR" altLang="ko-KR" sz="5867" dirty="0">
                <a:solidFill>
                  <a:schemeClr val="bg1"/>
                </a:solidFill>
                <a:cs typeface="B Koodak" panose="00000700000000000000" pitchFamily="2" charset="-78"/>
              </a:rPr>
              <a:t>با تشکر از توجه شما</a:t>
            </a:r>
            <a:endParaRPr lang="ko-KR" altLang="en-US" sz="5867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CC0B8-A8B6-4671-89E4-D4A3C72CF018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28/28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584043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aphic 421">
            <a:extLst>
              <a:ext uri="{FF2B5EF4-FFF2-40B4-BE49-F238E27FC236}">
                <a16:creationId xmlns:a16="http://schemas.microsoft.com/office/drawing/2014/main" id="{C4E9644C-29AE-47AA-A1C8-E3CAA3D27344}"/>
              </a:ext>
            </a:extLst>
          </p:cNvPr>
          <p:cNvGrpSpPr/>
          <p:nvPr/>
        </p:nvGrpSpPr>
        <p:grpSpPr>
          <a:xfrm flipH="1">
            <a:off x="7614091" y="545351"/>
            <a:ext cx="2882106" cy="5665072"/>
            <a:chOff x="4351496" y="0"/>
            <a:chExt cx="3489008" cy="6858000"/>
          </a:xfrm>
          <a:solidFill>
            <a:schemeClr val="bg2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29EEC27-F82C-408D-9F0E-9BAC4B76AA41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D1CE30E-3F77-4FD0-99DD-56BF41B22188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3F90AE0-18E1-4DEB-9143-EAD43D90BBE6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FD5757B-D7BF-4061-AF45-75CF2CABD8F9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D7D92FA-F902-44F5-AE22-3A2BD941786C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360A57-D68C-4FF1-B47F-0DFF57157241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235738F-9CEC-45BF-BB8B-4E798216F854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6CEE6C0-D6F8-4995-9709-9F56B5F0E3E6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9A57FDC-DE0E-4765-ACFC-3582A9EC3652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8DCEB0C-494B-47E0-B5E0-0D3E092790E3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34EF1B3-4028-471B-B710-992437396020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DCCF3FA-73FD-417C-8999-D5D2F62B2CA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B2F16C0-F6D8-42A6-93D8-6A9864623502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A69AA27-2CE3-4ADC-A671-1BADBEBB1EEB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0679EF5-080A-4D5B-B8BD-5B081953AE3F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7365FFB-A784-4770-A970-4E31F74A5115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310FB43-A891-4D33-BCBE-B9CBEE40E312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AE4AB90-9BF8-4B90-9B2E-1AF82153B15E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0FCC79F-5CD9-47FF-AA9E-4C4F7AFA8608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165CCB1-8BD2-4A55-A18C-4D605818BC94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A4FCC90-A758-44A2-A5E6-5E11E1FCC2B4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7E5F37B-47A7-4F9B-9977-428EFBDEE4BE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5599110-12FD-4AE6-886A-7E6DC1A2D370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8AFC30C-198C-4F7C-96E1-AC5BCD252A00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029D171-A42D-43FE-A8DC-6E0EEFD8712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7C06946-FE9F-436E-A326-4681304134C0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463AB11-3D6F-4BBA-A686-16DD9F04AEA6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305782B-87AF-46F9-B829-B7FB98664DCA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081356B-05FB-413D-AB8C-B5BA80B8B5A6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5318996-2130-4F56-B278-8FC750C53F58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52BD517-5F8C-48E0-B0D8-7E6D44AC235A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3F55BEF-5260-4AA5-A9DD-CFEA67C48855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43C6CBD-05A3-4823-8C54-2F52694715F5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23F1C54-5564-437B-BFE3-0465509223C7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E8E7DD-D916-402A-93B4-86EADF6B985A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CDFFC79-2981-43C7-8723-8C92AD5288B2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36B2621-33F5-44F2-B06A-477F7530C3D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E4D3B02-F126-4A8B-A827-4FC4CCE08846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46EB748-98E0-432C-B6E9-8D389643330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336CEC5-2F2A-4829-8714-4B265F5B8C8C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5448AB0-DFF1-406D-961D-66EF46554533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C34BE06-218F-4158-87FE-8F0BD6588452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56E1620-8CFE-4547-8D15-9025EC5C30A0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97629D7-7911-444B-8309-9835F2216885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823C3F-EF1A-40DA-931C-F45423C33D34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25FFFE4-B3EE-4D6D-97DB-2A1516BC5FC2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0B3ECDF-D341-4C49-A629-FECAAE273BA1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24729AC-4ECF-4279-852F-FDA78E675D3B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C686B4D-37C2-48D8-B929-90353D4A6582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13A94CE-F0C6-430D-882E-1B54F58B93E5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B2BA143-2A84-4A8D-88E8-0E68859D21AD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0A78723-C9B6-4514-8433-4A278439A702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88100FA-2A3B-49F8-AEAC-5E0239BC2C0E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28AFD72-CCDA-4B3A-8B0A-A9C78C22FB2E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4F80D25-D615-447A-AAF9-E226ACE683A8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6F1E31F-755D-44DF-A1B1-17F2DDDEB0F1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0DDDD51-DB4A-49A4-ADA2-9FE81C3F0F4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FC4FF2F-1EB8-41EA-92EF-995E931230A1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45D84D3-754E-4FF6-AEE7-79BCDECE327B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EC8FD2B-CE66-4885-969B-8592565F7106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52A5688-EF44-4CEE-8DB8-793C01BC66E1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581F625-F789-4BCF-A6F9-CB4A08779315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4B24A68-81EC-4FBD-BC67-B9AC20C9B833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9149F18-13AE-4F43-8120-30E1A0FFEAE2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5257924-25A0-46DA-BEEB-366F618161A9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7E4C824-03CA-4E86-8DED-14C678FC7504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9A1D16A2-26FD-428D-B810-BF1FB87B72EC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D9F5C1E-160E-4C15-AE0D-18351B979EFC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3D79A6F-0F4F-43EC-988D-FA5B2526B966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4A772E6-BBB5-41BD-B342-41143603340C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8CE5AD3-7CDA-4274-965A-E13BFE94C9A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7A2ADBB-2417-4844-A9F0-44B3931EC67C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2B6D34D-D960-4D4C-A053-FB2A8791EA6D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28A04ED-9A59-4F24-A1D2-A1C660B66B61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D6BF0C6-0D4A-4CB3-8D16-83E1E23E689E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EC5F1AD-CFB3-43D8-B98A-55D920799FC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FF1D92A-78FE-44CE-BBB2-17A8CE605B32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2E1A05F-92FE-4D5A-B67B-BEEFF706440D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CE7D598-753D-426D-BA93-9DE8BACBD58B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9514CCE-21C7-4ACE-B137-DEA64E07C8B3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39AAB44-1C27-4E9A-96A9-6C63F724F3D3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897875A-460B-41C9-BA4F-2BC77E61A8E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E4245BA-8825-40C5-9CD5-FD24B8BBB4B7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DA53B8F-350A-4FA9-A11D-E71852541C57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F24C7F6-A167-40A9-AB75-44261F3B7D9A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CFB02DE-C0FB-4CA2-8CB9-DC05FD0E12EB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03FC80C-E169-4223-9362-3A92F793F7F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DE6FF50-9664-417E-B903-31B5EA31D12A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F094D91-C0C7-4B05-BDDE-C75DC4C0B2D3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049FB6E-C31C-4E91-BD07-EB451303E5F8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AEDA7AA-A983-4EE0-B577-D871062AC8D6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B814000-E1C7-462E-802F-B0866DA7C9A6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C5A6885-FE3E-4491-9D00-B8FB762C8631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1BE0F2A-DF65-4DCB-AD93-24A3CC25BAA2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6155955-7439-418F-A305-9E221CDBDCB0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D7B2A80-A2BA-4E83-9D12-7C75D1F71EC1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FFC357F-A15F-44BE-B40D-C80444A99F13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9039F3A-07CA-4384-AFF0-3B75046C2BC2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873C173-BCDB-4709-B8D5-35F3B840B8F6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93C6780-B526-430D-A4D4-521EAA60014F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CC8496-2594-4F3F-AD57-CA5793EE1179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C8B8B260-384C-4586-8C34-ED10A93506C9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FE8AEAF-32EF-4273-800B-B9E18D555E62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35B3978-AC16-48C4-95DA-FD95676AE5B8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E27398C-A408-4319-9F45-AE26F591AF8C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C966171-873F-4ED1-8418-75ABDD6491D4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8C7C7D-B696-4C6F-BB56-513B18BB85CF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B203318-0490-473E-8C27-E982BE311E11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27B707F-2AE1-4ECE-B094-17F7C8A86996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E961E47-214E-4ACE-9403-25A895BB2CC7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3545510-E898-4885-BEBF-887A279BE27D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209EF64-EC67-40EA-9B9F-1A868B2B293B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211FD59-BBEE-4CD0-9485-D1B57D1A5DF4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18E3557-122F-47BE-B1B7-CD546D64BE01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855BAF5-98EF-447A-AD63-DA719D6FE762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4E8B0E7-4975-426C-8246-FFDE3034DD34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F2700D2-2F48-47CA-ADBF-EE447297A9A0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8930475-8F10-4FD7-81BB-40449EBA25AE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73985C3-7442-4EF2-91DD-1F61EF0DDA9C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64856F2-C64B-4D87-86A2-8019C5C5702B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C6864AB6-1188-47D3-91A7-315E742C83BE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17D99F3-CE5D-482A-A213-E260A9097BDE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332FC69-3681-45EC-8608-33E039C7B869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709A5DB-3D18-4502-A758-69C25880F40A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3A2B06BD-C8A2-45DA-9BB1-8C5DCBBD5DA6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212B7DC-7E80-4521-8105-68F6DDB5A6D5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6E7DC95-9F79-4D74-9661-BA1735AAC324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45B847E-062B-4B32-A702-0E553A85CE1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DFA73D3-25C0-4B4A-A180-A419D6CE796A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41D8F20-3E2F-45AD-89DF-D7072A11A088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0B719E3-315B-45D3-95B3-FC5776E40F05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27F709D-5431-4981-8E95-36F027FE5932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A608292-0BBC-4B04-8FAA-06F6D852DA2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303CE5C-462E-4051-B3DC-76472F07BD1E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5D98430-D4C7-4EBE-8A43-D969983C1D0D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1FB0FE2-5C13-4C66-B8BE-EEE316F07319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7E58A1E-C365-4145-AF09-3FBFEF87A2CF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A89187A-4311-43DB-8E16-0ABDFF2925D5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C86A396B-71EB-4C9B-A6E7-3C7932E9EFDC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A0F8367-E500-479E-863C-6FA7E0092872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B0A3B74-2A82-4869-91C8-0215C466CD6E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2F42E7CF-D9F4-4F32-A896-04D32957F2CF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9C092F7-6FEF-4656-9AE8-BC552B47BAF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867C688-BF81-4C4A-A253-D9BEAAD94F6E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3D1E3D9-0A9C-4D0E-A18F-0F29FB9739DC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سیر ارائه</a:t>
            </a:r>
            <a:endParaRPr lang="en-US" dirty="0">
              <a:cs typeface="B Koodak" panose="00000700000000000000" pitchFamily="2" charset="-78"/>
            </a:endParaRPr>
          </a:p>
        </p:txBody>
      </p:sp>
      <p:grpSp>
        <p:nvGrpSpPr>
          <p:cNvPr id="63" name="그룹 2">
            <a:extLst>
              <a:ext uri="{FF2B5EF4-FFF2-40B4-BE49-F238E27FC236}">
                <a16:creationId xmlns:a16="http://schemas.microsoft.com/office/drawing/2014/main" id="{E0F511DD-509E-4981-AE49-52C68B68922E}"/>
              </a:ext>
            </a:extLst>
          </p:cNvPr>
          <p:cNvGrpSpPr/>
          <p:nvPr/>
        </p:nvGrpSpPr>
        <p:grpSpPr>
          <a:xfrm>
            <a:off x="891038" y="3377887"/>
            <a:ext cx="10279297" cy="746854"/>
            <a:chOff x="891037" y="3474607"/>
            <a:chExt cx="10279297" cy="746854"/>
          </a:xfrm>
          <a:solidFill>
            <a:schemeClr val="accent1"/>
          </a:solidFill>
        </p:grpSpPr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6A01469E-6546-492E-8F6F-40BFF95DFC74}"/>
                </a:ext>
              </a:extLst>
            </p:cNvPr>
            <p:cNvSpPr/>
            <p:nvPr/>
          </p:nvSpPr>
          <p:spPr>
            <a:xfrm>
              <a:off x="891037" y="3474607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tx2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cs typeface="B Koodak" panose="00000700000000000000" pitchFamily="2" charset="-78"/>
              </a:endParaRP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72F58C56-3513-45CA-BD12-A42BA474ABEB}"/>
                </a:ext>
              </a:extLst>
            </p:cNvPr>
            <p:cNvSpPr/>
            <p:nvPr/>
          </p:nvSpPr>
          <p:spPr>
            <a:xfrm>
              <a:off x="2839789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6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cs typeface="B Koodak" panose="00000700000000000000" pitchFamily="2" charset="-78"/>
              </a:endParaRPr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id="{881209D7-319D-42BD-BDA7-A0D1F0C0EAEE}"/>
                </a:ext>
              </a:extLst>
            </p:cNvPr>
            <p:cNvSpPr/>
            <p:nvPr/>
          </p:nvSpPr>
          <p:spPr>
            <a:xfrm>
              <a:off x="4788541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rgbClr val="67B98C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cs typeface="B Koodak" panose="00000700000000000000" pitchFamily="2" charset="-78"/>
              </a:endParaRP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9F56E4E-3EF0-49A1-9ED9-F0A8B693C485}"/>
                </a:ext>
              </a:extLst>
            </p:cNvPr>
            <p:cNvSpPr/>
            <p:nvPr/>
          </p:nvSpPr>
          <p:spPr>
            <a:xfrm>
              <a:off x="6737293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rgbClr val="FFC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cs typeface="B Koodak" panose="00000700000000000000" pitchFamily="2" charset="-78"/>
              </a:endParaRPr>
            </a:p>
          </p:txBody>
        </p:sp>
        <p:sp>
          <p:nvSpPr>
            <p:cNvPr id="68" name="Oval 11">
              <a:extLst>
                <a:ext uri="{FF2B5EF4-FFF2-40B4-BE49-F238E27FC236}">
                  <a16:creationId xmlns:a16="http://schemas.microsoft.com/office/drawing/2014/main" id="{76082D78-BE29-479E-B0F2-F91FC8DAC27A}"/>
                </a:ext>
              </a:extLst>
            </p:cNvPr>
            <p:cNvSpPr/>
            <p:nvPr/>
          </p:nvSpPr>
          <p:spPr>
            <a:xfrm>
              <a:off x="8686045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cs typeface="B Koodak" panose="00000700000000000000" pitchFamily="2" charset="-78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73C8711-C0BC-4D75-9871-465704685B63}"/>
                </a:ext>
              </a:extLst>
            </p:cNvPr>
            <p:cNvSpPr/>
            <p:nvPr/>
          </p:nvSpPr>
          <p:spPr>
            <a:xfrm>
              <a:off x="10637064" y="3682740"/>
              <a:ext cx="340990" cy="34099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cs typeface="B Koodak" panose="00000700000000000000" pitchFamily="2" charset="-78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0ACF341-B048-46E5-8FA1-44FF1596C873}"/>
              </a:ext>
            </a:extLst>
          </p:cNvPr>
          <p:cNvSpPr txBox="1"/>
          <p:nvPr/>
        </p:nvSpPr>
        <p:spPr>
          <a:xfrm>
            <a:off x="9764799" y="2212394"/>
            <a:ext cx="1990702" cy="492443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algn="ctr"/>
            <a:r>
              <a:rPr lang="fa-IR" altLang="ko-KR" sz="3200" b="1" dirty="0">
                <a:solidFill>
                  <a:schemeClr val="accent4"/>
                </a:solidFill>
                <a:cs typeface="B Koodak" panose="00000700000000000000" pitchFamily="2" charset="-78"/>
              </a:rPr>
              <a:t>مقدمه</a:t>
            </a:r>
            <a:endParaRPr lang="ko-KR" altLang="en-US" sz="3200" b="1" dirty="0">
              <a:solidFill>
                <a:schemeClr val="accent4"/>
              </a:solidFill>
              <a:cs typeface="B Koodak" panose="00000700000000000000" pitchFamily="2" charset="-7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63A2FA-74E4-45DC-825A-B66B1B2A4F82}"/>
              </a:ext>
            </a:extLst>
          </p:cNvPr>
          <p:cNvCxnSpPr>
            <a:cxnSpLocks/>
            <a:stCxn id="70" idx="0"/>
            <a:endCxn id="6" idx="2"/>
          </p:cNvCxnSpPr>
          <p:nvPr/>
        </p:nvCxnSpPr>
        <p:spPr>
          <a:xfrm flipV="1">
            <a:off x="10807560" y="2803703"/>
            <a:ext cx="0" cy="782317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AA89154C-C0C2-43F6-A185-C4813C9A2134}"/>
              </a:ext>
            </a:extLst>
          </p:cNvPr>
          <p:cNvSpPr/>
          <p:nvPr/>
        </p:nvSpPr>
        <p:spPr>
          <a:xfrm>
            <a:off x="10760150" y="2703877"/>
            <a:ext cx="94819" cy="99826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95C85-B5D0-43B0-9CAC-FE0BFA85AF86}"/>
              </a:ext>
            </a:extLst>
          </p:cNvPr>
          <p:cNvSpPr txBox="1"/>
          <p:nvPr/>
        </p:nvSpPr>
        <p:spPr>
          <a:xfrm>
            <a:off x="6971146" y="4714791"/>
            <a:ext cx="3684777" cy="492443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algn="ctr"/>
            <a:r>
              <a:rPr lang="fa-IR" altLang="ko-KR" sz="3200" b="1" dirty="0">
                <a:solidFill>
                  <a:srgbClr val="FFC000"/>
                </a:solidFill>
                <a:cs typeface="B Koodak" panose="00000700000000000000" pitchFamily="2" charset="-78"/>
              </a:rPr>
              <a:t>معرفی </a:t>
            </a:r>
            <a:r>
              <a:rPr lang="fa-IR" altLang="ko-KR" sz="3200" b="1" dirty="0" err="1">
                <a:solidFill>
                  <a:srgbClr val="FFC000"/>
                </a:solidFill>
                <a:cs typeface="B Koodak" panose="00000700000000000000" pitchFamily="2" charset="-78"/>
              </a:rPr>
              <a:t>مثال‌های</a:t>
            </a:r>
            <a:r>
              <a:rPr lang="fa-IR" altLang="ko-KR" sz="3200" b="1" dirty="0">
                <a:solidFill>
                  <a:srgbClr val="FFC000"/>
                </a:solidFill>
                <a:cs typeface="B Koodak" panose="00000700000000000000" pitchFamily="2" charset="-78"/>
              </a:rPr>
              <a:t> خصمانه</a:t>
            </a:r>
            <a:endParaRPr lang="ko-KR" altLang="en-US" sz="3200" b="1" dirty="0">
              <a:solidFill>
                <a:srgbClr val="FFC000"/>
              </a:solidFill>
              <a:cs typeface="B Koodak" panose="00000700000000000000" pitchFamily="2" charset="-7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3F06BD-EC0E-4336-9BAB-FF835448BE0C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8806168" y="4032182"/>
            <a:ext cx="7368" cy="62723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D4990AB1-58DF-4722-9B11-80B58168BB67}"/>
              </a:ext>
            </a:extLst>
          </p:cNvPr>
          <p:cNvSpPr/>
          <p:nvPr/>
        </p:nvSpPr>
        <p:spPr>
          <a:xfrm>
            <a:off x="8766126" y="4659414"/>
            <a:ext cx="94819" cy="99826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FDB18-3D55-4882-BDAD-633186ECCEB8}"/>
              </a:ext>
            </a:extLst>
          </p:cNvPr>
          <p:cNvSpPr txBox="1"/>
          <p:nvPr/>
        </p:nvSpPr>
        <p:spPr>
          <a:xfrm>
            <a:off x="4852199" y="2211434"/>
            <a:ext cx="4237894" cy="492443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algn="ctr"/>
            <a:r>
              <a:rPr lang="fa-IR" altLang="ko-KR" sz="3200" b="1" dirty="0">
                <a:solidFill>
                  <a:srgbClr val="67B98C"/>
                </a:solidFill>
                <a:cs typeface="B Koodak" panose="00000700000000000000" pitchFamily="2" charset="-78"/>
              </a:rPr>
              <a:t>توضیح خطی </a:t>
            </a:r>
            <a:r>
              <a:rPr lang="fa-IR" altLang="ko-KR" sz="3200" b="1" dirty="0" err="1">
                <a:solidFill>
                  <a:srgbClr val="67B98C"/>
                </a:solidFill>
                <a:cs typeface="B Koodak" panose="00000700000000000000" pitchFamily="2" charset="-78"/>
              </a:rPr>
              <a:t>مثال‌های</a:t>
            </a:r>
            <a:r>
              <a:rPr lang="fa-IR" altLang="ko-KR" sz="3200" b="1" dirty="0">
                <a:solidFill>
                  <a:srgbClr val="67B98C"/>
                </a:solidFill>
                <a:cs typeface="B Koodak" panose="00000700000000000000" pitchFamily="2" charset="-78"/>
              </a:rPr>
              <a:t> خصمانه</a:t>
            </a:r>
            <a:endParaRPr lang="ko-KR" altLang="en-US" sz="3200" b="1" dirty="0">
              <a:solidFill>
                <a:srgbClr val="67B98C"/>
              </a:solidFill>
              <a:cs typeface="B Koodak" panose="00000700000000000000" pitchFamily="2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8EE72A-C575-4FD7-9018-2D2B032DDA60}"/>
              </a:ext>
            </a:extLst>
          </p:cNvPr>
          <p:cNvSpPr txBox="1"/>
          <p:nvPr/>
        </p:nvSpPr>
        <p:spPr>
          <a:xfrm>
            <a:off x="3798000" y="4665474"/>
            <a:ext cx="2260945" cy="492443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algn="ctr"/>
            <a:r>
              <a:rPr lang="fa-IR" altLang="ko-KR" sz="3200" b="1" dirty="0">
                <a:solidFill>
                  <a:schemeClr val="accent5"/>
                </a:solidFill>
                <a:cs typeface="B Koodak" panose="00000700000000000000" pitchFamily="2" charset="-78"/>
              </a:rPr>
              <a:t>انتقال پذیری</a:t>
            </a:r>
            <a:endParaRPr lang="ko-KR" altLang="en-US" sz="3200" b="1" dirty="0">
              <a:solidFill>
                <a:schemeClr val="accent5"/>
              </a:solidFill>
              <a:cs typeface="B Koodak" panose="00000700000000000000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F6EF56-233D-4559-B49A-59C12206C3BE}"/>
              </a:ext>
            </a:extLst>
          </p:cNvPr>
          <p:cNvSpPr txBox="1"/>
          <p:nvPr/>
        </p:nvSpPr>
        <p:spPr>
          <a:xfrm>
            <a:off x="891038" y="2201032"/>
            <a:ext cx="4237894" cy="492443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algn="ctr"/>
            <a:r>
              <a:rPr lang="fa-IR" altLang="ko-KR" sz="3200" b="1" dirty="0">
                <a:solidFill>
                  <a:schemeClr val="tx2"/>
                </a:solidFill>
                <a:cs typeface="B Koodak" panose="00000700000000000000" pitchFamily="2" charset="-78"/>
              </a:rPr>
              <a:t>آموزش متخاصم</a:t>
            </a:r>
            <a:endParaRPr lang="ko-KR" altLang="en-US" sz="3200" b="1" dirty="0">
              <a:solidFill>
                <a:schemeClr val="tx2"/>
              </a:solidFill>
              <a:cs typeface="B Koodak" panose="000007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FE6DEE-C303-47C4-A91A-2084D8D53BE4}"/>
              </a:ext>
            </a:extLst>
          </p:cNvPr>
          <p:cNvSpPr txBox="1"/>
          <p:nvPr/>
        </p:nvSpPr>
        <p:spPr>
          <a:xfrm>
            <a:off x="265207" y="4759240"/>
            <a:ext cx="1607733" cy="492443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algn="ctr"/>
            <a:r>
              <a:rPr lang="fa-IR" altLang="ko-KR" sz="3200" b="1" dirty="0" err="1">
                <a:solidFill>
                  <a:schemeClr val="accent1"/>
                </a:solidFill>
                <a:cs typeface="B Koodak" panose="00000700000000000000" pitchFamily="2" charset="-78"/>
              </a:rPr>
              <a:t>جمع‌بندی</a:t>
            </a:r>
            <a:endParaRPr lang="ko-KR" altLang="en-US" sz="3200" b="1" dirty="0"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168E6BFD-43FE-4D31-BD7D-62BB0AE7BAF4}"/>
              </a:ext>
            </a:extLst>
          </p:cNvPr>
          <p:cNvSpPr/>
          <p:nvPr/>
        </p:nvSpPr>
        <p:spPr>
          <a:xfrm>
            <a:off x="4881062" y="4493740"/>
            <a:ext cx="94819" cy="99826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0AA87876-A93B-44B0-B8F4-09295EFA699A}"/>
              </a:ext>
            </a:extLst>
          </p:cNvPr>
          <p:cNvSpPr/>
          <p:nvPr/>
        </p:nvSpPr>
        <p:spPr>
          <a:xfrm>
            <a:off x="1021665" y="4659414"/>
            <a:ext cx="94819" cy="9982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2E8F9B92-1965-4B38-9B7B-0DEC915AF446}"/>
              </a:ext>
            </a:extLst>
          </p:cNvPr>
          <p:cNvSpPr/>
          <p:nvPr/>
        </p:nvSpPr>
        <p:spPr>
          <a:xfrm>
            <a:off x="6923735" y="2653964"/>
            <a:ext cx="94819" cy="99826"/>
          </a:xfrm>
          <a:prstGeom prst="diamond">
            <a:avLst/>
          </a:prstGeom>
          <a:solidFill>
            <a:srgbClr val="67B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8FB72637-FC70-4AEB-9FED-CAE7E02B3807}"/>
              </a:ext>
            </a:extLst>
          </p:cNvPr>
          <p:cNvSpPr/>
          <p:nvPr/>
        </p:nvSpPr>
        <p:spPr>
          <a:xfrm>
            <a:off x="2962575" y="2703877"/>
            <a:ext cx="94819" cy="99826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A8AE96-B929-48B7-B563-276C48026708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1069075" y="3762393"/>
            <a:ext cx="0" cy="8970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6BE066-ACAB-4B63-9874-3528778EF716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009985" y="2803703"/>
            <a:ext cx="0" cy="62529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4CEB59F-CB94-47ED-BC77-B13BA65F638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971145" y="2753790"/>
            <a:ext cx="1" cy="752808"/>
          </a:xfrm>
          <a:prstGeom prst="line">
            <a:avLst/>
          </a:prstGeom>
          <a:ln>
            <a:solidFill>
              <a:srgbClr val="67B98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BF006F-BD87-4079-92BA-B7BD925D25E5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4914248" y="4042780"/>
            <a:ext cx="14224" cy="4509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1E1D02E5-83BC-41AF-B2BE-24DC7F2E5650}"/>
              </a:ext>
            </a:extLst>
          </p:cNvPr>
          <p:cNvSpPr/>
          <p:nvPr/>
        </p:nvSpPr>
        <p:spPr>
          <a:xfrm>
            <a:off x="917920" y="3586698"/>
            <a:ext cx="340990" cy="340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CB4869A-112E-4FD5-A45B-0BDA347275EF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3/28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73335-FF36-4D08-9CE1-2F6526B08521}"/>
              </a:ext>
            </a:extLst>
          </p:cNvPr>
          <p:cNvSpPr txBox="1"/>
          <p:nvPr/>
        </p:nvSpPr>
        <p:spPr>
          <a:xfrm>
            <a:off x="10661646" y="3570064"/>
            <a:ext cx="34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۱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04A9FD6-DDC2-421F-81D6-DE95CCF94351}"/>
              </a:ext>
            </a:extLst>
          </p:cNvPr>
          <p:cNvSpPr txBox="1"/>
          <p:nvPr/>
        </p:nvSpPr>
        <p:spPr>
          <a:xfrm>
            <a:off x="8716124" y="3578977"/>
            <a:ext cx="34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۲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706019C-7511-4F02-B168-6733BDF75874}"/>
              </a:ext>
            </a:extLst>
          </p:cNvPr>
          <p:cNvSpPr txBox="1"/>
          <p:nvPr/>
        </p:nvSpPr>
        <p:spPr>
          <a:xfrm>
            <a:off x="6772341" y="3570064"/>
            <a:ext cx="34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۳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C46C463-F6C8-4F94-A2EA-9F51FE6A6AEE}"/>
              </a:ext>
            </a:extLst>
          </p:cNvPr>
          <p:cNvSpPr txBox="1"/>
          <p:nvPr/>
        </p:nvSpPr>
        <p:spPr>
          <a:xfrm>
            <a:off x="4818951" y="3570064"/>
            <a:ext cx="34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۴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500F5B6-F16E-4F85-B745-379DADBDBC5E}"/>
              </a:ext>
            </a:extLst>
          </p:cNvPr>
          <p:cNvSpPr txBox="1"/>
          <p:nvPr/>
        </p:nvSpPr>
        <p:spPr>
          <a:xfrm>
            <a:off x="2875301" y="3569614"/>
            <a:ext cx="34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۵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A39B9E0-8246-4734-9D54-A3EB45189B32}"/>
              </a:ext>
            </a:extLst>
          </p:cNvPr>
          <p:cNvSpPr txBox="1"/>
          <p:nvPr/>
        </p:nvSpPr>
        <p:spPr>
          <a:xfrm>
            <a:off x="934396" y="3569894"/>
            <a:ext cx="34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۶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pic>
        <p:nvPicPr>
          <p:cNvPr id="7" name="Graphic 6" descr="Books with solid fill">
            <a:extLst>
              <a:ext uri="{FF2B5EF4-FFF2-40B4-BE49-F238E27FC236}">
                <a16:creationId xmlns:a16="http://schemas.microsoft.com/office/drawing/2014/main" id="{32980DCA-E001-4687-99C3-8E1CA7CEB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4432" y="2269367"/>
            <a:ext cx="518508" cy="518508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F4E7C2C-09AB-46CE-A2CD-FBA8B28493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5392" y="1811676"/>
            <a:ext cx="518508" cy="518508"/>
          </a:xfrm>
          <a:prstGeom prst="rect">
            <a:avLst/>
          </a:prstGeom>
        </p:spPr>
      </p:pic>
      <p:pic>
        <p:nvPicPr>
          <p:cNvPr id="11" name="Graphic 10" descr="Clipboard with solid fill">
            <a:extLst>
              <a:ext uri="{FF2B5EF4-FFF2-40B4-BE49-F238E27FC236}">
                <a16:creationId xmlns:a16="http://schemas.microsoft.com/office/drawing/2014/main" id="{832B75B2-47E7-47D8-92A8-935AFC1135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8095" y="4703691"/>
            <a:ext cx="518508" cy="518508"/>
          </a:xfrm>
          <a:prstGeom prst="rect">
            <a:avLst/>
          </a:prstGeom>
        </p:spPr>
      </p:pic>
      <p:pic>
        <p:nvPicPr>
          <p:cNvPr id="13" name="Graphic 12" descr="List with solid fill">
            <a:extLst>
              <a:ext uri="{FF2B5EF4-FFF2-40B4-BE49-F238E27FC236}">
                <a16:creationId xmlns:a16="http://schemas.microsoft.com/office/drawing/2014/main" id="{F48B4B9A-9D4C-4F97-9AC4-0AB95D6113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66388" y="4773266"/>
            <a:ext cx="518508" cy="518508"/>
          </a:xfrm>
          <a:prstGeom prst="rect">
            <a:avLst/>
          </a:prstGeom>
        </p:spPr>
      </p:pic>
      <p:pic>
        <p:nvPicPr>
          <p:cNvPr id="17" name="Graphic 16" descr="Ruler with solid fill">
            <a:extLst>
              <a:ext uri="{FF2B5EF4-FFF2-40B4-BE49-F238E27FC236}">
                <a16:creationId xmlns:a16="http://schemas.microsoft.com/office/drawing/2014/main" id="{AF48E267-428D-450F-B412-5A2D890C923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24079" y="1728626"/>
            <a:ext cx="518508" cy="518508"/>
          </a:xfrm>
          <a:prstGeom prst="rect">
            <a:avLst/>
          </a:prstGeom>
        </p:spPr>
      </p:pic>
      <p:pic>
        <p:nvPicPr>
          <p:cNvPr id="19" name="Graphic 18" descr="Transfer with solid fill">
            <a:extLst>
              <a:ext uri="{FF2B5EF4-FFF2-40B4-BE49-F238E27FC236}">
                <a16:creationId xmlns:a16="http://schemas.microsoft.com/office/drawing/2014/main" id="{C5F1AD25-D1C2-455C-86E4-2D559C79200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3945" y="5165469"/>
            <a:ext cx="518508" cy="5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88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6" grpId="0" animBg="1"/>
      <p:bldP spid="15" grpId="0"/>
      <p:bldP spid="34" grpId="0" animBg="1"/>
      <p:bldP spid="36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3" grpId="0"/>
      <p:bldP spid="234" grpId="0"/>
      <p:bldP spid="236" grpId="0"/>
      <p:bldP spid="237" grpId="0"/>
      <p:bldP spid="238" grpId="0"/>
      <p:bldP spid="2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2AAE85E9-9ABE-46E2-8F53-DED92CFF5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مقدمه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B04915-DE01-4D4D-92A8-81E6260599F1}"/>
              </a:ext>
            </a:extLst>
          </p:cNvPr>
          <p:cNvSpPr/>
          <p:nvPr/>
        </p:nvSpPr>
        <p:spPr>
          <a:xfrm>
            <a:off x="6471646" y="4548514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374F87-D3F2-4BF1-8783-955FFBF0DD1A}"/>
              </a:ext>
            </a:extLst>
          </p:cNvPr>
          <p:cNvSpPr/>
          <p:nvPr/>
        </p:nvSpPr>
        <p:spPr>
          <a:xfrm>
            <a:off x="5129146" y="3687800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80391C-485D-402F-825B-4F1C840CA221}"/>
              </a:ext>
            </a:extLst>
          </p:cNvPr>
          <p:cNvSpPr/>
          <p:nvPr/>
        </p:nvSpPr>
        <p:spPr>
          <a:xfrm>
            <a:off x="6471646" y="2827088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2B95A1-46D3-4CF9-8685-6D6094DDAE16}"/>
              </a:ext>
            </a:extLst>
          </p:cNvPr>
          <p:cNvSpPr/>
          <p:nvPr/>
        </p:nvSpPr>
        <p:spPr>
          <a:xfrm>
            <a:off x="5129146" y="1966374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15A4F215-6351-46C1-937E-8CC78C46884D}"/>
              </a:ext>
            </a:extLst>
          </p:cNvPr>
          <p:cNvSpPr/>
          <p:nvPr/>
        </p:nvSpPr>
        <p:spPr>
          <a:xfrm flipV="1">
            <a:off x="6067731" y="3241486"/>
            <a:ext cx="1800000" cy="892627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77A499-4232-4B13-8E05-BD83A37346E8}"/>
              </a:ext>
            </a:extLst>
          </p:cNvPr>
          <p:cNvSpPr txBox="1"/>
          <p:nvPr/>
        </p:nvSpPr>
        <p:spPr>
          <a:xfrm>
            <a:off x="8133350" y="3016913"/>
            <a:ext cx="31393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a-I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موفقیت‌های</a:t>
            </a:r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یادگیری ماشین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20730B-86B3-4F12-AE59-48ED0A974DEE}"/>
              </a:ext>
            </a:extLst>
          </p:cNvPr>
          <p:cNvSpPr txBox="1"/>
          <p:nvPr/>
        </p:nvSpPr>
        <p:spPr>
          <a:xfrm>
            <a:off x="938733" y="3876881"/>
            <a:ext cx="31393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خطر شکست </a:t>
            </a:r>
            <a:r>
              <a:rPr lang="fa-I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مدل‌های</a:t>
            </a:r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یادگیری ماشین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539441-130B-423A-B87E-33ECE03B3E83}"/>
              </a:ext>
            </a:extLst>
          </p:cNvPr>
          <p:cNvSpPr txBox="1"/>
          <p:nvPr/>
        </p:nvSpPr>
        <p:spPr>
          <a:xfrm>
            <a:off x="7486247" y="4755199"/>
            <a:ext cx="31393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تحقیقات پیشین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29" name="Graphic 28" descr="Bar graph with upward trend with solid fill">
            <a:extLst>
              <a:ext uri="{FF2B5EF4-FFF2-40B4-BE49-F238E27FC236}">
                <a16:creationId xmlns:a16="http://schemas.microsoft.com/office/drawing/2014/main" id="{7E9B239B-8091-4DA4-80D6-B68389871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633" y="2949075"/>
            <a:ext cx="505008" cy="505008"/>
          </a:xfrm>
          <a:prstGeom prst="rect">
            <a:avLst/>
          </a:prstGeom>
        </p:spPr>
      </p:pic>
      <p:pic>
        <p:nvPicPr>
          <p:cNvPr id="30" name="Graphic 29" descr="Bar graph with downward trend with solid fill">
            <a:extLst>
              <a:ext uri="{FF2B5EF4-FFF2-40B4-BE49-F238E27FC236}">
                <a16:creationId xmlns:a16="http://schemas.microsoft.com/office/drawing/2014/main" id="{FE1EFACF-DE43-4A8B-8D2D-3EB652D729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1940" y="3799852"/>
            <a:ext cx="523391" cy="523391"/>
          </a:xfrm>
          <a:prstGeom prst="rect">
            <a:avLst/>
          </a:prstGeom>
        </p:spPr>
      </p:pic>
      <p:pic>
        <p:nvPicPr>
          <p:cNvPr id="31" name="Graphic 30" descr="Books on shelf with solid fill">
            <a:extLst>
              <a:ext uri="{FF2B5EF4-FFF2-40B4-BE49-F238E27FC236}">
                <a16:creationId xmlns:a16="http://schemas.microsoft.com/office/drawing/2014/main" id="{A26D469D-1DFE-4BD3-B440-DB79617956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2966" y="4621448"/>
            <a:ext cx="566342" cy="566342"/>
          </a:xfrm>
          <a:prstGeom prst="rect">
            <a:avLst/>
          </a:prstGeom>
        </p:spPr>
      </p:pic>
      <p:sp>
        <p:nvSpPr>
          <p:cNvPr id="32" name="Freeform 65">
            <a:extLst>
              <a:ext uri="{FF2B5EF4-FFF2-40B4-BE49-F238E27FC236}">
                <a16:creationId xmlns:a16="http://schemas.microsoft.com/office/drawing/2014/main" id="{69A02BA9-7E6A-4CD7-A5D5-16349CFB3925}"/>
              </a:ext>
            </a:extLst>
          </p:cNvPr>
          <p:cNvSpPr/>
          <p:nvPr/>
        </p:nvSpPr>
        <p:spPr>
          <a:xfrm flipH="1" flipV="1">
            <a:off x="4406028" y="4047238"/>
            <a:ext cx="1799999" cy="892627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33" name="Freeform 65">
            <a:extLst>
              <a:ext uri="{FF2B5EF4-FFF2-40B4-BE49-F238E27FC236}">
                <a16:creationId xmlns:a16="http://schemas.microsoft.com/office/drawing/2014/main" id="{2F0B4F21-6060-420A-88C5-F2CEA0120AFF}"/>
              </a:ext>
            </a:extLst>
          </p:cNvPr>
          <p:cNvSpPr/>
          <p:nvPr/>
        </p:nvSpPr>
        <p:spPr>
          <a:xfrm flipH="1" flipV="1">
            <a:off x="4406028" y="2364448"/>
            <a:ext cx="1799999" cy="892627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D9F164-78A3-4726-A85E-69488B6E768F}"/>
              </a:ext>
            </a:extLst>
          </p:cNvPr>
          <p:cNvSpPr/>
          <p:nvPr/>
        </p:nvSpPr>
        <p:spPr>
          <a:xfrm>
            <a:off x="456880" y="6338441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55AF92-DBA3-48CF-9608-64E27F947E66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7B812B-4C06-4A07-9717-27DA23328377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4/28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E55BC71B-C399-47D9-A438-9A51EECDC93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3176" y="2079023"/>
            <a:ext cx="518508" cy="5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9874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992F70D6-E10C-46CF-84E5-46B8C578BB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 err="1">
                <a:cs typeface="B Koodak" panose="00000700000000000000" pitchFamily="2" charset="-78"/>
              </a:rPr>
              <a:t>موفقیت‌های</a:t>
            </a:r>
            <a:r>
              <a:rPr lang="fa-IR" dirty="0">
                <a:cs typeface="B Koodak" panose="00000700000000000000" pitchFamily="2" charset="-78"/>
              </a:rPr>
              <a:t> یادگیری ماشین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192C4-6051-488C-8E99-C13963AAD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"/>
          <a:stretch/>
        </p:blipFill>
        <p:spPr>
          <a:xfrm>
            <a:off x="250934" y="1617996"/>
            <a:ext cx="11690132" cy="2934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0FCED5-3B42-4CEA-A346-F2938E053F1E}"/>
              </a:ext>
            </a:extLst>
          </p:cNvPr>
          <p:cNvSpPr txBox="1"/>
          <p:nvPr/>
        </p:nvSpPr>
        <p:spPr>
          <a:xfrm>
            <a:off x="822121" y="5032308"/>
            <a:ext cx="194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 err="1">
                <a:cs typeface="B Koodak" panose="00000700000000000000" pitchFamily="2" charset="-78"/>
              </a:rPr>
              <a:t>ماشین‌های</a:t>
            </a:r>
            <a:r>
              <a:rPr lang="fa-IR" sz="2000" dirty="0">
                <a:cs typeface="B Koodak" panose="00000700000000000000" pitchFamily="2" charset="-78"/>
              </a:rPr>
              <a:t> </a:t>
            </a:r>
            <a:r>
              <a:rPr lang="fa-IR" sz="2000" dirty="0" err="1">
                <a:cs typeface="B Koodak" panose="00000700000000000000" pitchFamily="2" charset="-78"/>
              </a:rPr>
              <a:t>خودران</a:t>
            </a:r>
            <a:endParaRPr lang="en-US" sz="2000" dirty="0">
              <a:cs typeface="B Koodak" panose="000007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A54B8-3A0A-4630-B580-8A315A372D60}"/>
              </a:ext>
            </a:extLst>
          </p:cNvPr>
          <p:cNvSpPr txBox="1"/>
          <p:nvPr/>
        </p:nvSpPr>
        <p:spPr>
          <a:xfrm>
            <a:off x="3726110" y="5032308"/>
            <a:ext cx="194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cs typeface="B Koodak" panose="00000700000000000000" pitchFamily="2" charset="-78"/>
              </a:rPr>
              <a:t>کشف </a:t>
            </a:r>
            <a:r>
              <a:rPr lang="fa-IR" sz="2000" dirty="0" err="1">
                <a:cs typeface="B Koodak" panose="00000700000000000000" pitchFamily="2" charset="-78"/>
              </a:rPr>
              <a:t>کلاهبرداری</a:t>
            </a:r>
            <a:endParaRPr lang="en-US" sz="2000" dirty="0">
              <a:cs typeface="B Koodak" panose="000007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31287-CC95-4246-B586-644D85CF9030}"/>
              </a:ext>
            </a:extLst>
          </p:cNvPr>
          <p:cNvSpPr txBox="1"/>
          <p:nvPr/>
        </p:nvSpPr>
        <p:spPr>
          <a:xfrm>
            <a:off x="6519646" y="5032308"/>
            <a:ext cx="194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cs typeface="B Koodak" panose="00000700000000000000" pitchFamily="2" charset="-78"/>
              </a:rPr>
              <a:t>تشخیص </a:t>
            </a:r>
            <a:r>
              <a:rPr lang="fa-IR" sz="2000" dirty="0" err="1">
                <a:cs typeface="B Koodak" panose="00000700000000000000" pitchFamily="2" charset="-78"/>
              </a:rPr>
              <a:t>بدافزار</a:t>
            </a:r>
            <a:endParaRPr lang="en-US" sz="2000" dirty="0">
              <a:cs typeface="B Koodak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3910D-0B7B-4874-92BC-ED57FDC17875}"/>
              </a:ext>
            </a:extLst>
          </p:cNvPr>
          <p:cNvSpPr txBox="1"/>
          <p:nvPr/>
        </p:nvSpPr>
        <p:spPr>
          <a:xfrm>
            <a:off x="9423633" y="5032308"/>
            <a:ext cx="194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cs typeface="B Koodak" panose="00000700000000000000" pitchFamily="2" charset="-78"/>
              </a:rPr>
              <a:t>یادگیری ماشین به عنوان یک سرویس</a:t>
            </a:r>
            <a:endParaRPr lang="en-US" sz="2000" dirty="0">
              <a:cs typeface="B Koodak" panose="00000700000000000000" pitchFamily="2" charset="-78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95A5C5C-006A-409F-9A73-68722DECAB91}"/>
              </a:ext>
            </a:extLst>
          </p:cNvPr>
          <p:cNvSpPr/>
          <p:nvPr/>
        </p:nvSpPr>
        <p:spPr>
          <a:xfrm>
            <a:off x="456880" y="6338441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52F601-181A-4672-A44C-07296EEA418F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D82F32-04EF-4B5B-A583-8D8ADA94BC0E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5/28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7095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C77A4A5-3AFC-4E64-B7FD-40EC77324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خطر شکست </a:t>
            </a:r>
            <a:r>
              <a:rPr lang="fa-IR" dirty="0" err="1">
                <a:cs typeface="B Koodak" panose="00000700000000000000" pitchFamily="2" charset="-78"/>
              </a:rPr>
              <a:t>مدل‌های</a:t>
            </a:r>
            <a:r>
              <a:rPr lang="fa-IR" dirty="0">
                <a:cs typeface="B Koodak" panose="00000700000000000000" pitchFamily="2" charset="-78"/>
              </a:rPr>
              <a:t> یادگیری ماشین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6095E-C281-4F62-BEA3-5EB0BE1170E6}"/>
              </a:ext>
            </a:extLst>
          </p:cNvPr>
          <p:cNvSpPr txBox="1"/>
          <p:nvPr/>
        </p:nvSpPr>
        <p:spPr>
          <a:xfrm>
            <a:off x="511728" y="1728132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Koodak" panose="00000700000000000000" pitchFamily="2" charset="-78"/>
              </a:rPr>
              <a:t>یک دشمن مدلی که با یادگیری ماشینی آموزش دیده است را مجبور </a:t>
            </a:r>
            <a:r>
              <a:rPr lang="fa-IR" sz="2400" dirty="0" err="1">
                <a:cs typeface="B Koodak" panose="00000700000000000000" pitchFamily="2" charset="-78"/>
              </a:rPr>
              <a:t>می‌کند</a:t>
            </a:r>
            <a:r>
              <a:rPr lang="fa-IR" sz="2400" dirty="0">
                <a:cs typeface="B Koodak" panose="00000700000000000000" pitchFamily="2" charset="-78"/>
              </a:rPr>
              <a:t> </a:t>
            </a:r>
            <a:r>
              <a:rPr lang="fa-IR" sz="2400" dirty="0" err="1">
                <a:cs typeface="B Koodak" panose="00000700000000000000" pitchFamily="2" charset="-78"/>
              </a:rPr>
              <a:t>پیش‌بینی</a:t>
            </a:r>
            <a:r>
              <a:rPr lang="fa-IR" sz="2400" dirty="0">
                <a:cs typeface="B Koodak" panose="00000700000000000000" pitchFamily="2" charset="-78"/>
              </a:rPr>
              <a:t> اشتباه کند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334F0D-FEB3-4309-A4DD-05044A94B1A3}"/>
              </a:ext>
            </a:extLst>
          </p:cNvPr>
          <p:cNvSpPr/>
          <p:nvPr/>
        </p:nvSpPr>
        <p:spPr>
          <a:xfrm>
            <a:off x="511728" y="3514988"/>
            <a:ext cx="5083728" cy="1434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894" lvl="1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در دسترس بودن مدل از راه دور از طریق یک </a:t>
            </a:r>
            <a:r>
              <a:rPr lang="en-US" sz="1800" dirty="0">
                <a:solidFill>
                  <a:schemeClr val="tx1"/>
                </a:solidFill>
                <a:cs typeface="B Koodak" panose="00000700000000000000" pitchFamily="2" charset="-78"/>
              </a:rPr>
              <a:t>API</a:t>
            </a:r>
          </a:p>
          <a:p>
            <a:pPr marL="742894" lvl="1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فقط به برچسب مدل دسترسی داشته باشید</a:t>
            </a:r>
          </a:p>
          <a:p>
            <a:pPr marL="742894" lvl="1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یک طبقه بندی کننده چند </a:t>
            </a:r>
            <a:r>
              <a:rPr lang="fa-IR" sz="1800" dirty="0" err="1">
                <a:solidFill>
                  <a:schemeClr val="tx1"/>
                </a:solidFill>
                <a:cs typeface="B Koodak" panose="00000700000000000000" pitchFamily="2" charset="-78"/>
              </a:rPr>
              <a:t>کلاسه</a:t>
            </a: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 (تا 1000 خروجی)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7124D8-9725-4BEF-A28D-FCAF8969669F}"/>
              </a:ext>
            </a:extLst>
          </p:cNvPr>
          <p:cNvSpPr/>
          <p:nvPr/>
        </p:nvSpPr>
        <p:spPr>
          <a:xfrm>
            <a:off x="511728" y="2919369"/>
            <a:ext cx="5083728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بینایی کامپیوتر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7B49B-1B52-4FF3-A224-C3249DA62CAA}"/>
              </a:ext>
            </a:extLst>
          </p:cNvPr>
          <p:cNvSpPr/>
          <p:nvPr/>
        </p:nvSpPr>
        <p:spPr>
          <a:xfrm>
            <a:off x="6096000" y="2919369"/>
            <a:ext cx="5083728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B Koodak" panose="00000700000000000000" pitchFamily="2" charset="-78"/>
              </a:rPr>
              <a:t>تشخیص دهنده </a:t>
            </a:r>
            <a:r>
              <a:rPr lang="fa-I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B Koodak" panose="00000700000000000000" pitchFamily="2" charset="-78"/>
              </a:rPr>
              <a:t>بدافزار</a:t>
            </a:r>
            <a:endParaRPr lang="en-US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1A7D8-74D3-4BCB-A2C3-9CED256DB731}"/>
              </a:ext>
            </a:extLst>
          </p:cNvPr>
          <p:cNvSpPr/>
          <p:nvPr/>
        </p:nvSpPr>
        <p:spPr>
          <a:xfrm>
            <a:off x="6096000" y="3514988"/>
            <a:ext cx="5083728" cy="1434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894" lvl="1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در دسترس بودن مدل برای پرس و جوی فشرده</a:t>
            </a:r>
          </a:p>
          <a:p>
            <a:pPr marL="742894" lvl="1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دسترسی به برچسب و امتیاز مدل</a:t>
            </a:r>
          </a:p>
          <a:p>
            <a:pPr marL="742894" lvl="1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طبقه بندی کننده </a:t>
            </a:r>
            <a:r>
              <a:rPr lang="fa-IR" sz="1800" dirty="0" err="1">
                <a:solidFill>
                  <a:schemeClr val="tx1"/>
                </a:solidFill>
                <a:cs typeface="B Koodak" panose="00000700000000000000" pitchFamily="2" charset="-78"/>
              </a:rPr>
              <a:t>باینری</a:t>
            </a: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 (دو خروجی: </a:t>
            </a:r>
            <a:r>
              <a:rPr lang="fa-IR" sz="1800" dirty="0" err="1">
                <a:solidFill>
                  <a:schemeClr val="tx1"/>
                </a:solidFill>
                <a:cs typeface="B Koodak" panose="00000700000000000000" pitchFamily="2" charset="-78"/>
              </a:rPr>
              <a:t>بدافزار</a:t>
            </a: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 / </a:t>
            </a:r>
            <a:r>
              <a:rPr lang="fa-IR" sz="1800" dirty="0" err="1">
                <a:solidFill>
                  <a:schemeClr val="tx1"/>
                </a:solidFill>
                <a:cs typeface="B Koodak" panose="00000700000000000000" pitchFamily="2" charset="-78"/>
              </a:rPr>
              <a:t>بی‌خطر</a:t>
            </a: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CF10F2-847C-49DB-A105-E5B449F7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74" y="5083460"/>
            <a:ext cx="1076475" cy="1095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8875A-1E79-4A58-9BF4-04E6904B9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0" y="5104163"/>
            <a:ext cx="1136244" cy="107482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9B46F42-131E-4031-A6A6-528EB3A9CE9E}"/>
              </a:ext>
            </a:extLst>
          </p:cNvPr>
          <p:cNvSpPr/>
          <p:nvPr/>
        </p:nvSpPr>
        <p:spPr>
          <a:xfrm>
            <a:off x="456880" y="6338441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E01951-7D8A-41D9-937B-711EEA11C389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35FD9C-DFAC-4BE7-A0AC-CB84A158AB87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6/28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78946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191608" y="597618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 rtl="1"/>
            <a:r>
              <a:rPr lang="fa-IR" sz="2800" dirty="0">
                <a:solidFill>
                  <a:schemeClr val="bg1"/>
                </a:solidFill>
                <a:cs typeface="B Koodak" panose="00000700000000000000" pitchFamily="2" charset="-78"/>
              </a:rPr>
              <a:t>تحقیقات پیشین</a:t>
            </a:r>
            <a:endParaRPr lang="en-US" sz="28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657443C-47A6-4074-B400-4267F2E6A19D}"/>
              </a:ext>
            </a:extLst>
          </p:cNvPr>
          <p:cNvCxnSpPr>
            <a:cxnSpLocks/>
          </p:cNvCxnSpPr>
          <p:nvPr/>
        </p:nvCxnSpPr>
        <p:spPr>
          <a:xfrm>
            <a:off x="927426" y="4222394"/>
            <a:ext cx="3117717" cy="0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D6BC5D5-FEE2-4DC8-AA6E-232BA1A92F0B}"/>
              </a:ext>
            </a:extLst>
          </p:cNvPr>
          <p:cNvCxnSpPr>
            <a:cxnSpLocks/>
          </p:cNvCxnSpPr>
          <p:nvPr/>
        </p:nvCxnSpPr>
        <p:spPr>
          <a:xfrm>
            <a:off x="8051110" y="1831477"/>
            <a:ext cx="3237236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9A3D173-22D8-45BE-8E80-B2F289A42BF8}"/>
              </a:ext>
            </a:extLst>
          </p:cNvPr>
          <p:cNvCxnSpPr>
            <a:cxnSpLocks/>
          </p:cNvCxnSpPr>
          <p:nvPr/>
        </p:nvCxnSpPr>
        <p:spPr>
          <a:xfrm flipH="1">
            <a:off x="927428" y="1831477"/>
            <a:ext cx="3371371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CD87A01-229B-478E-B72C-F31260A34D81}"/>
              </a:ext>
            </a:extLst>
          </p:cNvPr>
          <p:cNvCxnSpPr>
            <a:cxnSpLocks/>
          </p:cNvCxnSpPr>
          <p:nvPr/>
        </p:nvCxnSpPr>
        <p:spPr>
          <a:xfrm>
            <a:off x="8180963" y="4255803"/>
            <a:ext cx="3107383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8162E3B-B540-4FDB-9561-E16D6AC0DE73}"/>
              </a:ext>
            </a:extLst>
          </p:cNvPr>
          <p:cNvCxnSpPr>
            <a:cxnSpLocks/>
            <a:endCxn id="202" idx="2"/>
          </p:cNvCxnSpPr>
          <p:nvPr/>
        </p:nvCxnSpPr>
        <p:spPr>
          <a:xfrm flipV="1">
            <a:off x="4280025" y="1715998"/>
            <a:ext cx="1399763" cy="109188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CCC8284-550D-431A-AF38-AFF6F903AD18}"/>
              </a:ext>
            </a:extLst>
          </p:cNvPr>
          <p:cNvSpPr txBox="1"/>
          <p:nvPr/>
        </p:nvSpPr>
        <p:spPr>
          <a:xfrm>
            <a:off x="85110" y="4360674"/>
            <a:ext cx="3938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2000" dirty="0" err="1">
                <a:solidFill>
                  <a:schemeClr val="bg1"/>
                </a:solidFill>
                <a:latin typeface="Arial" pitchFamily="34" charset="0"/>
                <a:cs typeface="B Koodak" panose="00000700000000000000" pitchFamily="2" charset="-78"/>
              </a:rPr>
              <a:t>فرضیه‌ها</a:t>
            </a:r>
            <a:r>
              <a:rPr lang="fa-IR" altLang="ko-KR" sz="2000" dirty="0">
                <a:solidFill>
                  <a:schemeClr val="bg1"/>
                </a:solidFill>
                <a:latin typeface="Arial" pitchFamily="34" charset="0"/>
                <a:cs typeface="B Koodak" panose="00000700000000000000" pitchFamily="2" charset="-78"/>
              </a:rPr>
              <a:t> </a:t>
            </a:r>
            <a:r>
              <a:rPr lang="fa-IR" altLang="ko-KR" sz="2000" dirty="0" err="1">
                <a:solidFill>
                  <a:schemeClr val="bg1"/>
                </a:solidFill>
                <a:latin typeface="Arial" pitchFamily="34" charset="0"/>
                <a:cs typeface="B Koodak" panose="00000700000000000000" pitchFamily="2" charset="-78"/>
              </a:rPr>
              <a:t>نشان‌داده</a:t>
            </a:r>
            <a:r>
              <a:rPr lang="fa-IR" altLang="ko-KR" sz="2000" dirty="0">
                <a:solidFill>
                  <a:schemeClr val="bg1"/>
                </a:solidFill>
                <a:latin typeface="Arial" pitchFamily="34" charset="0"/>
                <a:cs typeface="B Koodak" panose="00000700000000000000" pitchFamily="2" charset="-78"/>
              </a:rPr>
              <a:t> است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اين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نتايج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اغلب به عنوان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يك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نقص در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شبكه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هاي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عميق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تفسير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مي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شوند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B Koodak" panose="00000700000000000000" pitchFamily="2" charset="-78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D4B597B-4EA2-402D-901A-96FD59F3CA8A}"/>
              </a:ext>
            </a:extLst>
          </p:cNvPr>
          <p:cNvSpPr txBox="1"/>
          <p:nvPr/>
        </p:nvSpPr>
        <p:spPr>
          <a:xfrm>
            <a:off x="202992" y="2023069"/>
            <a:ext cx="4110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فرضيه‌ها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نشان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مي‌دادند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كه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دليل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مثال‌هاي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متخاصم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غيرخطي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بودن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شديد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شبكه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هاي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عصبي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عميق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است.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84824C4-0175-4016-8F25-0A66FD64C052}"/>
              </a:ext>
            </a:extLst>
          </p:cNvPr>
          <p:cNvCxnSpPr>
            <a:cxnSpLocks/>
            <a:stCxn id="256" idx="6"/>
          </p:cNvCxnSpPr>
          <p:nvPr/>
        </p:nvCxnSpPr>
        <p:spPr>
          <a:xfrm>
            <a:off x="7846772" y="3519321"/>
            <a:ext cx="334191" cy="734950"/>
          </a:xfrm>
          <a:prstGeom prst="line">
            <a:avLst/>
          </a:prstGeom>
          <a:ln w="158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25C31CF-53F4-43F3-BF93-E4ABDEEED2EB}"/>
              </a:ext>
            </a:extLst>
          </p:cNvPr>
          <p:cNvSpPr txBox="1"/>
          <p:nvPr/>
        </p:nvSpPr>
        <p:spPr>
          <a:xfrm>
            <a:off x="7777356" y="4398958"/>
            <a:ext cx="4204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مطالعات صورت گرفته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نشان‌داده‌اند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که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طبقه‌بندی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کننده‌های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مبتنی بر یادگیری ماشین مدرن در برابر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مثال‌های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متخاصم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اسیب‌پذیر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هستند.</a:t>
            </a:r>
            <a:endParaRPr lang="en-US" sz="20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BB6EDAC-44EE-4E2C-BD2A-EEAB2BC72CEF}"/>
              </a:ext>
            </a:extLst>
          </p:cNvPr>
          <p:cNvSpPr txBox="1"/>
          <p:nvPr/>
        </p:nvSpPr>
        <p:spPr>
          <a:xfrm>
            <a:off x="7757962" y="2017495"/>
            <a:ext cx="4204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بیش از 100 مقاله در زمینه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مثال‌های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متخاصم و آموزش متخاصم مورد مطالعه قرار گرفته است.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D0E3DA7-1A72-4F2D-A464-ACEE8BC9AFBB}"/>
              </a:ext>
            </a:extLst>
          </p:cNvPr>
          <p:cNvSpPr/>
          <p:nvPr/>
        </p:nvSpPr>
        <p:spPr>
          <a:xfrm>
            <a:off x="5679788" y="1491168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2920F27-EABA-4934-AAAE-D42E44BA6719}"/>
              </a:ext>
            </a:extLst>
          </p:cNvPr>
          <p:cNvGrpSpPr/>
          <p:nvPr/>
        </p:nvGrpSpPr>
        <p:grpSpPr>
          <a:xfrm>
            <a:off x="4021699" y="1684747"/>
            <a:ext cx="3880338" cy="4261848"/>
            <a:chOff x="5369718" y="2683668"/>
            <a:chExt cx="1452563" cy="1595377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381460EB-0221-4574-854A-F9A1F9FBE82E}"/>
                </a:ext>
              </a:extLst>
            </p:cNvPr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D4C9CFC-EDBA-49A8-9EFF-B37982EA7FC5}"/>
                </a:ext>
              </a:extLst>
            </p:cNvPr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18D663F-4063-4DA0-9B23-0DF32C5C66BA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2DEEA77-A59E-4AFC-806F-29DCE3D267D4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23891AC-BCCE-456B-82A2-3D7B85710B28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CC96CFF-19D9-4E00-9772-6CF7CB85B5E6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52D5D15-041F-491A-BFDF-27A76B6760A6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D9E9237-0808-4EB0-BE86-0E994BBBF8C7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4ECBF516-707B-4F6C-A566-C02221759F53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3E3F526A-E308-4BEB-9E4D-7C65544A00FA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26D9EB6-D387-403D-81EE-29BF64F0299E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0F21B51C-9EA3-4369-BDDA-EB622A7311B3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4261AE4-3D51-416D-A878-077335BB1535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2D80C65-997E-4831-9F1F-D2CEA7235386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74D79B5-2964-4027-8894-4186744C6999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AE0D292-D013-4E9C-8ECB-D183ED9F68EA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CD3D47F-725E-4E8D-89A1-FF631712099B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E53C53F-EED3-4D73-A5EF-B02A02F73D9F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F8204E2-CC71-4255-B635-B1617C867C85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5397406-FF4F-45F2-90A0-1927A5C8F20A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B860376-2A45-4BE1-9A11-B96B9FFC4B96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4A17700-0E30-4052-A7EF-CE77766C138C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7E920A2-D45A-4076-8908-84C98028BA62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AE5B4441-5375-43C5-9E74-6FCCDBF06044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CB70B92-E98E-4570-AA87-048326E88B46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224F1F3-48ED-4137-ABF7-FB383742F30A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</p:grpSp>
      <p:sp>
        <p:nvSpPr>
          <p:cNvPr id="254" name="Oval 253">
            <a:extLst>
              <a:ext uri="{FF2B5EF4-FFF2-40B4-BE49-F238E27FC236}">
                <a16:creationId xmlns:a16="http://schemas.microsoft.com/office/drawing/2014/main" id="{83B08913-318D-4B61-B963-6E23D7783BDE}"/>
              </a:ext>
            </a:extLst>
          </p:cNvPr>
          <p:cNvSpPr/>
          <p:nvPr/>
        </p:nvSpPr>
        <p:spPr>
          <a:xfrm>
            <a:off x="5998519" y="2629992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14D2004D-6796-44A3-9F51-3AC414AEAA49}"/>
              </a:ext>
            </a:extLst>
          </p:cNvPr>
          <p:cNvCxnSpPr>
            <a:cxnSpLocks/>
            <a:endCxn id="254" idx="6"/>
          </p:cNvCxnSpPr>
          <p:nvPr/>
        </p:nvCxnSpPr>
        <p:spPr>
          <a:xfrm flipH="1">
            <a:off x="6448178" y="1823868"/>
            <a:ext cx="1621011" cy="1030954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C67C63BC-AC04-4589-9CAC-DB5B30059C3E}"/>
              </a:ext>
            </a:extLst>
          </p:cNvPr>
          <p:cNvSpPr/>
          <p:nvPr/>
        </p:nvSpPr>
        <p:spPr>
          <a:xfrm>
            <a:off x="7397113" y="3294491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673EB70B-EC49-4262-9D46-D9B085987F2D}"/>
              </a:ext>
            </a:extLst>
          </p:cNvPr>
          <p:cNvSpPr/>
          <p:nvPr/>
        </p:nvSpPr>
        <p:spPr>
          <a:xfrm>
            <a:off x="5672153" y="4398958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F2A52782-CD86-4CDB-9D82-29C7105A6982}"/>
              </a:ext>
            </a:extLst>
          </p:cNvPr>
          <p:cNvCxnSpPr>
            <a:cxnSpLocks/>
            <a:endCxn id="257" idx="2"/>
          </p:cNvCxnSpPr>
          <p:nvPr/>
        </p:nvCxnSpPr>
        <p:spPr>
          <a:xfrm>
            <a:off x="4045143" y="4222394"/>
            <a:ext cx="1627010" cy="40139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BC5ECB0-22D0-4B05-B347-0A28BA9BDC58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7/28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958223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2DA4EE1-5E00-495B-82FC-8022D7DA9FD9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585B-9BE3-47B7-A196-BE156928D905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48F7CA9-4978-48F7-A389-3EFDF46B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معرفی </a:t>
            </a:r>
            <a:r>
              <a:rPr lang="fa-IR" dirty="0" err="1">
                <a:cs typeface="B Koodak" panose="00000700000000000000" pitchFamily="2" charset="-78"/>
              </a:rPr>
              <a:t>مثال‌های</a:t>
            </a:r>
            <a:r>
              <a:rPr lang="fa-IR" dirty="0">
                <a:cs typeface="B Koodak" panose="00000700000000000000" pitchFamily="2" charset="-78"/>
              </a:rPr>
              <a:t> خصمانه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8016C5-384A-46A9-B94F-9E9197F8C98D}"/>
              </a:ext>
            </a:extLst>
          </p:cNvPr>
          <p:cNvSpPr/>
          <p:nvPr/>
        </p:nvSpPr>
        <p:spPr>
          <a:xfrm>
            <a:off x="5129146" y="3863968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58349D-F03E-4603-8BF2-FF505BA7B269}"/>
              </a:ext>
            </a:extLst>
          </p:cNvPr>
          <p:cNvSpPr/>
          <p:nvPr/>
        </p:nvSpPr>
        <p:spPr>
          <a:xfrm>
            <a:off x="6471646" y="3003256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F799A9-998E-443D-AB6C-323847118402}"/>
              </a:ext>
            </a:extLst>
          </p:cNvPr>
          <p:cNvSpPr/>
          <p:nvPr/>
        </p:nvSpPr>
        <p:spPr>
          <a:xfrm>
            <a:off x="5129146" y="2142542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9" name="Freeform 65">
            <a:extLst>
              <a:ext uri="{FF2B5EF4-FFF2-40B4-BE49-F238E27FC236}">
                <a16:creationId xmlns:a16="http://schemas.microsoft.com/office/drawing/2014/main" id="{9C3826F2-083F-4C8A-AE87-D5D66E8FB51A}"/>
              </a:ext>
            </a:extLst>
          </p:cNvPr>
          <p:cNvSpPr/>
          <p:nvPr/>
        </p:nvSpPr>
        <p:spPr>
          <a:xfrm flipV="1">
            <a:off x="6001396" y="3369992"/>
            <a:ext cx="1800000" cy="800704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0" name="Freeform 66">
            <a:extLst>
              <a:ext uri="{FF2B5EF4-FFF2-40B4-BE49-F238E27FC236}">
                <a16:creationId xmlns:a16="http://schemas.microsoft.com/office/drawing/2014/main" id="{19C65AEF-EF7E-4492-926B-524161715042}"/>
              </a:ext>
            </a:extLst>
          </p:cNvPr>
          <p:cNvSpPr/>
          <p:nvPr/>
        </p:nvSpPr>
        <p:spPr>
          <a:xfrm flipH="1" flipV="1">
            <a:off x="4506995" y="2596106"/>
            <a:ext cx="1800000" cy="748982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47869-398E-484F-AB38-A68F3B496C29}"/>
              </a:ext>
            </a:extLst>
          </p:cNvPr>
          <p:cNvSpPr txBox="1"/>
          <p:nvPr/>
        </p:nvSpPr>
        <p:spPr>
          <a:xfrm>
            <a:off x="8093367" y="3155448"/>
            <a:ext cx="337438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درک وظایف مدل یادگیری ماشین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7BF08-36E8-4097-B65A-BBB994165E47}"/>
              </a:ext>
            </a:extLst>
          </p:cNvPr>
          <p:cNvSpPr txBox="1"/>
          <p:nvPr/>
        </p:nvSpPr>
        <p:spPr>
          <a:xfrm>
            <a:off x="1733960" y="4053050"/>
            <a:ext cx="31393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شناخت </a:t>
            </a:r>
            <a:r>
              <a:rPr lang="fa-I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مثال‌های</a:t>
            </a:r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خصمانه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14" name="Graphic 13" descr="Presentation with pie chart with solid fill">
            <a:extLst>
              <a:ext uri="{FF2B5EF4-FFF2-40B4-BE49-F238E27FC236}">
                <a16:creationId xmlns:a16="http://schemas.microsoft.com/office/drawing/2014/main" id="{B9740012-1BD6-47FB-B51D-5AA92DD62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2548" y="3109955"/>
            <a:ext cx="607177" cy="607177"/>
          </a:xfrm>
          <a:prstGeom prst="rect">
            <a:avLst/>
          </a:prstGeom>
        </p:spPr>
      </p:pic>
      <p:pic>
        <p:nvPicPr>
          <p:cNvPr id="15" name="Graphic 14" descr="Theatre with solid fill">
            <a:extLst>
              <a:ext uri="{FF2B5EF4-FFF2-40B4-BE49-F238E27FC236}">
                <a16:creationId xmlns:a16="http://schemas.microsoft.com/office/drawing/2014/main" id="{63D711C9-2C41-47FB-BDEC-F7C456D89D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1096" y="3985176"/>
            <a:ext cx="505080" cy="5050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28B667-6112-4CB1-91AA-00CCF7F8D46B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8/28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17" name="Graphic 16" descr="Clipboard with solid fill">
            <a:extLst>
              <a:ext uri="{FF2B5EF4-FFF2-40B4-BE49-F238E27FC236}">
                <a16:creationId xmlns:a16="http://schemas.microsoft.com/office/drawing/2014/main" id="{66FA2816-657A-4900-BA2A-8228D03874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7668" y="2257779"/>
            <a:ext cx="518508" cy="5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2967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2851806" y="542303"/>
            <a:ext cx="6488387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a-IR" sz="2800" dirty="0">
                <a:solidFill>
                  <a:schemeClr val="bg1"/>
                </a:solidFill>
                <a:cs typeface="B Koodak" panose="00000700000000000000" pitchFamily="2" charset="-78"/>
              </a:rPr>
              <a:t>کارهایی که یادگیری ماشین بهتر از </a:t>
            </a:r>
            <a:r>
              <a:rPr lang="fa-IR" sz="2800" dirty="0" err="1">
                <a:solidFill>
                  <a:schemeClr val="bg1"/>
                </a:solidFill>
                <a:cs typeface="B Koodak" panose="00000700000000000000" pitchFamily="2" charset="-78"/>
              </a:rPr>
              <a:t>انسان‌ها</a:t>
            </a:r>
            <a:r>
              <a:rPr lang="fa-IR" sz="28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800" dirty="0" err="1">
                <a:solidFill>
                  <a:schemeClr val="bg1"/>
                </a:solidFill>
                <a:cs typeface="B Koodak" panose="00000700000000000000" pitchFamily="2" charset="-78"/>
              </a:rPr>
              <a:t>می‌دهند</a:t>
            </a:r>
            <a:endParaRPr lang="en-US" sz="28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793757" y="125951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3608236" y="1259516"/>
            <a:ext cx="589085" cy="589086"/>
            <a:chOff x="1582613" y="2878560"/>
            <a:chExt cx="589085" cy="5890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78561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6" y="2652597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809868" y="3201666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3608235" y="3201666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" descr="Face recognition with OpenCV, Python, and deep learning - PyImageSearch">
            <a:extLst>
              <a:ext uri="{FF2B5EF4-FFF2-40B4-BE49-F238E27FC236}">
                <a16:creationId xmlns:a16="http://schemas.microsoft.com/office/drawing/2014/main" id="{11D99322-85A0-4B13-9172-8AA86CE04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5622" r="2098" b="1804"/>
          <a:stretch/>
        </p:blipFill>
        <p:spPr bwMode="auto">
          <a:xfrm>
            <a:off x="936697" y="1396676"/>
            <a:ext cx="3133796" cy="225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F9174B0-AB0A-4C3B-B203-0678BC773E44}"/>
              </a:ext>
            </a:extLst>
          </p:cNvPr>
          <p:cNvGrpSpPr/>
          <p:nvPr/>
        </p:nvGrpSpPr>
        <p:grpSpPr>
          <a:xfrm>
            <a:off x="809868" y="3968354"/>
            <a:ext cx="589085" cy="589085"/>
            <a:chOff x="1582614" y="2839915"/>
            <a:chExt cx="589085" cy="58908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977C13-3B7A-42B2-8CFA-DF40AEEE420F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11632FB-F7E9-4921-B438-1CA1334D3726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90DF09-7F33-45BD-89D4-875D365AF541}"/>
              </a:ext>
            </a:extLst>
          </p:cNvPr>
          <p:cNvGrpSpPr/>
          <p:nvPr/>
        </p:nvGrpSpPr>
        <p:grpSpPr>
          <a:xfrm rot="5400000">
            <a:off x="3624347" y="3968354"/>
            <a:ext cx="589085" cy="589086"/>
            <a:chOff x="1582613" y="2878560"/>
            <a:chExt cx="589085" cy="58908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55A9113-02DB-43B3-93FF-94FFB51DBD97}"/>
                </a:ext>
              </a:extLst>
            </p:cNvPr>
            <p:cNvSpPr/>
            <p:nvPr/>
          </p:nvSpPr>
          <p:spPr>
            <a:xfrm>
              <a:off x="1582614" y="2878561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24B3F2B-97A6-475A-AD51-2D44F389E938}"/>
                </a:ext>
              </a:extLst>
            </p:cNvPr>
            <p:cNvSpPr/>
            <p:nvPr/>
          </p:nvSpPr>
          <p:spPr>
            <a:xfrm rot="5400000">
              <a:off x="1808576" y="2652597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7F234B0-F7B2-4787-B718-8008B02E6E39}"/>
              </a:ext>
            </a:extLst>
          </p:cNvPr>
          <p:cNvGrpSpPr/>
          <p:nvPr/>
        </p:nvGrpSpPr>
        <p:grpSpPr>
          <a:xfrm flipV="1">
            <a:off x="825979" y="5910504"/>
            <a:ext cx="589085" cy="589085"/>
            <a:chOff x="1582614" y="2839915"/>
            <a:chExt cx="589085" cy="5890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AFF1853-7224-4A93-A804-4D5E8B2984E4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52F48E-8BEE-4845-AC00-DE0B59CADF09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3F9480-05CE-460A-829F-E359D0E7D53D}"/>
              </a:ext>
            </a:extLst>
          </p:cNvPr>
          <p:cNvGrpSpPr/>
          <p:nvPr/>
        </p:nvGrpSpPr>
        <p:grpSpPr>
          <a:xfrm rot="16200000" flipV="1">
            <a:off x="3624346" y="5910504"/>
            <a:ext cx="589085" cy="589085"/>
            <a:chOff x="1582614" y="2839915"/>
            <a:chExt cx="589085" cy="58908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602BAFE-626D-42FC-8669-412F2906810B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BAC8DBC-5A4E-4FDB-B9AB-8C6A8D9AEC9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6" descr="Object detection - Wikipedia">
            <a:extLst>
              <a:ext uri="{FF2B5EF4-FFF2-40B4-BE49-F238E27FC236}">
                <a16:creationId xmlns:a16="http://schemas.microsoft.com/office/drawing/2014/main" id="{DCF22DB1-3C96-454D-89D1-A147D6316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60"/>
          <a:stretch/>
        </p:blipFill>
        <p:spPr bwMode="auto">
          <a:xfrm>
            <a:off x="947028" y="4102847"/>
            <a:ext cx="3145355" cy="225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CCD0B6-632C-4F83-BE48-B6DAB79E2612}"/>
              </a:ext>
            </a:extLst>
          </p:cNvPr>
          <p:cNvSpPr/>
          <p:nvPr/>
        </p:nvSpPr>
        <p:spPr>
          <a:xfrm>
            <a:off x="4925735" y="2311023"/>
            <a:ext cx="2592198" cy="430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Koodak" panose="00000700000000000000" pitchFamily="2" charset="-78"/>
              </a:rPr>
              <a:t>تشخیص چهره و </a:t>
            </a:r>
            <a:r>
              <a:rPr lang="fa-IR" dirty="0" err="1">
                <a:cs typeface="B Koodak" panose="00000700000000000000" pitchFamily="2" charset="-78"/>
              </a:rPr>
              <a:t>اشیاء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27BA0-574C-4B17-A896-4C67FC708455}"/>
              </a:ext>
            </a:extLst>
          </p:cNvPr>
          <p:cNvSpPr/>
          <p:nvPr/>
        </p:nvSpPr>
        <p:spPr>
          <a:xfrm>
            <a:off x="4925735" y="5017193"/>
            <a:ext cx="2592198" cy="430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Koodak" panose="00000700000000000000" pitchFamily="2" charset="-78"/>
              </a:rPr>
              <a:t>حل کردن </a:t>
            </a:r>
            <a:r>
              <a:rPr lang="fa-IR" dirty="0" err="1">
                <a:cs typeface="B Koodak" panose="00000700000000000000" pitchFamily="2" charset="-78"/>
              </a:rPr>
              <a:t>کپچا</a:t>
            </a:r>
            <a:endParaRPr lang="en-US" dirty="0">
              <a:cs typeface="B Koodak" panose="00000700000000000000" pitchFamily="2" charset="-78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9673F08-9A58-4855-B70A-82427C27DAD9}"/>
              </a:ext>
            </a:extLst>
          </p:cNvPr>
          <p:cNvGrpSpPr/>
          <p:nvPr/>
        </p:nvGrpSpPr>
        <p:grpSpPr>
          <a:xfrm>
            <a:off x="8662943" y="2529132"/>
            <a:ext cx="589085" cy="589085"/>
            <a:chOff x="1582614" y="2839915"/>
            <a:chExt cx="589085" cy="58908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66D6DFF-DBA6-423A-8ECD-07258F03858B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1C9D24E-E2C3-46D1-9039-871C531FAD61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84BCF-E6A7-4DD9-9864-D973F5749718}"/>
              </a:ext>
            </a:extLst>
          </p:cNvPr>
          <p:cNvGrpSpPr/>
          <p:nvPr/>
        </p:nvGrpSpPr>
        <p:grpSpPr>
          <a:xfrm rot="5400000">
            <a:off x="10917885" y="2532190"/>
            <a:ext cx="589085" cy="589086"/>
            <a:chOff x="1582613" y="2878560"/>
            <a:chExt cx="589085" cy="589086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E2C45FD-40A5-43FE-B661-D709F84F0222}"/>
                </a:ext>
              </a:extLst>
            </p:cNvPr>
            <p:cNvSpPr/>
            <p:nvPr/>
          </p:nvSpPr>
          <p:spPr>
            <a:xfrm>
              <a:off x="1582614" y="2878561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C2546FF-ADD2-4685-A4AA-BD921531A722}"/>
                </a:ext>
              </a:extLst>
            </p:cNvPr>
            <p:cNvSpPr/>
            <p:nvPr/>
          </p:nvSpPr>
          <p:spPr>
            <a:xfrm rot="5400000">
              <a:off x="1808576" y="2652597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6A834E-F1D3-465F-9AE3-BB94B5DB2244}"/>
              </a:ext>
            </a:extLst>
          </p:cNvPr>
          <p:cNvGrpSpPr/>
          <p:nvPr/>
        </p:nvGrpSpPr>
        <p:grpSpPr>
          <a:xfrm flipV="1">
            <a:off x="8662394" y="4463284"/>
            <a:ext cx="589085" cy="589085"/>
            <a:chOff x="1582614" y="2839915"/>
            <a:chExt cx="589085" cy="58908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2956FAF-0E8C-40E5-8A8F-1757753F2AB5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CAD1A55-4AA7-4820-86CC-6789D1ED0763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961852A-F4BB-4799-8DDD-F2A3C2F0B8B8}"/>
              </a:ext>
            </a:extLst>
          </p:cNvPr>
          <p:cNvGrpSpPr/>
          <p:nvPr/>
        </p:nvGrpSpPr>
        <p:grpSpPr>
          <a:xfrm rot="16200000" flipV="1">
            <a:off x="10911892" y="4463284"/>
            <a:ext cx="589085" cy="589085"/>
            <a:chOff x="1582614" y="2839915"/>
            <a:chExt cx="589085" cy="58908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85DC88C-95E0-482C-8EB4-A398C59CB54C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F90DEE-D9CD-4033-87F0-594D9670B8A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4" name="Picture 6" descr="neural networks - Crack CAPTCHA using deep learning - Mathematica Stack  Exchange">
            <a:extLst>
              <a:ext uri="{FF2B5EF4-FFF2-40B4-BE49-F238E27FC236}">
                <a16:creationId xmlns:a16="http://schemas.microsoft.com/office/drawing/2014/main" id="{DD406073-43EE-4FE3-9911-78FB9A57A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18"/>
          <a:stretch/>
        </p:blipFill>
        <p:spPr bwMode="auto">
          <a:xfrm>
            <a:off x="8783443" y="2662295"/>
            <a:ext cx="2592198" cy="225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6C50E1-6C68-4DA2-AADB-5B3CA4712A2F}"/>
              </a:ext>
            </a:extLst>
          </p:cNvPr>
          <p:cNvCxnSpPr>
            <a:cxnSpLocks/>
            <a:stCxn id="21" idx="3"/>
            <a:endCxn id="3" idx="1"/>
          </p:cNvCxnSpPr>
          <p:nvPr/>
        </p:nvCxnSpPr>
        <p:spPr>
          <a:xfrm>
            <a:off x="4070493" y="2526467"/>
            <a:ext cx="8552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C2B3E8A-F046-4076-8F55-44E37D4CC9BE}"/>
              </a:ext>
            </a:extLst>
          </p:cNvPr>
          <p:cNvCxnSpPr>
            <a:stCxn id="3" idx="1"/>
            <a:endCxn id="49" idx="3"/>
          </p:cNvCxnSpPr>
          <p:nvPr/>
        </p:nvCxnSpPr>
        <p:spPr>
          <a:xfrm flipH="1">
            <a:off x="4092383" y="2526467"/>
            <a:ext cx="833352" cy="2706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B5B227B-DC26-48AD-B4F8-F2958319B4DE}"/>
              </a:ext>
            </a:extLst>
          </p:cNvPr>
          <p:cNvCxnSpPr>
            <a:stCxn id="50" idx="3"/>
            <a:endCxn id="2054" idx="1"/>
          </p:cNvCxnSpPr>
          <p:nvPr/>
        </p:nvCxnSpPr>
        <p:spPr>
          <a:xfrm flipV="1">
            <a:off x="7517933" y="3790751"/>
            <a:ext cx="1265510" cy="1441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A727E2B-D199-48C8-ABE0-ABB8896F9DFC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9/28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5424</TotalTime>
  <Words>1027</Words>
  <Application>Microsoft Macintosh PowerPoint</Application>
  <PresentationFormat>Widescreen</PresentationFormat>
  <Paragraphs>194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MySans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bardia.ardakanian@gmail.com</cp:lastModifiedBy>
  <cp:revision>249</cp:revision>
  <dcterms:created xsi:type="dcterms:W3CDTF">2018-04-24T17:14:44Z</dcterms:created>
  <dcterms:modified xsi:type="dcterms:W3CDTF">2022-06-11T01:37:12Z</dcterms:modified>
</cp:coreProperties>
</file>