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embeddedFontLst>
    <p:embeddedFont>
      <p:font typeface="Quattrocento"/>
      <p:regular r:id="rId28"/>
      <p:bold r:id="rId29"/>
    </p:embeddedFon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Quattrocento-regular.fntdata"/><Relationship Id="rId27" Type="http://schemas.openxmlformats.org/officeDocument/2006/relationships/slide" Target="slides/slide21.xml"/><Relationship Id="rId5" Type="http://schemas.openxmlformats.org/officeDocument/2006/relationships/notesMaster" Target="notesMasters/notesMaster.xml"/><Relationship Id="rId6" Type="http://schemas.openxmlformats.org/officeDocument/2006/relationships/slide" Target="slides/slide.xml"/><Relationship Id="rId29" Type="http://schemas.openxmlformats.org/officeDocument/2006/relationships/font" Target="fonts/Quattrocen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14" name="Shape 3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2" name="Shape 3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30" name="Shape 3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39" name="Shape 3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7" name="Shape 3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55" name="Shape 3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63" name="Shape 3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71" name="Shape 3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79" name="Shape 3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8" name="Shape 2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4" name="Shape 2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82" name="Shape 2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79" name="Shape 79"/>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0" name="Shape 80"/>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81" name="Shape 81"/>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2" name="Shape 82"/>
        <p:cNvGrpSpPr/>
        <p:nvPr/>
      </p:nvGrpSpPr>
      <p:grpSpPr>
        <a:xfrm>
          <a:off x="0" y="0"/>
          <a:ext cx="0" cy="0"/>
          <a:chOff x="0" y="0"/>
          <a:chExt cx="0" cy="0"/>
        </a:xfrm>
      </p:grpSpPr>
      <p:sp>
        <p:nvSpPr>
          <p:cNvPr id="83" name="Shape 83"/>
          <p:cNvSpPr txBox="1"/>
          <p:nvPr>
            <p:ph type="title"/>
          </p:nvPr>
        </p:nvSpPr>
        <p:spPr>
          <a:xfrm rot="5400000">
            <a:off x="5267325" y="2600324"/>
            <a:ext cx="5105399" cy="1885950"/>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4" name="Shape 84"/>
          <p:cNvSpPr txBox="1"/>
          <p:nvPr>
            <p:ph idx="1" type="body"/>
          </p:nvPr>
        </p:nvSpPr>
        <p:spPr>
          <a:xfrm rot="5400000">
            <a:off x="1419225" y="790574"/>
            <a:ext cx="5105399" cy="5505450"/>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5" name="Shape 8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86" name="Shape 8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1" name="Shape 201"/>
        <p:cNvGrpSpPr/>
        <p:nvPr/>
      </p:nvGrpSpPr>
      <p:grpSpPr>
        <a:xfrm>
          <a:off x="0" y="0"/>
          <a:ext cx="0" cy="0"/>
          <a:chOff x="0" y="0"/>
          <a:chExt cx="0" cy="0"/>
        </a:xfrm>
      </p:grpSpPr>
      <p:sp>
        <p:nvSpPr>
          <p:cNvPr id="202" name="Shape 202"/>
          <p:cNvSpPr txBox="1"/>
          <p:nvPr>
            <p:ph type="ctrTitle"/>
          </p:nvPr>
        </p:nvSpPr>
        <p:spPr>
          <a:xfrm>
            <a:off x="779462" y="1447800"/>
            <a:ext cx="7678736" cy="1081088"/>
          </a:xfrm>
          <a:prstGeom prst="rect">
            <a:avLst/>
          </a:prstGeom>
          <a:noFill/>
          <a:ln>
            <a:noFill/>
          </a:ln>
        </p:spPr>
        <p:txBody>
          <a:bodyPr anchorCtr="0" anchor="b" bIns="91425" lIns="91425" rIns="91425" tIns="91425"/>
          <a:lstStyle>
            <a:lvl1pPr indent="0" lvl="0" marL="0" marR="0" rtl="0" algn="r">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203" name="Shape 203"/>
          <p:cNvSpPr txBox="1"/>
          <p:nvPr>
            <p:ph idx="1" type="subTitle"/>
          </p:nvPr>
        </p:nvSpPr>
        <p:spPr>
          <a:xfrm>
            <a:off x="4021137" y="2860675"/>
            <a:ext cx="4437062" cy="3114675"/>
          </a:xfrm>
          <a:prstGeom prst="rect">
            <a:avLst/>
          </a:prstGeom>
          <a:noFill/>
          <a:ln>
            <a:noFill/>
          </a:ln>
        </p:spPr>
        <p:txBody>
          <a:bodyPr anchorCtr="0" anchor="t" bIns="91425" lIns="91425" rIns="91425" tIns="91425"/>
          <a:lstStyle>
            <a:lvl1pPr indent="0" lvl="0" marL="0" marR="0" rtl="0" algn="l">
              <a:spcBef>
                <a:spcPts val="480"/>
              </a:spcBef>
              <a:spcAft>
                <a:spcPts val="0"/>
              </a:spcAft>
              <a:buClr>
                <a:schemeClr val="folHlink"/>
              </a:buClr>
              <a:buFont typeface="Noto Symbol"/>
              <a:buNone/>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204" name="Shape 204"/>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5" name="Shape 205"/>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6" name="Shape 206"/>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9" name="Shape 89"/>
          <p:cNvSpPr txBox="1"/>
          <p:nvPr>
            <p:ph idx="1" type="body"/>
          </p:nvPr>
        </p:nvSpPr>
        <p:spPr>
          <a:xfrm rot="5400000">
            <a:off x="3200400" y="533400"/>
            <a:ext cx="4190999" cy="69341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90" name="Shape 90"/>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91" name="Shape 91"/>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1792288" y="612775"/>
            <a:ext cx="5486399" cy="4114800"/>
          </a:xfrm>
          <a:prstGeom prst="rect">
            <a:avLst/>
          </a:prstGeom>
          <a:noFill/>
          <a:ln>
            <a:noFill/>
          </a:ln>
        </p:spPr>
      </p:sp>
      <p:sp>
        <p:nvSpPr>
          <p:cNvPr id="95" name="Shape 9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96" name="Shape 96"/>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97" name="Shape 97"/>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sp>
        <p:nvSpPr>
          <p:cNvPr id="99" name="Shape 9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1" name="Shape 10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02" name="Shape 102"/>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03" name="Shape 103"/>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4" name="Shape 104"/>
        <p:cNvGrpSpPr/>
        <p:nvPr/>
      </p:nvGrpSpPr>
      <p:grpSpPr>
        <a:xfrm>
          <a:off x="0" y="0"/>
          <a:ext cx="0" cy="0"/>
          <a:chOff x="0" y="0"/>
          <a:chExt cx="0" cy="0"/>
        </a:xfrm>
      </p:grpSpPr>
      <p:sp>
        <p:nvSpPr>
          <p:cNvPr id="105" name="Shape 10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06" name="Shape 10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7" name="Shape 107"/>
        <p:cNvGrpSpPr/>
        <p:nvPr/>
      </p:nvGrpSpPr>
      <p:grpSpPr>
        <a:xfrm>
          <a:off x="0" y="0"/>
          <a:ext cx="0" cy="0"/>
          <a:chOff x="0" y="0"/>
          <a:chExt cx="0" cy="0"/>
        </a:xfrm>
      </p:grpSpPr>
      <p:sp>
        <p:nvSpPr>
          <p:cNvPr id="108" name="Shape 10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09" name="Shape 109"/>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0" name="Shape 110"/>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4" name="Shape 11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6" name="Shape 11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7" name="Shape 117"/>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8" name="Shape 118"/>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9" name="Shape 119"/>
        <p:cNvGrpSpPr/>
        <p:nvPr/>
      </p:nvGrpSpPr>
      <p:grpSpPr>
        <a:xfrm>
          <a:off x="0" y="0"/>
          <a:ext cx="0" cy="0"/>
          <a:chOff x="0" y="0"/>
          <a:chExt cx="0" cy="0"/>
        </a:xfrm>
      </p:grpSpPr>
      <p:sp>
        <p:nvSpPr>
          <p:cNvPr id="120" name="Shape 120"/>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21" name="Shape 121"/>
          <p:cNvSpPr txBox="1"/>
          <p:nvPr>
            <p:ph idx="1" type="body"/>
          </p:nvPr>
        </p:nvSpPr>
        <p:spPr>
          <a:xfrm>
            <a:off x="18288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2" name="Shape 122"/>
          <p:cNvSpPr txBox="1"/>
          <p:nvPr>
            <p:ph idx="2" type="body"/>
          </p:nvPr>
        </p:nvSpPr>
        <p:spPr>
          <a:xfrm>
            <a:off x="53721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3" name="Shape 123"/>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24" name="Shape 124"/>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5" name="Shape 125"/>
        <p:cNvGrpSpPr/>
        <p:nvPr/>
      </p:nvGrpSpPr>
      <p:grpSpPr>
        <a:xfrm>
          <a:off x="0" y="0"/>
          <a:ext cx="0" cy="0"/>
          <a:chOff x="0" y="0"/>
          <a:chExt cx="0" cy="0"/>
        </a:xfrm>
      </p:grpSpPr>
      <p:sp>
        <p:nvSpPr>
          <p:cNvPr id="126" name="Shape 126"/>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7" name="Shape 127"/>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28" name="Shape 128"/>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29" name="Shape 129"/>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1219200" y="-9525"/>
            <a:ext cx="7924798" cy="6867525"/>
            <a:chOff x="0" y="0"/>
            <a:chExt cx="9147173" cy="6867525"/>
          </a:xfrm>
        </p:grpSpPr>
        <p:sp>
          <p:nvSpPr>
            <p:cNvPr id="11" name="Shape 11"/>
            <p:cNvSpPr txBox="1"/>
            <p:nvPr/>
          </p:nvSpPr>
          <p:spPr>
            <a:xfrm>
              <a:off x="0"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2" name="Shape 12"/>
            <p:cNvSpPr txBox="1"/>
            <p:nvPr/>
          </p:nvSpPr>
          <p:spPr>
            <a:xfrm>
              <a:off x="15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 name="Shape 13"/>
            <p:cNvSpPr txBox="1"/>
            <p:nvPr/>
          </p:nvSpPr>
          <p:spPr>
            <a:xfrm>
              <a:off x="30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 name="Shape 14"/>
            <p:cNvSpPr txBox="1"/>
            <p:nvPr/>
          </p:nvSpPr>
          <p:spPr>
            <a:xfrm>
              <a:off x="45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 name="Shape 15"/>
            <p:cNvSpPr txBox="1"/>
            <p:nvPr/>
          </p:nvSpPr>
          <p:spPr>
            <a:xfrm>
              <a:off x="60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 name="Shape 16"/>
            <p:cNvSpPr txBox="1"/>
            <p:nvPr/>
          </p:nvSpPr>
          <p:spPr>
            <a:xfrm>
              <a:off x="76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 name="Shape 17"/>
            <p:cNvSpPr txBox="1"/>
            <p:nvPr/>
          </p:nvSpPr>
          <p:spPr>
            <a:xfrm>
              <a:off x="91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 name="Shape 18"/>
            <p:cNvSpPr txBox="1"/>
            <p:nvPr/>
          </p:nvSpPr>
          <p:spPr>
            <a:xfrm>
              <a:off x="106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 name="Shape 19"/>
            <p:cNvSpPr txBox="1"/>
            <p:nvPr/>
          </p:nvSpPr>
          <p:spPr>
            <a:xfrm>
              <a:off x="121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0" name="Shape 20"/>
            <p:cNvSpPr txBox="1"/>
            <p:nvPr/>
          </p:nvSpPr>
          <p:spPr>
            <a:xfrm>
              <a:off x="137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1" name="Shape 21"/>
            <p:cNvSpPr txBox="1"/>
            <p:nvPr/>
          </p:nvSpPr>
          <p:spPr>
            <a:xfrm>
              <a:off x="152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2" name="Shape 22"/>
            <p:cNvSpPr txBox="1"/>
            <p:nvPr/>
          </p:nvSpPr>
          <p:spPr>
            <a:xfrm>
              <a:off x="167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3" name="Shape 23"/>
            <p:cNvSpPr txBox="1"/>
            <p:nvPr/>
          </p:nvSpPr>
          <p:spPr>
            <a:xfrm>
              <a:off x="182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4" name="Shape 24"/>
            <p:cNvSpPr txBox="1"/>
            <p:nvPr/>
          </p:nvSpPr>
          <p:spPr>
            <a:xfrm>
              <a:off x="198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5" name="Shape 25"/>
            <p:cNvSpPr txBox="1"/>
            <p:nvPr/>
          </p:nvSpPr>
          <p:spPr>
            <a:xfrm>
              <a:off x="213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6" name="Shape 26"/>
            <p:cNvSpPr txBox="1"/>
            <p:nvPr/>
          </p:nvSpPr>
          <p:spPr>
            <a:xfrm>
              <a:off x="228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 name="Shape 27"/>
            <p:cNvSpPr txBox="1"/>
            <p:nvPr/>
          </p:nvSpPr>
          <p:spPr>
            <a:xfrm>
              <a:off x="243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8" name="Shape 28"/>
            <p:cNvSpPr txBox="1"/>
            <p:nvPr/>
          </p:nvSpPr>
          <p:spPr>
            <a:xfrm>
              <a:off x="259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9" name="Shape 29"/>
            <p:cNvSpPr txBox="1"/>
            <p:nvPr/>
          </p:nvSpPr>
          <p:spPr>
            <a:xfrm>
              <a:off x="274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 name="Shape 30"/>
            <p:cNvSpPr txBox="1"/>
            <p:nvPr/>
          </p:nvSpPr>
          <p:spPr>
            <a:xfrm>
              <a:off x="289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 name="Shape 31"/>
            <p:cNvSpPr txBox="1"/>
            <p:nvPr/>
          </p:nvSpPr>
          <p:spPr>
            <a:xfrm>
              <a:off x="304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2" name="Shape 32"/>
            <p:cNvSpPr txBox="1"/>
            <p:nvPr/>
          </p:nvSpPr>
          <p:spPr>
            <a:xfrm>
              <a:off x="320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3" name="Shape 33"/>
            <p:cNvSpPr txBox="1"/>
            <p:nvPr/>
          </p:nvSpPr>
          <p:spPr>
            <a:xfrm>
              <a:off x="335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4" name="Shape 34"/>
            <p:cNvSpPr txBox="1"/>
            <p:nvPr/>
          </p:nvSpPr>
          <p:spPr>
            <a:xfrm>
              <a:off x="350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5" name="Shape 35"/>
            <p:cNvSpPr txBox="1"/>
            <p:nvPr/>
          </p:nvSpPr>
          <p:spPr>
            <a:xfrm>
              <a:off x="365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6" name="Shape 36"/>
            <p:cNvSpPr txBox="1"/>
            <p:nvPr/>
          </p:nvSpPr>
          <p:spPr>
            <a:xfrm>
              <a:off x="381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 name="Shape 37"/>
            <p:cNvSpPr txBox="1"/>
            <p:nvPr/>
          </p:nvSpPr>
          <p:spPr>
            <a:xfrm>
              <a:off x="396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 name="Shape 38"/>
            <p:cNvSpPr txBox="1"/>
            <p:nvPr/>
          </p:nvSpPr>
          <p:spPr>
            <a:xfrm>
              <a:off x="411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 name="Shape 39"/>
            <p:cNvSpPr txBox="1"/>
            <p:nvPr/>
          </p:nvSpPr>
          <p:spPr>
            <a:xfrm>
              <a:off x="426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 name="Shape 40"/>
            <p:cNvSpPr txBox="1"/>
            <p:nvPr/>
          </p:nvSpPr>
          <p:spPr>
            <a:xfrm>
              <a:off x="441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 name="Shape 41"/>
            <p:cNvSpPr txBox="1"/>
            <p:nvPr/>
          </p:nvSpPr>
          <p:spPr>
            <a:xfrm>
              <a:off x="457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 name="Shape 42"/>
            <p:cNvSpPr txBox="1"/>
            <p:nvPr/>
          </p:nvSpPr>
          <p:spPr>
            <a:xfrm>
              <a:off x="472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 name="Shape 43"/>
            <p:cNvSpPr txBox="1"/>
            <p:nvPr/>
          </p:nvSpPr>
          <p:spPr>
            <a:xfrm>
              <a:off x="487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4" name="Shape 44"/>
            <p:cNvSpPr txBox="1"/>
            <p:nvPr/>
          </p:nvSpPr>
          <p:spPr>
            <a:xfrm>
              <a:off x="502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5" name="Shape 45"/>
            <p:cNvSpPr txBox="1"/>
            <p:nvPr/>
          </p:nvSpPr>
          <p:spPr>
            <a:xfrm>
              <a:off x="518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6" name="Shape 46"/>
            <p:cNvSpPr txBox="1"/>
            <p:nvPr/>
          </p:nvSpPr>
          <p:spPr>
            <a:xfrm>
              <a:off x="533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 name="Shape 47"/>
            <p:cNvSpPr txBox="1"/>
            <p:nvPr/>
          </p:nvSpPr>
          <p:spPr>
            <a:xfrm>
              <a:off x="548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8" name="Shape 48"/>
            <p:cNvSpPr txBox="1"/>
            <p:nvPr/>
          </p:nvSpPr>
          <p:spPr>
            <a:xfrm>
              <a:off x="563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9" name="Shape 49"/>
            <p:cNvSpPr txBox="1"/>
            <p:nvPr/>
          </p:nvSpPr>
          <p:spPr>
            <a:xfrm>
              <a:off x="579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0" name="Shape 50"/>
            <p:cNvSpPr txBox="1"/>
            <p:nvPr/>
          </p:nvSpPr>
          <p:spPr>
            <a:xfrm>
              <a:off x="594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1" name="Shape 51"/>
            <p:cNvSpPr txBox="1"/>
            <p:nvPr/>
          </p:nvSpPr>
          <p:spPr>
            <a:xfrm>
              <a:off x="609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2" name="Shape 52"/>
            <p:cNvSpPr txBox="1"/>
            <p:nvPr/>
          </p:nvSpPr>
          <p:spPr>
            <a:xfrm>
              <a:off x="624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3" name="Shape 53"/>
            <p:cNvSpPr txBox="1"/>
            <p:nvPr/>
          </p:nvSpPr>
          <p:spPr>
            <a:xfrm>
              <a:off x="640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4" name="Shape 54"/>
            <p:cNvSpPr txBox="1"/>
            <p:nvPr/>
          </p:nvSpPr>
          <p:spPr>
            <a:xfrm>
              <a:off x="655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5" name="Shape 55"/>
            <p:cNvSpPr txBox="1"/>
            <p:nvPr/>
          </p:nvSpPr>
          <p:spPr>
            <a:xfrm>
              <a:off x="670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6" name="Shape 56"/>
            <p:cNvSpPr txBox="1"/>
            <p:nvPr/>
          </p:nvSpPr>
          <p:spPr>
            <a:xfrm>
              <a:off x="685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7" name="Shape 57"/>
            <p:cNvSpPr txBox="1"/>
            <p:nvPr/>
          </p:nvSpPr>
          <p:spPr>
            <a:xfrm>
              <a:off x="701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8" name="Shape 58"/>
            <p:cNvSpPr txBox="1"/>
            <p:nvPr/>
          </p:nvSpPr>
          <p:spPr>
            <a:xfrm>
              <a:off x="716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9" name="Shape 59"/>
            <p:cNvSpPr txBox="1"/>
            <p:nvPr/>
          </p:nvSpPr>
          <p:spPr>
            <a:xfrm>
              <a:off x="731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0" name="Shape 60"/>
            <p:cNvSpPr txBox="1"/>
            <p:nvPr/>
          </p:nvSpPr>
          <p:spPr>
            <a:xfrm>
              <a:off x="746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1" name="Shape 61"/>
            <p:cNvSpPr txBox="1"/>
            <p:nvPr/>
          </p:nvSpPr>
          <p:spPr>
            <a:xfrm>
              <a:off x="762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 name="Shape 62"/>
            <p:cNvSpPr txBox="1"/>
            <p:nvPr/>
          </p:nvSpPr>
          <p:spPr>
            <a:xfrm>
              <a:off x="777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3" name="Shape 63"/>
            <p:cNvSpPr txBox="1"/>
            <p:nvPr/>
          </p:nvSpPr>
          <p:spPr>
            <a:xfrm>
              <a:off x="792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4" name="Shape 64"/>
            <p:cNvSpPr txBox="1"/>
            <p:nvPr/>
          </p:nvSpPr>
          <p:spPr>
            <a:xfrm>
              <a:off x="807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5" name="Shape 65"/>
            <p:cNvSpPr txBox="1"/>
            <p:nvPr/>
          </p:nvSpPr>
          <p:spPr>
            <a:xfrm>
              <a:off x="822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6" name="Shape 66"/>
            <p:cNvSpPr txBox="1"/>
            <p:nvPr/>
          </p:nvSpPr>
          <p:spPr>
            <a:xfrm>
              <a:off x="838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7" name="Shape 67"/>
            <p:cNvSpPr txBox="1"/>
            <p:nvPr/>
          </p:nvSpPr>
          <p:spPr>
            <a:xfrm>
              <a:off x="853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8" name="Shape 68"/>
            <p:cNvSpPr txBox="1"/>
            <p:nvPr/>
          </p:nvSpPr>
          <p:spPr>
            <a:xfrm>
              <a:off x="868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9" name="Shape 69"/>
            <p:cNvSpPr txBox="1"/>
            <p:nvPr/>
          </p:nvSpPr>
          <p:spPr>
            <a:xfrm>
              <a:off x="883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0" name="Shape 70"/>
            <p:cNvSpPr txBox="1"/>
            <p:nvPr/>
          </p:nvSpPr>
          <p:spPr>
            <a:xfrm>
              <a:off x="899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1" name="Shape 71"/>
            <p:cNvSpPr txBox="1"/>
            <p:nvPr/>
          </p:nvSpPr>
          <p:spPr>
            <a:xfrm>
              <a:off x="684212"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 name="Shape 72"/>
            <p:cNvSpPr txBox="1"/>
            <p:nvPr/>
          </p:nvSpPr>
          <p:spPr>
            <a:xfrm>
              <a:off x="0" y="1716086"/>
              <a:ext cx="6950074" cy="74611"/>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73" name="Shape 73"/>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74" name="Shape 74"/>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75" name="Shape 7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0" name="Shape 130"/>
        <p:cNvGrpSpPr/>
        <p:nvPr/>
      </p:nvGrpSpPr>
      <p:grpSpPr>
        <a:xfrm>
          <a:off x="0" y="0"/>
          <a:ext cx="0" cy="0"/>
          <a:chOff x="0" y="0"/>
          <a:chExt cx="0" cy="0"/>
        </a:xfrm>
      </p:grpSpPr>
      <p:grpSp>
        <p:nvGrpSpPr>
          <p:cNvPr id="131" name="Shape 131"/>
          <p:cNvGrpSpPr/>
          <p:nvPr/>
        </p:nvGrpSpPr>
        <p:grpSpPr>
          <a:xfrm>
            <a:off x="-3175" y="0"/>
            <a:ext cx="9147175" cy="6867525"/>
            <a:chOff x="-3175" y="0"/>
            <a:chExt cx="9147175" cy="6867525"/>
          </a:xfrm>
        </p:grpSpPr>
        <p:grpSp>
          <p:nvGrpSpPr>
            <p:cNvPr id="132" name="Shape 132"/>
            <p:cNvGrpSpPr/>
            <p:nvPr/>
          </p:nvGrpSpPr>
          <p:grpSpPr>
            <a:xfrm>
              <a:off x="-3175" y="0"/>
              <a:ext cx="9067799" cy="6867525"/>
              <a:chOff x="-3175" y="0"/>
              <a:chExt cx="9067799" cy="6867525"/>
            </a:xfrm>
          </p:grpSpPr>
          <p:sp>
            <p:nvSpPr>
              <p:cNvPr id="133" name="Shape 133"/>
              <p:cNvSpPr txBox="1"/>
              <p:nvPr/>
            </p:nvSpPr>
            <p:spPr>
              <a:xfrm>
                <a:off x="-3175"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4" name="Shape 134"/>
              <p:cNvSpPr txBox="1"/>
              <p:nvPr/>
            </p:nvSpPr>
            <p:spPr>
              <a:xfrm>
                <a:off x="14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5" name="Shape 135"/>
              <p:cNvSpPr txBox="1"/>
              <p:nvPr/>
            </p:nvSpPr>
            <p:spPr>
              <a:xfrm>
                <a:off x="30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6" name="Shape 136"/>
              <p:cNvSpPr txBox="1"/>
              <p:nvPr/>
            </p:nvSpPr>
            <p:spPr>
              <a:xfrm>
                <a:off x="45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7" name="Shape 137"/>
              <p:cNvSpPr txBox="1"/>
              <p:nvPr/>
            </p:nvSpPr>
            <p:spPr>
              <a:xfrm>
                <a:off x="60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8" name="Shape 138"/>
              <p:cNvSpPr txBox="1"/>
              <p:nvPr/>
            </p:nvSpPr>
            <p:spPr>
              <a:xfrm>
                <a:off x="75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9" name="Shape 139"/>
              <p:cNvSpPr txBox="1"/>
              <p:nvPr/>
            </p:nvSpPr>
            <p:spPr>
              <a:xfrm>
                <a:off x="91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0" name="Shape 140"/>
              <p:cNvSpPr txBox="1"/>
              <p:nvPr/>
            </p:nvSpPr>
            <p:spPr>
              <a:xfrm>
                <a:off x="106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1" name="Shape 141"/>
              <p:cNvSpPr txBox="1"/>
              <p:nvPr/>
            </p:nvSpPr>
            <p:spPr>
              <a:xfrm>
                <a:off x="121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2" name="Shape 142"/>
              <p:cNvSpPr txBox="1"/>
              <p:nvPr/>
            </p:nvSpPr>
            <p:spPr>
              <a:xfrm>
                <a:off x="136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3" name="Shape 143"/>
              <p:cNvSpPr txBox="1"/>
              <p:nvPr/>
            </p:nvSpPr>
            <p:spPr>
              <a:xfrm>
                <a:off x="152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4" name="Shape 144"/>
              <p:cNvSpPr txBox="1"/>
              <p:nvPr/>
            </p:nvSpPr>
            <p:spPr>
              <a:xfrm>
                <a:off x="167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5" name="Shape 145"/>
              <p:cNvSpPr txBox="1"/>
              <p:nvPr/>
            </p:nvSpPr>
            <p:spPr>
              <a:xfrm>
                <a:off x="182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6" name="Shape 146"/>
              <p:cNvSpPr txBox="1"/>
              <p:nvPr/>
            </p:nvSpPr>
            <p:spPr>
              <a:xfrm>
                <a:off x="197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7" name="Shape 147"/>
              <p:cNvSpPr txBox="1"/>
              <p:nvPr/>
            </p:nvSpPr>
            <p:spPr>
              <a:xfrm>
                <a:off x="213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8" name="Shape 148"/>
              <p:cNvSpPr txBox="1"/>
              <p:nvPr/>
            </p:nvSpPr>
            <p:spPr>
              <a:xfrm>
                <a:off x="228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9" name="Shape 149"/>
              <p:cNvSpPr txBox="1"/>
              <p:nvPr/>
            </p:nvSpPr>
            <p:spPr>
              <a:xfrm>
                <a:off x="243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0" name="Shape 150"/>
              <p:cNvSpPr txBox="1"/>
              <p:nvPr/>
            </p:nvSpPr>
            <p:spPr>
              <a:xfrm>
                <a:off x="258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1" name="Shape 151"/>
              <p:cNvSpPr txBox="1"/>
              <p:nvPr/>
            </p:nvSpPr>
            <p:spPr>
              <a:xfrm>
                <a:off x="274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2" name="Shape 152"/>
              <p:cNvSpPr txBox="1"/>
              <p:nvPr/>
            </p:nvSpPr>
            <p:spPr>
              <a:xfrm>
                <a:off x="289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3" name="Shape 153"/>
              <p:cNvSpPr txBox="1"/>
              <p:nvPr/>
            </p:nvSpPr>
            <p:spPr>
              <a:xfrm>
                <a:off x="304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4" name="Shape 154"/>
              <p:cNvSpPr txBox="1"/>
              <p:nvPr/>
            </p:nvSpPr>
            <p:spPr>
              <a:xfrm>
                <a:off x="319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5" name="Shape 155"/>
              <p:cNvSpPr txBox="1"/>
              <p:nvPr/>
            </p:nvSpPr>
            <p:spPr>
              <a:xfrm>
                <a:off x="334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6" name="Shape 156"/>
              <p:cNvSpPr txBox="1"/>
              <p:nvPr/>
            </p:nvSpPr>
            <p:spPr>
              <a:xfrm>
                <a:off x="350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7" name="Shape 157"/>
              <p:cNvSpPr txBox="1"/>
              <p:nvPr/>
            </p:nvSpPr>
            <p:spPr>
              <a:xfrm>
                <a:off x="365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8" name="Shape 158"/>
              <p:cNvSpPr txBox="1"/>
              <p:nvPr/>
            </p:nvSpPr>
            <p:spPr>
              <a:xfrm>
                <a:off x="380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9" name="Shape 159"/>
              <p:cNvSpPr txBox="1"/>
              <p:nvPr/>
            </p:nvSpPr>
            <p:spPr>
              <a:xfrm>
                <a:off x="395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0" name="Shape 160"/>
              <p:cNvSpPr txBox="1"/>
              <p:nvPr/>
            </p:nvSpPr>
            <p:spPr>
              <a:xfrm>
                <a:off x="411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1" name="Shape 161"/>
              <p:cNvSpPr txBox="1"/>
              <p:nvPr/>
            </p:nvSpPr>
            <p:spPr>
              <a:xfrm>
                <a:off x="426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2" name="Shape 162"/>
              <p:cNvSpPr txBox="1"/>
              <p:nvPr/>
            </p:nvSpPr>
            <p:spPr>
              <a:xfrm>
                <a:off x="441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3" name="Shape 163"/>
              <p:cNvSpPr txBox="1"/>
              <p:nvPr/>
            </p:nvSpPr>
            <p:spPr>
              <a:xfrm>
                <a:off x="456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4" name="Shape 164"/>
              <p:cNvSpPr txBox="1"/>
              <p:nvPr/>
            </p:nvSpPr>
            <p:spPr>
              <a:xfrm>
                <a:off x="472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5" name="Shape 165"/>
              <p:cNvSpPr txBox="1"/>
              <p:nvPr/>
            </p:nvSpPr>
            <p:spPr>
              <a:xfrm>
                <a:off x="487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6" name="Shape 166"/>
              <p:cNvSpPr txBox="1"/>
              <p:nvPr/>
            </p:nvSpPr>
            <p:spPr>
              <a:xfrm>
                <a:off x="502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7" name="Shape 167"/>
              <p:cNvSpPr txBox="1"/>
              <p:nvPr/>
            </p:nvSpPr>
            <p:spPr>
              <a:xfrm>
                <a:off x="517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8" name="Shape 168"/>
              <p:cNvSpPr txBox="1"/>
              <p:nvPr/>
            </p:nvSpPr>
            <p:spPr>
              <a:xfrm>
                <a:off x="533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9" name="Shape 169"/>
              <p:cNvSpPr txBox="1"/>
              <p:nvPr/>
            </p:nvSpPr>
            <p:spPr>
              <a:xfrm>
                <a:off x="548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0" name="Shape 170"/>
              <p:cNvSpPr txBox="1"/>
              <p:nvPr/>
            </p:nvSpPr>
            <p:spPr>
              <a:xfrm>
                <a:off x="563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1" name="Shape 171"/>
              <p:cNvSpPr txBox="1"/>
              <p:nvPr/>
            </p:nvSpPr>
            <p:spPr>
              <a:xfrm>
                <a:off x="578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2" name="Shape 172"/>
              <p:cNvSpPr txBox="1"/>
              <p:nvPr/>
            </p:nvSpPr>
            <p:spPr>
              <a:xfrm>
                <a:off x="594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3" name="Shape 173"/>
              <p:cNvSpPr txBox="1"/>
              <p:nvPr/>
            </p:nvSpPr>
            <p:spPr>
              <a:xfrm>
                <a:off x="609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4" name="Shape 174"/>
              <p:cNvSpPr txBox="1"/>
              <p:nvPr/>
            </p:nvSpPr>
            <p:spPr>
              <a:xfrm>
                <a:off x="624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5" name="Shape 175"/>
              <p:cNvSpPr txBox="1"/>
              <p:nvPr/>
            </p:nvSpPr>
            <p:spPr>
              <a:xfrm>
                <a:off x="639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6" name="Shape 176"/>
              <p:cNvSpPr txBox="1"/>
              <p:nvPr/>
            </p:nvSpPr>
            <p:spPr>
              <a:xfrm>
                <a:off x="655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7" name="Shape 177"/>
              <p:cNvSpPr txBox="1"/>
              <p:nvPr/>
            </p:nvSpPr>
            <p:spPr>
              <a:xfrm>
                <a:off x="670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8" name="Shape 178"/>
              <p:cNvSpPr txBox="1"/>
              <p:nvPr/>
            </p:nvSpPr>
            <p:spPr>
              <a:xfrm>
                <a:off x="685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9" name="Shape 179"/>
              <p:cNvSpPr txBox="1"/>
              <p:nvPr/>
            </p:nvSpPr>
            <p:spPr>
              <a:xfrm>
                <a:off x="700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0" name="Shape 180"/>
              <p:cNvSpPr txBox="1"/>
              <p:nvPr/>
            </p:nvSpPr>
            <p:spPr>
              <a:xfrm>
                <a:off x="715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1" name="Shape 181"/>
              <p:cNvSpPr txBox="1"/>
              <p:nvPr/>
            </p:nvSpPr>
            <p:spPr>
              <a:xfrm>
                <a:off x="731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2" name="Shape 182"/>
              <p:cNvSpPr txBox="1"/>
              <p:nvPr/>
            </p:nvSpPr>
            <p:spPr>
              <a:xfrm>
                <a:off x="746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3" name="Shape 183"/>
              <p:cNvSpPr txBox="1"/>
              <p:nvPr/>
            </p:nvSpPr>
            <p:spPr>
              <a:xfrm>
                <a:off x="761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4" name="Shape 184"/>
              <p:cNvSpPr txBox="1"/>
              <p:nvPr/>
            </p:nvSpPr>
            <p:spPr>
              <a:xfrm>
                <a:off x="776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5" name="Shape 185"/>
              <p:cNvSpPr txBox="1"/>
              <p:nvPr/>
            </p:nvSpPr>
            <p:spPr>
              <a:xfrm>
                <a:off x="792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6" name="Shape 186"/>
              <p:cNvSpPr txBox="1"/>
              <p:nvPr/>
            </p:nvSpPr>
            <p:spPr>
              <a:xfrm>
                <a:off x="807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7" name="Shape 187"/>
              <p:cNvSpPr txBox="1"/>
              <p:nvPr/>
            </p:nvSpPr>
            <p:spPr>
              <a:xfrm>
                <a:off x="822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8" name="Shape 188"/>
              <p:cNvSpPr txBox="1"/>
              <p:nvPr/>
            </p:nvSpPr>
            <p:spPr>
              <a:xfrm>
                <a:off x="837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9" name="Shape 189"/>
              <p:cNvSpPr txBox="1"/>
              <p:nvPr/>
            </p:nvSpPr>
            <p:spPr>
              <a:xfrm>
                <a:off x="853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0" name="Shape 190"/>
              <p:cNvSpPr txBox="1"/>
              <p:nvPr/>
            </p:nvSpPr>
            <p:spPr>
              <a:xfrm>
                <a:off x="868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1" name="Shape 191"/>
              <p:cNvSpPr txBox="1"/>
              <p:nvPr/>
            </p:nvSpPr>
            <p:spPr>
              <a:xfrm>
                <a:off x="883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2" name="Shape 192"/>
              <p:cNvSpPr txBox="1"/>
              <p:nvPr/>
            </p:nvSpPr>
            <p:spPr>
              <a:xfrm>
                <a:off x="898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3" name="Shape 193"/>
            <p:cNvSpPr txBox="1"/>
            <p:nvPr/>
          </p:nvSpPr>
          <p:spPr>
            <a:xfrm>
              <a:off x="681037"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4" name="Shape 194"/>
            <p:cNvSpPr txBox="1"/>
            <p:nvPr/>
          </p:nvSpPr>
          <p:spPr>
            <a:xfrm>
              <a:off x="0" y="0"/>
              <a:ext cx="9144000" cy="509586"/>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5" name="Shape 195"/>
          <p:cNvSpPr txBox="1"/>
          <p:nvPr/>
        </p:nvSpPr>
        <p:spPr>
          <a:xfrm>
            <a:off x="3505200" y="2590800"/>
            <a:ext cx="4892675" cy="76199"/>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6" name="Shape 196"/>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197" name="Shape 197"/>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198" name="Shape 198"/>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9" name="Shape 199"/>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0" name="Shape 200"/>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5.xml"/><Relationship Id="rId3" Type="http://schemas.openxmlformats.org/officeDocument/2006/relationships/image" Target="../media/image0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12" name="Shape 21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13" name="Shape 213"/>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Chapter 19</a:t>
            </a:r>
          </a:p>
        </p:txBody>
      </p:sp>
      <p:sp>
        <p:nvSpPr>
          <p:cNvPr id="214" name="Shape 21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1" i="0" lang="en-US" sz="2400" u="none" cap="none" strike="noStrike">
                <a:solidFill>
                  <a:schemeClr val="folHlink"/>
                </a:solidFill>
                <a:latin typeface="Helvetica Neue"/>
                <a:ea typeface="Helvetica Neue"/>
                <a:cs typeface="Helvetica Neue"/>
                <a:sym typeface="Helvetica Neue"/>
              </a:rPr>
              <a:t>Quality Concepts</a:t>
            </a:r>
          </a:p>
        </p:txBody>
      </p:sp>
      <p:sp>
        <p:nvSpPr>
          <p:cNvPr id="215" name="Shape 215"/>
          <p:cNvSpPr txBox="1"/>
          <p:nvPr/>
        </p:nvSpPr>
        <p:spPr>
          <a:xfrm>
            <a:off x="2133600" y="2438400"/>
            <a:ext cx="6476999" cy="33242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1" lang="en-US" sz="1800" u="none" cap="none" strike="noStrike">
                <a:solidFill>
                  <a:schemeClr val="dk2"/>
                </a:solidFill>
                <a:latin typeface="Helvetica Neue"/>
                <a:ea typeface="Helvetica Neue"/>
                <a:cs typeface="Helvetica Neue"/>
                <a:sym typeface="Helvetica Neue"/>
              </a:rPr>
              <a:t>Slide Set to accompany</a:t>
            </a:r>
            <a:br>
              <a:rPr b="0" i="1" lang="en-US" sz="3200" u="none" cap="none" strike="noStrike">
                <a:solidFill>
                  <a:schemeClr val="dk2"/>
                </a:solidFill>
                <a:latin typeface="Helvetica Neue"/>
                <a:ea typeface="Helvetica Neue"/>
                <a:cs typeface="Helvetica Neue"/>
                <a:sym typeface="Helvetica Neue"/>
              </a:rPr>
            </a:br>
            <a:r>
              <a:rPr b="0" i="1" lang="en-US" sz="2000" u="none" cap="none" strike="noStrike">
                <a:solidFill>
                  <a:schemeClr val="dk2"/>
                </a:solidFill>
                <a:latin typeface="Helvetica Neue"/>
                <a:ea typeface="Helvetica Neue"/>
                <a:cs typeface="Helvetica Neue"/>
                <a:sym typeface="Helvetica Neue"/>
              </a:rPr>
              <a:t>Software Engineering: A Practitioner’s Approach, 8/e</a:t>
            </a:r>
            <a:r>
              <a:rPr b="0" i="1" lang="en-US" sz="2400" u="none" cap="none" strike="noStrike">
                <a:solidFill>
                  <a:schemeClr val="dk2"/>
                </a:solidFill>
                <a:latin typeface="Helvetica Neue"/>
                <a:ea typeface="Helvetica Neue"/>
                <a:cs typeface="Helvetica Neue"/>
                <a:sym typeface="Helvetica Neue"/>
              </a:rPr>
              <a:t> </a:t>
            </a:r>
          </a:p>
          <a:p>
            <a:pPr indent="0" lvl="0" marL="0" marR="0" rtl="0" algn="l">
              <a:lnSpc>
                <a:spcPct val="100000"/>
              </a:lnSpc>
              <a:spcBef>
                <a:spcPts val="0"/>
              </a:spcBef>
              <a:spcAft>
                <a:spcPts val="0"/>
              </a:spcAft>
              <a:buClr>
                <a:schemeClr val="dk1"/>
              </a:buClr>
              <a:buSzPct val="25000"/>
              <a:buFont typeface="Arial"/>
              <a:buNone/>
            </a:pPr>
            <a:r>
              <a:rPr b="1" i="0" lang="en-US" sz="1600" u="none" cap="none" strike="noStrike">
                <a:solidFill>
                  <a:schemeClr val="dk1"/>
                </a:solidFill>
                <a:latin typeface="Arial"/>
                <a:ea typeface="Arial"/>
                <a:cs typeface="Arial"/>
                <a:sym typeface="Arial"/>
              </a:rPr>
              <a:t>by Roger S. Pressman and Bruce R. Maxim</a:t>
            </a:r>
          </a:p>
          <a:p>
            <a:pPr indent="0" lvl="0" marL="0" marR="0" rtl="0" algn="l">
              <a:lnSpc>
                <a:spcPct val="100000"/>
              </a:lnSpc>
              <a:spcBef>
                <a:spcPts val="0"/>
              </a:spcBef>
              <a:spcAft>
                <a:spcPts val="0"/>
              </a:spcAft>
              <a:buClr>
                <a:schemeClr val="dk1"/>
              </a:buClr>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Slides copyright © 1996, 2001, 2005, 2009, 2014</a:t>
            </a:r>
            <a:r>
              <a:rPr b="0" i="0" lang="en-US" sz="1800" u="none" cap="none" strike="noStrike">
                <a:solidFill>
                  <a:schemeClr val="dk1"/>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by Roger S. Pressman</a:t>
            </a:r>
          </a:p>
          <a:p>
            <a:pPr indent="0" lvl="0" marL="0" marR="0" rtl="0" algn="l">
              <a:lnSpc>
                <a:spcPct val="100000"/>
              </a:lnSpc>
              <a:spcBef>
                <a:spcPts val="0"/>
              </a:spcBef>
              <a:spcAft>
                <a:spcPts val="0"/>
              </a:spcAft>
              <a:buClr>
                <a:schemeClr val="dk1"/>
              </a:buClr>
              <a:buFont typeface="Arial"/>
              <a:buNone/>
            </a:pPr>
            <a:r>
              <a:t/>
            </a:r>
            <a:endParaRPr b="1" i="1"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b="1" i="1" lang="en-US" sz="1800" u="none" cap="none" strike="noStrike">
                <a:solidFill>
                  <a:schemeClr val="dk2"/>
                </a:solidFill>
                <a:latin typeface="Arial"/>
                <a:ea typeface="Arial"/>
                <a:cs typeface="Arial"/>
                <a:sym typeface="Arial"/>
              </a:rPr>
              <a:t>For non-profit educational use only</a:t>
            </a: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May be reproduced ONLY for student use at the university level when used in conjunction with </a:t>
            </a:r>
            <a:r>
              <a:rPr b="0" i="1" lang="en-US" sz="1200" u="none" cap="none" strike="noStrike">
                <a:solidFill>
                  <a:schemeClr val="dk1"/>
                </a:solidFill>
                <a:latin typeface="Arial"/>
                <a:ea typeface="Arial"/>
                <a:cs typeface="Arial"/>
                <a:sym typeface="Arial"/>
              </a:rPr>
              <a:t>Software Engineering: A Practitioner's Approach, 8/e. </a:t>
            </a:r>
            <a:r>
              <a:rPr b="0" i="0" lang="en-US" sz="1200" u="none" cap="none" strike="noStrike">
                <a:solidFill>
                  <a:schemeClr val="dk1"/>
                </a:solidFill>
                <a:latin typeface="Arial"/>
                <a:ea typeface="Arial"/>
                <a:cs typeface="Arial"/>
                <a:sym typeface="Arial"/>
              </a:rPr>
              <a:t>Any other reproduction or use is prohibited without the express written permission of the author.</a:t>
            </a: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All copyright information MUST appear if these slides are posted on a website for student use.</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21" name="Shape 22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22" name="Shape 22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Software Quality</a:t>
            </a:r>
          </a:p>
        </p:txBody>
      </p:sp>
      <p:sp>
        <p:nvSpPr>
          <p:cNvPr id="223" name="Shape 22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1800" u="none" cap="none" strike="noStrike">
                <a:solidFill>
                  <a:schemeClr val="dk1"/>
                </a:solidFill>
                <a:latin typeface="Quattrocento"/>
                <a:ea typeface="Quattrocento"/>
                <a:cs typeface="Quattrocento"/>
                <a:sym typeface="Quattrocento"/>
              </a:rPr>
              <a:t>In 2005, </a:t>
            </a:r>
            <a:r>
              <a:rPr b="0" i="1" lang="en-US" sz="1800" u="none" cap="none" strike="noStrike">
                <a:solidFill>
                  <a:schemeClr val="dk1"/>
                </a:solidFill>
                <a:latin typeface="Quattrocento"/>
                <a:ea typeface="Quattrocento"/>
                <a:cs typeface="Quattrocento"/>
                <a:sym typeface="Quattrocento"/>
              </a:rPr>
              <a:t>ComputerWorld</a:t>
            </a:r>
            <a:r>
              <a:rPr b="0" i="0" lang="en-US" sz="1800" u="none" cap="none" strike="noStrike">
                <a:solidFill>
                  <a:schemeClr val="dk1"/>
                </a:solidFill>
                <a:latin typeface="Quattrocento"/>
                <a:ea typeface="Quattrocento"/>
                <a:cs typeface="Quattrocento"/>
                <a:sym typeface="Quattrocento"/>
              </a:rPr>
              <a:t> [Hil05] lamented that </a:t>
            </a:r>
          </a:p>
          <a:p>
            <a:pPr indent="-285750" lvl="1" marL="742950" marR="0" rtl="0" algn="l">
              <a:lnSpc>
                <a:spcPct val="100000"/>
              </a:lnSpc>
              <a:spcBef>
                <a:spcPts val="300"/>
              </a:spcBef>
              <a:spcAft>
                <a:spcPts val="0"/>
              </a:spcAft>
              <a:buClr>
                <a:schemeClr val="folHlink"/>
              </a:buClr>
              <a:buSzPct val="70000"/>
              <a:buFont typeface="Noto Symbol"/>
              <a:buChar char="■"/>
            </a:pPr>
            <a:r>
              <a:rPr b="0" i="0" lang="en-US" sz="1600" u="none" cap="none" strike="noStrike">
                <a:solidFill>
                  <a:schemeClr val="folHlink"/>
                </a:solidFill>
                <a:latin typeface="Quattrocento"/>
                <a:ea typeface="Quattrocento"/>
                <a:cs typeface="Quattrocento"/>
                <a:sym typeface="Quattrocento"/>
              </a:rPr>
              <a:t>“bad software plagues nearly every organization that uses computers, causing lost work hours during computer downtime, lost or corrupted data, missed sales opportunities, high IT support and maintenance costs, and low customer satisfaction. </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1800" u="none" cap="none" strike="noStrike">
                <a:solidFill>
                  <a:schemeClr val="dk1"/>
                </a:solidFill>
                <a:latin typeface="Quattrocento"/>
                <a:ea typeface="Quattrocento"/>
                <a:cs typeface="Quattrocento"/>
                <a:sym typeface="Quattrocento"/>
              </a:rPr>
              <a:t>A year later, </a:t>
            </a:r>
            <a:r>
              <a:rPr b="0" i="1" lang="en-US" sz="1800" u="none" cap="none" strike="noStrike">
                <a:solidFill>
                  <a:schemeClr val="dk1"/>
                </a:solidFill>
                <a:latin typeface="Quattrocento"/>
                <a:ea typeface="Quattrocento"/>
                <a:cs typeface="Quattrocento"/>
                <a:sym typeface="Quattrocento"/>
              </a:rPr>
              <a:t>InfoWorld</a:t>
            </a:r>
            <a:r>
              <a:rPr b="0" i="0" lang="en-US" sz="1800" u="none" cap="none" strike="noStrike">
                <a:solidFill>
                  <a:schemeClr val="dk1"/>
                </a:solidFill>
                <a:latin typeface="Quattrocento"/>
                <a:ea typeface="Quattrocento"/>
                <a:cs typeface="Quattrocento"/>
                <a:sym typeface="Quattrocento"/>
              </a:rPr>
              <a:t> [Fos06] wrote about the </a:t>
            </a:r>
          </a:p>
          <a:p>
            <a:pPr indent="-285750" lvl="1" marL="742950" marR="0" rtl="0" algn="l">
              <a:lnSpc>
                <a:spcPct val="100000"/>
              </a:lnSpc>
              <a:spcBef>
                <a:spcPts val="300"/>
              </a:spcBef>
              <a:spcAft>
                <a:spcPts val="0"/>
              </a:spcAft>
              <a:buClr>
                <a:schemeClr val="folHlink"/>
              </a:buClr>
              <a:buSzPct val="70000"/>
              <a:buFont typeface="Noto Symbol"/>
              <a:buChar char="■"/>
            </a:pPr>
            <a:r>
              <a:rPr b="0" i="0" lang="en-US" sz="1600" u="none" cap="none" strike="noStrike">
                <a:solidFill>
                  <a:schemeClr val="folHlink"/>
                </a:solidFill>
                <a:latin typeface="Quattrocento"/>
                <a:ea typeface="Quattrocento"/>
                <a:cs typeface="Quattrocento"/>
                <a:sym typeface="Quattrocento"/>
              </a:rPr>
              <a:t>“the sorry state of software quality” reporting that the quality problem had not gotten any better.</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Quattrocento"/>
                <a:ea typeface="Quattrocento"/>
                <a:cs typeface="Quattrocento"/>
                <a:sym typeface="Quattrocento"/>
              </a:rPr>
              <a:t>Today, software quality remains an issue, but who is to blame? </a:t>
            </a:r>
          </a:p>
          <a:p>
            <a:pPr indent="-285750" lvl="1" marL="742950" marR="0" rtl="0" algn="l">
              <a:lnSpc>
                <a:spcPct val="10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Quattrocento"/>
                <a:ea typeface="Quattrocento"/>
                <a:cs typeface="Quattrocento"/>
                <a:sym typeface="Quattrocento"/>
              </a:rPr>
              <a:t>Customers blame developers, arguing that sloppy practices lead to low-quality software. </a:t>
            </a:r>
          </a:p>
          <a:p>
            <a:pPr indent="-285750" lvl="1" marL="742950" marR="0" rtl="0" algn="l">
              <a:lnSpc>
                <a:spcPct val="10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Quattrocento"/>
                <a:ea typeface="Quattrocento"/>
                <a:cs typeface="Quattrocento"/>
                <a:sym typeface="Quattrocento"/>
              </a:rPr>
              <a:t>Developers blame customers (and other stakeholders), arguing that irrational delivery dates and a continuing stream of changes force them to deliver software before it has been fully validated.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93" name="Shape 29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94" name="Shape 29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Quality Dimensions</a:t>
            </a:r>
          </a:p>
        </p:txBody>
      </p:sp>
      <p:sp>
        <p:nvSpPr>
          <p:cNvPr id="295" name="Shape 29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285750" lvl="1" marL="742950" marR="0" rtl="0" algn="l">
              <a:lnSpc>
                <a:spcPct val="100000"/>
              </a:lnSpc>
              <a:spcBef>
                <a:spcPts val="0"/>
              </a:spcBef>
              <a:spcAft>
                <a:spcPts val="0"/>
              </a:spcAft>
              <a:buClr>
                <a:schemeClr val="folHlink"/>
              </a:buClr>
              <a:buSzPct val="70000"/>
              <a:buFont typeface="Noto Symbol"/>
              <a:buChar char="■"/>
            </a:pPr>
            <a:r>
              <a:rPr b="1" i="0" lang="en-US" sz="1800" u="none" cap="none" strike="noStrike">
                <a:solidFill>
                  <a:schemeClr val="dk1"/>
                </a:solidFill>
                <a:latin typeface="Quattrocento"/>
                <a:ea typeface="Quattrocento"/>
                <a:cs typeface="Quattrocento"/>
                <a:sym typeface="Quattrocento"/>
              </a:rPr>
              <a:t>Durability.</a:t>
            </a:r>
            <a:r>
              <a:rPr b="0" i="0" lang="en-US" sz="1800" u="none" cap="none" strike="noStrike">
                <a:solidFill>
                  <a:schemeClr val="dk1"/>
                </a:solidFill>
                <a:latin typeface="Quattrocento"/>
                <a:ea typeface="Quattrocento"/>
                <a:cs typeface="Quattrocento"/>
                <a:sym typeface="Quattrocento"/>
              </a:rPr>
              <a:t> Can the software be maintained (changed) or corrected (debugged) without the inadvertent generation of unintended side effects? Will changes cause the error rate or reliability to degrade with time? </a:t>
            </a:r>
          </a:p>
          <a:p>
            <a:pPr indent="-285750" lvl="1" marL="742950" marR="0" rtl="0" algn="l">
              <a:lnSpc>
                <a:spcPct val="100000"/>
              </a:lnSpc>
              <a:spcBef>
                <a:spcPts val="600"/>
              </a:spcBef>
              <a:spcAft>
                <a:spcPts val="0"/>
              </a:spcAft>
              <a:buClr>
                <a:schemeClr val="folHlink"/>
              </a:buClr>
              <a:buSzPct val="70000"/>
              <a:buFont typeface="Noto Symbol"/>
              <a:buChar char="■"/>
            </a:pPr>
            <a:r>
              <a:rPr b="1" i="0" lang="en-US" sz="1800" u="none" cap="none" strike="noStrike">
                <a:solidFill>
                  <a:schemeClr val="dk1"/>
                </a:solidFill>
                <a:latin typeface="Quattrocento"/>
                <a:ea typeface="Quattrocento"/>
                <a:cs typeface="Quattrocento"/>
                <a:sym typeface="Quattrocento"/>
              </a:rPr>
              <a:t>Serviceability.</a:t>
            </a:r>
            <a:r>
              <a:rPr b="0" i="0" lang="en-US" sz="1800" u="none" cap="none" strike="noStrike">
                <a:solidFill>
                  <a:schemeClr val="dk1"/>
                </a:solidFill>
                <a:latin typeface="Quattrocento"/>
                <a:ea typeface="Quattrocento"/>
                <a:cs typeface="Quattrocento"/>
                <a:sym typeface="Quattrocento"/>
              </a:rPr>
              <a:t> Can the software be maintained (changed) or corrected (debugged) in an acceptably short time period. Can support staff acquire all information they need to make changes or correct defects? </a:t>
            </a:r>
          </a:p>
          <a:p>
            <a:pPr indent="-285750" lvl="1" marL="742950" marR="0" rtl="0" algn="l">
              <a:lnSpc>
                <a:spcPct val="100000"/>
              </a:lnSpc>
              <a:spcBef>
                <a:spcPts val="600"/>
              </a:spcBef>
              <a:spcAft>
                <a:spcPts val="0"/>
              </a:spcAft>
              <a:buClr>
                <a:schemeClr val="folHlink"/>
              </a:buClr>
              <a:buSzPct val="70000"/>
              <a:buFont typeface="Noto Symbol"/>
              <a:buChar char="■"/>
            </a:pPr>
            <a:r>
              <a:rPr b="1" i="0" lang="en-US" sz="1800" u="none" cap="none" strike="noStrike">
                <a:solidFill>
                  <a:srgbClr val="333333"/>
                </a:solidFill>
                <a:latin typeface="Times New Roman"/>
                <a:ea typeface="Times New Roman"/>
                <a:cs typeface="Times New Roman"/>
                <a:sym typeface="Times New Roman"/>
              </a:rPr>
              <a:t>Aesthetics.</a:t>
            </a:r>
            <a:r>
              <a:rPr b="0" i="0" lang="en-US" sz="1800" u="none" cap="none" strike="noStrike">
                <a:solidFill>
                  <a:srgbClr val="333333"/>
                </a:solidFill>
                <a:latin typeface="Times New Roman"/>
                <a:ea typeface="Times New Roman"/>
                <a:cs typeface="Times New Roman"/>
                <a:sym typeface="Times New Roman"/>
              </a:rPr>
              <a:t> Most of us would agree that an aesthetic entity has a certain elegance, a unique flow, and an obvious “presence” that are hard to quantify but evident nonetheless. </a:t>
            </a:r>
          </a:p>
          <a:p>
            <a:pPr indent="-285750" lvl="1" marL="742950" marR="0" rtl="0" algn="l">
              <a:lnSpc>
                <a:spcPct val="100000"/>
              </a:lnSpc>
              <a:spcBef>
                <a:spcPts val="600"/>
              </a:spcBef>
              <a:spcAft>
                <a:spcPts val="0"/>
              </a:spcAft>
              <a:buClr>
                <a:schemeClr val="folHlink"/>
              </a:buClr>
              <a:buSzPct val="70000"/>
              <a:buFont typeface="Noto Symbol"/>
              <a:buChar char="■"/>
            </a:pPr>
            <a:r>
              <a:rPr b="1" i="0" lang="en-US" sz="1800" u="none" cap="none" strike="noStrike">
                <a:solidFill>
                  <a:srgbClr val="333333"/>
                </a:solidFill>
                <a:latin typeface="Times New Roman"/>
                <a:ea typeface="Times New Roman"/>
                <a:cs typeface="Times New Roman"/>
                <a:sym typeface="Times New Roman"/>
              </a:rPr>
              <a:t>Perception.</a:t>
            </a:r>
            <a:r>
              <a:rPr b="0" i="0" lang="en-US" sz="1800" u="none" cap="none" strike="noStrike">
                <a:solidFill>
                  <a:srgbClr val="333333"/>
                </a:solidFill>
                <a:latin typeface="Times New Roman"/>
                <a:ea typeface="Times New Roman"/>
                <a:cs typeface="Times New Roman"/>
                <a:sym typeface="Times New Roman"/>
              </a:rPr>
              <a:t> In some situations, you have a set of prejudices that will influence your perception of quality.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01" name="Shape 30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02" name="Shape 30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Measuring Quality</a:t>
            </a:r>
          </a:p>
        </p:txBody>
      </p:sp>
      <p:sp>
        <p:nvSpPr>
          <p:cNvPr id="303" name="Shape 30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General quality dimensions and factors are not adequate for assessing the quality of an application in concrete terms</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Project teams need to develop a set of targeted questions to assess the degree to which each application quality factor has been satisfied</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Subjective measures of software quality may be viewed as little more than personal opinion</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Software metrics represent indirect measures of some manifestation of quality and attempt to quantify the assessment of software quality</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09" name="Shape 30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10" name="Shape 310"/>
          <p:cNvSpPr txBox="1"/>
          <p:nvPr>
            <p:ph type="title"/>
          </p:nvPr>
        </p:nvSpPr>
        <p:spPr>
          <a:xfrm>
            <a:off x="1219200" y="990600"/>
            <a:ext cx="7467600"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Software Quality Dilemma</a:t>
            </a:r>
          </a:p>
        </p:txBody>
      </p:sp>
      <p:sp>
        <p:nvSpPr>
          <p:cNvPr id="311" name="Shape 31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rgbClr val="212324"/>
                </a:solidFill>
                <a:latin typeface="Quattrocento"/>
                <a:ea typeface="Quattrocento"/>
                <a:cs typeface="Quattrocento"/>
                <a:sym typeface="Quattrocento"/>
              </a:rPr>
              <a:t>If you produce a software system that has terrible quality, you lose because no one will want to buy it.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rgbClr val="212324"/>
                </a:solidFill>
                <a:latin typeface="Quattrocento"/>
                <a:ea typeface="Quattrocento"/>
                <a:cs typeface="Quattrocento"/>
                <a:sym typeface="Quattrocento"/>
              </a:rPr>
              <a:t>If on the other hand you spend infinite time, extremely large effort, and huge sums of money to build the absolutely perfect piece of software, then it's going to take so long to complete and it will be so expensive to produce that you'll be out of business anyway.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rgbClr val="212324"/>
                </a:solidFill>
                <a:latin typeface="Quattrocento"/>
                <a:ea typeface="Quattrocento"/>
                <a:cs typeface="Quattrocento"/>
                <a:sym typeface="Quattrocento"/>
              </a:rPr>
              <a:t>Either you missed the market window, or you simply exhausted all your resources.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chemeClr val="folHlink"/>
                </a:solidFill>
                <a:latin typeface="Quattrocento"/>
                <a:ea typeface="Quattrocento"/>
                <a:cs typeface="Quattrocento"/>
                <a:sym typeface="Quattrocento"/>
              </a:rPr>
              <a:t>So people in industry try to get to that magical middle ground where the product is good enough not to be rejected right away, such as during evaluation, but also not the object of so much perfectionism and so much work that it would take too long or cost too much to complete. [Ven03]</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17" name="Shape 31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18" name="Shape 31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“Good Enough” Software</a:t>
            </a:r>
          </a:p>
        </p:txBody>
      </p:sp>
      <p:sp>
        <p:nvSpPr>
          <p:cNvPr id="319" name="Shape 31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800" u="none" cap="none" strike="noStrike">
                <a:solidFill>
                  <a:schemeClr val="folHlink"/>
                </a:solidFill>
                <a:latin typeface="Quattrocento"/>
                <a:ea typeface="Quattrocento"/>
                <a:cs typeface="Quattrocento"/>
                <a:sym typeface="Quattrocento"/>
              </a:rPr>
              <a:t>Good enough software delivers high quality functions and features that end-users desire, but at the same time it delivers other more obscure or specialized functions and features that contain known bugs.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1800" u="none" cap="none" strike="noStrike">
                <a:solidFill>
                  <a:schemeClr val="dk1"/>
                </a:solidFill>
                <a:latin typeface="Quattrocento"/>
                <a:ea typeface="Quattrocento"/>
                <a:cs typeface="Quattrocento"/>
                <a:sym typeface="Quattrocento"/>
              </a:rPr>
              <a:t>Arguments </a:t>
            </a:r>
            <a:r>
              <a:rPr b="0" i="1" lang="en-US" sz="1800" u="none" cap="none" strike="noStrike">
                <a:solidFill>
                  <a:schemeClr val="dk1"/>
                </a:solidFill>
                <a:latin typeface="Quattrocento"/>
                <a:ea typeface="Quattrocento"/>
                <a:cs typeface="Quattrocento"/>
                <a:sym typeface="Quattrocento"/>
              </a:rPr>
              <a:t>against</a:t>
            </a:r>
            <a:r>
              <a:rPr b="0" i="0" lang="en-US" sz="1800" u="none" cap="none" strike="noStrike">
                <a:solidFill>
                  <a:schemeClr val="dk1"/>
                </a:solidFill>
                <a:latin typeface="Quattrocento"/>
                <a:ea typeface="Quattrocento"/>
                <a:cs typeface="Quattrocento"/>
                <a:sym typeface="Quattrocento"/>
              </a:rPr>
              <a:t> “good enough.”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chemeClr val="dk1"/>
                </a:solidFill>
                <a:latin typeface="Quattrocento"/>
                <a:ea typeface="Quattrocento"/>
                <a:cs typeface="Quattrocento"/>
                <a:sym typeface="Quattrocento"/>
              </a:rPr>
              <a:t>It is true that “good enough” may work in some application domains and for a few major software companies. After all, if a company has a large marketing budget and can convince enough people to buy version 1.0, it has succeeded in locking them in.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chemeClr val="dk1"/>
                </a:solidFill>
                <a:latin typeface="Quattrocento"/>
                <a:ea typeface="Quattrocento"/>
                <a:cs typeface="Quattrocento"/>
                <a:sym typeface="Quattrocento"/>
              </a:rPr>
              <a:t>If you work for a small company be wary of this philosophy. If you deliver a “good enough” (buggy) product, you risk permanent damage to your company’s reputation.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chemeClr val="dk1"/>
                </a:solidFill>
                <a:latin typeface="Quattrocento"/>
                <a:ea typeface="Quattrocento"/>
                <a:cs typeface="Quattrocento"/>
                <a:sym typeface="Quattrocento"/>
              </a:rPr>
              <a:t>You may never get a chance to deliver version 2.0 because bad buzz may cause your sales to plummet and your company to fold.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chemeClr val="dk1"/>
                </a:solidFill>
                <a:latin typeface="Quattrocento"/>
                <a:ea typeface="Quattrocento"/>
                <a:cs typeface="Quattrocento"/>
                <a:sym typeface="Quattrocento"/>
              </a:rPr>
              <a:t>If you work in certain application domains (e.g., real time embedded software, application software that is integrated with hardware can be negligent and open your company to expensive litigation.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25" name="Shape 325"/>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26" name="Shape 326"/>
          <p:cNvSpPr txBox="1"/>
          <p:nvPr>
            <p:ph type="title"/>
          </p:nvPr>
        </p:nvSpPr>
        <p:spPr>
          <a:xfrm>
            <a:off x="1295400" y="990600"/>
            <a:ext cx="8229600" cy="6857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Cost of Quality</a:t>
            </a:r>
          </a:p>
        </p:txBody>
      </p:sp>
      <p:sp>
        <p:nvSpPr>
          <p:cNvPr id="327" name="Shape 327"/>
          <p:cNvSpPr txBox="1"/>
          <p:nvPr>
            <p:ph idx="1" type="body"/>
          </p:nvPr>
        </p:nvSpPr>
        <p:spPr>
          <a:xfrm>
            <a:off x="1905000" y="1905000"/>
            <a:ext cx="5232400" cy="4497387"/>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1" lang="en-US" sz="1800" u="none" cap="none" strike="noStrike">
                <a:solidFill>
                  <a:schemeClr val="folHlink"/>
                </a:solidFill>
                <a:latin typeface="Helvetica Neue"/>
                <a:ea typeface="Helvetica Neue"/>
                <a:cs typeface="Helvetica Neue"/>
                <a:sym typeface="Helvetica Neue"/>
              </a:rPr>
              <a:t>Prevention costs</a:t>
            </a:r>
            <a:r>
              <a:rPr b="0" i="0" lang="en-US" sz="1800" u="none" cap="none" strike="noStrike">
                <a:solidFill>
                  <a:schemeClr val="dk1"/>
                </a:solidFill>
                <a:latin typeface="Helvetica Neue"/>
                <a:ea typeface="Helvetica Neue"/>
                <a:cs typeface="Helvetica Neue"/>
                <a:sym typeface="Helvetica Neue"/>
              </a:rPr>
              <a:t> include</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quality planning</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formal technical reviews</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test equipment</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Training</a:t>
            </a:r>
          </a:p>
          <a:p>
            <a:pPr indent="-342900" lvl="0" marL="342900" marR="0" rtl="0" algn="l">
              <a:lnSpc>
                <a:spcPct val="90000"/>
              </a:lnSpc>
              <a:spcBef>
                <a:spcPts val="300"/>
              </a:spcBef>
              <a:spcAft>
                <a:spcPts val="0"/>
              </a:spcAft>
              <a:buClr>
                <a:schemeClr val="folHlink"/>
              </a:buClr>
              <a:buSzPct val="75000"/>
              <a:buFont typeface="Noto Symbol"/>
              <a:buChar char="■"/>
            </a:pPr>
            <a:r>
              <a:rPr b="0" i="1" lang="en-US" sz="1800" u="none" cap="none" strike="noStrike">
                <a:solidFill>
                  <a:schemeClr val="folHlink"/>
                </a:solidFill>
                <a:latin typeface="Helvetica Neue"/>
                <a:ea typeface="Helvetica Neue"/>
                <a:cs typeface="Helvetica Neue"/>
                <a:sym typeface="Helvetica Neue"/>
              </a:rPr>
              <a:t>Internal failure costs</a:t>
            </a:r>
            <a:r>
              <a:rPr b="0" i="0" lang="en-US" sz="1800" u="none" cap="none" strike="noStrike">
                <a:solidFill>
                  <a:schemeClr val="folHlink"/>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include</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rework</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repair</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failure mode analysis</a:t>
            </a:r>
          </a:p>
          <a:p>
            <a:pPr indent="-342900" lvl="0" marL="342900" marR="0" rtl="0" algn="l">
              <a:lnSpc>
                <a:spcPct val="90000"/>
              </a:lnSpc>
              <a:spcBef>
                <a:spcPts val="600"/>
              </a:spcBef>
              <a:spcAft>
                <a:spcPts val="0"/>
              </a:spcAft>
              <a:buClr>
                <a:schemeClr val="folHlink"/>
              </a:buClr>
              <a:buSzPct val="75000"/>
              <a:buFont typeface="Noto Symbol"/>
              <a:buChar char="■"/>
            </a:pPr>
            <a:r>
              <a:rPr b="0" i="1" lang="en-US" sz="1800" u="none" cap="none" strike="noStrike">
                <a:solidFill>
                  <a:schemeClr val="folHlink"/>
                </a:solidFill>
                <a:latin typeface="Helvetica Neue"/>
                <a:ea typeface="Helvetica Neue"/>
                <a:cs typeface="Helvetica Neue"/>
                <a:sym typeface="Helvetica Neue"/>
              </a:rPr>
              <a:t>External failure costs</a:t>
            </a:r>
            <a:r>
              <a:rPr b="0" i="0" lang="en-US" sz="1800" u="none" cap="none" strike="noStrike">
                <a:solidFill>
                  <a:schemeClr val="dk1"/>
                </a:solidFill>
                <a:latin typeface="Helvetica Neue"/>
                <a:ea typeface="Helvetica Neue"/>
                <a:cs typeface="Helvetica Neue"/>
                <a:sym typeface="Helvetica Neue"/>
              </a:rPr>
              <a:t> are</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complaint resolution</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product return and replacement</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help line support</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warranty work</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33" name="Shape 33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34" name="Shape 33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Cost</a:t>
            </a:r>
          </a:p>
        </p:txBody>
      </p:sp>
      <p:sp>
        <p:nvSpPr>
          <p:cNvPr id="335" name="Shape 335"/>
          <p:cNvSpPr txBox="1"/>
          <p:nvPr>
            <p:ph idx="1" type="body"/>
          </p:nvPr>
        </p:nvSpPr>
        <p:spPr>
          <a:xfrm>
            <a:off x="1828800" y="1905000"/>
            <a:ext cx="6934199" cy="9905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relative costs to find and repair an error or defect increase dramatically as we go from prevention to detection to internal failure to external failure costs.</a:t>
            </a:r>
          </a:p>
        </p:txBody>
      </p:sp>
      <p:pic>
        <p:nvPicPr>
          <p:cNvPr id="336" name="Shape 336"/>
          <p:cNvPicPr preferRelativeResize="0"/>
          <p:nvPr/>
        </p:nvPicPr>
        <p:blipFill rotWithShape="1">
          <a:blip r:embed="rId3">
            <a:alphaModFix/>
          </a:blip>
          <a:srcRect b="0" l="0" r="0" t="0"/>
          <a:stretch/>
        </p:blipFill>
        <p:spPr>
          <a:xfrm>
            <a:off x="2895600" y="2819400"/>
            <a:ext cx="4343400" cy="353377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42" name="Shape 34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43" name="Shape 343"/>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Quality and Risk</a:t>
            </a:r>
          </a:p>
        </p:txBody>
      </p:sp>
      <p:sp>
        <p:nvSpPr>
          <p:cNvPr id="344" name="Shape 34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1" lang="en-US" sz="2000" u="none" cap="none" strike="noStrike">
                <a:solidFill>
                  <a:schemeClr val="dk1"/>
                </a:solidFill>
                <a:latin typeface="Quattrocento"/>
                <a:ea typeface="Quattrocento"/>
                <a:cs typeface="Quattrocento"/>
                <a:sym typeface="Quattrocento"/>
              </a:rPr>
              <a:t>“People bet their jobs, their comforts, their safety, their entertainment, their decisions, and their very lives on computer software. It better be right.”</a:t>
            </a:r>
            <a:r>
              <a:rPr b="0" i="0" lang="en-US" sz="2000" u="none" cap="none" strike="noStrike">
                <a:solidFill>
                  <a:schemeClr val="dk1"/>
                </a:solidFill>
                <a:latin typeface="Quattrocento"/>
                <a:ea typeface="Quattrocento"/>
                <a:cs typeface="Quattrocento"/>
                <a:sym typeface="Quattrocento"/>
              </a:rPr>
              <a:t> SEPA</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 Example:</a:t>
            </a:r>
          </a:p>
          <a:p>
            <a:pPr indent="-285750" lvl="1" marL="742950" marR="0" rtl="0" algn="l">
              <a:lnSpc>
                <a:spcPct val="100000"/>
              </a:lnSpc>
              <a:spcBef>
                <a:spcPts val="600"/>
              </a:spcBef>
              <a:spcAft>
                <a:spcPts val="0"/>
              </a:spcAft>
              <a:buClr>
                <a:schemeClr val="folHlink"/>
              </a:buClr>
              <a:buSzPct val="70000"/>
              <a:buFont typeface="Noto Symbol"/>
              <a:buChar char="■"/>
            </a:pPr>
            <a:r>
              <a:rPr b="0" i="1" lang="en-US" sz="1800" u="none" cap="none" strike="noStrike">
                <a:solidFill>
                  <a:schemeClr val="dk1"/>
                </a:solidFill>
                <a:latin typeface="Quattrocento"/>
                <a:ea typeface="Quattrocento"/>
                <a:cs typeface="Quattrocento"/>
                <a:sym typeface="Quattrocento"/>
              </a:rPr>
              <a:t>Throughout the month of November, 2000 at a hospital in Panama, 28 patients received massive overdoses of gamma rays during treatment for a variety of cancers. In the months that followed, five of these patients died from radiation poisoning and 15 others developed serious complications. What caused this tragedy?  A software package, developed by a U.S. company, was modified by hospital technicians to compute modified doses of radiation for each patient.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50" name="Shape 35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51" name="Shape 351"/>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Negligence and Liability</a:t>
            </a:r>
          </a:p>
        </p:txBody>
      </p:sp>
      <p:sp>
        <p:nvSpPr>
          <p:cNvPr id="352" name="Shape 352"/>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story is all too common. A governmental or corporate entity hires a major software developer or consulting company to analyze requirements and then design and construct a software-based “system” to support some major activity. </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800" u="none" cap="none" strike="noStrike">
                <a:solidFill>
                  <a:schemeClr val="dk1"/>
                </a:solidFill>
                <a:latin typeface="Quattrocento"/>
                <a:ea typeface="Quattrocento"/>
                <a:cs typeface="Quattrocento"/>
                <a:sym typeface="Quattrocento"/>
              </a:rPr>
              <a:t>The system might support a major corporate function (e.g., pension management) or some governmental function (e.g., healthcare administration or homeland security).</a:t>
            </a:r>
          </a:p>
          <a:p>
            <a:pPr indent="-342900" lvl="0" marL="342900" marR="0" rtl="0" algn="l">
              <a:lnSpc>
                <a:spcPct val="90000"/>
              </a:lnSpc>
              <a:spcBef>
                <a:spcPts val="6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Work begins with the best of intentions on both sides, but by the time the system is delivered, things have gone bad. </a:t>
            </a:r>
          </a:p>
          <a:p>
            <a:pPr indent="-342900" lvl="0" marL="342900" marR="0" rtl="0" algn="l">
              <a:lnSpc>
                <a:spcPct val="90000"/>
              </a:lnSpc>
              <a:spcBef>
                <a:spcPts val="6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system is late, fails to deliver desired features and functions, is error-prone, and does not meet with customer approval. </a:t>
            </a:r>
          </a:p>
          <a:p>
            <a:pPr indent="-342900" lvl="0" marL="342900" marR="0" rtl="0" algn="l">
              <a:lnSpc>
                <a:spcPct val="90000"/>
              </a:lnSpc>
              <a:spcBef>
                <a:spcPts val="6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Litigation ensues.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58" name="Shape 35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59" name="Shape 359"/>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Low Quality Software</a:t>
            </a:r>
          </a:p>
        </p:txBody>
      </p:sp>
      <p:sp>
        <p:nvSpPr>
          <p:cNvPr id="360" name="Shape 360"/>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Low quality software increases risks for both developers and end-users</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When systems are delivered late, fail to deliver functionality, and does not meet customer expectations litigation ensues</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Low quality software is easier to hack and can increase the security risks for the application once deployed</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A secure system cannot be built without focusing on quality (security, reliability, dependability) during the design phase</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Low quality software is liable to contain architectural flaws as well as implementation problems (bugs)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66" name="Shape 36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67" name="Shape 367"/>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Impact of Management Decisions</a:t>
            </a:r>
          </a:p>
        </p:txBody>
      </p:sp>
      <p:sp>
        <p:nvSpPr>
          <p:cNvPr id="368" name="Shape 368"/>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rgbClr val="FF0000"/>
                </a:solidFill>
                <a:latin typeface="Helvetica Neue"/>
                <a:ea typeface="Helvetica Neue"/>
                <a:cs typeface="Helvetica Neue"/>
                <a:sym typeface="Helvetica Neue"/>
              </a:rPr>
              <a:t>Estimation decisions </a:t>
            </a:r>
            <a:r>
              <a:rPr b="0" i="0" lang="en-US" sz="2400" u="none" cap="none" strike="noStrike">
                <a:solidFill>
                  <a:schemeClr val="dk1"/>
                </a:solidFill>
                <a:latin typeface="Helvetica Neue"/>
                <a:ea typeface="Helvetica Neue"/>
                <a:cs typeface="Helvetica Neue"/>
                <a:sym typeface="Helvetica Neue"/>
              </a:rPr>
              <a:t>– irrational delivery date estimates cause teams to take short-cuts that can lead to reduced product quality </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rgbClr val="FF0000"/>
                </a:solidFill>
                <a:latin typeface="Helvetica Neue"/>
                <a:ea typeface="Helvetica Neue"/>
                <a:cs typeface="Helvetica Neue"/>
                <a:sym typeface="Helvetica Neue"/>
              </a:rPr>
              <a:t>Scheduling decisions </a:t>
            </a:r>
            <a:r>
              <a:rPr b="0" i="0" lang="en-US" sz="2400" u="none" cap="none" strike="noStrike">
                <a:solidFill>
                  <a:schemeClr val="dk1"/>
                </a:solidFill>
                <a:latin typeface="Helvetica Neue"/>
                <a:ea typeface="Helvetica Neue"/>
                <a:cs typeface="Helvetica Neue"/>
                <a:sym typeface="Helvetica Neue"/>
              </a:rPr>
              <a:t>– failing to pay attention to task dependencies when creating the project schedule</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rgbClr val="FF0000"/>
                </a:solidFill>
                <a:latin typeface="Helvetica Neue"/>
                <a:ea typeface="Helvetica Neue"/>
                <a:cs typeface="Helvetica Neue"/>
                <a:sym typeface="Helvetica Neue"/>
              </a:rPr>
              <a:t>Risk-oriented decisions </a:t>
            </a:r>
            <a:r>
              <a:rPr b="0" i="0" lang="en-US" sz="2400" u="none" cap="none" strike="noStrike">
                <a:solidFill>
                  <a:schemeClr val="dk1"/>
                </a:solidFill>
                <a:latin typeface="Helvetica Neue"/>
                <a:ea typeface="Helvetica Neue"/>
                <a:cs typeface="Helvetica Neue"/>
                <a:sym typeface="Helvetica Neue"/>
              </a:rPr>
              <a:t>– reacting to each crisis as it arises rather than building in mechanisms to monitor risks may result in products having reduced quality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29" name="Shape 22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30" name="Shape 23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Quality</a:t>
            </a:r>
          </a:p>
        </p:txBody>
      </p:sp>
      <p:sp>
        <p:nvSpPr>
          <p:cNvPr id="231" name="Shape 23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The </a:t>
            </a:r>
            <a:r>
              <a:rPr b="0" i="1" lang="en-US" sz="2400" u="none" cap="none" strike="noStrike">
                <a:solidFill>
                  <a:schemeClr val="dk1"/>
                </a:solidFill>
                <a:latin typeface="Helvetica Neue"/>
                <a:ea typeface="Helvetica Neue"/>
                <a:cs typeface="Helvetica Neue"/>
                <a:sym typeface="Helvetica Neue"/>
              </a:rPr>
              <a:t>American Heritage Dictionary</a:t>
            </a:r>
            <a:r>
              <a:rPr b="0" i="0" lang="en-US" sz="2400" u="none" cap="none" strike="noStrike">
                <a:solidFill>
                  <a:schemeClr val="dk1"/>
                </a:solidFill>
                <a:latin typeface="Helvetica Neue"/>
                <a:ea typeface="Helvetica Neue"/>
                <a:cs typeface="Helvetica Neue"/>
                <a:sym typeface="Helvetica Neue"/>
              </a:rPr>
              <a:t> defines </a:t>
            </a:r>
            <a:r>
              <a:rPr b="0" i="1" lang="en-US" sz="2400" u="none" cap="none" strike="noStrike">
                <a:solidFill>
                  <a:schemeClr val="dk1"/>
                </a:solidFill>
                <a:latin typeface="Helvetica Neue"/>
                <a:ea typeface="Helvetica Neue"/>
                <a:cs typeface="Helvetica Neue"/>
                <a:sym typeface="Helvetica Neue"/>
              </a:rPr>
              <a:t>quality</a:t>
            </a:r>
            <a:r>
              <a:rPr b="0" i="0" lang="en-US" sz="2400" u="none" cap="none" strike="noStrike">
                <a:solidFill>
                  <a:schemeClr val="dk1"/>
                </a:solidFill>
                <a:latin typeface="Helvetica Neue"/>
                <a:ea typeface="Helvetica Neue"/>
                <a:cs typeface="Helvetica Neue"/>
                <a:sym typeface="Helvetica Neue"/>
              </a:rPr>
              <a:t> as </a:t>
            </a:r>
          </a:p>
          <a:p>
            <a:pPr indent="-285750" lvl="1" marL="742950" marR="0" rtl="0" algn="l">
              <a:lnSpc>
                <a:spcPct val="100000"/>
              </a:lnSpc>
              <a:spcBef>
                <a:spcPts val="3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“a characteristic or attribute of something.”  </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For software, two kinds of quality may be encountered: </a:t>
            </a:r>
          </a:p>
          <a:p>
            <a:pPr indent="-285750" lvl="1" marL="742950" marR="0" rtl="0" algn="l">
              <a:lnSpc>
                <a:spcPct val="100000"/>
              </a:lnSpc>
              <a:spcBef>
                <a:spcPts val="300"/>
              </a:spcBef>
              <a:spcAft>
                <a:spcPts val="0"/>
              </a:spcAft>
              <a:buClr>
                <a:schemeClr val="folHlink"/>
              </a:buClr>
              <a:buSzPct val="70000"/>
              <a:buFont typeface="Noto Symbol"/>
              <a:buChar char="■"/>
            </a:pPr>
            <a:r>
              <a:rPr b="0" i="0" lang="en-US" sz="2000" u="none" cap="none" strike="noStrike">
                <a:solidFill>
                  <a:schemeClr val="folHlink"/>
                </a:solidFill>
                <a:latin typeface="Helvetica Neue"/>
                <a:ea typeface="Helvetica Neue"/>
                <a:cs typeface="Helvetica Neue"/>
                <a:sym typeface="Helvetica Neue"/>
              </a:rPr>
              <a:t>Quality of design </a:t>
            </a:r>
            <a:r>
              <a:rPr b="0" i="0" lang="en-US" sz="2000" u="none" cap="none" strike="noStrike">
                <a:solidFill>
                  <a:schemeClr val="dk1"/>
                </a:solidFill>
                <a:latin typeface="Helvetica Neue"/>
                <a:ea typeface="Helvetica Neue"/>
                <a:cs typeface="Helvetica Neue"/>
                <a:sym typeface="Helvetica Neue"/>
              </a:rPr>
              <a:t>encompasses requirements, specifications, and the design of the system. </a:t>
            </a:r>
          </a:p>
          <a:p>
            <a:pPr indent="-285750" lvl="1" marL="742950" marR="0" rtl="0" algn="l">
              <a:lnSpc>
                <a:spcPct val="100000"/>
              </a:lnSpc>
              <a:spcBef>
                <a:spcPts val="300"/>
              </a:spcBef>
              <a:spcAft>
                <a:spcPts val="0"/>
              </a:spcAft>
              <a:buClr>
                <a:schemeClr val="folHlink"/>
              </a:buClr>
              <a:buSzPct val="70000"/>
              <a:buFont typeface="Noto Symbol"/>
              <a:buChar char="■"/>
            </a:pPr>
            <a:r>
              <a:rPr b="0" i="0" lang="en-US" sz="2000" u="none" cap="none" strike="noStrike">
                <a:solidFill>
                  <a:schemeClr val="folHlink"/>
                </a:solidFill>
                <a:latin typeface="Helvetica Neue"/>
                <a:ea typeface="Helvetica Neue"/>
                <a:cs typeface="Helvetica Neue"/>
                <a:sym typeface="Helvetica Neue"/>
              </a:rPr>
              <a:t>Quality of conformance</a:t>
            </a:r>
            <a:r>
              <a:rPr b="0" i="0" lang="en-US" sz="2000" u="none" cap="none" strike="noStrike">
                <a:solidFill>
                  <a:schemeClr val="dk1"/>
                </a:solidFill>
                <a:latin typeface="Helvetica Neue"/>
                <a:ea typeface="Helvetica Neue"/>
                <a:cs typeface="Helvetica Neue"/>
                <a:sym typeface="Helvetica Neue"/>
              </a:rPr>
              <a:t> is an issue focused primarily on implementation.</a:t>
            </a:r>
          </a:p>
          <a:p>
            <a:pPr indent="-285750" lvl="1" marL="742950" marR="0" rtl="0" algn="l">
              <a:lnSpc>
                <a:spcPct val="100000"/>
              </a:lnSpc>
              <a:spcBef>
                <a:spcPts val="600"/>
              </a:spcBef>
              <a:spcAft>
                <a:spcPts val="0"/>
              </a:spcAft>
              <a:buClr>
                <a:schemeClr val="folHlink"/>
              </a:buClr>
              <a:buSzPct val="70000"/>
              <a:buFont typeface="Noto Symbol"/>
              <a:buChar char="■"/>
            </a:pPr>
            <a:r>
              <a:rPr b="0" i="0" lang="en-US" sz="2000" u="none" cap="none" strike="noStrike">
                <a:solidFill>
                  <a:schemeClr val="folHlink"/>
                </a:solidFill>
                <a:latin typeface="Helvetica Neue"/>
                <a:ea typeface="Helvetica Neue"/>
                <a:cs typeface="Helvetica Neue"/>
                <a:sym typeface="Helvetica Neue"/>
              </a:rPr>
              <a:t>User satisfaction = compliant product + good quality + delivery within budget and schedule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74" name="Shape 37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75" name="Shape 375"/>
          <p:cNvSpPr txBox="1"/>
          <p:nvPr>
            <p:ph type="title"/>
          </p:nvPr>
        </p:nvSpPr>
        <p:spPr>
          <a:xfrm>
            <a:off x="1211262" y="10287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Achieving Software Quality 1</a:t>
            </a:r>
          </a:p>
        </p:txBody>
      </p:sp>
      <p:sp>
        <p:nvSpPr>
          <p:cNvPr id="376" name="Shape 376"/>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Software quality is the result of good project management and solid engineering practice</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To build high quality software you must understand the problem to be solved and be capable of creating a quality design the conforms to the problem requirements</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Eliminating architectural flaws during design can improve quality</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82" name="Shape 38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83" name="Shape 383"/>
          <p:cNvSpPr txBox="1"/>
          <p:nvPr>
            <p:ph type="title"/>
          </p:nvPr>
        </p:nvSpPr>
        <p:spPr>
          <a:xfrm>
            <a:off x="1211262" y="10287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Achieving Software Quality 2</a:t>
            </a:r>
          </a:p>
        </p:txBody>
      </p:sp>
      <p:sp>
        <p:nvSpPr>
          <p:cNvPr id="384" name="Shape 38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Project management – project plan includes explicit techniques for quality and change management</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Quality control - series of inspections, reviews, and tests used to ensure conformance of a work product to its specifications</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Quality assurance - consists of the auditing and reporting procedures used to provide management with data needed to make proactive decisions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37" name="Shape 23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38" name="Shape 238"/>
          <p:cNvSpPr txBox="1"/>
          <p:nvPr>
            <p:ph type="title"/>
          </p:nvPr>
        </p:nvSpPr>
        <p:spPr>
          <a:xfrm>
            <a:off x="1219200" y="990600"/>
            <a:ext cx="7543800"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Quality—A Philosophical View</a:t>
            </a:r>
          </a:p>
        </p:txBody>
      </p:sp>
      <p:sp>
        <p:nvSpPr>
          <p:cNvPr id="239" name="Shape 23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Robert Persig [Per74] commented on the thing we call </a:t>
            </a:r>
            <a:r>
              <a:rPr b="0" i="1" lang="en-US" sz="2000" u="none" cap="none" strike="noStrike">
                <a:solidFill>
                  <a:schemeClr val="dk1"/>
                </a:solidFill>
                <a:latin typeface="Quattrocento"/>
                <a:ea typeface="Quattrocento"/>
                <a:cs typeface="Quattrocento"/>
                <a:sym typeface="Quattrocento"/>
              </a:rPr>
              <a:t>quality</a:t>
            </a:r>
            <a:r>
              <a:rPr b="0" i="0" lang="en-US" sz="2000" u="none" cap="none" strike="noStrike">
                <a:solidFill>
                  <a:schemeClr val="dk1"/>
                </a:solidFill>
                <a:latin typeface="Quattrocento"/>
                <a:ea typeface="Quattrocento"/>
                <a:cs typeface="Quattrocento"/>
                <a:sym typeface="Quattrocento"/>
              </a:rPr>
              <a:t>:</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800" u="none" cap="none" strike="noStrike">
                <a:solidFill>
                  <a:schemeClr val="dk1"/>
                </a:solidFill>
                <a:latin typeface="Times New Roman"/>
                <a:ea typeface="Times New Roman"/>
                <a:cs typeface="Times New Roman"/>
                <a:sym typeface="Times New Roman"/>
              </a:rPr>
              <a:t>Quality . . . you know what it is, yet you don't know what it is. But that's self-contradictory. But some things are better than others, that is, they have more quality. But when you try to say what the quality is, apart from the things that have it, it all goes poof! There's nothing to talk about. But if you can't say what Quality is, how do you know what it is, or how do you know that it even exists? If no one knows what it is, then for all practical purposes it doesn't exist at all. But for all practical purposes it really does exist. What else are the grades based on? Why else would people pay fortunes for some things and throw others in the trash pile? Obviously some things are better than others . . . but what's the betterness? . . . So round and round you go, spinning mental wheels and nowhere finding anyplace to get traction. What the hell is Quality? What is it?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45" name="Shape 245"/>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46" name="Shape 246"/>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Quality—A Pragmatic View</a:t>
            </a:r>
          </a:p>
        </p:txBody>
      </p:sp>
      <p:sp>
        <p:nvSpPr>
          <p:cNvPr id="247" name="Shape 24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a:t>
            </a:r>
            <a:r>
              <a:rPr b="0" i="1" lang="en-US" sz="2000" u="none" cap="none" strike="noStrike">
                <a:solidFill>
                  <a:schemeClr val="folHlink"/>
                </a:solidFill>
                <a:latin typeface="Quattrocento"/>
                <a:ea typeface="Quattrocento"/>
                <a:cs typeface="Quattrocento"/>
                <a:sym typeface="Quattrocento"/>
              </a:rPr>
              <a:t>transcendental view</a:t>
            </a:r>
            <a:r>
              <a:rPr b="0" i="0" lang="en-US" sz="2000" u="none" cap="none" strike="noStrike">
                <a:solidFill>
                  <a:schemeClr val="dk1"/>
                </a:solidFill>
                <a:latin typeface="Quattrocento"/>
                <a:ea typeface="Quattrocento"/>
                <a:cs typeface="Quattrocento"/>
                <a:sym typeface="Quattrocento"/>
              </a:rPr>
              <a:t> argues (like Persig) that quality is something that you immediately recognize, but cannot explicitly define.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a:t>
            </a:r>
            <a:r>
              <a:rPr b="0" i="1" lang="en-US" sz="2000" u="none" cap="none" strike="noStrike">
                <a:solidFill>
                  <a:schemeClr val="folHlink"/>
                </a:solidFill>
                <a:latin typeface="Quattrocento"/>
                <a:ea typeface="Quattrocento"/>
                <a:cs typeface="Quattrocento"/>
                <a:sym typeface="Quattrocento"/>
              </a:rPr>
              <a:t>user view</a:t>
            </a:r>
            <a:r>
              <a:rPr b="0" i="0" lang="en-US" sz="2000" u="none" cap="none" strike="noStrike">
                <a:solidFill>
                  <a:schemeClr val="dk1"/>
                </a:solidFill>
                <a:latin typeface="Quattrocento"/>
                <a:ea typeface="Quattrocento"/>
                <a:cs typeface="Quattrocento"/>
                <a:sym typeface="Quattrocento"/>
              </a:rPr>
              <a:t> sees quality in terms of an end-user’s specific goals. If a product meets those goals, it exhibits quality.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a:t>
            </a:r>
            <a:r>
              <a:rPr b="0" i="1" lang="en-US" sz="2000" u="none" cap="none" strike="noStrike">
                <a:solidFill>
                  <a:schemeClr val="folHlink"/>
                </a:solidFill>
                <a:latin typeface="Quattrocento"/>
                <a:ea typeface="Quattrocento"/>
                <a:cs typeface="Quattrocento"/>
                <a:sym typeface="Quattrocento"/>
              </a:rPr>
              <a:t>manufacturer’s view</a:t>
            </a:r>
            <a:r>
              <a:rPr b="0" i="0" lang="en-US" sz="2000" u="none" cap="none" strike="noStrike">
                <a:solidFill>
                  <a:schemeClr val="folHlink"/>
                </a:solidFill>
                <a:latin typeface="Quattrocento"/>
                <a:ea typeface="Quattrocento"/>
                <a:cs typeface="Quattrocento"/>
                <a:sym typeface="Quattrocento"/>
              </a:rPr>
              <a:t> </a:t>
            </a:r>
            <a:r>
              <a:rPr b="0" i="0" lang="en-US" sz="2000" u="none" cap="none" strike="noStrike">
                <a:solidFill>
                  <a:schemeClr val="dk1"/>
                </a:solidFill>
                <a:latin typeface="Quattrocento"/>
                <a:ea typeface="Quattrocento"/>
                <a:cs typeface="Quattrocento"/>
                <a:sym typeface="Quattrocento"/>
              </a:rPr>
              <a:t>defines quality in terms of the original specification of the product. If the product conforms to the spec, it exhibits quality.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a:t>
            </a:r>
            <a:r>
              <a:rPr b="0" i="1" lang="en-US" sz="2000" u="none" cap="none" strike="noStrike">
                <a:solidFill>
                  <a:schemeClr val="folHlink"/>
                </a:solidFill>
                <a:latin typeface="Quattrocento"/>
                <a:ea typeface="Quattrocento"/>
                <a:cs typeface="Quattrocento"/>
                <a:sym typeface="Quattrocento"/>
              </a:rPr>
              <a:t>product view</a:t>
            </a:r>
            <a:r>
              <a:rPr b="0" i="0" lang="en-US" sz="2000" u="none" cap="none" strike="noStrike">
                <a:solidFill>
                  <a:schemeClr val="dk1"/>
                </a:solidFill>
                <a:latin typeface="Quattrocento"/>
                <a:ea typeface="Quattrocento"/>
                <a:cs typeface="Quattrocento"/>
                <a:sym typeface="Quattrocento"/>
              </a:rPr>
              <a:t> suggests that quality can be tied to inherent characteristics (e.g., functions and features) of a product.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Finally, the </a:t>
            </a:r>
            <a:r>
              <a:rPr b="0" i="1" lang="en-US" sz="2000" u="none" cap="none" strike="noStrike">
                <a:solidFill>
                  <a:schemeClr val="folHlink"/>
                </a:solidFill>
                <a:latin typeface="Quattrocento"/>
                <a:ea typeface="Quattrocento"/>
                <a:cs typeface="Quattrocento"/>
                <a:sym typeface="Quattrocento"/>
              </a:rPr>
              <a:t>value-based view</a:t>
            </a:r>
            <a:r>
              <a:rPr b="0" i="0" lang="en-US" sz="2000" u="none" cap="none" strike="noStrike">
                <a:solidFill>
                  <a:schemeClr val="dk1"/>
                </a:solidFill>
                <a:latin typeface="Quattrocento"/>
                <a:ea typeface="Quattrocento"/>
                <a:cs typeface="Quattrocento"/>
                <a:sym typeface="Quattrocento"/>
              </a:rPr>
              <a:t> measures quality based on how much a customer is willing to pay for a product. In reality, quality encompasses all of these views and more.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53" name="Shape 25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54" name="Shape 25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Software Quality</a:t>
            </a:r>
          </a:p>
        </p:txBody>
      </p:sp>
      <p:sp>
        <p:nvSpPr>
          <p:cNvPr id="255" name="Shape 25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Software quality can be defined as: </a:t>
            </a:r>
          </a:p>
          <a:p>
            <a:pPr indent="-285750" lvl="1" marL="742950" marR="0" rtl="0" algn="l">
              <a:lnSpc>
                <a:spcPct val="100000"/>
              </a:lnSpc>
              <a:spcBef>
                <a:spcPts val="300"/>
              </a:spcBef>
              <a:spcAft>
                <a:spcPts val="0"/>
              </a:spcAft>
              <a:buClr>
                <a:schemeClr val="folHlink"/>
              </a:buClr>
              <a:buSzPct val="70000"/>
              <a:buFont typeface="Noto Symbol"/>
              <a:buChar char="■"/>
            </a:pPr>
            <a:r>
              <a:rPr b="0" i="1" lang="en-US" sz="2000" u="none" cap="none" strike="noStrike">
                <a:solidFill>
                  <a:schemeClr val="folHlink"/>
                </a:solidFill>
                <a:latin typeface="Quattrocento"/>
                <a:ea typeface="Quattrocento"/>
                <a:cs typeface="Quattrocento"/>
                <a:sym typeface="Quattrocento"/>
              </a:rPr>
              <a:t>An effective software process applied in a manner that creates a useful product that provides measurable value for those who produce it and those who use it.</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400" u="none" cap="none" strike="noStrike">
                <a:solidFill>
                  <a:schemeClr val="dk1"/>
                </a:solidFill>
                <a:latin typeface="Times New Roman"/>
                <a:ea typeface="Times New Roman"/>
                <a:cs typeface="Times New Roman"/>
                <a:sym typeface="Times New Roman"/>
              </a:rPr>
              <a:t> This definition has been adapted from [Bes04] and replaces a more manufacturing-oriented view presented in earlier editions of this book.</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61" name="Shape 26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62" name="Shape 26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Effective Software Process</a:t>
            </a:r>
          </a:p>
        </p:txBody>
      </p:sp>
      <p:sp>
        <p:nvSpPr>
          <p:cNvPr id="263" name="Shape 26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An </a:t>
            </a:r>
            <a:r>
              <a:rPr b="0" i="1" lang="en-US" sz="2000" u="none" cap="none" strike="noStrike">
                <a:solidFill>
                  <a:schemeClr val="folHlink"/>
                </a:solidFill>
                <a:latin typeface="Quattrocento"/>
                <a:ea typeface="Quattrocento"/>
                <a:cs typeface="Quattrocento"/>
                <a:sym typeface="Quattrocento"/>
              </a:rPr>
              <a:t>effective software process</a:t>
            </a:r>
            <a:r>
              <a:rPr b="0" i="0" lang="en-US" sz="2000" u="none" cap="none" strike="noStrike">
                <a:solidFill>
                  <a:schemeClr val="dk1"/>
                </a:solidFill>
                <a:latin typeface="Quattrocento"/>
                <a:ea typeface="Quattrocento"/>
                <a:cs typeface="Quattrocento"/>
                <a:sym typeface="Quattrocento"/>
              </a:rPr>
              <a:t> establishes the infrastructure that supports any effort at building a high quality software product. </a:t>
            </a:r>
          </a:p>
          <a:p>
            <a:pPr indent="-342900" lvl="0" marL="342900" marR="0" rtl="0" algn="l">
              <a:lnSpc>
                <a:spcPct val="100000"/>
              </a:lnSpc>
              <a:spcBef>
                <a:spcPts val="6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management aspects of process create the checks and balances that help avoid project chaos—a key contributor to poor quality.</a:t>
            </a:r>
          </a:p>
          <a:p>
            <a:pPr indent="-342900" lvl="0" marL="342900" marR="0" rtl="0" algn="l">
              <a:lnSpc>
                <a:spcPct val="100000"/>
              </a:lnSpc>
              <a:spcBef>
                <a:spcPts val="6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 Software engineering practices allow the developer to analyze the problem and design a solid solution—both critical to building high quality software. </a:t>
            </a:r>
          </a:p>
          <a:p>
            <a:pPr indent="-342900" lvl="0" marL="342900" marR="0" rtl="0" algn="l">
              <a:lnSpc>
                <a:spcPct val="100000"/>
              </a:lnSpc>
              <a:spcBef>
                <a:spcPts val="6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Finally, umbrella activities such as change management and technical reviews have as much to do with quality as any other part of software engineering practice.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69" name="Shape 26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70" name="Shape 27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Useful Product</a:t>
            </a:r>
          </a:p>
        </p:txBody>
      </p:sp>
      <p:sp>
        <p:nvSpPr>
          <p:cNvPr id="271" name="Shape 27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A </a:t>
            </a:r>
            <a:r>
              <a:rPr b="0" i="1" lang="en-US" sz="2400" u="none" cap="none" strike="noStrike">
                <a:solidFill>
                  <a:schemeClr val="folHlink"/>
                </a:solidFill>
                <a:latin typeface="Quattrocento"/>
                <a:ea typeface="Quattrocento"/>
                <a:cs typeface="Quattrocento"/>
                <a:sym typeface="Quattrocento"/>
              </a:rPr>
              <a:t>useful product</a:t>
            </a:r>
            <a:r>
              <a:rPr b="0" i="1" lang="en-US" sz="2400" u="none" cap="none" strike="noStrike">
                <a:solidFill>
                  <a:schemeClr val="dk1"/>
                </a:solidFill>
                <a:latin typeface="Quattrocento"/>
                <a:ea typeface="Quattrocento"/>
                <a:cs typeface="Quattrocento"/>
                <a:sym typeface="Quattrocento"/>
              </a:rPr>
              <a:t> </a:t>
            </a:r>
            <a:r>
              <a:rPr b="0" i="0" lang="en-US" sz="2400" u="none" cap="none" strike="noStrike">
                <a:solidFill>
                  <a:schemeClr val="dk1"/>
                </a:solidFill>
                <a:latin typeface="Quattrocento"/>
                <a:ea typeface="Quattrocento"/>
                <a:cs typeface="Quattrocento"/>
                <a:sym typeface="Quattrocento"/>
              </a:rPr>
              <a:t>delivers the content, functions, and features that the end-user desires</a:t>
            </a:r>
          </a:p>
          <a:p>
            <a:pPr indent="-342900" lvl="0" marL="342900" marR="0" rtl="0" algn="l">
              <a:lnSpc>
                <a:spcPct val="100000"/>
              </a:lnSpc>
              <a:spcBef>
                <a:spcPts val="60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But as important, it delivers these assets in a reliable, error free way. </a:t>
            </a:r>
          </a:p>
          <a:p>
            <a:pPr indent="-342900" lvl="0" marL="342900" marR="0" rtl="0" algn="l">
              <a:lnSpc>
                <a:spcPct val="100000"/>
              </a:lnSpc>
              <a:spcBef>
                <a:spcPts val="60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A useful product always satisfies those requirements that have been explicitly stated by stakeholders. </a:t>
            </a:r>
          </a:p>
          <a:p>
            <a:pPr indent="-342900" lvl="0" marL="342900" marR="0" rtl="0" algn="l">
              <a:lnSpc>
                <a:spcPct val="100000"/>
              </a:lnSpc>
              <a:spcBef>
                <a:spcPts val="60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In addition, it satisfies a set of implicit requirements (e.g., ease of use) that are expected of all high quality software.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77" name="Shape 27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78" name="Shape 27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Adding Value</a:t>
            </a:r>
          </a:p>
        </p:txBody>
      </p:sp>
      <p:sp>
        <p:nvSpPr>
          <p:cNvPr id="279" name="Shape 279"/>
          <p:cNvSpPr txBox="1"/>
          <p:nvPr>
            <p:ph idx="1" type="body"/>
          </p:nvPr>
        </p:nvSpPr>
        <p:spPr>
          <a:xfrm>
            <a:off x="1828800" y="18288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By</a:t>
            </a:r>
            <a:r>
              <a:rPr b="0" i="1" lang="en-US" sz="2000" u="none" cap="none" strike="noStrike">
                <a:solidFill>
                  <a:schemeClr val="folHlink"/>
                </a:solidFill>
                <a:latin typeface="Quattrocento"/>
                <a:ea typeface="Quattrocento"/>
                <a:cs typeface="Quattrocento"/>
                <a:sym typeface="Quattrocento"/>
              </a:rPr>
              <a:t> adding value for both the producer and user</a:t>
            </a:r>
            <a:r>
              <a:rPr b="0" i="0" lang="en-US" sz="2000" u="none" cap="none" strike="noStrike">
                <a:solidFill>
                  <a:schemeClr val="dk1"/>
                </a:solidFill>
                <a:latin typeface="Quattrocento"/>
                <a:ea typeface="Quattrocento"/>
                <a:cs typeface="Quattrocento"/>
                <a:sym typeface="Quattrocento"/>
              </a:rPr>
              <a:t> of a software product, high quality software provides benefits for the software organization and the end-user community. </a:t>
            </a:r>
          </a:p>
          <a:p>
            <a:pPr indent="-342900" lvl="0" marL="342900" marR="0" rtl="0" algn="l">
              <a:lnSpc>
                <a:spcPct val="90000"/>
              </a:lnSpc>
              <a:spcBef>
                <a:spcPts val="6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software organization gains added value because high quality software requires less maintenance effort, fewer bug fixes, and reduced customer support. </a:t>
            </a:r>
          </a:p>
          <a:p>
            <a:pPr indent="-342900" lvl="0" marL="342900" marR="0" rtl="0" algn="l">
              <a:lnSpc>
                <a:spcPct val="90000"/>
              </a:lnSpc>
              <a:spcBef>
                <a:spcPts val="6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user community gains added value because the application provides a useful capability in a way that expedites some business process. </a:t>
            </a:r>
          </a:p>
          <a:p>
            <a:pPr indent="-342900" lvl="0" marL="342900" marR="0" rtl="0" algn="l">
              <a:lnSpc>
                <a:spcPct val="90000"/>
              </a:lnSpc>
              <a:spcBef>
                <a:spcPts val="6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end result is: </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800" u="none" cap="none" strike="noStrike">
                <a:solidFill>
                  <a:schemeClr val="dk1"/>
                </a:solidFill>
                <a:latin typeface="Quattrocento"/>
                <a:ea typeface="Quattrocento"/>
                <a:cs typeface="Quattrocento"/>
                <a:sym typeface="Quattrocento"/>
              </a:rPr>
              <a:t>(1) greater software product revenue, </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800" u="none" cap="none" strike="noStrike">
                <a:solidFill>
                  <a:schemeClr val="dk1"/>
                </a:solidFill>
                <a:latin typeface="Quattrocento"/>
                <a:ea typeface="Quattrocento"/>
                <a:cs typeface="Quattrocento"/>
                <a:sym typeface="Quattrocento"/>
              </a:rPr>
              <a:t>(2) better profitability when an application supports a business process, and/or </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800" u="none" cap="none" strike="noStrike">
                <a:solidFill>
                  <a:schemeClr val="dk1"/>
                </a:solidFill>
                <a:latin typeface="Quattrocento"/>
                <a:ea typeface="Quattrocento"/>
                <a:cs typeface="Quattrocento"/>
                <a:sym typeface="Quattrocento"/>
              </a:rPr>
              <a:t>(3) improved availability of information that is crucial for the business.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85" name="Shape 285"/>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86" name="Shape 286"/>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Quality Dimensions</a:t>
            </a:r>
          </a:p>
        </p:txBody>
      </p:sp>
      <p:sp>
        <p:nvSpPr>
          <p:cNvPr id="287" name="Shape 28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David Garvin [Gar87]:</a:t>
            </a:r>
          </a:p>
          <a:p>
            <a:pPr indent="-285750" lvl="1" marL="742950" marR="0" rtl="0" algn="l">
              <a:lnSpc>
                <a:spcPct val="90000"/>
              </a:lnSpc>
              <a:spcBef>
                <a:spcPts val="600"/>
              </a:spcBef>
              <a:spcAft>
                <a:spcPts val="0"/>
              </a:spcAft>
              <a:buClr>
                <a:schemeClr val="folHlink"/>
              </a:buClr>
              <a:buSzPct val="70000"/>
              <a:buFont typeface="Noto Symbol"/>
              <a:buChar char="■"/>
            </a:pPr>
            <a:r>
              <a:rPr b="1" i="0" lang="en-US" sz="1800" u="none" cap="none" strike="noStrike">
                <a:solidFill>
                  <a:schemeClr val="dk1"/>
                </a:solidFill>
                <a:latin typeface="Quattrocento"/>
                <a:ea typeface="Quattrocento"/>
                <a:cs typeface="Quattrocento"/>
                <a:sym typeface="Quattrocento"/>
              </a:rPr>
              <a:t>Performance Quality.</a:t>
            </a:r>
            <a:r>
              <a:rPr b="0" i="0" lang="en-US" sz="1800" u="none" cap="none" strike="noStrike">
                <a:solidFill>
                  <a:schemeClr val="dk1"/>
                </a:solidFill>
                <a:latin typeface="Quattrocento"/>
                <a:ea typeface="Quattrocento"/>
                <a:cs typeface="Quattrocento"/>
                <a:sym typeface="Quattrocento"/>
              </a:rPr>
              <a:t> Does the software deliver all content, functions, and features that are specified as part of the requirements model in a way that provides value to the end-user?</a:t>
            </a:r>
          </a:p>
          <a:p>
            <a:pPr indent="-285750" lvl="1" marL="742950" marR="0" rtl="0" algn="l">
              <a:lnSpc>
                <a:spcPct val="90000"/>
              </a:lnSpc>
              <a:spcBef>
                <a:spcPts val="600"/>
              </a:spcBef>
              <a:spcAft>
                <a:spcPts val="0"/>
              </a:spcAft>
              <a:buClr>
                <a:schemeClr val="folHlink"/>
              </a:buClr>
              <a:buSzPct val="70000"/>
              <a:buFont typeface="Noto Symbol"/>
              <a:buChar char="■"/>
            </a:pPr>
            <a:r>
              <a:rPr b="1" i="0" lang="en-US" sz="1800" u="none" cap="none" strike="noStrike">
                <a:solidFill>
                  <a:schemeClr val="dk1"/>
                </a:solidFill>
                <a:latin typeface="Quattrocento"/>
                <a:ea typeface="Quattrocento"/>
                <a:cs typeface="Quattrocento"/>
                <a:sym typeface="Quattrocento"/>
              </a:rPr>
              <a:t>Feature quality.</a:t>
            </a:r>
            <a:r>
              <a:rPr b="0" i="0" lang="en-US" sz="1800" u="none" cap="none" strike="noStrike">
                <a:solidFill>
                  <a:schemeClr val="dk1"/>
                </a:solidFill>
                <a:latin typeface="Quattrocento"/>
                <a:ea typeface="Quattrocento"/>
                <a:cs typeface="Quattrocento"/>
                <a:sym typeface="Quattrocento"/>
              </a:rPr>
              <a:t>  Does the software provide features that surprise and delight first-time end-users?</a:t>
            </a:r>
          </a:p>
          <a:p>
            <a:pPr indent="-285750" lvl="1" marL="742950" marR="0" rtl="0" algn="l">
              <a:lnSpc>
                <a:spcPct val="90000"/>
              </a:lnSpc>
              <a:spcBef>
                <a:spcPts val="600"/>
              </a:spcBef>
              <a:spcAft>
                <a:spcPts val="0"/>
              </a:spcAft>
              <a:buClr>
                <a:schemeClr val="folHlink"/>
              </a:buClr>
              <a:buSzPct val="70000"/>
              <a:buFont typeface="Noto Symbol"/>
              <a:buChar char="■"/>
            </a:pPr>
            <a:r>
              <a:rPr b="1" i="0" lang="en-US" sz="1800" u="none" cap="none" strike="noStrike">
                <a:solidFill>
                  <a:schemeClr val="dk1"/>
                </a:solidFill>
                <a:latin typeface="Quattrocento"/>
                <a:ea typeface="Quattrocento"/>
                <a:cs typeface="Quattrocento"/>
                <a:sym typeface="Quattrocento"/>
              </a:rPr>
              <a:t>Reliability.</a:t>
            </a:r>
            <a:r>
              <a:rPr b="0" i="0" lang="en-US" sz="1800" u="none" cap="none" strike="noStrike">
                <a:solidFill>
                  <a:schemeClr val="dk1"/>
                </a:solidFill>
                <a:latin typeface="Quattrocento"/>
                <a:ea typeface="Quattrocento"/>
                <a:cs typeface="Quattrocento"/>
                <a:sym typeface="Quattrocento"/>
              </a:rPr>
              <a:t> Does the software deliver all features and capability without failure? Is it available when it is needed?  Does it deliver functionality that is error free?</a:t>
            </a:r>
          </a:p>
          <a:p>
            <a:pPr indent="-285750" lvl="1" marL="742950" marR="0" rtl="0" algn="l">
              <a:lnSpc>
                <a:spcPct val="90000"/>
              </a:lnSpc>
              <a:spcBef>
                <a:spcPts val="600"/>
              </a:spcBef>
              <a:spcAft>
                <a:spcPts val="0"/>
              </a:spcAft>
              <a:buClr>
                <a:schemeClr val="folHlink"/>
              </a:buClr>
              <a:buSzPct val="70000"/>
              <a:buFont typeface="Noto Symbol"/>
              <a:buChar char="■"/>
            </a:pPr>
            <a:r>
              <a:rPr b="1" i="0" lang="en-US" sz="1800" u="none" cap="none" strike="noStrike">
                <a:solidFill>
                  <a:schemeClr val="dk1"/>
                </a:solidFill>
                <a:latin typeface="Quattrocento"/>
                <a:ea typeface="Quattrocento"/>
                <a:cs typeface="Quattrocento"/>
                <a:sym typeface="Quattrocento"/>
              </a:rPr>
              <a:t>Conformance.</a:t>
            </a:r>
            <a:r>
              <a:rPr b="0" i="0" lang="en-US" sz="1800" u="none" cap="none" strike="noStrike">
                <a:solidFill>
                  <a:schemeClr val="dk1"/>
                </a:solidFill>
                <a:latin typeface="Quattrocento"/>
                <a:ea typeface="Quattrocento"/>
                <a:cs typeface="Quattrocento"/>
                <a:sym typeface="Quattrocento"/>
              </a:rPr>
              <a:t> Does the software conform to local and external software standards that are relevant to the application? Does it conform to de facto design and coding conventions? For example, does the user interface conform to accepted design rules for menu selection or data input?</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