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Quattrocento"/>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Quattrocento-bold.fntdata"/><Relationship Id="rId11" Type="http://schemas.openxmlformats.org/officeDocument/2006/relationships/slide" Target="slides/slide5.xml"/><Relationship Id="rId22" Type="http://schemas.openxmlformats.org/officeDocument/2006/relationships/font" Target="fonts/HelveticaNeue-bold.fntdata"/><Relationship Id="rId10" Type="http://schemas.openxmlformats.org/officeDocument/2006/relationships/slide" Target="slides/slide4.xml"/><Relationship Id="rId21" Type="http://schemas.openxmlformats.org/officeDocument/2006/relationships/font" Target="fonts/HelveticaNeue-regular.fntdata"/><Relationship Id="rId13" Type="http://schemas.openxmlformats.org/officeDocument/2006/relationships/slide" Target="slides/slide7.xml"/><Relationship Id="rId24" Type="http://schemas.openxmlformats.org/officeDocument/2006/relationships/font" Target="fonts/HelveticaNeue-boldItalic.fntdata"/><Relationship Id="rId12" Type="http://schemas.openxmlformats.org/officeDocument/2006/relationships/slide" Target="slides/slide6.xml"/><Relationship Id="rId23" Type="http://schemas.openxmlformats.org/officeDocument/2006/relationships/font" Target="fonts/HelveticaNeue-italic.fntdata"/><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notesMaster" Target="notesMasters/notesMaster.xml"/><Relationship Id="rId19" Type="http://schemas.openxmlformats.org/officeDocument/2006/relationships/font" Target="fonts/Quattrocento-regular.fntdata"/><Relationship Id="rId6" Type="http://schemas.openxmlformats.org/officeDocument/2006/relationships/slide" Target="slides/slide.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4" name="Shape 4"/>
          <p:cNvSpPr txBox="1"/>
          <p:nvPr>
            <p:ph idx="10" type="dt"/>
          </p:nvPr>
        </p:nvSpPr>
        <p:spPr>
          <a:xfrm>
            <a:off x="388620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14400" y="4343400"/>
            <a:ext cx="50291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680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8" name="Shape 8"/>
          <p:cNvSpPr txBox="1"/>
          <p:nvPr>
            <p:ph idx="12" type="sldNum"/>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8" name="Shape 2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14" name="Shape 3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0" name="Shape 2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8" name="Shape 2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66" name="Shape 2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82" name="Shape 2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79" name="Shape 79"/>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0" name="Shape 80"/>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81" name="Shape 81"/>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2" name="Shape 82"/>
        <p:cNvGrpSpPr/>
        <p:nvPr/>
      </p:nvGrpSpPr>
      <p:grpSpPr>
        <a:xfrm>
          <a:off x="0" y="0"/>
          <a:ext cx="0" cy="0"/>
          <a:chOff x="0" y="0"/>
          <a:chExt cx="0" cy="0"/>
        </a:xfrm>
      </p:grpSpPr>
      <p:sp>
        <p:nvSpPr>
          <p:cNvPr id="83" name="Shape 83"/>
          <p:cNvSpPr txBox="1"/>
          <p:nvPr>
            <p:ph type="title"/>
          </p:nvPr>
        </p:nvSpPr>
        <p:spPr>
          <a:xfrm rot="5400000">
            <a:off x="5267325" y="2600324"/>
            <a:ext cx="5105399" cy="1885950"/>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4" name="Shape 84"/>
          <p:cNvSpPr txBox="1"/>
          <p:nvPr>
            <p:ph idx="1" type="body"/>
          </p:nvPr>
        </p:nvSpPr>
        <p:spPr>
          <a:xfrm rot="5400000">
            <a:off x="1419225" y="790574"/>
            <a:ext cx="5105399" cy="5505450"/>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5" name="Shape 85"/>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86" name="Shape 8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1" name="Shape 201"/>
        <p:cNvGrpSpPr/>
        <p:nvPr/>
      </p:nvGrpSpPr>
      <p:grpSpPr>
        <a:xfrm>
          <a:off x="0" y="0"/>
          <a:ext cx="0" cy="0"/>
          <a:chOff x="0" y="0"/>
          <a:chExt cx="0" cy="0"/>
        </a:xfrm>
      </p:grpSpPr>
      <p:sp>
        <p:nvSpPr>
          <p:cNvPr id="202" name="Shape 202"/>
          <p:cNvSpPr txBox="1"/>
          <p:nvPr>
            <p:ph type="ctrTitle"/>
          </p:nvPr>
        </p:nvSpPr>
        <p:spPr>
          <a:xfrm>
            <a:off x="779462" y="1447800"/>
            <a:ext cx="7678736" cy="1081088"/>
          </a:xfrm>
          <a:prstGeom prst="rect">
            <a:avLst/>
          </a:prstGeom>
          <a:noFill/>
          <a:ln>
            <a:noFill/>
          </a:ln>
        </p:spPr>
        <p:txBody>
          <a:bodyPr anchorCtr="0" anchor="b" bIns="91425" lIns="91425" rIns="91425" tIns="91425"/>
          <a:lstStyle>
            <a:lvl1pPr indent="0" lvl="0" marL="0" marR="0" rtl="0" algn="r">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203" name="Shape 203"/>
          <p:cNvSpPr txBox="1"/>
          <p:nvPr>
            <p:ph idx="1" type="subTitle"/>
          </p:nvPr>
        </p:nvSpPr>
        <p:spPr>
          <a:xfrm>
            <a:off x="4021137" y="2860675"/>
            <a:ext cx="4437062" cy="3114675"/>
          </a:xfrm>
          <a:prstGeom prst="rect">
            <a:avLst/>
          </a:prstGeom>
          <a:noFill/>
          <a:ln>
            <a:noFill/>
          </a:ln>
        </p:spPr>
        <p:txBody>
          <a:bodyPr anchorCtr="0" anchor="t" bIns="91425" lIns="91425" rIns="91425" tIns="91425"/>
          <a:lstStyle>
            <a:lvl1pPr indent="0" lvl="0" marL="0" marR="0" rtl="0" algn="l">
              <a:spcBef>
                <a:spcPts val="480"/>
              </a:spcBef>
              <a:spcAft>
                <a:spcPts val="0"/>
              </a:spcAft>
              <a:buClr>
                <a:schemeClr val="folHlink"/>
              </a:buClr>
              <a:buFont typeface="Noto Symbol"/>
              <a:buNone/>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204" name="Shape 204"/>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5" name="Shape 205"/>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6" name="Shape 206"/>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9" name="Shape 89"/>
          <p:cNvSpPr txBox="1"/>
          <p:nvPr>
            <p:ph idx="1" type="body"/>
          </p:nvPr>
        </p:nvSpPr>
        <p:spPr>
          <a:xfrm rot="5400000">
            <a:off x="3200400" y="533400"/>
            <a:ext cx="4190999" cy="69341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90" name="Shape 90"/>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91" name="Shape 91"/>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2" name="Shape 92"/>
        <p:cNvGrpSpPr/>
        <p:nvPr/>
      </p:nvGrpSpPr>
      <p:grpSpPr>
        <a:xfrm>
          <a:off x="0" y="0"/>
          <a:ext cx="0" cy="0"/>
          <a:chOff x="0" y="0"/>
          <a:chExt cx="0" cy="0"/>
        </a:xfrm>
      </p:grpSpPr>
      <p:sp>
        <p:nvSpPr>
          <p:cNvPr id="93" name="Shape 93"/>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p:nvPr>
            <p:ph idx="2" type="pic"/>
          </p:nvPr>
        </p:nvSpPr>
        <p:spPr>
          <a:xfrm>
            <a:off x="1792288" y="612775"/>
            <a:ext cx="5486399" cy="4114800"/>
          </a:xfrm>
          <a:prstGeom prst="rect">
            <a:avLst/>
          </a:prstGeom>
          <a:noFill/>
          <a:ln>
            <a:noFill/>
          </a:ln>
        </p:spPr>
      </p:sp>
      <p:sp>
        <p:nvSpPr>
          <p:cNvPr id="95" name="Shape 9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96" name="Shape 96"/>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97" name="Shape 97"/>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sp>
        <p:nvSpPr>
          <p:cNvPr id="99" name="Shape 99"/>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0" name="Shape 10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1" name="Shape 10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02" name="Shape 102"/>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03" name="Shape 103"/>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4" name="Shape 104"/>
        <p:cNvGrpSpPr/>
        <p:nvPr/>
      </p:nvGrpSpPr>
      <p:grpSpPr>
        <a:xfrm>
          <a:off x="0" y="0"/>
          <a:ext cx="0" cy="0"/>
          <a:chOff x="0" y="0"/>
          <a:chExt cx="0" cy="0"/>
        </a:xfrm>
      </p:grpSpPr>
      <p:sp>
        <p:nvSpPr>
          <p:cNvPr id="105" name="Shape 105"/>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06" name="Shape 10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7" name="Shape 107"/>
        <p:cNvGrpSpPr/>
        <p:nvPr/>
      </p:nvGrpSpPr>
      <p:grpSpPr>
        <a:xfrm>
          <a:off x="0" y="0"/>
          <a:ext cx="0" cy="0"/>
          <a:chOff x="0" y="0"/>
          <a:chExt cx="0" cy="0"/>
        </a:xfrm>
      </p:grpSpPr>
      <p:sp>
        <p:nvSpPr>
          <p:cNvPr id="108" name="Shape 10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09" name="Shape 109"/>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0" name="Shape 110"/>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3" name="Shape 113"/>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4" name="Shape 114"/>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6" name="Shape 116"/>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7" name="Shape 117"/>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8" name="Shape 118"/>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19" name="Shape 119"/>
        <p:cNvGrpSpPr/>
        <p:nvPr/>
      </p:nvGrpSpPr>
      <p:grpSpPr>
        <a:xfrm>
          <a:off x="0" y="0"/>
          <a:ext cx="0" cy="0"/>
          <a:chOff x="0" y="0"/>
          <a:chExt cx="0" cy="0"/>
        </a:xfrm>
      </p:grpSpPr>
      <p:sp>
        <p:nvSpPr>
          <p:cNvPr id="120" name="Shape 120"/>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21" name="Shape 121"/>
          <p:cNvSpPr txBox="1"/>
          <p:nvPr>
            <p:ph idx="1" type="body"/>
          </p:nvPr>
        </p:nvSpPr>
        <p:spPr>
          <a:xfrm>
            <a:off x="18288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2" name="Shape 122"/>
          <p:cNvSpPr txBox="1"/>
          <p:nvPr>
            <p:ph idx="2" type="body"/>
          </p:nvPr>
        </p:nvSpPr>
        <p:spPr>
          <a:xfrm>
            <a:off x="53721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3" name="Shape 123"/>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24" name="Shape 124"/>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5" name="Shape 125"/>
        <p:cNvGrpSpPr/>
        <p:nvPr/>
      </p:nvGrpSpPr>
      <p:grpSpPr>
        <a:xfrm>
          <a:off x="0" y="0"/>
          <a:ext cx="0" cy="0"/>
          <a:chOff x="0" y="0"/>
          <a:chExt cx="0" cy="0"/>
        </a:xfrm>
      </p:grpSpPr>
      <p:sp>
        <p:nvSpPr>
          <p:cNvPr id="126" name="Shape 126"/>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7" name="Shape 127"/>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28" name="Shape 128"/>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29" name="Shape 129"/>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1219200" y="-9525"/>
            <a:ext cx="7924798" cy="6867525"/>
            <a:chOff x="0" y="0"/>
            <a:chExt cx="9147173" cy="6867525"/>
          </a:xfrm>
        </p:grpSpPr>
        <p:sp>
          <p:nvSpPr>
            <p:cNvPr id="11" name="Shape 11"/>
            <p:cNvSpPr txBox="1"/>
            <p:nvPr/>
          </p:nvSpPr>
          <p:spPr>
            <a:xfrm>
              <a:off x="0"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2" name="Shape 12"/>
            <p:cNvSpPr txBox="1"/>
            <p:nvPr/>
          </p:nvSpPr>
          <p:spPr>
            <a:xfrm>
              <a:off x="15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 name="Shape 13"/>
            <p:cNvSpPr txBox="1"/>
            <p:nvPr/>
          </p:nvSpPr>
          <p:spPr>
            <a:xfrm>
              <a:off x="30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 name="Shape 14"/>
            <p:cNvSpPr txBox="1"/>
            <p:nvPr/>
          </p:nvSpPr>
          <p:spPr>
            <a:xfrm>
              <a:off x="45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 name="Shape 15"/>
            <p:cNvSpPr txBox="1"/>
            <p:nvPr/>
          </p:nvSpPr>
          <p:spPr>
            <a:xfrm>
              <a:off x="60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 name="Shape 16"/>
            <p:cNvSpPr txBox="1"/>
            <p:nvPr/>
          </p:nvSpPr>
          <p:spPr>
            <a:xfrm>
              <a:off x="76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 name="Shape 17"/>
            <p:cNvSpPr txBox="1"/>
            <p:nvPr/>
          </p:nvSpPr>
          <p:spPr>
            <a:xfrm>
              <a:off x="91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 name="Shape 18"/>
            <p:cNvSpPr txBox="1"/>
            <p:nvPr/>
          </p:nvSpPr>
          <p:spPr>
            <a:xfrm>
              <a:off x="106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 name="Shape 19"/>
            <p:cNvSpPr txBox="1"/>
            <p:nvPr/>
          </p:nvSpPr>
          <p:spPr>
            <a:xfrm>
              <a:off x="121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0" name="Shape 20"/>
            <p:cNvSpPr txBox="1"/>
            <p:nvPr/>
          </p:nvSpPr>
          <p:spPr>
            <a:xfrm>
              <a:off x="137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1" name="Shape 21"/>
            <p:cNvSpPr txBox="1"/>
            <p:nvPr/>
          </p:nvSpPr>
          <p:spPr>
            <a:xfrm>
              <a:off x="152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2" name="Shape 22"/>
            <p:cNvSpPr txBox="1"/>
            <p:nvPr/>
          </p:nvSpPr>
          <p:spPr>
            <a:xfrm>
              <a:off x="167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3" name="Shape 23"/>
            <p:cNvSpPr txBox="1"/>
            <p:nvPr/>
          </p:nvSpPr>
          <p:spPr>
            <a:xfrm>
              <a:off x="182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4" name="Shape 24"/>
            <p:cNvSpPr txBox="1"/>
            <p:nvPr/>
          </p:nvSpPr>
          <p:spPr>
            <a:xfrm>
              <a:off x="198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5" name="Shape 25"/>
            <p:cNvSpPr txBox="1"/>
            <p:nvPr/>
          </p:nvSpPr>
          <p:spPr>
            <a:xfrm>
              <a:off x="213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6" name="Shape 26"/>
            <p:cNvSpPr txBox="1"/>
            <p:nvPr/>
          </p:nvSpPr>
          <p:spPr>
            <a:xfrm>
              <a:off x="2286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7" name="Shape 27"/>
            <p:cNvSpPr txBox="1"/>
            <p:nvPr/>
          </p:nvSpPr>
          <p:spPr>
            <a:xfrm>
              <a:off x="243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8" name="Shape 28"/>
            <p:cNvSpPr txBox="1"/>
            <p:nvPr/>
          </p:nvSpPr>
          <p:spPr>
            <a:xfrm>
              <a:off x="259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9" name="Shape 29"/>
            <p:cNvSpPr txBox="1"/>
            <p:nvPr/>
          </p:nvSpPr>
          <p:spPr>
            <a:xfrm>
              <a:off x="274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 name="Shape 30"/>
            <p:cNvSpPr txBox="1"/>
            <p:nvPr/>
          </p:nvSpPr>
          <p:spPr>
            <a:xfrm>
              <a:off x="289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1" name="Shape 31"/>
            <p:cNvSpPr txBox="1"/>
            <p:nvPr/>
          </p:nvSpPr>
          <p:spPr>
            <a:xfrm>
              <a:off x="304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2" name="Shape 32"/>
            <p:cNvSpPr txBox="1"/>
            <p:nvPr/>
          </p:nvSpPr>
          <p:spPr>
            <a:xfrm>
              <a:off x="3200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3" name="Shape 33"/>
            <p:cNvSpPr txBox="1"/>
            <p:nvPr/>
          </p:nvSpPr>
          <p:spPr>
            <a:xfrm>
              <a:off x="335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4" name="Shape 34"/>
            <p:cNvSpPr txBox="1"/>
            <p:nvPr/>
          </p:nvSpPr>
          <p:spPr>
            <a:xfrm>
              <a:off x="350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5" name="Shape 35"/>
            <p:cNvSpPr txBox="1"/>
            <p:nvPr/>
          </p:nvSpPr>
          <p:spPr>
            <a:xfrm>
              <a:off x="365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6" name="Shape 36"/>
            <p:cNvSpPr txBox="1"/>
            <p:nvPr/>
          </p:nvSpPr>
          <p:spPr>
            <a:xfrm>
              <a:off x="381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 name="Shape 37"/>
            <p:cNvSpPr txBox="1"/>
            <p:nvPr/>
          </p:nvSpPr>
          <p:spPr>
            <a:xfrm>
              <a:off x="396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 name="Shape 38"/>
            <p:cNvSpPr txBox="1"/>
            <p:nvPr/>
          </p:nvSpPr>
          <p:spPr>
            <a:xfrm>
              <a:off x="411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 name="Shape 39"/>
            <p:cNvSpPr txBox="1"/>
            <p:nvPr/>
          </p:nvSpPr>
          <p:spPr>
            <a:xfrm>
              <a:off x="426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 name="Shape 40"/>
            <p:cNvSpPr txBox="1"/>
            <p:nvPr/>
          </p:nvSpPr>
          <p:spPr>
            <a:xfrm>
              <a:off x="441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 name="Shape 41"/>
            <p:cNvSpPr txBox="1"/>
            <p:nvPr/>
          </p:nvSpPr>
          <p:spPr>
            <a:xfrm>
              <a:off x="457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2" name="Shape 42"/>
            <p:cNvSpPr txBox="1"/>
            <p:nvPr/>
          </p:nvSpPr>
          <p:spPr>
            <a:xfrm>
              <a:off x="472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 name="Shape 43"/>
            <p:cNvSpPr txBox="1"/>
            <p:nvPr/>
          </p:nvSpPr>
          <p:spPr>
            <a:xfrm>
              <a:off x="487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4" name="Shape 44"/>
            <p:cNvSpPr txBox="1"/>
            <p:nvPr/>
          </p:nvSpPr>
          <p:spPr>
            <a:xfrm>
              <a:off x="502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5" name="Shape 45"/>
            <p:cNvSpPr txBox="1"/>
            <p:nvPr/>
          </p:nvSpPr>
          <p:spPr>
            <a:xfrm>
              <a:off x="518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6" name="Shape 46"/>
            <p:cNvSpPr txBox="1"/>
            <p:nvPr/>
          </p:nvSpPr>
          <p:spPr>
            <a:xfrm>
              <a:off x="533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7" name="Shape 47"/>
            <p:cNvSpPr txBox="1"/>
            <p:nvPr/>
          </p:nvSpPr>
          <p:spPr>
            <a:xfrm>
              <a:off x="548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8" name="Shape 48"/>
            <p:cNvSpPr txBox="1"/>
            <p:nvPr/>
          </p:nvSpPr>
          <p:spPr>
            <a:xfrm>
              <a:off x="563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9" name="Shape 49"/>
            <p:cNvSpPr txBox="1"/>
            <p:nvPr/>
          </p:nvSpPr>
          <p:spPr>
            <a:xfrm>
              <a:off x="579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0" name="Shape 50"/>
            <p:cNvSpPr txBox="1"/>
            <p:nvPr/>
          </p:nvSpPr>
          <p:spPr>
            <a:xfrm>
              <a:off x="594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1" name="Shape 51"/>
            <p:cNvSpPr txBox="1"/>
            <p:nvPr/>
          </p:nvSpPr>
          <p:spPr>
            <a:xfrm>
              <a:off x="6096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2" name="Shape 52"/>
            <p:cNvSpPr txBox="1"/>
            <p:nvPr/>
          </p:nvSpPr>
          <p:spPr>
            <a:xfrm>
              <a:off x="624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3" name="Shape 53"/>
            <p:cNvSpPr txBox="1"/>
            <p:nvPr/>
          </p:nvSpPr>
          <p:spPr>
            <a:xfrm>
              <a:off x="640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4" name="Shape 54"/>
            <p:cNvSpPr txBox="1"/>
            <p:nvPr/>
          </p:nvSpPr>
          <p:spPr>
            <a:xfrm>
              <a:off x="655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5" name="Shape 55"/>
            <p:cNvSpPr txBox="1"/>
            <p:nvPr/>
          </p:nvSpPr>
          <p:spPr>
            <a:xfrm>
              <a:off x="670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6" name="Shape 56"/>
            <p:cNvSpPr txBox="1"/>
            <p:nvPr/>
          </p:nvSpPr>
          <p:spPr>
            <a:xfrm>
              <a:off x="685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7" name="Shape 57"/>
            <p:cNvSpPr txBox="1"/>
            <p:nvPr/>
          </p:nvSpPr>
          <p:spPr>
            <a:xfrm>
              <a:off x="7010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8" name="Shape 58"/>
            <p:cNvSpPr txBox="1"/>
            <p:nvPr/>
          </p:nvSpPr>
          <p:spPr>
            <a:xfrm>
              <a:off x="716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9" name="Shape 59"/>
            <p:cNvSpPr txBox="1"/>
            <p:nvPr/>
          </p:nvSpPr>
          <p:spPr>
            <a:xfrm>
              <a:off x="731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0" name="Shape 60"/>
            <p:cNvSpPr txBox="1"/>
            <p:nvPr/>
          </p:nvSpPr>
          <p:spPr>
            <a:xfrm>
              <a:off x="746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1" name="Shape 61"/>
            <p:cNvSpPr txBox="1"/>
            <p:nvPr/>
          </p:nvSpPr>
          <p:spPr>
            <a:xfrm>
              <a:off x="762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2" name="Shape 62"/>
            <p:cNvSpPr txBox="1"/>
            <p:nvPr/>
          </p:nvSpPr>
          <p:spPr>
            <a:xfrm>
              <a:off x="777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3" name="Shape 63"/>
            <p:cNvSpPr txBox="1"/>
            <p:nvPr/>
          </p:nvSpPr>
          <p:spPr>
            <a:xfrm>
              <a:off x="792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4" name="Shape 64"/>
            <p:cNvSpPr txBox="1"/>
            <p:nvPr/>
          </p:nvSpPr>
          <p:spPr>
            <a:xfrm>
              <a:off x="807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5" name="Shape 65"/>
            <p:cNvSpPr txBox="1"/>
            <p:nvPr/>
          </p:nvSpPr>
          <p:spPr>
            <a:xfrm>
              <a:off x="822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6" name="Shape 66"/>
            <p:cNvSpPr txBox="1"/>
            <p:nvPr/>
          </p:nvSpPr>
          <p:spPr>
            <a:xfrm>
              <a:off x="838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7" name="Shape 67"/>
            <p:cNvSpPr txBox="1"/>
            <p:nvPr/>
          </p:nvSpPr>
          <p:spPr>
            <a:xfrm>
              <a:off x="853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8" name="Shape 68"/>
            <p:cNvSpPr txBox="1"/>
            <p:nvPr/>
          </p:nvSpPr>
          <p:spPr>
            <a:xfrm>
              <a:off x="868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9" name="Shape 69"/>
            <p:cNvSpPr txBox="1"/>
            <p:nvPr/>
          </p:nvSpPr>
          <p:spPr>
            <a:xfrm>
              <a:off x="883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0" name="Shape 70"/>
            <p:cNvSpPr txBox="1"/>
            <p:nvPr/>
          </p:nvSpPr>
          <p:spPr>
            <a:xfrm>
              <a:off x="899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1" name="Shape 71"/>
            <p:cNvSpPr txBox="1"/>
            <p:nvPr/>
          </p:nvSpPr>
          <p:spPr>
            <a:xfrm>
              <a:off x="684212"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 name="Shape 72"/>
            <p:cNvSpPr txBox="1"/>
            <p:nvPr/>
          </p:nvSpPr>
          <p:spPr>
            <a:xfrm>
              <a:off x="0" y="1716086"/>
              <a:ext cx="6950074" cy="74611"/>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73" name="Shape 73"/>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74" name="Shape 74"/>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75" name="Shape 75"/>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0" name="Shape 130"/>
        <p:cNvGrpSpPr/>
        <p:nvPr/>
      </p:nvGrpSpPr>
      <p:grpSpPr>
        <a:xfrm>
          <a:off x="0" y="0"/>
          <a:ext cx="0" cy="0"/>
          <a:chOff x="0" y="0"/>
          <a:chExt cx="0" cy="0"/>
        </a:xfrm>
      </p:grpSpPr>
      <p:grpSp>
        <p:nvGrpSpPr>
          <p:cNvPr id="131" name="Shape 131"/>
          <p:cNvGrpSpPr/>
          <p:nvPr/>
        </p:nvGrpSpPr>
        <p:grpSpPr>
          <a:xfrm>
            <a:off x="-3175" y="0"/>
            <a:ext cx="9147175" cy="6867525"/>
            <a:chOff x="-3175" y="0"/>
            <a:chExt cx="9147175" cy="6867525"/>
          </a:xfrm>
        </p:grpSpPr>
        <p:grpSp>
          <p:nvGrpSpPr>
            <p:cNvPr id="132" name="Shape 132"/>
            <p:cNvGrpSpPr/>
            <p:nvPr/>
          </p:nvGrpSpPr>
          <p:grpSpPr>
            <a:xfrm>
              <a:off x="-3175" y="0"/>
              <a:ext cx="9067799" cy="6867525"/>
              <a:chOff x="-3175" y="0"/>
              <a:chExt cx="9067799" cy="6867525"/>
            </a:xfrm>
          </p:grpSpPr>
          <p:sp>
            <p:nvSpPr>
              <p:cNvPr id="133" name="Shape 133"/>
              <p:cNvSpPr txBox="1"/>
              <p:nvPr/>
            </p:nvSpPr>
            <p:spPr>
              <a:xfrm>
                <a:off x="-3175"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4" name="Shape 134"/>
              <p:cNvSpPr txBox="1"/>
              <p:nvPr/>
            </p:nvSpPr>
            <p:spPr>
              <a:xfrm>
                <a:off x="14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5" name="Shape 135"/>
              <p:cNvSpPr txBox="1"/>
              <p:nvPr/>
            </p:nvSpPr>
            <p:spPr>
              <a:xfrm>
                <a:off x="30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6" name="Shape 136"/>
              <p:cNvSpPr txBox="1"/>
              <p:nvPr/>
            </p:nvSpPr>
            <p:spPr>
              <a:xfrm>
                <a:off x="45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7" name="Shape 137"/>
              <p:cNvSpPr txBox="1"/>
              <p:nvPr/>
            </p:nvSpPr>
            <p:spPr>
              <a:xfrm>
                <a:off x="60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8" name="Shape 138"/>
              <p:cNvSpPr txBox="1"/>
              <p:nvPr/>
            </p:nvSpPr>
            <p:spPr>
              <a:xfrm>
                <a:off x="75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9" name="Shape 139"/>
              <p:cNvSpPr txBox="1"/>
              <p:nvPr/>
            </p:nvSpPr>
            <p:spPr>
              <a:xfrm>
                <a:off x="91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0" name="Shape 140"/>
              <p:cNvSpPr txBox="1"/>
              <p:nvPr/>
            </p:nvSpPr>
            <p:spPr>
              <a:xfrm>
                <a:off x="106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1" name="Shape 141"/>
              <p:cNvSpPr txBox="1"/>
              <p:nvPr/>
            </p:nvSpPr>
            <p:spPr>
              <a:xfrm>
                <a:off x="121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2" name="Shape 142"/>
              <p:cNvSpPr txBox="1"/>
              <p:nvPr/>
            </p:nvSpPr>
            <p:spPr>
              <a:xfrm>
                <a:off x="136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3" name="Shape 143"/>
              <p:cNvSpPr txBox="1"/>
              <p:nvPr/>
            </p:nvSpPr>
            <p:spPr>
              <a:xfrm>
                <a:off x="152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4" name="Shape 144"/>
              <p:cNvSpPr txBox="1"/>
              <p:nvPr/>
            </p:nvSpPr>
            <p:spPr>
              <a:xfrm>
                <a:off x="167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5" name="Shape 145"/>
              <p:cNvSpPr txBox="1"/>
              <p:nvPr/>
            </p:nvSpPr>
            <p:spPr>
              <a:xfrm>
                <a:off x="182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6" name="Shape 146"/>
              <p:cNvSpPr txBox="1"/>
              <p:nvPr/>
            </p:nvSpPr>
            <p:spPr>
              <a:xfrm>
                <a:off x="197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7" name="Shape 147"/>
              <p:cNvSpPr txBox="1"/>
              <p:nvPr/>
            </p:nvSpPr>
            <p:spPr>
              <a:xfrm>
                <a:off x="213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8" name="Shape 148"/>
              <p:cNvSpPr txBox="1"/>
              <p:nvPr/>
            </p:nvSpPr>
            <p:spPr>
              <a:xfrm>
                <a:off x="228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9" name="Shape 149"/>
              <p:cNvSpPr txBox="1"/>
              <p:nvPr/>
            </p:nvSpPr>
            <p:spPr>
              <a:xfrm>
                <a:off x="243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0" name="Shape 150"/>
              <p:cNvSpPr txBox="1"/>
              <p:nvPr/>
            </p:nvSpPr>
            <p:spPr>
              <a:xfrm>
                <a:off x="258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1" name="Shape 151"/>
              <p:cNvSpPr txBox="1"/>
              <p:nvPr/>
            </p:nvSpPr>
            <p:spPr>
              <a:xfrm>
                <a:off x="274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2" name="Shape 152"/>
              <p:cNvSpPr txBox="1"/>
              <p:nvPr/>
            </p:nvSpPr>
            <p:spPr>
              <a:xfrm>
                <a:off x="289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3" name="Shape 153"/>
              <p:cNvSpPr txBox="1"/>
              <p:nvPr/>
            </p:nvSpPr>
            <p:spPr>
              <a:xfrm>
                <a:off x="304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4" name="Shape 154"/>
              <p:cNvSpPr txBox="1"/>
              <p:nvPr/>
            </p:nvSpPr>
            <p:spPr>
              <a:xfrm>
                <a:off x="319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5" name="Shape 155"/>
              <p:cNvSpPr txBox="1"/>
              <p:nvPr/>
            </p:nvSpPr>
            <p:spPr>
              <a:xfrm>
                <a:off x="334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6" name="Shape 156"/>
              <p:cNvSpPr txBox="1"/>
              <p:nvPr/>
            </p:nvSpPr>
            <p:spPr>
              <a:xfrm>
                <a:off x="350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7" name="Shape 157"/>
              <p:cNvSpPr txBox="1"/>
              <p:nvPr/>
            </p:nvSpPr>
            <p:spPr>
              <a:xfrm>
                <a:off x="365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8" name="Shape 158"/>
              <p:cNvSpPr txBox="1"/>
              <p:nvPr/>
            </p:nvSpPr>
            <p:spPr>
              <a:xfrm>
                <a:off x="380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9" name="Shape 159"/>
              <p:cNvSpPr txBox="1"/>
              <p:nvPr/>
            </p:nvSpPr>
            <p:spPr>
              <a:xfrm>
                <a:off x="395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0" name="Shape 160"/>
              <p:cNvSpPr txBox="1"/>
              <p:nvPr/>
            </p:nvSpPr>
            <p:spPr>
              <a:xfrm>
                <a:off x="411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1" name="Shape 161"/>
              <p:cNvSpPr txBox="1"/>
              <p:nvPr/>
            </p:nvSpPr>
            <p:spPr>
              <a:xfrm>
                <a:off x="426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2" name="Shape 162"/>
              <p:cNvSpPr txBox="1"/>
              <p:nvPr/>
            </p:nvSpPr>
            <p:spPr>
              <a:xfrm>
                <a:off x="441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3" name="Shape 163"/>
              <p:cNvSpPr txBox="1"/>
              <p:nvPr/>
            </p:nvSpPr>
            <p:spPr>
              <a:xfrm>
                <a:off x="456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4" name="Shape 164"/>
              <p:cNvSpPr txBox="1"/>
              <p:nvPr/>
            </p:nvSpPr>
            <p:spPr>
              <a:xfrm>
                <a:off x="472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5" name="Shape 165"/>
              <p:cNvSpPr txBox="1"/>
              <p:nvPr/>
            </p:nvSpPr>
            <p:spPr>
              <a:xfrm>
                <a:off x="487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6" name="Shape 166"/>
              <p:cNvSpPr txBox="1"/>
              <p:nvPr/>
            </p:nvSpPr>
            <p:spPr>
              <a:xfrm>
                <a:off x="502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7" name="Shape 167"/>
              <p:cNvSpPr txBox="1"/>
              <p:nvPr/>
            </p:nvSpPr>
            <p:spPr>
              <a:xfrm>
                <a:off x="517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8" name="Shape 168"/>
              <p:cNvSpPr txBox="1"/>
              <p:nvPr/>
            </p:nvSpPr>
            <p:spPr>
              <a:xfrm>
                <a:off x="533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9" name="Shape 169"/>
              <p:cNvSpPr txBox="1"/>
              <p:nvPr/>
            </p:nvSpPr>
            <p:spPr>
              <a:xfrm>
                <a:off x="548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0" name="Shape 170"/>
              <p:cNvSpPr txBox="1"/>
              <p:nvPr/>
            </p:nvSpPr>
            <p:spPr>
              <a:xfrm>
                <a:off x="563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1" name="Shape 171"/>
              <p:cNvSpPr txBox="1"/>
              <p:nvPr/>
            </p:nvSpPr>
            <p:spPr>
              <a:xfrm>
                <a:off x="578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2" name="Shape 172"/>
              <p:cNvSpPr txBox="1"/>
              <p:nvPr/>
            </p:nvSpPr>
            <p:spPr>
              <a:xfrm>
                <a:off x="594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3" name="Shape 173"/>
              <p:cNvSpPr txBox="1"/>
              <p:nvPr/>
            </p:nvSpPr>
            <p:spPr>
              <a:xfrm>
                <a:off x="609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4" name="Shape 174"/>
              <p:cNvSpPr txBox="1"/>
              <p:nvPr/>
            </p:nvSpPr>
            <p:spPr>
              <a:xfrm>
                <a:off x="624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5" name="Shape 175"/>
              <p:cNvSpPr txBox="1"/>
              <p:nvPr/>
            </p:nvSpPr>
            <p:spPr>
              <a:xfrm>
                <a:off x="639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6" name="Shape 176"/>
              <p:cNvSpPr txBox="1"/>
              <p:nvPr/>
            </p:nvSpPr>
            <p:spPr>
              <a:xfrm>
                <a:off x="655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7" name="Shape 177"/>
              <p:cNvSpPr txBox="1"/>
              <p:nvPr/>
            </p:nvSpPr>
            <p:spPr>
              <a:xfrm>
                <a:off x="670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8" name="Shape 178"/>
              <p:cNvSpPr txBox="1"/>
              <p:nvPr/>
            </p:nvSpPr>
            <p:spPr>
              <a:xfrm>
                <a:off x="685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9" name="Shape 179"/>
              <p:cNvSpPr txBox="1"/>
              <p:nvPr/>
            </p:nvSpPr>
            <p:spPr>
              <a:xfrm>
                <a:off x="700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0" name="Shape 180"/>
              <p:cNvSpPr txBox="1"/>
              <p:nvPr/>
            </p:nvSpPr>
            <p:spPr>
              <a:xfrm>
                <a:off x="715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1" name="Shape 181"/>
              <p:cNvSpPr txBox="1"/>
              <p:nvPr/>
            </p:nvSpPr>
            <p:spPr>
              <a:xfrm>
                <a:off x="731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2" name="Shape 182"/>
              <p:cNvSpPr txBox="1"/>
              <p:nvPr/>
            </p:nvSpPr>
            <p:spPr>
              <a:xfrm>
                <a:off x="746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3" name="Shape 183"/>
              <p:cNvSpPr txBox="1"/>
              <p:nvPr/>
            </p:nvSpPr>
            <p:spPr>
              <a:xfrm>
                <a:off x="761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4" name="Shape 184"/>
              <p:cNvSpPr txBox="1"/>
              <p:nvPr/>
            </p:nvSpPr>
            <p:spPr>
              <a:xfrm>
                <a:off x="776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5" name="Shape 185"/>
              <p:cNvSpPr txBox="1"/>
              <p:nvPr/>
            </p:nvSpPr>
            <p:spPr>
              <a:xfrm>
                <a:off x="792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6" name="Shape 186"/>
              <p:cNvSpPr txBox="1"/>
              <p:nvPr/>
            </p:nvSpPr>
            <p:spPr>
              <a:xfrm>
                <a:off x="807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7" name="Shape 187"/>
              <p:cNvSpPr txBox="1"/>
              <p:nvPr/>
            </p:nvSpPr>
            <p:spPr>
              <a:xfrm>
                <a:off x="822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8" name="Shape 188"/>
              <p:cNvSpPr txBox="1"/>
              <p:nvPr/>
            </p:nvSpPr>
            <p:spPr>
              <a:xfrm>
                <a:off x="837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9" name="Shape 189"/>
              <p:cNvSpPr txBox="1"/>
              <p:nvPr/>
            </p:nvSpPr>
            <p:spPr>
              <a:xfrm>
                <a:off x="853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0" name="Shape 190"/>
              <p:cNvSpPr txBox="1"/>
              <p:nvPr/>
            </p:nvSpPr>
            <p:spPr>
              <a:xfrm>
                <a:off x="868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1" name="Shape 191"/>
              <p:cNvSpPr txBox="1"/>
              <p:nvPr/>
            </p:nvSpPr>
            <p:spPr>
              <a:xfrm>
                <a:off x="883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2" name="Shape 192"/>
              <p:cNvSpPr txBox="1"/>
              <p:nvPr/>
            </p:nvSpPr>
            <p:spPr>
              <a:xfrm>
                <a:off x="898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3" name="Shape 193"/>
            <p:cNvSpPr txBox="1"/>
            <p:nvPr/>
          </p:nvSpPr>
          <p:spPr>
            <a:xfrm>
              <a:off x="681037"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4" name="Shape 194"/>
            <p:cNvSpPr txBox="1"/>
            <p:nvPr/>
          </p:nvSpPr>
          <p:spPr>
            <a:xfrm>
              <a:off x="0" y="0"/>
              <a:ext cx="9144000" cy="509586"/>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5" name="Shape 195"/>
          <p:cNvSpPr txBox="1"/>
          <p:nvPr/>
        </p:nvSpPr>
        <p:spPr>
          <a:xfrm>
            <a:off x="3505200" y="2590800"/>
            <a:ext cx="4892675" cy="76199"/>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6" name="Shape 196"/>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197" name="Shape 197"/>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198" name="Shape 198"/>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9" name="Shape 199"/>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0" name="Shape 200"/>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12" name="Shape 21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13" name="Shape 213"/>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Chapter 21</a:t>
            </a:r>
          </a:p>
        </p:txBody>
      </p:sp>
      <p:sp>
        <p:nvSpPr>
          <p:cNvPr id="214" name="Shape 214"/>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1" i="0" lang="en-US" sz="2400" u="none" cap="none" strike="noStrike">
                <a:solidFill>
                  <a:schemeClr val="folHlink"/>
                </a:solidFill>
                <a:latin typeface="Helvetica Neue"/>
                <a:ea typeface="Helvetica Neue"/>
                <a:cs typeface="Helvetica Neue"/>
                <a:sym typeface="Helvetica Neue"/>
              </a:rPr>
              <a:t>Software Quality Assurance</a:t>
            </a:r>
          </a:p>
        </p:txBody>
      </p:sp>
      <p:sp>
        <p:nvSpPr>
          <p:cNvPr id="215" name="Shape 215"/>
          <p:cNvSpPr txBox="1"/>
          <p:nvPr/>
        </p:nvSpPr>
        <p:spPr>
          <a:xfrm>
            <a:off x="2133600" y="2438400"/>
            <a:ext cx="6476999" cy="33242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1" lang="en-US" sz="1800" u="none" cap="none" strike="noStrike">
                <a:solidFill>
                  <a:schemeClr val="dk2"/>
                </a:solidFill>
                <a:latin typeface="Helvetica Neue"/>
                <a:ea typeface="Helvetica Neue"/>
                <a:cs typeface="Helvetica Neue"/>
                <a:sym typeface="Helvetica Neue"/>
              </a:rPr>
              <a:t>Slide Set to accompany</a:t>
            </a:r>
            <a:br>
              <a:rPr b="0" i="1" lang="en-US" sz="3200" u="none" cap="none" strike="noStrike">
                <a:solidFill>
                  <a:schemeClr val="dk2"/>
                </a:solidFill>
                <a:latin typeface="Helvetica Neue"/>
                <a:ea typeface="Helvetica Neue"/>
                <a:cs typeface="Helvetica Neue"/>
                <a:sym typeface="Helvetica Neue"/>
              </a:rPr>
            </a:br>
            <a:r>
              <a:rPr b="0" i="1" lang="en-US" sz="2000" u="none" cap="none" strike="noStrike">
                <a:solidFill>
                  <a:schemeClr val="dk2"/>
                </a:solidFill>
                <a:latin typeface="Helvetica Neue"/>
                <a:ea typeface="Helvetica Neue"/>
                <a:cs typeface="Helvetica Neue"/>
                <a:sym typeface="Helvetica Neue"/>
              </a:rPr>
              <a:t>Software Engineering: A Practitioner’s Approach, 8/e</a:t>
            </a:r>
            <a:r>
              <a:rPr b="0" i="1" lang="en-US" sz="2400" u="none" cap="none" strike="noStrike">
                <a:solidFill>
                  <a:schemeClr val="dk2"/>
                </a:solidFill>
                <a:latin typeface="Helvetica Neue"/>
                <a:ea typeface="Helvetica Neue"/>
                <a:cs typeface="Helvetica Neue"/>
                <a:sym typeface="Helvetica Neue"/>
              </a:rPr>
              <a:t> </a:t>
            </a:r>
          </a:p>
          <a:p>
            <a:pPr indent="0" lvl="0" marL="0" marR="0" rtl="0" algn="l">
              <a:lnSpc>
                <a:spcPct val="100000"/>
              </a:lnSpc>
              <a:spcBef>
                <a:spcPts val="0"/>
              </a:spcBef>
              <a:spcAft>
                <a:spcPts val="0"/>
              </a:spcAft>
              <a:buClr>
                <a:schemeClr val="dk1"/>
              </a:buClr>
              <a:buSzPct val="25000"/>
              <a:buFont typeface="Arial"/>
              <a:buNone/>
            </a:pPr>
            <a:r>
              <a:rPr b="1" i="0" lang="en-US" sz="1600" u="none" cap="none" strike="noStrike">
                <a:solidFill>
                  <a:schemeClr val="dk1"/>
                </a:solidFill>
                <a:latin typeface="Arial"/>
                <a:ea typeface="Arial"/>
                <a:cs typeface="Arial"/>
                <a:sym typeface="Arial"/>
              </a:rPr>
              <a:t>by Roger S. Pressman and Bruce R. Maxim</a:t>
            </a:r>
          </a:p>
          <a:p>
            <a:pPr indent="0" lvl="0" marL="0" marR="0" rtl="0" algn="l">
              <a:lnSpc>
                <a:spcPct val="100000"/>
              </a:lnSpc>
              <a:spcBef>
                <a:spcPts val="0"/>
              </a:spcBef>
              <a:spcAft>
                <a:spcPts val="0"/>
              </a:spcAft>
              <a:buClr>
                <a:schemeClr val="dk1"/>
              </a:buClr>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Slides copyright © 1996, 2001, 2005, 2099, 2014</a:t>
            </a:r>
            <a:r>
              <a:rPr b="0" i="0" lang="en-US" sz="1800" u="none" cap="none" strike="noStrike">
                <a:solidFill>
                  <a:schemeClr val="dk1"/>
                </a:solidFill>
                <a:latin typeface="Arial"/>
                <a:ea typeface="Arial"/>
                <a:cs typeface="Arial"/>
                <a:sym typeface="Arial"/>
              </a:rPr>
              <a:t> </a:t>
            </a:r>
            <a:r>
              <a:rPr b="1" i="0" lang="en-US" sz="1200" u="none" cap="none" strike="noStrike">
                <a:solidFill>
                  <a:schemeClr val="dk1"/>
                </a:solidFill>
                <a:latin typeface="Arial"/>
                <a:ea typeface="Arial"/>
                <a:cs typeface="Arial"/>
                <a:sym typeface="Arial"/>
              </a:rPr>
              <a:t>by Roger S. Pressman</a:t>
            </a:r>
          </a:p>
          <a:p>
            <a:pPr indent="0" lvl="0" marL="0" marR="0" rtl="0" algn="l">
              <a:lnSpc>
                <a:spcPct val="100000"/>
              </a:lnSpc>
              <a:spcBef>
                <a:spcPts val="0"/>
              </a:spcBef>
              <a:spcAft>
                <a:spcPts val="0"/>
              </a:spcAft>
              <a:buClr>
                <a:schemeClr val="dk1"/>
              </a:buClr>
              <a:buFont typeface="Arial"/>
              <a:buNone/>
            </a:pPr>
            <a:r>
              <a:t/>
            </a:r>
            <a:endParaRPr b="1" i="1"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b="1" i="1" lang="en-US" sz="1800" u="none" cap="none" strike="noStrike">
                <a:solidFill>
                  <a:schemeClr val="dk2"/>
                </a:solidFill>
                <a:latin typeface="Arial"/>
                <a:ea typeface="Arial"/>
                <a:cs typeface="Arial"/>
                <a:sym typeface="Arial"/>
              </a:rPr>
              <a:t>For non-profit educational use only</a:t>
            </a:r>
          </a:p>
          <a:p>
            <a:pPr indent="0" lvl="0" marL="0" marR="0" rtl="0" algn="l">
              <a:lnSpc>
                <a:spcPct val="100000"/>
              </a:lnSpc>
              <a:spcBef>
                <a:spcPts val="0"/>
              </a:spcBef>
              <a:spcAft>
                <a:spcPts val="0"/>
              </a:spcAft>
              <a:buClr>
                <a:schemeClr val="dk1"/>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May be reproduced ONLY for student use at the university level when used in conjunction with </a:t>
            </a:r>
            <a:r>
              <a:rPr b="0" i="1" lang="en-US" sz="1200" u="none" cap="none" strike="noStrike">
                <a:solidFill>
                  <a:schemeClr val="dk1"/>
                </a:solidFill>
                <a:latin typeface="Arial"/>
                <a:ea typeface="Arial"/>
                <a:cs typeface="Arial"/>
                <a:sym typeface="Arial"/>
              </a:rPr>
              <a:t>Software Engineering: A Practitioner's Approach, 8/e. </a:t>
            </a:r>
            <a:r>
              <a:rPr b="0" i="0" lang="en-US" sz="1200" u="none" cap="none" strike="noStrike">
                <a:solidFill>
                  <a:schemeClr val="dk1"/>
                </a:solidFill>
                <a:latin typeface="Arial"/>
                <a:ea typeface="Arial"/>
                <a:cs typeface="Arial"/>
                <a:sym typeface="Arial"/>
              </a:rPr>
              <a:t>Any other reproduction or use is prohibited without the express written permission of the author.</a:t>
            </a:r>
          </a:p>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All copyright information MUST appear if these slides are posted on a website for student use.</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21" name="Shape 22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22" name="Shape 22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Comment on Quality</a:t>
            </a:r>
          </a:p>
        </p:txBody>
      </p:sp>
      <p:sp>
        <p:nvSpPr>
          <p:cNvPr id="223" name="Shape 22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Phil Crosby once said:</a:t>
            </a:r>
          </a:p>
          <a:p>
            <a:pPr indent="-285750" lvl="1" marL="742950" marR="0" rtl="0" algn="l">
              <a:lnSpc>
                <a:spcPct val="100000"/>
              </a:lnSpc>
              <a:spcBef>
                <a:spcPts val="600"/>
              </a:spcBef>
              <a:spcAft>
                <a:spcPts val="0"/>
              </a:spcAft>
              <a:buClr>
                <a:schemeClr val="folHlink"/>
              </a:buClr>
              <a:buSzPct val="70000"/>
              <a:buFont typeface="Noto Symbol"/>
              <a:buChar char="■"/>
            </a:pPr>
            <a:r>
              <a:rPr b="0" i="0" lang="en-US" sz="1800" u="none" cap="none" strike="noStrike">
                <a:solidFill>
                  <a:schemeClr val="dk1"/>
                </a:solidFill>
                <a:latin typeface="Quattrocento"/>
                <a:ea typeface="Quattrocento"/>
                <a:cs typeface="Quattrocento"/>
                <a:sym typeface="Quattrocento"/>
              </a:rPr>
              <a:t>The problem of quality management is not what people don't know about it. The problem is what they think they do know . . .  In this regard, quality has much in common with sex. </a:t>
            </a:r>
          </a:p>
          <a:p>
            <a:pPr indent="-285750" lvl="1" marL="742950" marR="0" rtl="0" algn="l">
              <a:lnSpc>
                <a:spcPct val="100000"/>
              </a:lnSpc>
              <a:spcBef>
                <a:spcPts val="600"/>
              </a:spcBef>
              <a:spcAft>
                <a:spcPts val="0"/>
              </a:spcAft>
              <a:buClr>
                <a:schemeClr val="folHlink"/>
              </a:buClr>
              <a:buSzPct val="70000"/>
              <a:buFont typeface="Noto Symbol"/>
              <a:buChar char="■"/>
            </a:pPr>
            <a:r>
              <a:rPr b="0" i="1" lang="en-US" sz="1800" u="none" cap="none" strike="noStrike">
                <a:solidFill>
                  <a:schemeClr val="folHlink"/>
                </a:solidFill>
                <a:latin typeface="Quattrocento"/>
                <a:ea typeface="Quattrocento"/>
                <a:cs typeface="Quattrocento"/>
                <a:sym typeface="Quattrocento"/>
              </a:rPr>
              <a:t>Everybody is for it.</a:t>
            </a:r>
            <a:r>
              <a:rPr b="0" i="0" lang="en-US" sz="1800" u="none" cap="none" strike="noStrike">
                <a:solidFill>
                  <a:schemeClr val="dk1"/>
                </a:solidFill>
                <a:latin typeface="Quattrocento"/>
                <a:ea typeface="Quattrocento"/>
                <a:cs typeface="Quattrocento"/>
                <a:sym typeface="Quattrocento"/>
              </a:rPr>
              <a:t> (Under certain conditions, of course.) </a:t>
            </a:r>
          </a:p>
          <a:p>
            <a:pPr indent="-285750" lvl="1" marL="742950" marR="0" rtl="0" algn="l">
              <a:lnSpc>
                <a:spcPct val="100000"/>
              </a:lnSpc>
              <a:spcBef>
                <a:spcPts val="600"/>
              </a:spcBef>
              <a:spcAft>
                <a:spcPts val="0"/>
              </a:spcAft>
              <a:buClr>
                <a:schemeClr val="folHlink"/>
              </a:buClr>
              <a:buSzPct val="70000"/>
              <a:buFont typeface="Noto Symbol"/>
              <a:buChar char="■"/>
            </a:pPr>
            <a:r>
              <a:rPr b="0" i="1" lang="en-US" sz="1800" u="none" cap="none" strike="noStrike">
                <a:solidFill>
                  <a:schemeClr val="folHlink"/>
                </a:solidFill>
                <a:latin typeface="Quattrocento"/>
                <a:ea typeface="Quattrocento"/>
                <a:cs typeface="Quattrocento"/>
                <a:sym typeface="Quattrocento"/>
              </a:rPr>
              <a:t>Everyone feels they understand it.</a:t>
            </a:r>
            <a:r>
              <a:rPr b="0" i="0" lang="en-US" sz="1800" u="none" cap="none" strike="noStrike">
                <a:solidFill>
                  <a:schemeClr val="dk1"/>
                </a:solidFill>
                <a:latin typeface="Quattrocento"/>
                <a:ea typeface="Quattrocento"/>
                <a:cs typeface="Quattrocento"/>
                <a:sym typeface="Quattrocento"/>
              </a:rPr>
              <a:t> (Even though they wouldn't want to explain it.) </a:t>
            </a:r>
          </a:p>
          <a:p>
            <a:pPr indent="-285750" lvl="1" marL="742950" marR="0" rtl="0" algn="l">
              <a:lnSpc>
                <a:spcPct val="100000"/>
              </a:lnSpc>
              <a:spcBef>
                <a:spcPts val="600"/>
              </a:spcBef>
              <a:spcAft>
                <a:spcPts val="0"/>
              </a:spcAft>
              <a:buClr>
                <a:schemeClr val="folHlink"/>
              </a:buClr>
              <a:buSzPct val="70000"/>
              <a:buFont typeface="Noto Symbol"/>
              <a:buChar char="■"/>
            </a:pPr>
            <a:r>
              <a:rPr b="0" i="1" lang="en-US" sz="1800" u="none" cap="none" strike="noStrike">
                <a:solidFill>
                  <a:schemeClr val="folHlink"/>
                </a:solidFill>
                <a:latin typeface="Quattrocento"/>
                <a:ea typeface="Quattrocento"/>
                <a:cs typeface="Quattrocento"/>
                <a:sym typeface="Quattrocento"/>
              </a:rPr>
              <a:t>Everyone thinks execution is only a matter of following natural inclinations.</a:t>
            </a:r>
            <a:r>
              <a:rPr b="0" i="0" lang="en-US" sz="1800" u="none" cap="none" strike="noStrike">
                <a:solidFill>
                  <a:schemeClr val="dk1"/>
                </a:solidFill>
                <a:latin typeface="Quattrocento"/>
                <a:ea typeface="Quattrocento"/>
                <a:cs typeface="Quattrocento"/>
                <a:sym typeface="Quattrocento"/>
              </a:rPr>
              <a:t> (After all, we do get along somehow.) </a:t>
            </a:r>
          </a:p>
          <a:p>
            <a:pPr indent="-285750" lvl="1" marL="742950" marR="0" rtl="0" algn="l">
              <a:lnSpc>
                <a:spcPct val="100000"/>
              </a:lnSpc>
              <a:spcBef>
                <a:spcPts val="600"/>
              </a:spcBef>
              <a:spcAft>
                <a:spcPts val="0"/>
              </a:spcAft>
              <a:buClr>
                <a:schemeClr val="folHlink"/>
              </a:buClr>
              <a:buSzPct val="70000"/>
              <a:buFont typeface="Noto Symbol"/>
              <a:buChar char="■"/>
            </a:pPr>
            <a:r>
              <a:rPr b="0" i="1" lang="en-US" sz="1800" u="none" cap="none" strike="noStrike">
                <a:solidFill>
                  <a:schemeClr val="folHlink"/>
                </a:solidFill>
                <a:latin typeface="Quattrocento"/>
                <a:ea typeface="Quattrocento"/>
                <a:cs typeface="Quattrocento"/>
                <a:sym typeface="Quattrocento"/>
              </a:rPr>
              <a:t>And, of course, most people feel that problems in these areas are caused by other people.</a:t>
            </a:r>
            <a:r>
              <a:rPr b="0" i="0" lang="en-US" sz="1800" u="none" cap="none" strike="noStrike">
                <a:solidFill>
                  <a:schemeClr val="dk1"/>
                </a:solidFill>
                <a:latin typeface="Quattrocento"/>
                <a:ea typeface="Quattrocento"/>
                <a:cs typeface="Quattrocento"/>
                <a:sym typeface="Quattrocento"/>
              </a:rPr>
              <a:t> (If only they would take the time to do things right.)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01" name="Shape 30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02" name="Shape 30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Software Reliability</a:t>
            </a:r>
          </a:p>
        </p:txBody>
      </p:sp>
      <p:sp>
        <p:nvSpPr>
          <p:cNvPr id="303" name="Shape 30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A simple measure of reliability is </a:t>
            </a:r>
            <a:r>
              <a:rPr b="0" i="1" lang="en-US" sz="2400" u="none" cap="none" strike="noStrike">
                <a:solidFill>
                  <a:schemeClr val="folHlink"/>
                </a:solidFill>
                <a:latin typeface="Helvetica Neue"/>
                <a:ea typeface="Helvetica Neue"/>
                <a:cs typeface="Helvetica Neue"/>
                <a:sym typeface="Helvetica Neue"/>
              </a:rPr>
              <a:t>mean-time-between-failure</a:t>
            </a:r>
            <a:r>
              <a:rPr b="0" i="0" lang="en-US" sz="2400" u="none" cap="none" strike="noStrike">
                <a:solidFill>
                  <a:schemeClr val="folHlink"/>
                </a:solidFill>
                <a:latin typeface="Helvetica Neue"/>
                <a:ea typeface="Helvetica Neue"/>
                <a:cs typeface="Helvetica Neue"/>
                <a:sym typeface="Helvetica Neue"/>
              </a:rPr>
              <a:t> </a:t>
            </a:r>
            <a:r>
              <a:rPr b="0" i="0" lang="en-US" sz="2400" u="none" cap="none" strike="noStrike">
                <a:solidFill>
                  <a:schemeClr val="dk1"/>
                </a:solidFill>
                <a:latin typeface="Helvetica Neue"/>
                <a:ea typeface="Helvetica Neue"/>
                <a:cs typeface="Helvetica Neue"/>
                <a:sym typeface="Helvetica Neue"/>
              </a:rPr>
              <a:t>(MTBF), where </a:t>
            </a:r>
          </a:p>
          <a:p>
            <a:pPr indent="-342900" lvl="0" marL="342900" marR="0" rtl="0" algn="l">
              <a:lnSpc>
                <a:spcPct val="100000"/>
              </a:lnSpc>
              <a:spcBef>
                <a:spcPts val="600"/>
              </a:spcBef>
              <a:spcAft>
                <a:spcPts val="0"/>
              </a:spcAft>
              <a:buClr>
                <a:schemeClr val="folHlink"/>
              </a:buClr>
              <a:buSzPct val="25000"/>
              <a:buFont typeface="Noto Symbol"/>
              <a:buNone/>
            </a:pPr>
            <a:r>
              <a:rPr b="0" i="0" lang="en-US" sz="2400" u="none" cap="none" strike="noStrike">
                <a:solidFill>
                  <a:schemeClr val="dk1"/>
                </a:solidFill>
                <a:latin typeface="Helvetica Neue"/>
                <a:ea typeface="Helvetica Neue"/>
                <a:cs typeface="Helvetica Neue"/>
                <a:sym typeface="Helvetica Neue"/>
              </a:rPr>
              <a:t>			</a:t>
            </a:r>
            <a:r>
              <a:rPr b="0" i="0" lang="en-US" sz="2000" u="none" cap="none" strike="noStrike">
                <a:solidFill>
                  <a:schemeClr val="folHlink"/>
                </a:solidFill>
                <a:latin typeface="Helvetica Neue"/>
                <a:ea typeface="Helvetica Neue"/>
                <a:cs typeface="Helvetica Neue"/>
                <a:sym typeface="Helvetica Neue"/>
              </a:rPr>
              <a:t>MTBF = MTTF + MTTR</a:t>
            </a:r>
          </a:p>
          <a:p>
            <a:pPr indent="-342900" lvl="0" marL="342900" marR="0" rtl="0" algn="l">
              <a:lnSpc>
                <a:spcPct val="100000"/>
              </a:lnSpc>
              <a:spcBef>
                <a:spcPts val="10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The acronyms MTTF and MTTR are </a:t>
            </a:r>
            <a:r>
              <a:rPr b="0" i="1" lang="en-US" sz="2400" u="none" cap="none" strike="noStrike">
                <a:solidFill>
                  <a:schemeClr val="folHlink"/>
                </a:solidFill>
                <a:latin typeface="Helvetica Neue"/>
                <a:ea typeface="Helvetica Neue"/>
                <a:cs typeface="Helvetica Neue"/>
                <a:sym typeface="Helvetica Neue"/>
              </a:rPr>
              <a:t>mean-time-to-failure</a:t>
            </a:r>
            <a:r>
              <a:rPr b="0" i="0" lang="en-US" sz="2400" u="none" cap="none" strike="noStrike">
                <a:solidFill>
                  <a:schemeClr val="folHlink"/>
                </a:solidFill>
                <a:latin typeface="Helvetica Neue"/>
                <a:ea typeface="Helvetica Neue"/>
                <a:cs typeface="Helvetica Neue"/>
                <a:sym typeface="Helvetica Neue"/>
              </a:rPr>
              <a:t> </a:t>
            </a:r>
            <a:r>
              <a:rPr b="0" i="0" lang="en-US" sz="2400" u="none" cap="none" strike="noStrike">
                <a:solidFill>
                  <a:schemeClr val="dk1"/>
                </a:solidFill>
                <a:latin typeface="Helvetica Neue"/>
                <a:ea typeface="Helvetica Neue"/>
                <a:cs typeface="Helvetica Neue"/>
                <a:sym typeface="Helvetica Neue"/>
              </a:rPr>
              <a:t>and</a:t>
            </a:r>
            <a:r>
              <a:rPr b="0" i="0" lang="en-US" sz="2400" u="none" cap="none" strike="noStrike">
                <a:solidFill>
                  <a:schemeClr val="folHlink"/>
                </a:solidFill>
                <a:latin typeface="Helvetica Neue"/>
                <a:ea typeface="Helvetica Neue"/>
                <a:cs typeface="Helvetica Neue"/>
                <a:sym typeface="Helvetica Neue"/>
              </a:rPr>
              <a:t> </a:t>
            </a:r>
            <a:r>
              <a:rPr b="0" i="1" lang="en-US" sz="2400" u="none" cap="none" strike="noStrike">
                <a:solidFill>
                  <a:schemeClr val="folHlink"/>
                </a:solidFill>
                <a:latin typeface="Helvetica Neue"/>
                <a:ea typeface="Helvetica Neue"/>
                <a:cs typeface="Helvetica Neue"/>
                <a:sym typeface="Helvetica Neue"/>
              </a:rPr>
              <a:t>mean-time-to-repair</a:t>
            </a:r>
            <a:r>
              <a:rPr b="0" i="0" lang="en-US" sz="2400" u="none" cap="none" strike="noStrike">
                <a:solidFill>
                  <a:schemeClr val="dk1"/>
                </a:solidFill>
                <a:latin typeface="Helvetica Neue"/>
                <a:ea typeface="Helvetica Neue"/>
                <a:cs typeface="Helvetica Neue"/>
                <a:sym typeface="Helvetica Neue"/>
              </a:rPr>
              <a:t>, respectively.</a:t>
            </a:r>
          </a:p>
          <a:p>
            <a:pPr indent="-342900" lvl="0" marL="342900" marR="0" rtl="0" algn="l">
              <a:lnSpc>
                <a:spcPct val="100000"/>
              </a:lnSpc>
              <a:spcBef>
                <a:spcPts val="300"/>
              </a:spcBef>
              <a:spcAft>
                <a:spcPts val="0"/>
              </a:spcAft>
              <a:buClr>
                <a:schemeClr val="folHlink"/>
              </a:buClr>
              <a:buSzPct val="75000"/>
              <a:buFont typeface="Noto Symbol"/>
              <a:buChar char="■"/>
            </a:pPr>
            <a:r>
              <a:rPr b="0" i="1" lang="en-US" sz="2400" u="none" cap="none" strike="noStrike">
                <a:solidFill>
                  <a:schemeClr val="folHlink"/>
                </a:solidFill>
                <a:latin typeface="Helvetica Neue"/>
                <a:ea typeface="Helvetica Neue"/>
                <a:cs typeface="Helvetica Neue"/>
                <a:sym typeface="Helvetica Neue"/>
              </a:rPr>
              <a:t>Software availability</a:t>
            </a:r>
            <a:r>
              <a:rPr b="0" i="0" lang="en-US" sz="2400" u="none" cap="none" strike="noStrike">
                <a:solidFill>
                  <a:schemeClr val="dk1"/>
                </a:solidFill>
                <a:latin typeface="Helvetica Neue"/>
                <a:ea typeface="Helvetica Neue"/>
                <a:cs typeface="Helvetica Neue"/>
                <a:sym typeface="Helvetica Neue"/>
              </a:rPr>
              <a:t> is the probability that a program is operating according to requirements at a given point in time and is defined as</a:t>
            </a:r>
          </a:p>
          <a:p>
            <a:pPr indent="-342900" lvl="0" marL="342900" marR="0" rtl="0" algn="l">
              <a:lnSpc>
                <a:spcPct val="100000"/>
              </a:lnSpc>
              <a:spcBef>
                <a:spcPts val="480"/>
              </a:spcBef>
              <a:spcAft>
                <a:spcPts val="0"/>
              </a:spcAft>
              <a:buClr>
                <a:schemeClr val="folHlink"/>
              </a:buClr>
              <a:buSzPct val="25000"/>
              <a:buFont typeface="Noto Symbol"/>
              <a:buNone/>
            </a:pPr>
            <a:r>
              <a:rPr b="0" i="0" lang="en-US" sz="2400" u="none" cap="none" strike="noStrike">
                <a:solidFill>
                  <a:schemeClr val="dk1"/>
                </a:solidFill>
                <a:latin typeface="Helvetica Neue"/>
                <a:ea typeface="Helvetica Neue"/>
                <a:cs typeface="Helvetica Neue"/>
                <a:sym typeface="Helvetica Neue"/>
              </a:rPr>
              <a:t>		</a:t>
            </a:r>
            <a:r>
              <a:rPr b="0" i="0" lang="en-US" sz="2000" u="none" cap="none" strike="noStrike">
                <a:solidFill>
                  <a:schemeClr val="folHlink"/>
                </a:solidFill>
                <a:latin typeface="Helvetica Neue"/>
                <a:ea typeface="Helvetica Neue"/>
                <a:cs typeface="Helvetica Neue"/>
                <a:sym typeface="Helvetica Neue"/>
              </a:rPr>
              <a:t>Availability = [MTTF/(MTTF + MTTR)] x 100%</a:t>
            </a:r>
            <a:r>
              <a:rPr b="0" i="0" lang="en-US" sz="2400" u="none" cap="none" strike="noStrike">
                <a:solidFill>
                  <a:schemeClr val="folHlink"/>
                </a:solidFill>
                <a:latin typeface="Helvetica Neue"/>
                <a:ea typeface="Helvetica Neue"/>
                <a:cs typeface="Helvetica Neue"/>
                <a:sym typeface="Helvetica Neue"/>
              </a:rPr>
              <a: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09" name="Shape 30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10" name="Shape 31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Software Safety</a:t>
            </a:r>
          </a:p>
        </p:txBody>
      </p:sp>
      <p:sp>
        <p:nvSpPr>
          <p:cNvPr id="311" name="Shape 311"/>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1" lang="en-US" sz="2400" u="none" cap="none" strike="noStrike">
                <a:solidFill>
                  <a:schemeClr val="folHlink"/>
                </a:solidFill>
                <a:latin typeface="Helvetica Neue"/>
                <a:ea typeface="Helvetica Neue"/>
                <a:cs typeface="Helvetica Neue"/>
                <a:sym typeface="Helvetica Neue"/>
              </a:rPr>
              <a:t>Software safety</a:t>
            </a:r>
            <a:r>
              <a:rPr b="0" i="0" lang="en-US" sz="2400" u="none" cap="none" strike="noStrike">
                <a:solidFill>
                  <a:schemeClr val="folHlink"/>
                </a:solidFill>
                <a:latin typeface="Helvetica Neue"/>
                <a:ea typeface="Helvetica Neue"/>
                <a:cs typeface="Helvetica Neue"/>
                <a:sym typeface="Helvetica Neue"/>
              </a:rPr>
              <a:t> </a:t>
            </a:r>
            <a:r>
              <a:rPr b="0" i="0" lang="en-US" sz="2400" u="none" cap="none" strike="noStrike">
                <a:solidFill>
                  <a:schemeClr val="dk1"/>
                </a:solidFill>
                <a:latin typeface="Helvetica Neue"/>
                <a:ea typeface="Helvetica Neue"/>
                <a:cs typeface="Helvetica Neue"/>
                <a:sym typeface="Helvetica Neue"/>
              </a:rPr>
              <a:t>is a software quality assurance activity that focuses on the identification and assessment of potential hazards that may affect software negatively and cause an entire system to fail. </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If hazards can be identified early in the software process, software design features can be specified that will either eliminate or control potential hazards.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17" name="Shape 317"/>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18" name="Shape 318"/>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ISO 9001:2008 Standard</a:t>
            </a:r>
          </a:p>
        </p:txBody>
      </p:sp>
      <p:sp>
        <p:nvSpPr>
          <p:cNvPr id="319" name="Shape 319"/>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ISO 9001:2008 is the quality assurance standard that applies to software engineering.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The standard contains 20 requirements that must be present for an effective quality assurance system.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The requirements delineated by ISO 9001:2008 address topics such as </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800" u="none" cap="none" strike="noStrike">
                <a:solidFill>
                  <a:schemeClr val="folHlink"/>
                </a:solidFill>
                <a:latin typeface="Helvetica Neue"/>
                <a:ea typeface="Helvetica Neue"/>
                <a:cs typeface="Helvetica Neue"/>
                <a:sym typeface="Helvetica Neue"/>
              </a:rPr>
              <a:t>management responsibility, quality system, contract review, design control, document and data control, product identification and traceability, process control, inspection and testing, corrective and preventive action, control of quality records, internal quality audits, training, servicing, and statistical techniques.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29" name="Shape 22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30" name="Shape 23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Elements of SQA</a:t>
            </a:r>
          </a:p>
        </p:txBody>
      </p:sp>
      <p:sp>
        <p:nvSpPr>
          <p:cNvPr id="231" name="Shape 231"/>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1" i="0" lang="en-US" sz="2400" u="none" cap="none" strike="noStrike">
                <a:solidFill>
                  <a:schemeClr val="dk1"/>
                </a:solidFill>
                <a:latin typeface="Quattrocento"/>
                <a:ea typeface="Quattrocento"/>
                <a:cs typeface="Quattrocento"/>
                <a:sym typeface="Quattrocento"/>
              </a:rPr>
              <a:t>Standards </a:t>
            </a:r>
          </a:p>
          <a:p>
            <a:pPr indent="-342900" lvl="0" marL="342900" marR="0" rtl="0" algn="l">
              <a:lnSpc>
                <a:spcPct val="90000"/>
              </a:lnSpc>
              <a:spcBef>
                <a:spcPts val="600"/>
              </a:spcBef>
              <a:spcAft>
                <a:spcPts val="0"/>
              </a:spcAft>
              <a:buClr>
                <a:schemeClr val="folHlink"/>
              </a:buClr>
              <a:buSzPct val="75000"/>
              <a:buFont typeface="Noto Symbol"/>
              <a:buChar char="■"/>
            </a:pPr>
            <a:r>
              <a:rPr b="1" i="0" lang="en-US" sz="2400" u="none" cap="none" strike="noStrike">
                <a:solidFill>
                  <a:schemeClr val="dk1"/>
                </a:solidFill>
                <a:latin typeface="Quattrocento"/>
                <a:ea typeface="Quattrocento"/>
                <a:cs typeface="Quattrocento"/>
                <a:sym typeface="Quattrocento"/>
              </a:rPr>
              <a:t>Reviews and Audits</a:t>
            </a:r>
            <a:r>
              <a:rPr b="0" i="0" lang="en-US" sz="2400" u="none" cap="none" strike="noStrike">
                <a:solidFill>
                  <a:schemeClr val="dk1"/>
                </a:solidFill>
                <a:latin typeface="Quattrocento"/>
                <a:ea typeface="Quattrocento"/>
                <a:cs typeface="Quattrocento"/>
                <a:sym typeface="Quattrocento"/>
              </a:rPr>
              <a:t> </a:t>
            </a:r>
          </a:p>
          <a:p>
            <a:pPr indent="-342900" lvl="0" marL="342900" marR="0" rtl="0" algn="l">
              <a:lnSpc>
                <a:spcPct val="90000"/>
              </a:lnSpc>
              <a:spcBef>
                <a:spcPts val="600"/>
              </a:spcBef>
              <a:spcAft>
                <a:spcPts val="0"/>
              </a:spcAft>
              <a:buClr>
                <a:schemeClr val="folHlink"/>
              </a:buClr>
              <a:buSzPct val="75000"/>
              <a:buFont typeface="Noto Symbol"/>
              <a:buChar char="■"/>
            </a:pPr>
            <a:r>
              <a:rPr b="1" i="0" lang="en-US" sz="2400" u="none" cap="none" strike="noStrike">
                <a:solidFill>
                  <a:schemeClr val="dk1"/>
                </a:solidFill>
                <a:latin typeface="Quattrocento"/>
                <a:ea typeface="Quattrocento"/>
                <a:cs typeface="Quattrocento"/>
                <a:sym typeface="Quattrocento"/>
              </a:rPr>
              <a:t>Testing</a:t>
            </a:r>
          </a:p>
          <a:p>
            <a:pPr indent="-342900" lvl="0" marL="342900" marR="0" rtl="0" algn="l">
              <a:lnSpc>
                <a:spcPct val="90000"/>
              </a:lnSpc>
              <a:spcBef>
                <a:spcPts val="600"/>
              </a:spcBef>
              <a:spcAft>
                <a:spcPts val="0"/>
              </a:spcAft>
              <a:buClr>
                <a:schemeClr val="folHlink"/>
              </a:buClr>
              <a:buSzPct val="75000"/>
              <a:buFont typeface="Noto Symbol"/>
              <a:buChar char="■"/>
            </a:pPr>
            <a:r>
              <a:rPr b="1" i="0" lang="en-US" sz="2400" u="none" cap="none" strike="noStrike">
                <a:solidFill>
                  <a:schemeClr val="dk1"/>
                </a:solidFill>
                <a:latin typeface="Quattrocento"/>
                <a:ea typeface="Quattrocento"/>
                <a:cs typeface="Quattrocento"/>
                <a:sym typeface="Quattrocento"/>
              </a:rPr>
              <a:t>Error/defect collection and analysis</a:t>
            </a:r>
            <a:r>
              <a:rPr b="0" i="0" lang="en-US" sz="2400" u="none" cap="none" strike="noStrike">
                <a:solidFill>
                  <a:schemeClr val="dk1"/>
                </a:solidFill>
                <a:latin typeface="Quattrocento"/>
                <a:ea typeface="Quattrocento"/>
                <a:cs typeface="Quattrocento"/>
                <a:sym typeface="Quattrocento"/>
              </a:rPr>
              <a:t> </a:t>
            </a:r>
          </a:p>
          <a:p>
            <a:pPr indent="-342900" lvl="0" marL="342900" marR="0" rtl="0" algn="l">
              <a:lnSpc>
                <a:spcPct val="90000"/>
              </a:lnSpc>
              <a:spcBef>
                <a:spcPts val="600"/>
              </a:spcBef>
              <a:spcAft>
                <a:spcPts val="0"/>
              </a:spcAft>
              <a:buClr>
                <a:schemeClr val="folHlink"/>
              </a:buClr>
              <a:buSzPct val="75000"/>
              <a:buFont typeface="Noto Symbol"/>
              <a:buChar char="■"/>
            </a:pPr>
            <a:r>
              <a:rPr b="1" i="0" lang="en-US" sz="2400" u="none" cap="none" strike="noStrike">
                <a:solidFill>
                  <a:schemeClr val="dk1"/>
                </a:solidFill>
                <a:latin typeface="Quattrocento"/>
                <a:ea typeface="Quattrocento"/>
                <a:cs typeface="Quattrocento"/>
                <a:sym typeface="Quattrocento"/>
              </a:rPr>
              <a:t>Change management</a:t>
            </a:r>
            <a:r>
              <a:rPr b="0" i="0" lang="en-US" sz="2400" u="none" cap="none" strike="noStrike">
                <a:solidFill>
                  <a:schemeClr val="dk1"/>
                </a:solidFill>
                <a:latin typeface="Quattrocento"/>
                <a:ea typeface="Quattrocento"/>
                <a:cs typeface="Quattrocento"/>
                <a:sym typeface="Quattrocento"/>
              </a:rPr>
              <a:t> </a:t>
            </a:r>
          </a:p>
          <a:p>
            <a:pPr indent="-342900" lvl="0" marL="342900" marR="0" rtl="0" algn="l">
              <a:lnSpc>
                <a:spcPct val="90000"/>
              </a:lnSpc>
              <a:spcBef>
                <a:spcPts val="600"/>
              </a:spcBef>
              <a:spcAft>
                <a:spcPts val="0"/>
              </a:spcAft>
              <a:buClr>
                <a:schemeClr val="folHlink"/>
              </a:buClr>
              <a:buSzPct val="75000"/>
              <a:buFont typeface="Noto Symbol"/>
              <a:buChar char="■"/>
            </a:pPr>
            <a:r>
              <a:rPr b="1" i="0" lang="en-US" sz="2400" u="none" cap="none" strike="noStrike">
                <a:solidFill>
                  <a:schemeClr val="dk1"/>
                </a:solidFill>
                <a:latin typeface="Quattrocento"/>
                <a:ea typeface="Quattrocento"/>
                <a:cs typeface="Quattrocento"/>
                <a:sym typeface="Quattrocento"/>
              </a:rPr>
              <a:t>Education</a:t>
            </a:r>
            <a:r>
              <a:rPr b="0" i="0" lang="en-US" sz="2400" u="none" cap="none" strike="noStrike">
                <a:solidFill>
                  <a:schemeClr val="dk1"/>
                </a:solidFill>
                <a:latin typeface="Quattrocento"/>
                <a:ea typeface="Quattrocento"/>
                <a:cs typeface="Quattrocento"/>
                <a:sym typeface="Quattrocento"/>
              </a:rPr>
              <a:t>  </a:t>
            </a:r>
          </a:p>
          <a:p>
            <a:pPr indent="-342900" lvl="0" marL="342900" marR="0" rtl="0" algn="l">
              <a:lnSpc>
                <a:spcPct val="90000"/>
              </a:lnSpc>
              <a:spcBef>
                <a:spcPts val="600"/>
              </a:spcBef>
              <a:spcAft>
                <a:spcPts val="0"/>
              </a:spcAft>
              <a:buClr>
                <a:schemeClr val="folHlink"/>
              </a:buClr>
              <a:buSzPct val="75000"/>
              <a:buFont typeface="Noto Symbol"/>
              <a:buChar char="■"/>
            </a:pPr>
            <a:r>
              <a:rPr b="1" i="0" lang="en-US" sz="2400" u="none" cap="none" strike="noStrike">
                <a:solidFill>
                  <a:schemeClr val="dk1"/>
                </a:solidFill>
                <a:latin typeface="Quattrocento"/>
                <a:ea typeface="Quattrocento"/>
                <a:cs typeface="Quattrocento"/>
                <a:sym typeface="Quattrocento"/>
              </a:rPr>
              <a:t>Vendor management</a:t>
            </a:r>
            <a:r>
              <a:rPr b="0" i="0" lang="en-US" sz="2400" u="none" cap="none" strike="noStrike">
                <a:solidFill>
                  <a:schemeClr val="dk1"/>
                </a:solidFill>
                <a:latin typeface="Quattrocento"/>
                <a:ea typeface="Quattrocento"/>
                <a:cs typeface="Quattrocento"/>
                <a:sym typeface="Quattrocento"/>
              </a:rPr>
              <a:t> </a:t>
            </a:r>
          </a:p>
          <a:p>
            <a:pPr indent="-342900" lvl="0" marL="342900" marR="0" rtl="0" algn="l">
              <a:lnSpc>
                <a:spcPct val="90000"/>
              </a:lnSpc>
              <a:spcBef>
                <a:spcPts val="600"/>
              </a:spcBef>
              <a:spcAft>
                <a:spcPts val="0"/>
              </a:spcAft>
              <a:buClr>
                <a:schemeClr val="folHlink"/>
              </a:buClr>
              <a:buSzPct val="75000"/>
              <a:buFont typeface="Noto Symbol"/>
              <a:buChar char="■"/>
            </a:pPr>
            <a:r>
              <a:rPr b="1" i="0" lang="en-US" sz="2400" u="none" cap="none" strike="noStrike">
                <a:solidFill>
                  <a:schemeClr val="dk1"/>
                </a:solidFill>
                <a:latin typeface="Quattrocento"/>
                <a:ea typeface="Quattrocento"/>
                <a:cs typeface="Quattrocento"/>
                <a:sym typeface="Quattrocento"/>
              </a:rPr>
              <a:t>Security management </a:t>
            </a:r>
          </a:p>
          <a:p>
            <a:pPr indent="-342900" lvl="0" marL="342900" marR="0" rtl="0" algn="l">
              <a:lnSpc>
                <a:spcPct val="90000"/>
              </a:lnSpc>
              <a:spcBef>
                <a:spcPts val="600"/>
              </a:spcBef>
              <a:spcAft>
                <a:spcPts val="0"/>
              </a:spcAft>
              <a:buClr>
                <a:schemeClr val="folHlink"/>
              </a:buClr>
              <a:buSzPct val="75000"/>
              <a:buFont typeface="Noto Symbol"/>
              <a:buChar char="■"/>
            </a:pPr>
            <a:r>
              <a:rPr b="1" i="0" lang="en-US" sz="2400" u="none" cap="none" strike="noStrike">
                <a:solidFill>
                  <a:schemeClr val="dk1"/>
                </a:solidFill>
                <a:latin typeface="Quattrocento"/>
                <a:ea typeface="Quattrocento"/>
                <a:cs typeface="Quattrocento"/>
                <a:sym typeface="Quattrocento"/>
              </a:rPr>
              <a:t>Safety</a:t>
            </a:r>
            <a:r>
              <a:rPr b="0" i="0" lang="en-US" sz="2400" u="none" cap="none" strike="noStrike">
                <a:solidFill>
                  <a:schemeClr val="dk1"/>
                </a:solidFill>
                <a:latin typeface="Quattrocento"/>
                <a:ea typeface="Quattrocento"/>
                <a:cs typeface="Quattrocento"/>
                <a:sym typeface="Quattrocento"/>
              </a:rPr>
              <a:t> </a:t>
            </a:r>
          </a:p>
          <a:p>
            <a:pPr indent="-342900" lvl="0" marL="342900" marR="0" rtl="0" algn="l">
              <a:lnSpc>
                <a:spcPct val="90000"/>
              </a:lnSpc>
              <a:spcBef>
                <a:spcPts val="600"/>
              </a:spcBef>
              <a:spcAft>
                <a:spcPts val="0"/>
              </a:spcAft>
              <a:buClr>
                <a:schemeClr val="folHlink"/>
              </a:buClr>
              <a:buSzPct val="75000"/>
              <a:buFont typeface="Noto Symbol"/>
              <a:buChar char="■"/>
            </a:pPr>
            <a:r>
              <a:rPr b="1" i="0" lang="en-US" sz="2400" u="none" cap="none" strike="noStrike">
                <a:solidFill>
                  <a:schemeClr val="dk1"/>
                </a:solidFill>
                <a:latin typeface="Quattrocento"/>
                <a:ea typeface="Quattrocento"/>
                <a:cs typeface="Quattrocento"/>
                <a:sym typeface="Quattrocento"/>
              </a:rPr>
              <a:t>Risk management</a:t>
            </a:r>
            <a:r>
              <a:rPr b="0" i="0" lang="en-US" sz="2400" u="none" cap="none" strike="noStrike">
                <a:solidFill>
                  <a:schemeClr val="dk1"/>
                </a:solidFill>
                <a:latin typeface="Quattrocento"/>
                <a:ea typeface="Quattrocento"/>
                <a:cs typeface="Quattrocento"/>
                <a:sym typeface="Quattrocento"/>
              </a:rPr>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37" name="Shape 237"/>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38" name="Shape 238"/>
          <p:cNvSpPr txBox="1"/>
          <p:nvPr>
            <p:ph type="title"/>
          </p:nvPr>
        </p:nvSpPr>
        <p:spPr>
          <a:xfrm>
            <a:off x="1143000" y="11430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Role of the SQA Group-I</a:t>
            </a:r>
          </a:p>
        </p:txBody>
      </p:sp>
      <p:sp>
        <p:nvSpPr>
          <p:cNvPr id="239" name="Shape 239"/>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1" i="0" lang="en-US" sz="1800" u="none" cap="none" strike="noStrike">
                <a:solidFill>
                  <a:schemeClr val="dk1"/>
                </a:solidFill>
                <a:latin typeface="Helvetica Neue"/>
                <a:ea typeface="Helvetica Neue"/>
                <a:cs typeface="Helvetica Neue"/>
                <a:sym typeface="Helvetica Neue"/>
              </a:rPr>
              <a:t>Prepares an SQA plan for a project. </a:t>
            </a:r>
          </a:p>
          <a:p>
            <a:pPr indent="-285750" lvl="1" marL="742950" marR="0" rtl="0" algn="l">
              <a:lnSpc>
                <a:spcPct val="90000"/>
              </a:lnSpc>
              <a:spcBef>
                <a:spcPts val="120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The plan identifies</a:t>
            </a:r>
          </a:p>
          <a:p>
            <a:pPr indent="-228600" lvl="2" marL="1143000" marR="0" rtl="0" algn="l">
              <a:lnSpc>
                <a:spcPct val="90000"/>
              </a:lnSpc>
              <a:spcBef>
                <a:spcPts val="300"/>
              </a:spcBef>
              <a:spcAft>
                <a:spcPts val="0"/>
              </a:spcAft>
              <a:buClr>
                <a:schemeClr val="dk2"/>
              </a:buClr>
              <a:buSzPct val="100000"/>
              <a:buFont typeface="Helvetica Neue"/>
              <a:buChar char="•"/>
            </a:pPr>
            <a:r>
              <a:rPr b="0" i="0" lang="en-US" sz="1400" u="none" cap="none" strike="noStrike">
                <a:solidFill>
                  <a:schemeClr val="dk1"/>
                </a:solidFill>
                <a:latin typeface="Helvetica Neue"/>
                <a:ea typeface="Helvetica Neue"/>
                <a:cs typeface="Helvetica Neue"/>
                <a:sym typeface="Helvetica Neue"/>
              </a:rPr>
              <a:t>evaluations to be performed</a:t>
            </a:r>
          </a:p>
          <a:p>
            <a:pPr indent="-228600" lvl="2" marL="1143000" marR="0" rtl="0" algn="l">
              <a:lnSpc>
                <a:spcPct val="90000"/>
              </a:lnSpc>
              <a:spcBef>
                <a:spcPts val="280"/>
              </a:spcBef>
              <a:spcAft>
                <a:spcPts val="0"/>
              </a:spcAft>
              <a:buClr>
                <a:schemeClr val="dk2"/>
              </a:buClr>
              <a:buSzPct val="100000"/>
              <a:buFont typeface="Helvetica Neue"/>
              <a:buChar char="•"/>
            </a:pPr>
            <a:r>
              <a:rPr b="0" i="0" lang="en-US" sz="1400" u="none" cap="none" strike="noStrike">
                <a:solidFill>
                  <a:schemeClr val="dk1"/>
                </a:solidFill>
                <a:latin typeface="Helvetica Neue"/>
                <a:ea typeface="Helvetica Neue"/>
                <a:cs typeface="Helvetica Neue"/>
                <a:sym typeface="Helvetica Neue"/>
              </a:rPr>
              <a:t>audits and reviews to be performed</a:t>
            </a:r>
          </a:p>
          <a:p>
            <a:pPr indent="-228600" lvl="2" marL="1143000" marR="0" rtl="0" algn="l">
              <a:lnSpc>
                <a:spcPct val="90000"/>
              </a:lnSpc>
              <a:spcBef>
                <a:spcPts val="280"/>
              </a:spcBef>
              <a:spcAft>
                <a:spcPts val="0"/>
              </a:spcAft>
              <a:buClr>
                <a:schemeClr val="dk2"/>
              </a:buClr>
              <a:buSzPct val="100000"/>
              <a:buFont typeface="Helvetica Neue"/>
              <a:buChar char="•"/>
            </a:pPr>
            <a:r>
              <a:rPr b="0" i="0" lang="en-US" sz="1400" u="none" cap="none" strike="noStrike">
                <a:solidFill>
                  <a:schemeClr val="dk1"/>
                </a:solidFill>
                <a:latin typeface="Helvetica Neue"/>
                <a:ea typeface="Helvetica Neue"/>
                <a:cs typeface="Helvetica Neue"/>
                <a:sym typeface="Helvetica Neue"/>
              </a:rPr>
              <a:t>standards that are applicable to the project</a:t>
            </a:r>
          </a:p>
          <a:p>
            <a:pPr indent="-228600" lvl="2" marL="1143000" marR="0" rtl="0" algn="l">
              <a:lnSpc>
                <a:spcPct val="90000"/>
              </a:lnSpc>
              <a:spcBef>
                <a:spcPts val="280"/>
              </a:spcBef>
              <a:spcAft>
                <a:spcPts val="0"/>
              </a:spcAft>
              <a:buClr>
                <a:schemeClr val="dk2"/>
              </a:buClr>
              <a:buSzPct val="100000"/>
              <a:buFont typeface="Helvetica Neue"/>
              <a:buChar char="•"/>
            </a:pPr>
            <a:r>
              <a:rPr b="0" i="0" lang="en-US" sz="1400" u="none" cap="none" strike="noStrike">
                <a:solidFill>
                  <a:schemeClr val="dk1"/>
                </a:solidFill>
                <a:latin typeface="Helvetica Neue"/>
                <a:ea typeface="Helvetica Neue"/>
                <a:cs typeface="Helvetica Neue"/>
                <a:sym typeface="Helvetica Neue"/>
              </a:rPr>
              <a:t>procedures for error reporting and tracking</a:t>
            </a:r>
          </a:p>
          <a:p>
            <a:pPr indent="-228600" lvl="2" marL="1143000" marR="0" rtl="0" algn="l">
              <a:lnSpc>
                <a:spcPct val="90000"/>
              </a:lnSpc>
              <a:spcBef>
                <a:spcPts val="280"/>
              </a:spcBef>
              <a:spcAft>
                <a:spcPts val="0"/>
              </a:spcAft>
              <a:buClr>
                <a:schemeClr val="dk2"/>
              </a:buClr>
              <a:buSzPct val="100000"/>
              <a:buFont typeface="Helvetica Neue"/>
              <a:buChar char="•"/>
            </a:pPr>
            <a:r>
              <a:rPr b="0" i="0" lang="en-US" sz="1400" u="none" cap="none" strike="noStrike">
                <a:solidFill>
                  <a:schemeClr val="dk1"/>
                </a:solidFill>
                <a:latin typeface="Helvetica Neue"/>
                <a:ea typeface="Helvetica Neue"/>
                <a:cs typeface="Helvetica Neue"/>
                <a:sym typeface="Helvetica Neue"/>
              </a:rPr>
              <a:t>documents to be produced by the SQA group</a:t>
            </a:r>
          </a:p>
          <a:p>
            <a:pPr indent="-228600" lvl="2" marL="1143000" marR="0" rtl="0" algn="l">
              <a:lnSpc>
                <a:spcPct val="90000"/>
              </a:lnSpc>
              <a:spcBef>
                <a:spcPts val="280"/>
              </a:spcBef>
              <a:spcAft>
                <a:spcPts val="0"/>
              </a:spcAft>
              <a:buClr>
                <a:schemeClr val="dk2"/>
              </a:buClr>
              <a:buSzPct val="100000"/>
              <a:buFont typeface="Helvetica Neue"/>
              <a:buChar char="•"/>
            </a:pPr>
            <a:r>
              <a:rPr b="0" i="0" lang="en-US" sz="1400" u="none" cap="none" strike="noStrike">
                <a:solidFill>
                  <a:schemeClr val="dk1"/>
                </a:solidFill>
                <a:latin typeface="Helvetica Neue"/>
                <a:ea typeface="Helvetica Neue"/>
                <a:cs typeface="Helvetica Neue"/>
                <a:sym typeface="Helvetica Neue"/>
              </a:rPr>
              <a:t>amount of feedback provided to the software project team</a:t>
            </a:r>
          </a:p>
          <a:p>
            <a:pPr indent="-342900" lvl="0" marL="342900" marR="0" rtl="0" algn="l">
              <a:lnSpc>
                <a:spcPct val="90000"/>
              </a:lnSpc>
              <a:spcBef>
                <a:spcPts val="600"/>
              </a:spcBef>
              <a:spcAft>
                <a:spcPts val="0"/>
              </a:spcAft>
              <a:buClr>
                <a:schemeClr val="folHlink"/>
              </a:buClr>
              <a:buSzPct val="75000"/>
              <a:buFont typeface="Noto Symbol"/>
              <a:buChar char="■"/>
            </a:pPr>
            <a:r>
              <a:rPr b="1" i="0" lang="en-US" sz="1800" u="none" cap="none" strike="noStrike">
                <a:solidFill>
                  <a:schemeClr val="dk1"/>
                </a:solidFill>
                <a:latin typeface="Helvetica Neue"/>
                <a:ea typeface="Helvetica Neue"/>
                <a:cs typeface="Helvetica Neue"/>
                <a:sym typeface="Helvetica Neue"/>
              </a:rPr>
              <a:t>Participates in the development of the project’s software process description.</a:t>
            </a:r>
            <a:r>
              <a:rPr b="0" i="0" lang="en-US" sz="1800" u="none" cap="none" strike="noStrike">
                <a:solidFill>
                  <a:schemeClr val="dk1"/>
                </a:solidFill>
                <a:latin typeface="Helvetica Neue"/>
                <a:ea typeface="Helvetica Neue"/>
                <a:cs typeface="Helvetica Neue"/>
                <a:sym typeface="Helvetica Neue"/>
              </a:rPr>
              <a:t> </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 The SQA group reviews the process description for compliance with organizational policy, internal software standards, externally imposed standards (e.g., ISO-9001), and other parts of the software project plan.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45" name="Shape 245"/>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46" name="Shape 246"/>
          <p:cNvSpPr txBox="1"/>
          <p:nvPr>
            <p:ph type="title"/>
          </p:nvPr>
        </p:nvSpPr>
        <p:spPr>
          <a:xfrm>
            <a:off x="1143000" y="11430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Role of the SQA Group-II</a:t>
            </a:r>
          </a:p>
        </p:txBody>
      </p:sp>
      <p:sp>
        <p:nvSpPr>
          <p:cNvPr id="247" name="Shape 247"/>
          <p:cNvSpPr txBox="1"/>
          <p:nvPr>
            <p:ph idx="1" type="body"/>
          </p:nvPr>
        </p:nvSpPr>
        <p:spPr>
          <a:xfrm>
            <a:off x="1981200" y="1828800"/>
            <a:ext cx="6329361" cy="4498975"/>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1" i="0" lang="en-US" sz="1600" u="none" cap="none" strike="noStrike">
                <a:solidFill>
                  <a:schemeClr val="dk1"/>
                </a:solidFill>
                <a:latin typeface="Helvetica Neue"/>
                <a:ea typeface="Helvetica Neue"/>
                <a:cs typeface="Helvetica Neue"/>
                <a:sym typeface="Helvetica Neue"/>
              </a:rPr>
              <a:t>Reviews software engineering activities to verify compliance with the defined software process.</a:t>
            </a:r>
            <a:r>
              <a:rPr b="0" i="0" lang="en-US" sz="1600" u="none" cap="none" strike="noStrike">
                <a:solidFill>
                  <a:schemeClr val="dk1"/>
                </a:solidFill>
                <a:latin typeface="Helvetica Neue"/>
                <a:ea typeface="Helvetica Neue"/>
                <a:cs typeface="Helvetica Neue"/>
                <a:sym typeface="Helvetica Neue"/>
              </a:rPr>
              <a:t> </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400" u="none" cap="none" strike="noStrike">
                <a:solidFill>
                  <a:schemeClr val="dk1"/>
                </a:solidFill>
                <a:latin typeface="Helvetica Neue"/>
                <a:ea typeface="Helvetica Neue"/>
                <a:cs typeface="Helvetica Neue"/>
                <a:sym typeface="Helvetica Neue"/>
              </a:rPr>
              <a:t> identifies, documents, and tracks deviations from the process and verifies that corrections have been made.</a:t>
            </a:r>
          </a:p>
          <a:p>
            <a:pPr indent="-342900" lvl="0" marL="342900" marR="0" rtl="0" algn="l">
              <a:lnSpc>
                <a:spcPct val="90000"/>
              </a:lnSpc>
              <a:spcBef>
                <a:spcPts val="600"/>
              </a:spcBef>
              <a:spcAft>
                <a:spcPts val="0"/>
              </a:spcAft>
              <a:buClr>
                <a:schemeClr val="folHlink"/>
              </a:buClr>
              <a:buSzPct val="75000"/>
              <a:buFont typeface="Noto Symbol"/>
              <a:buChar char="■"/>
            </a:pPr>
            <a:r>
              <a:rPr b="1" i="0" lang="en-US" sz="1600" u="none" cap="none" strike="noStrike">
                <a:solidFill>
                  <a:schemeClr val="dk1"/>
                </a:solidFill>
                <a:latin typeface="Helvetica Neue"/>
                <a:ea typeface="Helvetica Neue"/>
                <a:cs typeface="Helvetica Neue"/>
                <a:sym typeface="Helvetica Neue"/>
              </a:rPr>
              <a:t>Audits designated software work products to verify compliance with those defined as part of the software process.</a:t>
            </a:r>
            <a:r>
              <a:rPr b="0" i="0" lang="en-US" sz="1600" u="none" cap="none" strike="noStrike">
                <a:solidFill>
                  <a:schemeClr val="dk1"/>
                </a:solidFill>
                <a:latin typeface="Helvetica Neue"/>
                <a:ea typeface="Helvetica Neue"/>
                <a:cs typeface="Helvetica Neue"/>
                <a:sym typeface="Helvetica Neue"/>
              </a:rPr>
              <a:t> </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400" u="none" cap="none" strike="noStrike">
                <a:solidFill>
                  <a:schemeClr val="dk1"/>
                </a:solidFill>
                <a:latin typeface="Helvetica Neue"/>
                <a:ea typeface="Helvetica Neue"/>
                <a:cs typeface="Helvetica Neue"/>
                <a:sym typeface="Helvetica Neue"/>
              </a:rPr>
              <a:t>reviews selected work products; identifies, documents, and tracks deviations; verifies that corrections have been made</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400" u="none" cap="none" strike="noStrike">
                <a:solidFill>
                  <a:schemeClr val="dk1"/>
                </a:solidFill>
                <a:latin typeface="Helvetica Neue"/>
                <a:ea typeface="Helvetica Neue"/>
                <a:cs typeface="Helvetica Neue"/>
                <a:sym typeface="Helvetica Neue"/>
              </a:rPr>
              <a:t> periodically reports the results of its work to the project manager.</a:t>
            </a:r>
          </a:p>
          <a:p>
            <a:pPr indent="-342900" lvl="0" marL="342900" marR="0" rtl="0" algn="l">
              <a:lnSpc>
                <a:spcPct val="90000"/>
              </a:lnSpc>
              <a:spcBef>
                <a:spcPts val="600"/>
              </a:spcBef>
              <a:spcAft>
                <a:spcPts val="0"/>
              </a:spcAft>
              <a:buClr>
                <a:schemeClr val="folHlink"/>
              </a:buClr>
              <a:buSzPct val="75000"/>
              <a:buFont typeface="Noto Symbol"/>
              <a:buChar char="■"/>
            </a:pPr>
            <a:r>
              <a:rPr b="1" i="0" lang="en-US" sz="1600" u="none" cap="none" strike="noStrike">
                <a:solidFill>
                  <a:schemeClr val="dk1"/>
                </a:solidFill>
                <a:latin typeface="Helvetica Neue"/>
                <a:ea typeface="Helvetica Neue"/>
                <a:cs typeface="Helvetica Neue"/>
                <a:sym typeface="Helvetica Neue"/>
              </a:rPr>
              <a:t>Ensures that deviations in software work and work products are documented and handled according to a documented procedure.</a:t>
            </a:r>
          </a:p>
          <a:p>
            <a:pPr indent="-342900" lvl="0" marL="342900" marR="0" rtl="0" algn="l">
              <a:lnSpc>
                <a:spcPct val="90000"/>
              </a:lnSpc>
              <a:spcBef>
                <a:spcPts val="600"/>
              </a:spcBef>
              <a:spcAft>
                <a:spcPts val="0"/>
              </a:spcAft>
              <a:buClr>
                <a:schemeClr val="folHlink"/>
              </a:buClr>
              <a:buSzPct val="75000"/>
              <a:buFont typeface="Noto Symbol"/>
              <a:buChar char="■"/>
            </a:pPr>
            <a:r>
              <a:rPr b="1" i="0" lang="en-US" sz="1600" u="none" cap="none" strike="noStrike">
                <a:solidFill>
                  <a:schemeClr val="dk1"/>
                </a:solidFill>
                <a:latin typeface="Helvetica Neue"/>
                <a:ea typeface="Helvetica Neue"/>
                <a:cs typeface="Helvetica Neue"/>
                <a:sym typeface="Helvetica Neue"/>
              </a:rPr>
              <a:t>Records any noncompliance and reports to senior management.</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400" u="none" cap="none" strike="noStrike">
                <a:solidFill>
                  <a:schemeClr val="dk1"/>
                </a:solidFill>
                <a:latin typeface="Helvetica Neue"/>
                <a:ea typeface="Helvetica Neue"/>
                <a:cs typeface="Helvetica Neue"/>
                <a:sym typeface="Helvetica Neue"/>
              </a:rPr>
              <a:t>Noncompliance items are tracked until they are resolved.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53" name="Shape 253"/>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54" name="Shape 254"/>
          <p:cNvSpPr txBox="1"/>
          <p:nvPr>
            <p:ph type="title"/>
          </p:nvPr>
        </p:nvSpPr>
        <p:spPr>
          <a:xfrm>
            <a:off x="1219200" y="990600"/>
            <a:ext cx="7239000"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SQA Goals </a:t>
            </a:r>
            <a:r>
              <a:rPr b="0" i="0" lang="en-US" sz="3200" u="none" cap="none" strike="noStrike">
                <a:solidFill>
                  <a:schemeClr val="dk2"/>
                </a:solidFill>
                <a:latin typeface="Helvetica Neue"/>
                <a:ea typeface="Helvetica Neue"/>
                <a:cs typeface="Helvetica Neue"/>
                <a:sym typeface="Helvetica Neue"/>
              </a:rPr>
              <a:t>(see Figure 21.1)</a:t>
            </a:r>
          </a:p>
        </p:txBody>
      </p:sp>
      <p:sp>
        <p:nvSpPr>
          <p:cNvPr id="255" name="Shape 255"/>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1" i="0" lang="en-US" sz="2000" u="none" cap="none" strike="noStrike">
                <a:solidFill>
                  <a:schemeClr val="folHlink"/>
                </a:solidFill>
                <a:latin typeface="Quattrocento"/>
                <a:ea typeface="Quattrocento"/>
                <a:cs typeface="Quattrocento"/>
                <a:sym typeface="Quattrocento"/>
              </a:rPr>
              <a:t>Requirements quality.</a:t>
            </a:r>
            <a:r>
              <a:rPr b="0" i="0" lang="en-US" sz="2000" u="none" cap="none" strike="noStrike">
                <a:solidFill>
                  <a:srgbClr val="000000"/>
                </a:solidFill>
                <a:latin typeface="Quattrocento"/>
                <a:ea typeface="Quattrocento"/>
                <a:cs typeface="Quattrocento"/>
                <a:sym typeface="Quattrocento"/>
              </a:rPr>
              <a:t> The correctness, completeness, and consistency of the requirements model will have a strong influence on the quality of all work products that follow. </a:t>
            </a:r>
          </a:p>
          <a:p>
            <a:pPr indent="-342900" lvl="0" marL="342900" marR="0" rtl="0" algn="l">
              <a:lnSpc>
                <a:spcPct val="90000"/>
              </a:lnSpc>
              <a:spcBef>
                <a:spcPts val="400"/>
              </a:spcBef>
              <a:spcAft>
                <a:spcPts val="0"/>
              </a:spcAft>
              <a:buClr>
                <a:schemeClr val="folHlink"/>
              </a:buClr>
              <a:buSzPct val="75000"/>
              <a:buFont typeface="Noto Symbol"/>
              <a:buChar char="■"/>
            </a:pPr>
            <a:r>
              <a:rPr b="1" i="0" lang="en-US" sz="2000" u="none" cap="none" strike="noStrike">
                <a:solidFill>
                  <a:schemeClr val="folHlink"/>
                </a:solidFill>
                <a:latin typeface="Quattrocento"/>
                <a:ea typeface="Quattrocento"/>
                <a:cs typeface="Quattrocento"/>
                <a:sym typeface="Quattrocento"/>
              </a:rPr>
              <a:t>Design quality.</a:t>
            </a:r>
            <a:r>
              <a:rPr b="0" i="0" lang="en-US" sz="2000" u="none" cap="none" strike="noStrike">
                <a:solidFill>
                  <a:srgbClr val="000000"/>
                </a:solidFill>
                <a:latin typeface="Quattrocento"/>
                <a:ea typeface="Quattrocento"/>
                <a:cs typeface="Quattrocento"/>
                <a:sym typeface="Quattrocento"/>
              </a:rPr>
              <a:t> Every element of the design model should be assessed by the software team to ensure that it exhibits high quality and that the design itself conforms to requirements.</a:t>
            </a:r>
          </a:p>
          <a:p>
            <a:pPr indent="-342900" lvl="0" marL="342900" marR="0" rtl="0" algn="l">
              <a:lnSpc>
                <a:spcPct val="90000"/>
              </a:lnSpc>
              <a:spcBef>
                <a:spcPts val="400"/>
              </a:spcBef>
              <a:spcAft>
                <a:spcPts val="0"/>
              </a:spcAft>
              <a:buClr>
                <a:schemeClr val="folHlink"/>
              </a:buClr>
              <a:buSzPct val="75000"/>
              <a:buFont typeface="Noto Symbol"/>
              <a:buChar char="■"/>
            </a:pPr>
            <a:r>
              <a:rPr b="1" i="0" lang="en-US" sz="2000" u="none" cap="none" strike="noStrike">
                <a:solidFill>
                  <a:schemeClr val="folHlink"/>
                </a:solidFill>
                <a:latin typeface="Quattrocento"/>
                <a:ea typeface="Quattrocento"/>
                <a:cs typeface="Quattrocento"/>
                <a:sym typeface="Quattrocento"/>
              </a:rPr>
              <a:t>Code quality.</a:t>
            </a:r>
            <a:r>
              <a:rPr b="0" i="0" lang="en-US" sz="2000" u="none" cap="none" strike="noStrike">
                <a:solidFill>
                  <a:srgbClr val="000000"/>
                </a:solidFill>
                <a:latin typeface="Quattrocento"/>
                <a:ea typeface="Quattrocento"/>
                <a:cs typeface="Quattrocento"/>
                <a:sym typeface="Quattrocento"/>
              </a:rPr>
              <a:t> Source code and related work products (e.g., other descriptive information) must conform to local coding standards and exhibit characteristics that will facilitate maintainability.</a:t>
            </a:r>
          </a:p>
          <a:p>
            <a:pPr indent="-342900" lvl="0" marL="342900" marR="0" rtl="0" algn="l">
              <a:lnSpc>
                <a:spcPct val="90000"/>
              </a:lnSpc>
              <a:spcBef>
                <a:spcPts val="400"/>
              </a:spcBef>
              <a:spcAft>
                <a:spcPts val="0"/>
              </a:spcAft>
              <a:buClr>
                <a:schemeClr val="folHlink"/>
              </a:buClr>
              <a:buSzPct val="75000"/>
              <a:buFont typeface="Noto Symbol"/>
              <a:buChar char="■"/>
            </a:pPr>
            <a:r>
              <a:rPr b="1" i="0" lang="en-US" sz="2000" u="none" cap="none" strike="noStrike">
                <a:solidFill>
                  <a:schemeClr val="folHlink"/>
                </a:solidFill>
                <a:latin typeface="Quattrocento"/>
                <a:ea typeface="Quattrocento"/>
                <a:cs typeface="Quattrocento"/>
                <a:sym typeface="Quattrocento"/>
              </a:rPr>
              <a:t>Quality control effectiveness.</a:t>
            </a:r>
            <a:r>
              <a:rPr b="0" i="0" lang="en-US" sz="2000" u="none" cap="none" strike="noStrike">
                <a:solidFill>
                  <a:schemeClr val="folHlink"/>
                </a:solidFill>
                <a:latin typeface="Quattrocento"/>
                <a:ea typeface="Quattrocento"/>
                <a:cs typeface="Quattrocento"/>
                <a:sym typeface="Quattrocento"/>
              </a:rPr>
              <a:t> </a:t>
            </a:r>
            <a:r>
              <a:rPr b="0" i="0" lang="en-US" sz="2000" u="none" cap="none" strike="noStrike">
                <a:solidFill>
                  <a:srgbClr val="000000"/>
                </a:solidFill>
                <a:latin typeface="Quattrocento"/>
                <a:ea typeface="Quattrocento"/>
                <a:cs typeface="Quattrocento"/>
                <a:sym typeface="Quattrocento"/>
              </a:rPr>
              <a:t>A software team should apply limited resources in a way that has the highest likelihood of achieving a high quality result.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Formal SQA</a:t>
            </a:r>
          </a:p>
        </p:txBody>
      </p:sp>
      <p:sp>
        <p:nvSpPr>
          <p:cNvPr id="261" name="Shape 261"/>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Assumes that a rigorous syntax and semantics can be defined for every programming language</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Allows the use of a rigorous approach to the specification of software requirements  </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Applies mathematical proof of correctness techniques to demonstrate that a program conforms to its specification</a:t>
            </a:r>
          </a:p>
          <a:p>
            <a:pPr indent="0" lvl="0" marL="0" marR="0" rtl="0" algn="l">
              <a:spcBef>
                <a:spcPts val="0"/>
              </a:spcBef>
              <a:buSzPct val="25000"/>
              <a:buNone/>
            </a:pPr>
            <a:r>
              <a:t/>
            </a:r>
            <a:endParaRPr b="0" i="0" sz="2400" u="none" cap="none" strike="noStrike">
              <a:solidFill>
                <a:schemeClr val="dk1"/>
              </a:solidFill>
              <a:latin typeface="Helvetica Neue"/>
              <a:ea typeface="Helvetica Neue"/>
              <a:cs typeface="Helvetica Neue"/>
              <a:sym typeface="Helvetica Neue"/>
            </a:endParaRPr>
          </a:p>
        </p:txBody>
      </p:sp>
      <p:sp>
        <p:nvSpPr>
          <p:cNvPr id="262" name="Shape 262"/>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63" name="Shape 263"/>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69" name="Shape 26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70" name="Shape 270"/>
          <p:cNvSpPr txBox="1"/>
          <p:nvPr>
            <p:ph type="title"/>
          </p:nvPr>
        </p:nvSpPr>
        <p:spPr>
          <a:xfrm>
            <a:off x="1295400" y="1066800"/>
            <a:ext cx="3514724" cy="660400"/>
          </a:xfrm>
          <a:prstGeom prst="rect">
            <a:avLst/>
          </a:prstGeom>
          <a:noFill/>
          <a:ln>
            <a:noFill/>
          </a:ln>
        </p:spPr>
        <p:txBody>
          <a:bodyPr anchorCtr="0" anchor="t" bIns="25400" lIns="63500" rIns="63500" tIns="254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Statistical SQA</a:t>
            </a:r>
          </a:p>
        </p:txBody>
      </p:sp>
      <p:sp>
        <p:nvSpPr>
          <p:cNvPr id="271" name="Shape 271"/>
          <p:cNvSpPr/>
          <p:nvPr/>
        </p:nvSpPr>
        <p:spPr>
          <a:xfrm>
            <a:off x="2909886" y="2927350"/>
            <a:ext cx="1828800" cy="2171700"/>
          </a:xfrm>
          <a:prstGeom prst="ellipse">
            <a:avLst/>
          </a:prstGeom>
          <a:solidFill>
            <a:schemeClr val="l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72" name="Shape 272"/>
          <p:cNvSpPr txBox="1"/>
          <p:nvPr/>
        </p:nvSpPr>
        <p:spPr>
          <a:xfrm>
            <a:off x="1792286" y="2055811"/>
            <a:ext cx="2006600" cy="1543049"/>
          </a:xfrm>
          <a:prstGeom prst="rect">
            <a:avLst/>
          </a:prstGeom>
          <a:solidFill>
            <a:srgbClr val="3365FB"/>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73" name="Shape 273"/>
          <p:cNvSpPr txBox="1"/>
          <p:nvPr/>
        </p:nvSpPr>
        <p:spPr>
          <a:xfrm>
            <a:off x="1981200" y="2132011"/>
            <a:ext cx="1671637"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2400" u="none" cap="none" strike="noStrike">
                <a:solidFill>
                  <a:schemeClr val="lt1"/>
                </a:solidFill>
                <a:latin typeface="Helvetica Neue"/>
                <a:ea typeface="Helvetica Neue"/>
                <a:cs typeface="Helvetica Neue"/>
                <a:sym typeface="Helvetica Neue"/>
              </a:rPr>
              <a:t>Product</a:t>
            </a:r>
          </a:p>
          <a:p>
            <a:pPr indent="0" lvl="0" marL="0" marR="0" rtl="0" algn="l">
              <a:lnSpc>
                <a:spcPct val="100000"/>
              </a:lnSpc>
              <a:spcBef>
                <a:spcPts val="0"/>
              </a:spcBef>
              <a:spcAft>
                <a:spcPts val="0"/>
              </a:spcAft>
              <a:buClr>
                <a:schemeClr val="lt1"/>
              </a:buClr>
              <a:buSzPct val="25000"/>
              <a:buFont typeface="Helvetica Neue"/>
              <a:buNone/>
            </a:pPr>
            <a:r>
              <a:rPr b="1" i="0" lang="en-US" sz="2400" u="none" cap="none" strike="noStrike">
                <a:solidFill>
                  <a:schemeClr val="lt1"/>
                </a:solidFill>
                <a:latin typeface="Helvetica Neue"/>
                <a:ea typeface="Helvetica Neue"/>
                <a:cs typeface="Helvetica Neue"/>
                <a:sym typeface="Helvetica Neue"/>
              </a:rPr>
              <a:t>&amp; Process</a:t>
            </a:r>
          </a:p>
        </p:txBody>
      </p:sp>
      <p:sp>
        <p:nvSpPr>
          <p:cNvPr id="274" name="Shape 274"/>
          <p:cNvSpPr/>
          <p:nvPr/>
        </p:nvSpPr>
        <p:spPr>
          <a:xfrm>
            <a:off x="2770186" y="2927350"/>
            <a:ext cx="1803400" cy="2143125"/>
          </a:xfrm>
          <a:prstGeom prst="ellipse">
            <a:avLst/>
          </a:prstGeom>
          <a:solidFill>
            <a:srgbClr val="AD278D"/>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75" name="Shape 275"/>
          <p:cNvSpPr txBox="1"/>
          <p:nvPr/>
        </p:nvSpPr>
        <p:spPr>
          <a:xfrm>
            <a:off x="3176586" y="3617912"/>
            <a:ext cx="3154361"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3600" u="none" cap="none" strike="noStrike">
                <a:solidFill>
                  <a:schemeClr val="dk1"/>
                </a:solidFill>
                <a:latin typeface="Helvetica Neue"/>
                <a:ea typeface="Helvetica Neue"/>
                <a:cs typeface="Helvetica Neue"/>
                <a:sym typeface="Helvetica Neue"/>
              </a:rPr>
              <a:t>measurement</a:t>
            </a:r>
          </a:p>
        </p:txBody>
      </p:sp>
      <p:sp>
        <p:nvSpPr>
          <p:cNvPr id="276" name="Shape 276"/>
          <p:cNvSpPr txBox="1"/>
          <p:nvPr/>
        </p:nvSpPr>
        <p:spPr>
          <a:xfrm>
            <a:off x="3997325" y="4975225"/>
            <a:ext cx="4227511"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1" lang="en-US" sz="2400" u="none" cap="none" strike="noStrike">
                <a:solidFill>
                  <a:schemeClr val="dk1"/>
                </a:solidFill>
                <a:latin typeface="Helvetica Neue"/>
                <a:ea typeface="Helvetica Neue"/>
                <a:cs typeface="Helvetica Neue"/>
                <a:sym typeface="Helvetica Neue"/>
              </a:rPr>
              <a:t>... an understanding of how </a:t>
            </a:r>
          </a:p>
        </p:txBody>
      </p:sp>
      <p:sp>
        <p:nvSpPr>
          <p:cNvPr id="277" name="Shape 277"/>
          <p:cNvSpPr txBox="1"/>
          <p:nvPr/>
        </p:nvSpPr>
        <p:spPr>
          <a:xfrm>
            <a:off x="4044950" y="5346700"/>
            <a:ext cx="3144837"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1" lang="en-US" sz="2400" u="none" cap="none" strike="noStrike">
                <a:solidFill>
                  <a:schemeClr val="dk1"/>
                </a:solidFill>
                <a:latin typeface="Helvetica Neue"/>
                <a:ea typeface="Helvetica Neue"/>
                <a:cs typeface="Helvetica Neue"/>
                <a:sym typeface="Helvetica Neue"/>
              </a:rPr>
              <a:t>to improve quality ...</a:t>
            </a:r>
          </a:p>
        </p:txBody>
      </p:sp>
      <p:sp>
        <p:nvSpPr>
          <p:cNvPr id="278" name="Shape 278"/>
          <p:cNvSpPr/>
          <p:nvPr/>
        </p:nvSpPr>
        <p:spPr>
          <a:xfrm>
            <a:off x="6072187" y="3614737"/>
            <a:ext cx="889000" cy="1314450"/>
          </a:xfrm>
          <a:custGeom>
            <a:pathLst>
              <a:path extrusionOk="0" fill="none" h="21600" w="21601">
                <a:moveTo>
                  <a:pt x="0" y="0"/>
                </a:moveTo>
                <a:cubicBezTo>
                  <a:pt x="11930" y="0"/>
                  <a:pt x="21601" y="9670"/>
                  <a:pt x="21601" y="21600"/>
                </a:cubicBezTo>
              </a:path>
              <a:path extrusionOk="0" h="21600" w="21601">
                <a:moveTo>
                  <a:pt x="0" y="0"/>
                </a:moveTo>
                <a:cubicBezTo>
                  <a:pt x="11930" y="0"/>
                  <a:pt x="21601" y="9670"/>
                  <a:pt x="21601" y="21600"/>
                </a:cubicBezTo>
                <a:lnTo>
                  <a:pt x="1" y="21600"/>
                </a:lnTo>
                <a:lnTo>
                  <a:pt x="0" y="0"/>
                </a:lnTo>
                <a:close/>
              </a:path>
            </a:pathLst>
          </a:custGeom>
          <a:noFill/>
          <a:ln cap="rnd" cmpd="sng" w="50800">
            <a:solidFill>
              <a:schemeClr val="folHlink"/>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79" name="Shape 279"/>
          <p:cNvSpPr txBox="1"/>
          <p:nvPr/>
        </p:nvSpPr>
        <p:spPr>
          <a:xfrm>
            <a:off x="4419600" y="2209800"/>
            <a:ext cx="4044950" cy="835025"/>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1"/>
              </a:buClr>
              <a:buSzPct val="25000"/>
              <a:buFont typeface="Quattrocento"/>
              <a:buNone/>
            </a:pPr>
            <a:r>
              <a:rPr b="1" i="0" lang="en-US" sz="1800" u="none" cap="none" strike="noStrike">
                <a:solidFill>
                  <a:schemeClr val="dk1"/>
                </a:solidFill>
                <a:latin typeface="Quattrocento"/>
                <a:ea typeface="Quattrocento"/>
                <a:cs typeface="Quattrocento"/>
                <a:sym typeface="Quattrocento"/>
              </a:rPr>
              <a:t>Collect information on all defects</a:t>
            </a:r>
          </a:p>
          <a:p>
            <a:pPr indent="0" lvl="0" marL="0" marR="0" rtl="0" algn="l">
              <a:lnSpc>
                <a:spcPct val="90000"/>
              </a:lnSpc>
              <a:spcBef>
                <a:spcPts val="0"/>
              </a:spcBef>
              <a:spcAft>
                <a:spcPts val="0"/>
              </a:spcAft>
              <a:buClr>
                <a:schemeClr val="dk1"/>
              </a:buClr>
              <a:buSzPct val="25000"/>
              <a:buFont typeface="Quattrocento"/>
              <a:buNone/>
            </a:pPr>
            <a:r>
              <a:rPr b="1" i="0" lang="en-US" sz="1800" u="none" cap="none" strike="noStrike">
                <a:solidFill>
                  <a:schemeClr val="dk1"/>
                </a:solidFill>
                <a:latin typeface="Quattrocento"/>
                <a:ea typeface="Quattrocento"/>
                <a:cs typeface="Quattrocento"/>
                <a:sym typeface="Quattrocento"/>
              </a:rPr>
              <a:t>Find the causes of the defects</a:t>
            </a:r>
          </a:p>
          <a:p>
            <a:pPr indent="0" lvl="0" marL="0" marR="0" rtl="0" algn="l">
              <a:lnSpc>
                <a:spcPct val="90000"/>
              </a:lnSpc>
              <a:spcBef>
                <a:spcPts val="0"/>
              </a:spcBef>
              <a:spcAft>
                <a:spcPts val="0"/>
              </a:spcAft>
              <a:buClr>
                <a:schemeClr val="dk1"/>
              </a:buClr>
              <a:buSzPct val="25000"/>
              <a:buFont typeface="Quattrocento"/>
              <a:buNone/>
            </a:pPr>
            <a:r>
              <a:rPr b="1" i="0" lang="en-US" sz="1800" u="none" cap="none" strike="noStrike">
                <a:solidFill>
                  <a:schemeClr val="dk1"/>
                </a:solidFill>
                <a:latin typeface="Quattrocento"/>
                <a:ea typeface="Quattrocento"/>
                <a:cs typeface="Quattrocento"/>
                <a:sym typeface="Quattrocento"/>
              </a:rPr>
              <a:t>Move to provide fixes for the process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85" name="Shape 285"/>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86" name="Shape 286"/>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Statistical SQA</a:t>
            </a:r>
          </a:p>
        </p:txBody>
      </p:sp>
      <p:sp>
        <p:nvSpPr>
          <p:cNvPr id="287" name="Shape 287"/>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Information about software errors and defects is collected and categorized.</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An attempt is made to trace each error and defect to its underlying cause (e.g., non-conformance to specifications, design error, violation of standards, poor communication with the customer).</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Using the Pareto principle (80 percent of the defects can be traced to 20 percent of all possible causes), isolate the 20 percent (the </a:t>
            </a:r>
            <a:r>
              <a:rPr b="0" i="1" lang="en-US" sz="2000" u="none" cap="none" strike="noStrike">
                <a:solidFill>
                  <a:schemeClr val="dk1"/>
                </a:solidFill>
                <a:latin typeface="Quattrocento"/>
                <a:ea typeface="Quattrocento"/>
                <a:cs typeface="Quattrocento"/>
                <a:sym typeface="Quattrocento"/>
              </a:rPr>
              <a:t>vital few</a:t>
            </a:r>
            <a:r>
              <a:rPr b="0" i="0" lang="en-US" sz="2000" u="none" cap="none" strike="noStrike">
                <a:solidFill>
                  <a:schemeClr val="dk1"/>
                </a:solidFill>
                <a:latin typeface="Quattrocento"/>
                <a:ea typeface="Quattrocento"/>
                <a:cs typeface="Quattrocento"/>
                <a:sym typeface="Quattrocento"/>
              </a:rPr>
              <a:t>).</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Once the vital few causes have been identified, move to correct the problems that have caused the errors and defects.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93" name="Shape 293"/>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94" name="Shape 294"/>
          <p:cNvSpPr txBox="1"/>
          <p:nvPr>
            <p:ph type="title"/>
          </p:nvPr>
        </p:nvSpPr>
        <p:spPr>
          <a:xfrm>
            <a:off x="1219200" y="990600"/>
            <a:ext cx="7543800"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3600" u="none" cap="none" strike="noStrike">
                <a:solidFill>
                  <a:schemeClr val="dk2"/>
                </a:solidFill>
                <a:latin typeface="Helvetica Neue"/>
                <a:ea typeface="Helvetica Neue"/>
                <a:cs typeface="Helvetica Neue"/>
                <a:sym typeface="Helvetica Neue"/>
              </a:rPr>
              <a:t>Six-Sigma for Software Engineering</a:t>
            </a:r>
          </a:p>
        </p:txBody>
      </p:sp>
      <p:sp>
        <p:nvSpPr>
          <p:cNvPr id="295" name="Shape 295"/>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The term “six sigma” is derived from six standard deviations—3.4 instances (defects) per million occurrences—implying an extremely high quality standard. </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The Six Sigma methodology defines three core steps:</a:t>
            </a:r>
          </a:p>
          <a:p>
            <a:pPr indent="-285750" lvl="1" marL="742950" marR="0" rtl="0" algn="l">
              <a:lnSpc>
                <a:spcPct val="100000"/>
              </a:lnSpc>
              <a:spcBef>
                <a:spcPts val="600"/>
              </a:spcBef>
              <a:spcAft>
                <a:spcPts val="0"/>
              </a:spcAft>
              <a:buClr>
                <a:schemeClr val="folHlink"/>
              </a:buClr>
              <a:buSzPct val="70000"/>
              <a:buFont typeface="Noto Symbol"/>
              <a:buChar char="■"/>
            </a:pPr>
            <a:r>
              <a:rPr b="0" i="1" lang="en-US" sz="1600" u="none" cap="none" strike="noStrike">
                <a:solidFill>
                  <a:schemeClr val="folHlink"/>
                </a:solidFill>
                <a:latin typeface="Helvetica Neue"/>
                <a:ea typeface="Helvetica Neue"/>
                <a:cs typeface="Helvetica Neue"/>
                <a:sym typeface="Helvetica Neue"/>
              </a:rPr>
              <a:t>Define</a:t>
            </a:r>
            <a:r>
              <a:rPr b="0" i="0" lang="en-US" sz="1600" u="none" cap="none" strike="noStrike">
                <a:solidFill>
                  <a:schemeClr val="folHlink"/>
                </a:solidFill>
                <a:latin typeface="Helvetica Neue"/>
                <a:ea typeface="Helvetica Neue"/>
                <a:cs typeface="Helvetica Neue"/>
                <a:sym typeface="Helvetica Neue"/>
              </a:rPr>
              <a:t> </a:t>
            </a:r>
            <a:r>
              <a:rPr b="0" i="0" lang="en-US" sz="1600" u="none" cap="none" strike="noStrike">
                <a:solidFill>
                  <a:schemeClr val="dk1"/>
                </a:solidFill>
                <a:latin typeface="Helvetica Neue"/>
                <a:ea typeface="Helvetica Neue"/>
                <a:cs typeface="Helvetica Neue"/>
                <a:sym typeface="Helvetica Neue"/>
              </a:rPr>
              <a:t>customer requirements and deliverables and project goals via well-defined methods of customer communication</a:t>
            </a:r>
          </a:p>
          <a:p>
            <a:pPr indent="-285750" lvl="1" marL="742950" marR="0" rtl="0" algn="l">
              <a:lnSpc>
                <a:spcPct val="100000"/>
              </a:lnSpc>
              <a:spcBef>
                <a:spcPts val="300"/>
              </a:spcBef>
              <a:spcAft>
                <a:spcPts val="0"/>
              </a:spcAft>
              <a:buClr>
                <a:schemeClr val="folHlink"/>
              </a:buClr>
              <a:buSzPct val="70000"/>
              <a:buFont typeface="Noto Symbol"/>
              <a:buChar char="■"/>
            </a:pPr>
            <a:r>
              <a:rPr b="0" i="1" lang="en-US" sz="1600" u="none" cap="none" strike="noStrike">
                <a:solidFill>
                  <a:schemeClr val="folHlink"/>
                </a:solidFill>
                <a:latin typeface="Helvetica Neue"/>
                <a:ea typeface="Helvetica Neue"/>
                <a:cs typeface="Helvetica Neue"/>
                <a:sym typeface="Helvetica Neue"/>
              </a:rPr>
              <a:t>Measure</a:t>
            </a:r>
            <a:r>
              <a:rPr b="0" i="0" lang="en-US" sz="1600" u="none" cap="none" strike="noStrike">
                <a:solidFill>
                  <a:schemeClr val="dk1"/>
                </a:solidFill>
                <a:latin typeface="Helvetica Neue"/>
                <a:ea typeface="Helvetica Neue"/>
                <a:cs typeface="Helvetica Neue"/>
                <a:sym typeface="Helvetica Neue"/>
              </a:rPr>
              <a:t> the existing process and its output to determine current quality performance (collect defect metrics)</a:t>
            </a:r>
          </a:p>
          <a:p>
            <a:pPr indent="-285750" lvl="1" marL="742950" marR="0" rtl="0" algn="l">
              <a:lnSpc>
                <a:spcPct val="100000"/>
              </a:lnSpc>
              <a:spcBef>
                <a:spcPts val="320"/>
              </a:spcBef>
              <a:spcAft>
                <a:spcPts val="0"/>
              </a:spcAft>
              <a:buClr>
                <a:schemeClr val="folHlink"/>
              </a:buClr>
              <a:buSzPct val="70000"/>
              <a:buFont typeface="Noto Symbol"/>
              <a:buChar char="■"/>
            </a:pPr>
            <a:r>
              <a:rPr b="0" i="1" lang="en-US" sz="1600" u="none" cap="none" strike="noStrike">
                <a:solidFill>
                  <a:schemeClr val="folHlink"/>
                </a:solidFill>
                <a:latin typeface="Helvetica Neue"/>
                <a:ea typeface="Helvetica Neue"/>
                <a:cs typeface="Helvetica Neue"/>
                <a:sym typeface="Helvetica Neue"/>
              </a:rPr>
              <a:t>Analyze</a:t>
            </a:r>
            <a:r>
              <a:rPr b="0" i="0" lang="en-US" sz="1600" u="none" cap="none" strike="noStrike">
                <a:solidFill>
                  <a:schemeClr val="folHlink"/>
                </a:solidFill>
                <a:latin typeface="Helvetica Neue"/>
                <a:ea typeface="Helvetica Neue"/>
                <a:cs typeface="Helvetica Neue"/>
                <a:sym typeface="Helvetica Neue"/>
              </a:rPr>
              <a:t> </a:t>
            </a:r>
            <a:r>
              <a:rPr b="0" i="0" lang="en-US" sz="1600" u="none" cap="none" strike="noStrike">
                <a:solidFill>
                  <a:schemeClr val="dk1"/>
                </a:solidFill>
                <a:latin typeface="Helvetica Neue"/>
                <a:ea typeface="Helvetica Neue"/>
                <a:cs typeface="Helvetica Neue"/>
                <a:sym typeface="Helvetica Neue"/>
              </a:rPr>
              <a:t>defect metrics and determine the vital few causes.</a:t>
            </a:r>
          </a:p>
          <a:p>
            <a:pPr indent="-285750" lvl="1" marL="742950" marR="0" rtl="0" algn="l">
              <a:lnSpc>
                <a:spcPct val="100000"/>
              </a:lnSpc>
              <a:spcBef>
                <a:spcPts val="600"/>
              </a:spcBef>
              <a:spcAft>
                <a:spcPts val="0"/>
              </a:spcAft>
              <a:buClr>
                <a:schemeClr val="folHlink"/>
              </a:buClr>
              <a:buSzPct val="70000"/>
              <a:buFont typeface="Noto Symbol"/>
              <a:buChar char="■"/>
            </a:pPr>
            <a:r>
              <a:rPr b="0" i="1" lang="en-US" sz="1600" u="none" cap="none" strike="noStrike">
                <a:solidFill>
                  <a:schemeClr val="folHlink"/>
                </a:solidFill>
                <a:latin typeface="Helvetica Neue"/>
                <a:ea typeface="Helvetica Neue"/>
                <a:cs typeface="Helvetica Neue"/>
                <a:sym typeface="Helvetica Neue"/>
              </a:rPr>
              <a:t>Improve</a:t>
            </a:r>
            <a:r>
              <a:rPr b="0" i="0" lang="en-US" sz="1600" u="none" cap="none" strike="noStrike">
                <a:solidFill>
                  <a:schemeClr val="folHlink"/>
                </a:solidFill>
                <a:latin typeface="Helvetica Neue"/>
                <a:ea typeface="Helvetica Neue"/>
                <a:cs typeface="Helvetica Neue"/>
                <a:sym typeface="Helvetica Neue"/>
              </a:rPr>
              <a:t> </a:t>
            </a:r>
            <a:r>
              <a:rPr b="0" i="0" lang="en-US" sz="1600" u="none" cap="none" strike="noStrike">
                <a:solidFill>
                  <a:schemeClr val="dk1"/>
                </a:solidFill>
                <a:latin typeface="Helvetica Neue"/>
                <a:ea typeface="Helvetica Neue"/>
                <a:cs typeface="Helvetica Neue"/>
                <a:sym typeface="Helvetica Neue"/>
              </a:rPr>
              <a:t>the process by eliminating the root causes of defects.</a:t>
            </a:r>
          </a:p>
          <a:p>
            <a:pPr indent="-285750" lvl="1" marL="742950" marR="0" rtl="0" algn="l">
              <a:lnSpc>
                <a:spcPct val="100000"/>
              </a:lnSpc>
              <a:spcBef>
                <a:spcPts val="320"/>
              </a:spcBef>
              <a:spcAft>
                <a:spcPts val="0"/>
              </a:spcAft>
              <a:buClr>
                <a:schemeClr val="folHlink"/>
              </a:buClr>
              <a:buSzPct val="70000"/>
              <a:buFont typeface="Noto Symbol"/>
              <a:buChar char="■"/>
            </a:pPr>
            <a:r>
              <a:rPr b="0" i="1" lang="en-US" sz="1600" u="none" cap="none" strike="noStrike">
                <a:solidFill>
                  <a:schemeClr val="folHlink"/>
                </a:solidFill>
                <a:latin typeface="Helvetica Neue"/>
                <a:ea typeface="Helvetica Neue"/>
                <a:cs typeface="Helvetica Neue"/>
                <a:sym typeface="Helvetica Neue"/>
              </a:rPr>
              <a:t>Control</a:t>
            </a:r>
            <a:r>
              <a:rPr b="0" i="0" lang="en-US" sz="1600" u="none" cap="none" strike="noStrike">
                <a:solidFill>
                  <a:schemeClr val="folHlink"/>
                </a:solidFill>
                <a:latin typeface="Helvetica Neue"/>
                <a:ea typeface="Helvetica Neue"/>
                <a:cs typeface="Helvetica Neue"/>
                <a:sym typeface="Helvetica Neue"/>
              </a:rPr>
              <a:t> </a:t>
            </a:r>
            <a:r>
              <a:rPr b="0" i="0" lang="en-US" sz="1600" u="none" cap="none" strike="noStrike">
                <a:solidFill>
                  <a:schemeClr val="dk1"/>
                </a:solidFill>
                <a:latin typeface="Helvetica Neue"/>
                <a:ea typeface="Helvetica Neue"/>
                <a:cs typeface="Helvetica Neue"/>
                <a:sym typeface="Helvetica Neue"/>
              </a:rPr>
              <a:t>the process to ensure that future work does not reintroduce the causes of defects.</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1_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