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embeddedFontLst>
    <p:embeddedFont>
      <p:font typeface="Quattrocento"/>
      <p:regular r:id="rId41"/>
      <p:bold r:id="rId42"/>
    </p:embeddedFont>
    <p:embeddedFont>
      <p:font typeface="Helvetica Neue"/>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Quattrocento-bold.fntdata"/><Relationship Id="rId41" Type="http://schemas.openxmlformats.org/officeDocument/2006/relationships/font" Target="fonts/Quattrocento-regular.fntdata"/><Relationship Id="rId22" Type="http://schemas.openxmlformats.org/officeDocument/2006/relationships/slide" Target="slides/slide16.xml"/><Relationship Id="rId44" Type="http://schemas.openxmlformats.org/officeDocument/2006/relationships/font" Target="fonts/HelveticaNeue-bold.fntdata"/><Relationship Id="rId21" Type="http://schemas.openxmlformats.org/officeDocument/2006/relationships/slide" Target="slides/slide15.xml"/><Relationship Id="rId43" Type="http://schemas.openxmlformats.org/officeDocument/2006/relationships/font" Target="fonts/HelveticaNeue-regular.fntdata"/><Relationship Id="rId24" Type="http://schemas.openxmlformats.org/officeDocument/2006/relationships/slide" Target="slides/slide18.xml"/><Relationship Id="rId46" Type="http://schemas.openxmlformats.org/officeDocument/2006/relationships/font" Target="fonts/HelveticaNeue-boldItalic.fntdata"/><Relationship Id="rId23" Type="http://schemas.openxmlformats.org/officeDocument/2006/relationships/slide" Target="slides/slide17.xml"/><Relationship Id="rId45"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notesMaster" Target="notesMasters/notesMaster.xml"/><Relationship Id="rId6" Type="http://schemas.openxmlformats.org/officeDocument/2006/relationships/slide" Target="slides/slide.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5" name="Shape 3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52" name="Shape 3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89" name="Shape 3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98" name="Shape 3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31" name="Shape 4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69" name="Shape 4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9" name="Shape 499"/>
        <p:cNvGrpSpPr/>
        <p:nvPr/>
      </p:nvGrpSpPr>
      <p:grpSpPr>
        <a:xfrm>
          <a:off x="0" y="0"/>
          <a:ext cx="0" cy="0"/>
          <a:chOff x="0" y="0"/>
          <a:chExt cx="0" cy="0"/>
        </a:xfrm>
      </p:grpSpPr>
      <p:sp>
        <p:nvSpPr>
          <p:cNvPr id="500" name="Shape 500"/>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01" name="Shape 5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09" name="Shape 5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17" name="Shape 5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25" name="Shape 5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1" name="Shape 531"/>
        <p:cNvGrpSpPr/>
        <p:nvPr/>
      </p:nvGrpSpPr>
      <p:grpSpPr>
        <a:xfrm>
          <a:off x="0" y="0"/>
          <a:ext cx="0" cy="0"/>
          <a:chOff x="0" y="0"/>
          <a:chExt cx="0" cy="0"/>
        </a:xfrm>
      </p:grpSpPr>
      <p:sp>
        <p:nvSpPr>
          <p:cNvPr id="532" name="Shape 532"/>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33" name="Shape 5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9" name="Shape 539"/>
        <p:cNvGrpSpPr/>
        <p:nvPr/>
      </p:nvGrpSpPr>
      <p:grpSpPr>
        <a:xfrm>
          <a:off x="0" y="0"/>
          <a:ext cx="0" cy="0"/>
          <a:chOff x="0" y="0"/>
          <a:chExt cx="0" cy="0"/>
        </a:xfrm>
      </p:grpSpPr>
      <p:sp>
        <p:nvSpPr>
          <p:cNvPr id="540" name="Shape 540"/>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41" name="Shape 5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7" name="Shape 547"/>
        <p:cNvGrpSpPr/>
        <p:nvPr/>
      </p:nvGrpSpPr>
      <p:grpSpPr>
        <a:xfrm>
          <a:off x="0" y="0"/>
          <a:ext cx="0" cy="0"/>
          <a:chOff x="0" y="0"/>
          <a:chExt cx="0" cy="0"/>
        </a:xfrm>
      </p:grpSpPr>
      <p:sp>
        <p:nvSpPr>
          <p:cNvPr id="548" name="Shape 54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49" name="Shape 5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57" name="Shape 5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3" name="Shape 563"/>
        <p:cNvGrpSpPr/>
        <p:nvPr/>
      </p:nvGrpSpPr>
      <p:grpSpPr>
        <a:xfrm>
          <a:off x="0" y="0"/>
          <a:ext cx="0" cy="0"/>
          <a:chOff x="0" y="0"/>
          <a:chExt cx="0" cy="0"/>
        </a:xfrm>
      </p:grpSpPr>
      <p:sp>
        <p:nvSpPr>
          <p:cNvPr id="564" name="Shape 564"/>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65" name="Shape 5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1" name="Shape 571"/>
        <p:cNvGrpSpPr/>
        <p:nvPr/>
      </p:nvGrpSpPr>
      <p:grpSpPr>
        <a:xfrm>
          <a:off x="0" y="0"/>
          <a:ext cx="0" cy="0"/>
          <a:chOff x="0" y="0"/>
          <a:chExt cx="0" cy="0"/>
        </a:xfrm>
      </p:grpSpPr>
      <p:sp>
        <p:nvSpPr>
          <p:cNvPr id="572" name="Shape 572"/>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73" name="Shape 5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9" name="Shape 579"/>
        <p:cNvGrpSpPr/>
        <p:nvPr/>
      </p:nvGrpSpPr>
      <p:grpSpPr>
        <a:xfrm>
          <a:off x="0" y="0"/>
          <a:ext cx="0" cy="0"/>
          <a:chOff x="0" y="0"/>
          <a:chExt cx="0" cy="0"/>
        </a:xfrm>
      </p:grpSpPr>
      <p:sp>
        <p:nvSpPr>
          <p:cNvPr id="580" name="Shape 580"/>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81" name="Shape 5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7" name="Shape 587"/>
        <p:cNvGrpSpPr/>
        <p:nvPr/>
      </p:nvGrpSpPr>
      <p:grpSpPr>
        <a:xfrm>
          <a:off x="0" y="0"/>
          <a:ext cx="0" cy="0"/>
          <a:chOff x="0" y="0"/>
          <a:chExt cx="0" cy="0"/>
        </a:xfrm>
      </p:grpSpPr>
      <p:sp>
        <p:nvSpPr>
          <p:cNvPr id="588" name="Shape 58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89" name="Shape 5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5" name="Shape 595"/>
        <p:cNvGrpSpPr/>
        <p:nvPr/>
      </p:nvGrpSpPr>
      <p:grpSpPr>
        <a:xfrm>
          <a:off x="0" y="0"/>
          <a:ext cx="0" cy="0"/>
          <a:chOff x="0" y="0"/>
          <a:chExt cx="0" cy="0"/>
        </a:xfrm>
      </p:grpSpPr>
      <p:sp>
        <p:nvSpPr>
          <p:cNvPr id="596" name="Shape 596"/>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97" name="Shape 5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605" name="Shape 6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8" name="Shape 2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5" name="Shape 615"/>
        <p:cNvGrpSpPr/>
        <p:nvPr/>
      </p:nvGrpSpPr>
      <p:grpSpPr>
        <a:xfrm>
          <a:off x="0" y="0"/>
          <a:ext cx="0" cy="0"/>
          <a:chOff x="0" y="0"/>
          <a:chExt cx="0" cy="0"/>
        </a:xfrm>
      </p:grpSpPr>
      <p:sp>
        <p:nvSpPr>
          <p:cNvPr id="616" name="Shape 616"/>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617" name="Shape 6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6" name="Shape 696"/>
        <p:cNvGrpSpPr/>
        <p:nvPr/>
      </p:nvGrpSpPr>
      <p:grpSpPr>
        <a:xfrm>
          <a:off x="0" y="0"/>
          <a:ext cx="0" cy="0"/>
          <a:chOff x="0" y="0"/>
          <a:chExt cx="0" cy="0"/>
        </a:xfrm>
      </p:grpSpPr>
      <p:sp>
        <p:nvSpPr>
          <p:cNvPr id="697" name="Shape 69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698" name="Shape 6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7" name="Shape 737"/>
        <p:cNvGrpSpPr/>
        <p:nvPr/>
      </p:nvGrpSpPr>
      <p:grpSpPr>
        <a:xfrm>
          <a:off x="0" y="0"/>
          <a:ext cx="0" cy="0"/>
          <a:chOff x="0" y="0"/>
          <a:chExt cx="0" cy="0"/>
        </a:xfrm>
      </p:grpSpPr>
      <p:sp>
        <p:nvSpPr>
          <p:cNvPr id="738" name="Shape 73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739" name="Shape 7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4" name="Shape 764"/>
        <p:cNvGrpSpPr/>
        <p:nvPr/>
      </p:nvGrpSpPr>
      <p:grpSpPr>
        <a:xfrm>
          <a:off x="0" y="0"/>
          <a:ext cx="0" cy="0"/>
          <a:chOff x="0" y="0"/>
          <a:chExt cx="0" cy="0"/>
        </a:xfrm>
      </p:grpSpPr>
      <p:sp>
        <p:nvSpPr>
          <p:cNvPr id="765" name="Shape 76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766" name="Shape 7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2" name="Shape 772"/>
        <p:cNvGrpSpPr/>
        <p:nvPr/>
      </p:nvGrpSpPr>
      <p:grpSpPr>
        <a:xfrm>
          <a:off x="0" y="0"/>
          <a:ext cx="0" cy="0"/>
          <a:chOff x="0" y="0"/>
          <a:chExt cx="0" cy="0"/>
        </a:xfrm>
      </p:grpSpPr>
      <p:sp>
        <p:nvSpPr>
          <p:cNvPr id="773" name="Shape 77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774" name="Shape 7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6" name="Shape 2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4" name="Shape 2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74" name="Shape 2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1" name="Shape 2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07" name="Shape 3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79" name="Shape 79"/>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0" name="Shape 80"/>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81" name="Shape 81"/>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2" name="Shape 82"/>
        <p:cNvGrpSpPr/>
        <p:nvPr/>
      </p:nvGrpSpPr>
      <p:grpSpPr>
        <a:xfrm>
          <a:off x="0" y="0"/>
          <a:ext cx="0" cy="0"/>
          <a:chOff x="0" y="0"/>
          <a:chExt cx="0" cy="0"/>
        </a:xfrm>
      </p:grpSpPr>
      <p:sp>
        <p:nvSpPr>
          <p:cNvPr id="83" name="Shape 83"/>
          <p:cNvSpPr txBox="1"/>
          <p:nvPr>
            <p:ph type="title"/>
          </p:nvPr>
        </p:nvSpPr>
        <p:spPr>
          <a:xfrm rot="5400000">
            <a:off x="5267325" y="2600324"/>
            <a:ext cx="5105399" cy="1885950"/>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4" name="Shape 84"/>
          <p:cNvSpPr txBox="1"/>
          <p:nvPr>
            <p:ph idx="1" type="body"/>
          </p:nvPr>
        </p:nvSpPr>
        <p:spPr>
          <a:xfrm rot="5400000">
            <a:off x="1419225" y="790574"/>
            <a:ext cx="5105399" cy="5505450"/>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5" name="Shape 85"/>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86" name="Shape 8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1" name="Shape 201"/>
        <p:cNvGrpSpPr/>
        <p:nvPr/>
      </p:nvGrpSpPr>
      <p:grpSpPr>
        <a:xfrm>
          <a:off x="0" y="0"/>
          <a:ext cx="0" cy="0"/>
          <a:chOff x="0" y="0"/>
          <a:chExt cx="0" cy="0"/>
        </a:xfrm>
      </p:grpSpPr>
      <p:sp>
        <p:nvSpPr>
          <p:cNvPr id="202" name="Shape 202"/>
          <p:cNvSpPr txBox="1"/>
          <p:nvPr>
            <p:ph type="ctrTitle"/>
          </p:nvPr>
        </p:nvSpPr>
        <p:spPr>
          <a:xfrm>
            <a:off x="779462" y="1447800"/>
            <a:ext cx="7678736" cy="1081088"/>
          </a:xfrm>
          <a:prstGeom prst="rect">
            <a:avLst/>
          </a:prstGeom>
          <a:noFill/>
          <a:ln>
            <a:noFill/>
          </a:ln>
        </p:spPr>
        <p:txBody>
          <a:bodyPr anchorCtr="0" anchor="b" bIns="91425" lIns="91425" rIns="91425" tIns="91425"/>
          <a:lstStyle>
            <a:lvl1pPr indent="0" lvl="0" marL="0" marR="0" rtl="0" algn="r">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203" name="Shape 203"/>
          <p:cNvSpPr txBox="1"/>
          <p:nvPr>
            <p:ph idx="1" type="subTitle"/>
          </p:nvPr>
        </p:nvSpPr>
        <p:spPr>
          <a:xfrm>
            <a:off x="4021137" y="2860675"/>
            <a:ext cx="4437062" cy="3114675"/>
          </a:xfrm>
          <a:prstGeom prst="rect">
            <a:avLst/>
          </a:prstGeom>
          <a:noFill/>
          <a:ln>
            <a:noFill/>
          </a:ln>
        </p:spPr>
        <p:txBody>
          <a:bodyPr anchorCtr="0" anchor="t" bIns="91425" lIns="91425" rIns="91425" tIns="91425"/>
          <a:lstStyle>
            <a:lvl1pPr indent="0" lvl="0" marL="0" marR="0" rtl="0" algn="l">
              <a:spcBef>
                <a:spcPts val="480"/>
              </a:spcBef>
              <a:spcAft>
                <a:spcPts val="0"/>
              </a:spcAft>
              <a:buClr>
                <a:schemeClr val="folHlink"/>
              </a:buClr>
              <a:buFont typeface="Noto Symbol"/>
              <a:buNone/>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204" name="Shape 204"/>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5" name="Shape 205"/>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6" name="Shape 206"/>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9" name="Shape 89"/>
          <p:cNvSpPr txBox="1"/>
          <p:nvPr>
            <p:ph idx="1" type="body"/>
          </p:nvPr>
        </p:nvSpPr>
        <p:spPr>
          <a:xfrm rot="5400000">
            <a:off x="3200400" y="533400"/>
            <a:ext cx="4190999" cy="69341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90" name="Shape 90"/>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91" name="Shape 91"/>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1792288" y="612775"/>
            <a:ext cx="5486399" cy="4114800"/>
          </a:xfrm>
          <a:prstGeom prst="rect">
            <a:avLst/>
          </a:prstGeom>
          <a:noFill/>
          <a:ln>
            <a:noFill/>
          </a:ln>
        </p:spPr>
      </p:sp>
      <p:sp>
        <p:nvSpPr>
          <p:cNvPr id="95" name="Shape 9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96" name="Shape 96"/>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97" name="Shape 97"/>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sp>
        <p:nvSpPr>
          <p:cNvPr id="99" name="Shape 99"/>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1" name="Shape 10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02" name="Shape 102"/>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03" name="Shape 103"/>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4" name="Shape 104"/>
        <p:cNvGrpSpPr/>
        <p:nvPr/>
      </p:nvGrpSpPr>
      <p:grpSpPr>
        <a:xfrm>
          <a:off x="0" y="0"/>
          <a:ext cx="0" cy="0"/>
          <a:chOff x="0" y="0"/>
          <a:chExt cx="0" cy="0"/>
        </a:xfrm>
      </p:grpSpPr>
      <p:sp>
        <p:nvSpPr>
          <p:cNvPr id="105" name="Shape 105"/>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06" name="Shape 10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7" name="Shape 107"/>
        <p:cNvGrpSpPr/>
        <p:nvPr/>
      </p:nvGrpSpPr>
      <p:grpSpPr>
        <a:xfrm>
          <a:off x="0" y="0"/>
          <a:ext cx="0" cy="0"/>
          <a:chOff x="0" y="0"/>
          <a:chExt cx="0" cy="0"/>
        </a:xfrm>
      </p:grpSpPr>
      <p:sp>
        <p:nvSpPr>
          <p:cNvPr id="108" name="Shape 10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09" name="Shape 109"/>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0" name="Shape 110"/>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3" name="Shape 113"/>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4" name="Shape 114"/>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6" name="Shape 116"/>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7" name="Shape 117"/>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8" name="Shape 118"/>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9" name="Shape 119"/>
        <p:cNvGrpSpPr/>
        <p:nvPr/>
      </p:nvGrpSpPr>
      <p:grpSpPr>
        <a:xfrm>
          <a:off x="0" y="0"/>
          <a:ext cx="0" cy="0"/>
          <a:chOff x="0" y="0"/>
          <a:chExt cx="0" cy="0"/>
        </a:xfrm>
      </p:grpSpPr>
      <p:sp>
        <p:nvSpPr>
          <p:cNvPr id="120" name="Shape 120"/>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21" name="Shape 121"/>
          <p:cNvSpPr txBox="1"/>
          <p:nvPr>
            <p:ph idx="1" type="body"/>
          </p:nvPr>
        </p:nvSpPr>
        <p:spPr>
          <a:xfrm>
            <a:off x="18288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2" name="Shape 122"/>
          <p:cNvSpPr txBox="1"/>
          <p:nvPr>
            <p:ph idx="2" type="body"/>
          </p:nvPr>
        </p:nvSpPr>
        <p:spPr>
          <a:xfrm>
            <a:off x="53721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3" name="Shape 123"/>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24" name="Shape 124"/>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5" name="Shape 125"/>
        <p:cNvGrpSpPr/>
        <p:nvPr/>
      </p:nvGrpSpPr>
      <p:grpSpPr>
        <a:xfrm>
          <a:off x="0" y="0"/>
          <a:ext cx="0" cy="0"/>
          <a:chOff x="0" y="0"/>
          <a:chExt cx="0" cy="0"/>
        </a:xfrm>
      </p:grpSpPr>
      <p:sp>
        <p:nvSpPr>
          <p:cNvPr id="126" name="Shape 126"/>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7" name="Shape 127"/>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28" name="Shape 128"/>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29" name="Shape 129"/>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1219200" y="-9525"/>
            <a:ext cx="7924798" cy="6867525"/>
            <a:chOff x="0" y="0"/>
            <a:chExt cx="9147173" cy="6867525"/>
          </a:xfrm>
        </p:grpSpPr>
        <p:sp>
          <p:nvSpPr>
            <p:cNvPr id="11" name="Shape 11"/>
            <p:cNvSpPr txBox="1"/>
            <p:nvPr/>
          </p:nvSpPr>
          <p:spPr>
            <a:xfrm>
              <a:off x="0"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2" name="Shape 12"/>
            <p:cNvSpPr txBox="1"/>
            <p:nvPr/>
          </p:nvSpPr>
          <p:spPr>
            <a:xfrm>
              <a:off x="15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 name="Shape 13"/>
            <p:cNvSpPr txBox="1"/>
            <p:nvPr/>
          </p:nvSpPr>
          <p:spPr>
            <a:xfrm>
              <a:off x="30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 name="Shape 14"/>
            <p:cNvSpPr txBox="1"/>
            <p:nvPr/>
          </p:nvSpPr>
          <p:spPr>
            <a:xfrm>
              <a:off x="45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 name="Shape 15"/>
            <p:cNvSpPr txBox="1"/>
            <p:nvPr/>
          </p:nvSpPr>
          <p:spPr>
            <a:xfrm>
              <a:off x="60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 name="Shape 16"/>
            <p:cNvSpPr txBox="1"/>
            <p:nvPr/>
          </p:nvSpPr>
          <p:spPr>
            <a:xfrm>
              <a:off x="76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 name="Shape 17"/>
            <p:cNvSpPr txBox="1"/>
            <p:nvPr/>
          </p:nvSpPr>
          <p:spPr>
            <a:xfrm>
              <a:off x="91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 name="Shape 18"/>
            <p:cNvSpPr txBox="1"/>
            <p:nvPr/>
          </p:nvSpPr>
          <p:spPr>
            <a:xfrm>
              <a:off x="106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 name="Shape 19"/>
            <p:cNvSpPr txBox="1"/>
            <p:nvPr/>
          </p:nvSpPr>
          <p:spPr>
            <a:xfrm>
              <a:off x="121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0" name="Shape 20"/>
            <p:cNvSpPr txBox="1"/>
            <p:nvPr/>
          </p:nvSpPr>
          <p:spPr>
            <a:xfrm>
              <a:off x="137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1" name="Shape 21"/>
            <p:cNvSpPr txBox="1"/>
            <p:nvPr/>
          </p:nvSpPr>
          <p:spPr>
            <a:xfrm>
              <a:off x="152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2" name="Shape 22"/>
            <p:cNvSpPr txBox="1"/>
            <p:nvPr/>
          </p:nvSpPr>
          <p:spPr>
            <a:xfrm>
              <a:off x="167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3" name="Shape 23"/>
            <p:cNvSpPr txBox="1"/>
            <p:nvPr/>
          </p:nvSpPr>
          <p:spPr>
            <a:xfrm>
              <a:off x="182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4" name="Shape 24"/>
            <p:cNvSpPr txBox="1"/>
            <p:nvPr/>
          </p:nvSpPr>
          <p:spPr>
            <a:xfrm>
              <a:off x="198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5" name="Shape 25"/>
            <p:cNvSpPr txBox="1"/>
            <p:nvPr/>
          </p:nvSpPr>
          <p:spPr>
            <a:xfrm>
              <a:off x="213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6" name="Shape 26"/>
            <p:cNvSpPr txBox="1"/>
            <p:nvPr/>
          </p:nvSpPr>
          <p:spPr>
            <a:xfrm>
              <a:off x="228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7" name="Shape 27"/>
            <p:cNvSpPr txBox="1"/>
            <p:nvPr/>
          </p:nvSpPr>
          <p:spPr>
            <a:xfrm>
              <a:off x="243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8" name="Shape 28"/>
            <p:cNvSpPr txBox="1"/>
            <p:nvPr/>
          </p:nvSpPr>
          <p:spPr>
            <a:xfrm>
              <a:off x="259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9" name="Shape 29"/>
            <p:cNvSpPr txBox="1"/>
            <p:nvPr/>
          </p:nvSpPr>
          <p:spPr>
            <a:xfrm>
              <a:off x="274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 name="Shape 30"/>
            <p:cNvSpPr txBox="1"/>
            <p:nvPr/>
          </p:nvSpPr>
          <p:spPr>
            <a:xfrm>
              <a:off x="289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1" name="Shape 31"/>
            <p:cNvSpPr txBox="1"/>
            <p:nvPr/>
          </p:nvSpPr>
          <p:spPr>
            <a:xfrm>
              <a:off x="304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2" name="Shape 32"/>
            <p:cNvSpPr txBox="1"/>
            <p:nvPr/>
          </p:nvSpPr>
          <p:spPr>
            <a:xfrm>
              <a:off x="320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3" name="Shape 33"/>
            <p:cNvSpPr txBox="1"/>
            <p:nvPr/>
          </p:nvSpPr>
          <p:spPr>
            <a:xfrm>
              <a:off x="335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4" name="Shape 34"/>
            <p:cNvSpPr txBox="1"/>
            <p:nvPr/>
          </p:nvSpPr>
          <p:spPr>
            <a:xfrm>
              <a:off x="350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5" name="Shape 35"/>
            <p:cNvSpPr txBox="1"/>
            <p:nvPr/>
          </p:nvSpPr>
          <p:spPr>
            <a:xfrm>
              <a:off x="365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6" name="Shape 36"/>
            <p:cNvSpPr txBox="1"/>
            <p:nvPr/>
          </p:nvSpPr>
          <p:spPr>
            <a:xfrm>
              <a:off x="381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 name="Shape 37"/>
            <p:cNvSpPr txBox="1"/>
            <p:nvPr/>
          </p:nvSpPr>
          <p:spPr>
            <a:xfrm>
              <a:off x="396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 name="Shape 38"/>
            <p:cNvSpPr txBox="1"/>
            <p:nvPr/>
          </p:nvSpPr>
          <p:spPr>
            <a:xfrm>
              <a:off x="411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 name="Shape 39"/>
            <p:cNvSpPr txBox="1"/>
            <p:nvPr/>
          </p:nvSpPr>
          <p:spPr>
            <a:xfrm>
              <a:off x="426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 name="Shape 40"/>
            <p:cNvSpPr txBox="1"/>
            <p:nvPr/>
          </p:nvSpPr>
          <p:spPr>
            <a:xfrm>
              <a:off x="441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 name="Shape 41"/>
            <p:cNvSpPr txBox="1"/>
            <p:nvPr/>
          </p:nvSpPr>
          <p:spPr>
            <a:xfrm>
              <a:off x="457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 name="Shape 42"/>
            <p:cNvSpPr txBox="1"/>
            <p:nvPr/>
          </p:nvSpPr>
          <p:spPr>
            <a:xfrm>
              <a:off x="472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 name="Shape 43"/>
            <p:cNvSpPr txBox="1"/>
            <p:nvPr/>
          </p:nvSpPr>
          <p:spPr>
            <a:xfrm>
              <a:off x="487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4" name="Shape 44"/>
            <p:cNvSpPr txBox="1"/>
            <p:nvPr/>
          </p:nvSpPr>
          <p:spPr>
            <a:xfrm>
              <a:off x="502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5" name="Shape 45"/>
            <p:cNvSpPr txBox="1"/>
            <p:nvPr/>
          </p:nvSpPr>
          <p:spPr>
            <a:xfrm>
              <a:off x="518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6" name="Shape 46"/>
            <p:cNvSpPr txBox="1"/>
            <p:nvPr/>
          </p:nvSpPr>
          <p:spPr>
            <a:xfrm>
              <a:off x="533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7" name="Shape 47"/>
            <p:cNvSpPr txBox="1"/>
            <p:nvPr/>
          </p:nvSpPr>
          <p:spPr>
            <a:xfrm>
              <a:off x="548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8" name="Shape 48"/>
            <p:cNvSpPr txBox="1"/>
            <p:nvPr/>
          </p:nvSpPr>
          <p:spPr>
            <a:xfrm>
              <a:off x="563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9" name="Shape 49"/>
            <p:cNvSpPr txBox="1"/>
            <p:nvPr/>
          </p:nvSpPr>
          <p:spPr>
            <a:xfrm>
              <a:off x="579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0" name="Shape 50"/>
            <p:cNvSpPr txBox="1"/>
            <p:nvPr/>
          </p:nvSpPr>
          <p:spPr>
            <a:xfrm>
              <a:off x="594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1" name="Shape 51"/>
            <p:cNvSpPr txBox="1"/>
            <p:nvPr/>
          </p:nvSpPr>
          <p:spPr>
            <a:xfrm>
              <a:off x="609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2" name="Shape 52"/>
            <p:cNvSpPr txBox="1"/>
            <p:nvPr/>
          </p:nvSpPr>
          <p:spPr>
            <a:xfrm>
              <a:off x="624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3" name="Shape 53"/>
            <p:cNvSpPr txBox="1"/>
            <p:nvPr/>
          </p:nvSpPr>
          <p:spPr>
            <a:xfrm>
              <a:off x="640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4" name="Shape 54"/>
            <p:cNvSpPr txBox="1"/>
            <p:nvPr/>
          </p:nvSpPr>
          <p:spPr>
            <a:xfrm>
              <a:off x="655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5" name="Shape 55"/>
            <p:cNvSpPr txBox="1"/>
            <p:nvPr/>
          </p:nvSpPr>
          <p:spPr>
            <a:xfrm>
              <a:off x="670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6" name="Shape 56"/>
            <p:cNvSpPr txBox="1"/>
            <p:nvPr/>
          </p:nvSpPr>
          <p:spPr>
            <a:xfrm>
              <a:off x="685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7" name="Shape 57"/>
            <p:cNvSpPr txBox="1"/>
            <p:nvPr/>
          </p:nvSpPr>
          <p:spPr>
            <a:xfrm>
              <a:off x="701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8" name="Shape 58"/>
            <p:cNvSpPr txBox="1"/>
            <p:nvPr/>
          </p:nvSpPr>
          <p:spPr>
            <a:xfrm>
              <a:off x="716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9" name="Shape 59"/>
            <p:cNvSpPr txBox="1"/>
            <p:nvPr/>
          </p:nvSpPr>
          <p:spPr>
            <a:xfrm>
              <a:off x="731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0" name="Shape 60"/>
            <p:cNvSpPr txBox="1"/>
            <p:nvPr/>
          </p:nvSpPr>
          <p:spPr>
            <a:xfrm>
              <a:off x="746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1" name="Shape 61"/>
            <p:cNvSpPr txBox="1"/>
            <p:nvPr/>
          </p:nvSpPr>
          <p:spPr>
            <a:xfrm>
              <a:off x="762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 name="Shape 62"/>
            <p:cNvSpPr txBox="1"/>
            <p:nvPr/>
          </p:nvSpPr>
          <p:spPr>
            <a:xfrm>
              <a:off x="777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3" name="Shape 63"/>
            <p:cNvSpPr txBox="1"/>
            <p:nvPr/>
          </p:nvSpPr>
          <p:spPr>
            <a:xfrm>
              <a:off x="792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4" name="Shape 64"/>
            <p:cNvSpPr txBox="1"/>
            <p:nvPr/>
          </p:nvSpPr>
          <p:spPr>
            <a:xfrm>
              <a:off x="807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5" name="Shape 65"/>
            <p:cNvSpPr txBox="1"/>
            <p:nvPr/>
          </p:nvSpPr>
          <p:spPr>
            <a:xfrm>
              <a:off x="822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6" name="Shape 66"/>
            <p:cNvSpPr txBox="1"/>
            <p:nvPr/>
          </p:nvSpPr>
          <p:spPr>
            <a:xfrm>
              <a:off x="838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7" name="Shape 67"/>
            <p:cNvSpPr txBox="1"/>
            <p:nvPr/>
          </p:nvSpPr>
          <p:spPr>
            <a:xfrm>
              <a:off x="853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8" name="Shape 68"/>
            <p:cNvSpPr txBox="1"/>
            <p:nvPr/>
          </p:nvSpPr>
          <p:spPr>
            <a:xfrm>
              <a:off x="868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9" name="Shape 69"/>
            <p:cNvSpPr txBox="1"/>
            <p:nvPr/>
          </p:nvSpPr>
          <p:spPr>
            <a:xfrm>
              <a:off x="883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0" name="Shape 70"/>
            <p:cNvSpPr txBox="1"/>
            <p:nvPr/>
          </p:nvSpPr>
          <p:spPr>
            <a:xfrm>
              <a:off x="899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1" name="Shape 71"/>
            <p:cNvSpPr txBox="1"/>
            <p:nvPr/>
          </p:nvSpPr>
          <p:spPr>
            <a:xfrm>
              <a:off x="684212"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 name="Shape 72"/>
            <p:cNvSpPr txBox="1"/>
            <p:nvPr/>
          </p:nvSpPr>
          <p:spPr>
            <a:xfrm>
              <a:off x="0" y="1716086"/>
              <a:ext cx="6950074" cy="74611"/>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73" name="Shape 73"/>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74" name="Shape 74"/>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75" name="Shape 75"/>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0" name="Shape 130"/>
        <p:cNvGrpSpPr/>
        <p:nvPr/>
      </p:nvGrpSpPr>
      <p:grpSpPr>
        <a:xfrm>
          <a:off x="0" y="0"/>
          <a:ext cx="0" cy="0"/>
          <a:chOff x="0" y="0"/>
          <a:chExt cx="0" cy="0"/>
        </a:xfrm>
      </p:grpSpPr>
      <p:grpSp>
        <p:nvGrpSpPr>
          <p:cNvPr id="131" name="Shape 131"/>
          <p:cNvGrpSpPr/>
          <p:nvPr/>
        </p:nvGrpSpPr>
        <p:grpSpPr>
          <a:xfrm>
            <a:off x="-3175" y="0"/>
            <a:ext cx="9147175" cy="6867525"/>
            <a:chOff x="-3175" y="0"/>
            <a:chExt cx="9147175" cy="6867525"/>
          </a:xfrm>
        </p:grpSpPr>
        <p:grpSp>
          <p:nvGrpSpPr>
            <p:cNvPr id="132" name="Shape 132"/>
            <p:cNvGrpSpPr/>
            <p:nvPr/>
          </p:nvGrpSpPr>
          <p:grpSpPr>
            <a:xfrm>
              <a:off x="-3175" y="0"/>
              <a:ext cx="9067799" cy="6867525"/>
              <a:chOff x="-3175" y="0"/>
              <a:chExt cx="9067799" cy="6867525"/>
            </a:xfrm>
          </p:grpSpPr>
          <p:sp>
            <p:nvSpPr>
              <p:cNvPr id="133" name="Shape 133"/>
              <p:cNvSpPr txBox="1"/>
              <p:nvPr/>
            </p:nvSpPr>
            <p:spPr>
              <a:xfrm>
                <a:off x="-3175"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4" name="Shape 134"/>
              <p:cNvSpPr txBox="1"/>
              <p:nvPr/>
            </p:nvSpPr>
            <p:spPr>
              <a:xfrm>
                <a:off x="14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5" name="Shape 135"/>
              <p:cNvSpPr txBox="1"/>
              <p:nvPr/>
            </p:nvSpPr>
            <p:spPr>
              <a:xfrm>
                <a:off x="30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6" name="Shape 136"/>
              <p:cNvSpPr txBox="1"/>
              <p:nvPr/>
            </p:nvSpPr>
            <p:spPr>
              <a:xfrm>
                <a:off x="45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7" name="Shape 137"/>
              <p:cNvSpPr txBox="1"/>
              <p:nvPr/>
            </p:nvSpPr>
            <p:spPr>
              <a:xfrm>
                <a:off x="60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8" name="Shape 138"/>
              <p:cNvSpPr txBox="1"/>
              <p:nvPr/>
            </p:nvSpPr>
            <p:spPr>
              <a:xfrm>
                <a:off x="75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9" name="Shape 139"/>
              <p:cNvSpPr txBox="1"/>
              <p:nvPr/>
            </p:nvSpPr>
            <p:spPr>
              <a:xfrm>
                <a:off x="91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0" name="Shape 140"/>
              <p:cNvSpPr txBox="1"/>
              <p:nvPr/>
            </p:nvSpPr>
            <p:spPr>
              <a:xfrm>
                <a:off x="106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1" name="Shape 141"/>
              <p:cNvSpPr txBox="1"/>
              <p:nvPr/>
            </p:nvSpPr>
            <p:spPr>
              <a:xfrm>
                <a:off x="121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2" name="Shape 142"/>
              <p:cNvSpPr txBox="1"/>
              <p:nvPr/>
            </p:nvSpPr>
            <p:spPr>
              <a:xfrm>
                <a:off x="136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3" name="Shape 143"/>
              <p:cNvSpPr txBox="1"/>
              <p:nvPr/>
            </p:nvSpPr>
            <p:spPr>
              <a:xfrm>
                <a:off x="152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4" name="Shape 144"/>
              <p:cNvSpPr txBox="1"/>
              <p:nvPr/>
            </p:nvSpPr>
            <p:spPr>
              <a:xfrm>
                <a:off x="167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5" name="Shape 145"/>
              <p:cNvSpPr txBox="1"/>
              <p:nvPr/>
            </p:nvSpPr>
            <p:spPr>
              <a:xfrm>
                <a:off x="182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6" name="Shape 146"/>
              <p:cNvSpPr txBox="1"/>
              <p:nvPr/>
            </p:nvSpPr>
            <p:spPr>
              <a:xfrm>
                <a:off x="197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7" name="Shape 147"/>
              <p:cNvSpPr txBox="1"/>
              <p:nvPr/>
            </p:nvSpPr>
            <p:spPr>
              <a:xfrm>
                <a:off x="213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8" name="Shape 148"/>
              <p:cNvSpPr txBox="1"/>
              <p:nvPr/>
            </p:nvSpPr>
            <p:spPr>
              <a:xfrm>
                <a:off x="228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9" name="Shape 149"/>
              <p:cNvSpPr txBox="1"/>
              <p:nvPr/>
            </p:nvSpPr>
            <p:spPr>
              <a:xfrm>
                <a:off x="243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0" name="Shape 150"/>
              <p:cNvSpPr txBox="1"/>
              <p:nvPr/>
            </p:nvSpPr>
            <p:spPr>
              <a:xfrm>
                <a:off x="258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1" name="Shape 151"/>
              <p:cNvSpPr txBox="1"/>
              <p:nvPr/>
            </p:nvSpPr>
            <p:spPr>
              <a:xfrm>
                <a:off x="274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2" name="Shape 152"/>
              <p:cNvSpPr txBox="1"/>
              <p:nvPr/>
            </p:nvSpPr>
            <p:spPr>
              <a:xfrm>
                <a:off x="289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3" name="Shape 153"/>
              <p:cNvSpPr txBox="1"/>
              <p:nvPr/>
            </p:nvSpPr>
            <p:spPr>
              <a:xfrm>
                <a:off x="304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4" name="Shape 154"/>
              <p:cNvSpPr txBox="1"/>
              <p:nvPr/>
            </p:nvSpPr>
            <p:spPr>
              <a:xfrm>
                <a:off x="319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5" name="Shape 155"/>
              <p:cNvSpPr txBox="1"/>
              <p:nvPr/>
            </p:nvSpPr>
            <p:spPr>
              <a:xfrm>
                <a:off x="334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6" name="Shape 156"/>
              <p:cNvSpPr txBox="1"/>
              <p:nvPr/>
            </p:nvSpPr>
            <p:spPr>
              <a:xfrm>
                <a:off x="350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7" name="Shape 157"/>
              <p:cNvSpPr txBox="1"/>
              <p:nvPr/>
            </p:nvSpPr>
            <p:spPr>
              <a:xfrm>
                <a:off x="365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8" name="Shape 158"/>
              <p:cNvSpPr txBox="1"/>
              <p:nvPr/>
            </p:nvSpPr>
            <p:spPr>
              <a:xfrm>
                <a:off x="380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9" name="Shape 159"/>
              <p:cNvSpPr txBox="1"/>
              <p:nvPr/>
            </p:nvSpPr>
            <p:spPr>
              <a:xfrm>
                <a:off x="395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0" name="Shape 160"/>
              <p:cNvSpPr txBox="1"/>
              <p:nvPr/>
            </p:nvSpPr>
            <p:spPr>
              <a:xfrm>
                <a:off x="411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1" name="Shape 161"/>
              <p:cNvSpPr txBox="1"/>
              <p:nvPr/>
            </p:nvSpPr>
            <p:spPr>
              <a:xfrm>
                <a:off x="426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2" name="Shape 162"/>
              <p:cNvSpPr txBox="1"/>
              <p:nvPr/>
            </p:nvSpPr>
            <p:spPr>
              <a:xfrm>
                <a:off x="441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3" name="Shape 163"/>
              <p:cNvSpPr txBox="1"/>
              <p:nvPr/>
            </p:nvSpPr>
            <p:spPr>
              <a:xfrm>
                <a:off x="456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4" name="Shape 164"/>
              <p:cNvSpPr txBox="1"/>
              <p:nvPr/>
            </p:nvSpPr>
            <p:spPr>
              <a:xfrm>
                <a:off x="472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5" name="Shape 165"/>
              <p:cNvSpPr txBox="1"/>
              <p:nvPr/>
            </p:nvSpPr>
            <p:spPr>
              <a:xfrm>
                <a:off x="487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6" name="Shape 166"/>
              <p:cNvSpPr txBox="1"/>
              <p:nvPr/>
            </p:nvSpPr>
            <p:spPr>
              <a:xfrm>
                <a:off x="502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7" name="Shape 167"/>
              <p:cNvSpPr txBox="1"/>
              <p:nvPr/>
            </p:nvSpPr>
            <p:spPr>
              <a:xfrm>
                <a:off x="517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8" name="Shape 168"/>
              <p:cNvSpPr txBox="1"/>
              <p:nvPr/>
            </p:nvSpPr>
            <p:spPr>
              <a:xfrm>
                <a:off x="533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9" name="Shape 169"/>
              <p:cNvSpPr txBox="1"/>
              <p:nvPr/>
            </p:nvSpPr>
            <p:spPr>
              <a:xfrm>
                <a:off x="548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0" name="Shape 170"/>
              <p:cNvSpPr txBox="1"/>
              <p:nvPr/>
            </p:nvSpPr>
            <p:spPr>
              <a:xfrm>
                <a:off x="563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1" name="Shape 171"/>
              <p:cNvSpPr txBox="1"/>
              <p:nvPr/>
            </p:nvSpPr>
            <p:spPr>
              <a:xfrm>
                <a:off x="578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2" name="Shape 172"/>
              <p:cNvSpPr txBox="1"/>
              <p:nvPr/>
            </p:nvSpPr>
            <p:spPr>
              <a:xfrm>
                <a:off x="594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3" name="Shape 173"/>
              <p:cNvSpPr txBox="1"/>
              <p:nvPr/>
            </p:nvSpPr>
            <p:spPr>
              <a:xfrm>
                <a:off x="609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4" name="Shape 174"/>
              <p:cNvSpPr txBox="1"/>
              <p:nvPr/>
            </p:nvSpPr>
            <p:spPr>
              <a:xfrm>
                <a:off x="624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5" name="Shape 175"/>
              <p:cNvSpPr txBox="1"/>
              <p:nvPr/>
            </p:nvSpPr>
            <p:spPr>
              <a:xfrm>
                <a:off x="639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6" name="Shape 176"/>
              <p:cNvSpPr txBox="1"/>
              <p:nvPr/>
            </p:nvSpPr>
            <p:spPr>
              <a:xfrm>
                <a:off x="655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7" name="Shape 177"/>
              <p:cNvSpPr txBox="1"/>
              <p:nvPr/>
            </p:nvSpPr>
            <p:spPr>
              <a:xfrm>
                <a:off x="670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8" name="Shape 178"/>
              <p:cNvSpPr txBox="1"/>
              <p:nvPr/>
            </p:nvSpPr>
            <p:spPr>
              <a:xfrm>
                <a:off x="685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9" name="Shape 179"/>
              <p:cNvSpPr txBox="1"/>
              <p:nvPr/>
            </p:nvSpPr>
            <p:spPr>
              <a:xfrm>
                <a:off x="700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0" name="Shape 180"/>
              <p:cNvSpPr txBox="1"/>
              <p:nvPr/>
            </p:nvSpPr>
            <p:spPr>
              <a:xfrm>
                <a:off x="715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1" name="Shape 181"/>
              <p:cNvSpPr txBox="1"/>
              <p:nvPr/>
            </p:nvSpPr>
            <p:spPr>
              <a:xfrm>
                <a:off x="731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2" name="Shape 182"/>
              <p:cNvSpPr txBox="1"/>
              <p:nvPr/>
            </p:nvSpPr>
            <p:spPr>
              <a:xfrm>
                <a:off x="746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3" name="Shape 183"/>
              <p:cNvSpPr txBox="1"/>
              <p:nvPr/>
            </p:nvSpPr>
            <p:spPr>
              <a:xfrm>
                <a:off x="761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4" name="Shape 184"/>
              <p:cNvSpPr txBox="1"/>
              <p:nvPr/>
            </p:nvSpPr>
            <p:spPr>
              <a:xfrm>
                <a:off x="776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5" name="Shape 185"/>
              <p:cNvSpPr txBox="1"/>
              <p:nvPr/>
            </p:nvSpPr>
            <p:spPr>
              <a:xfrm>
                <a:off x="792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6" name="Shape 186"/>
              <p:cNvSpPr txBox="1"/>
              <p:nvPr/>
            </p:nvSpPr>
            <p:spPr>
              <a:xfrm>
                <a:off x="807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7" name="Shape 187"/>
              <p:cNvSpPr txBox="1"/>
              <p:nvPr/>
            </p:nvSpPr>
            <p:spPr>
              <a:xfrm>
                <a:off x="822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8" name="Shape 188"/>
              <p:cNvSpPr txBox="1"/>
              <p:nvPr/>
            </p:nvSpPr>
            <p:spPr>
              <a:xfrm>
                <a:off x="837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9" name="Shape 189"/>
              <p:cNvSpPr txBox="1"/>
              <p:nvPr/>
            </p:nvSpPr>
            <p:spPr>
              <a:xfrm>
                <a:off x="853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0" name="Shape 190"/>
              <p:cNvSpPr txBox="1"/>
              <p:nvPr/>
            </p:nvSpPr>
            <p:spPr>
              <a:xfrm>
                <a:off x="868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1" name="Shape 191"/>
              <p:cNvSpPr txBox="1"/>
              <p:nvPr/>
            </p:nvSpPr>
            <p:spPr>
              <a:xfrm>
                <a:off x="883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2" name="Shape 192"/>
              <p:cNvSpPr txBox="1"/>
              <p:nvPr/>
            </p:nvSpPr>
            <p:spPr>
              <a:xfrm>
                <a:off x="898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3" name="Shape 193"/>
            <p:cNvSpPr txBox="1"/>
            <p:nvPr/>
          </p:nvSpPr>
          <p:spPr>
            <a:xfrm>
              <a:off x="681037"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4" name="Shape 194"/>
            <p:cNvSpPr txBox="1"/>
            <p:nvPr/>
          </p:nvSpPr>
          <p:spPr>
            <a:xfrm>
              <a:off x="0" y="0"/>
              <a:ext cx="9144000" cy="509586"/>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5" name="Shape 195"/>
          <p:cNvSpPr txBox="1"/>
          <p:nvPr/>
        </p:nvSpPr>
        <p:spPr>
          <a:xfrm>
            <a:off x="3505200" y="2590800"/>
            <a:ext cx="4892675" cy="76199"/>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6" name="Shape 196"/>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197" name="Shape 197"/>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198" name="Shape 198"/>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9" name="Shape 199"/>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0" name="Shape 200"/>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0.xml"/><Relationship Id="rId3"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1.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2.xml"/><Relationship Id="rId3"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 Id="rId3" Type="http://schemas.openxmlformats.org/officeDocument/2006/relationships/image" Target="../media/image0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7.xml"/><Relationship Id="rId3" Type="http://schemas.openxmlformats.org/officeDocument/2006/relationships/image" Target="../media/image0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8.xml"/><Relationship Id="rId3" Type="http://schemas.openxmlformats.org/officeDocument/2006/relationships/image" Target="../media/image0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5.xml"/><Relationship Id="rId3" Type="http://schemas.openxmlformats.org/officeDocument/2006/relationships/image" Target="../media/image00.png"/><Relationship Id="rId4"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9.xml"/><Relationship Id="rId3" Type="http://schemas.openxmlformats.org/officeDocument/2006/relationships/image" Target="../media/image02.png"/><Relationship Id="rId4" Type="http://schemas.openxmlformats.org/officeDocument/2006/relationships/image" Target="../media/image01.png"/><Relationship Id="rId5" Type="http://schemas.openxmlformats.org/officeDocument/2006/relationships/image" Target="../media/image08.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12" name="Shape 21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13" name="Shape 213"/>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Chapter 22</a:t>
            </a:r>
          </a:p>
        </p:txBody>
      </p:sp>
      <p:sp>
        <p:nvSpPr>
          <p:cNvPr id="214" name="Shape 214"/>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1" i="0" lang="en-US" sz="2400" u="none" cap="none" strike="noStrike">
                <a:solidFill>
                  <a:schemeClr val="folHlink"/>
                </a:solidFill>
                <a:latin typeface="Helvetica Neue"/>
                <a:ea typeface="Helvetica Neue"/>
                <a:cs typeface="Helvetica Neue"/>
                <a:sym typeface="Helvetica Neue"/>
              </a:rPr>
              <a:t>Software Testing Strategies</a:t>
            </a:r>
          </a:p>
        </p:txBody>
      </p:sp>
      <p:sp>
        <p:nvSpPr>
          <p:cNvPr id="215" name="Shape 215"/>
          <p:cNvSpPr txBox="1"/>
          <p:nvPr/>
        </p:nvSpPr>
        <p:spPr>
          <a:xfrm>
            <a:off x="2133600" y="2438400"/>
            <a:ext cx="6476999" cy="33242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1" lang="en-US" sz="1800" u="none" cap="none" strike="noStrike">
                <a:solidFill>
                  <a:schemeClr val="dk2"/>
                </a:solidFill>
                <a:latin typeface="Helvetica Neue"/>
                <a:ea typeface="Helvetica Neue"/>
                <a:cs typeface="Helvetica Neue"/>
                <a:sym typeface="Helvetica Neue"/>
              </a:rPr>
              <a:t>Slide Set to accompany</a:t>
            </a:r>
            <a:br>
              <a:rPr b="0" i="1" lang="en-US" sz="3200" u="none" cap="none" strike="noStrike">
                <a:solidFill>
                  <a:schemeClr val="dk2"/>
                </a:solidFill>
                <a:latin typeface="Helvetica Neue"/>
                <a:ea typeface="Helvetica Neue"/>
                <a:cs typeface="Helvetica Neue"/>
                <a:sym typeface="Helvetica Neue"/>
              </a:rPr>
            </a:br>
            <a:r>
              <a:rPr b="0" i="1" lang="en-US" sz="2000" u="none" cap="none" strike="noStrike">
                <a:solidFill>
                  <a:schemeClr val="dk2"/>
                </a:solidFill>
                <a:latin typeface="Helvetica Neue"/>
                <a:ea typeface="Helvetica Neue"/>
                <a:cs typeface="Helvetica Neue"/>
                <a:sym typeface="Helvetica Neue"/>
              </a:rPr>
              <a:t>Software Engineering: A Practitioner’s Approach, 8/e</a:t>
            </a:r>
            <a:r>
              <a:rPr b="0" i="1" lang="en-US" sz="2400" u="none" cap="none" strike="noStrike">
                <a:solidFill>
                  <a:schemeClr val="dk2"/>
                </a:solidFill>
                <a:latin typeface="Helvetica Neue"/>
                <a:ea typeface="Helvetica Neue"/>
                <a:cs typeface="Helvetica Neue"/>
                <a:sym typeface="Helvetica Neue"/>
              </a:rPr>
              <a:t> </a:t>
            </a:r>
          </a:p>
          <a:p>
            <a:pPr indent="0" lvl="0" marL="0" marR="0" rtl="0" algn="l">
              <a:lnSpc>
                <a:spcPct val="100000"/>
              </a:lnSpc>
              <a:spcBef>
                <a:spcPts val="0"/>
              </a:spcBef>
              <a:spcAft>
                <a:spcPts val="0"/>
              </a:spcAft>
              <a:buClr>
                <a:schemeClr val="dk1"/>
              </a:buClr>
              <a:buSzPct val="25000"/>
              <a:buFont typeface="Arial"/>
              <a:buNone/>
            </a:pPr>
            <a:r>
              <a:rPr b="1" i="0" lang="en-US" sz="1600" u="none" cap="none" strike="noStrike">
                <a:solidFill>
                  <a:schemeClr val="dk1"/>
                </a:solidFill>
                <a:latin typeface="Arial"/>
                <a:ea typeface="Arial"/>
                <a:cs typeface="Arial"/>
                <a:sym typeface="Arial"/>
              </a:rPr>
              <a:t>by Roger S. Pressman and Bruce R. Maxim</a:t>
            </a:r>
          </a:p>
          <a:p>
            <a:pPr indent="0" lvl="0" marL="0" marR="0" rtl="0" algn="l">
              <a:lnSpc>
                <a:spcPct val="100000"/>
              </a:lnSpc>
              <a:spcBef>
                <a:spcPts val="0"/>
              </a:spcBef>
              <a:spcAft>
                <a:spcPts val="0"/>
              </a:spcAft>
              <a:buClr>
                <a:schemeClr val="dk1"/>
              </a:buClr>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Slides copyright © 1996, 2001, 2005, 2009, 2014</a:t>
            </a:r>
            <a:r>
              <a:rPr b="0" i="0" lang="en-US" sz="1800" u="none" cap="none" strike="noStrike">
                <a:solidFill>
                  <a:schemeClr val="dk1"/>
                </a:solidFill>
                <a:latin typeface="Arial"/>
                <a:ea typeface="Arial"/>
                <a:cs typeface="Arial"/>
                <a:sym typeface="Arial"/>
              </a:rPr>
              <a:t> </a:t>
            </a:r>
            <a:r>
              <a:rPr b="1" i="0" lang="en-US" sz="1200" u="none" cap="none" strike="noStrike">
                <a:solidFill>
                  <a:schemeClr val="dk1"/>
                </a:solidFill>
                <a:latin typeface="Arial"/>
                <a:ea typeface="Arial"/>
                <a:cs typeface="Arial"/>
                <a:sym typeface="Arial"/>
              </a:rPr>
              <a:t>by Roger S. Pressman</a:t>
            </a:r>
          </a:p>
          <a:p>
            <a:pPr indent="0" lvl="0" marL="0" marR="0" rtl="0" algn="l">
              <a:lnSpc>
                <a:spcPct val="100000"/>
              </a:lnSpc>
              <a:spcBef>
                <a:spcPts val="0"/>
              </a:spcBef>
              <a:spcAft>
                <a:spcPts val="0"/>
              </a:spcAft>
              <a:buClr>
                <a:schemeClr val="dk1"/>
              </a:buClr>
              <a:buFont typeface="Arial"/>
              <a:buNone/>
            </a:pPr>
            <a:r>
              <a:t/>
            </a:r>
            <a:endParaRPr b="1" i="1"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b="1" i="1" lang="en-US" sz="1800" u="none" cap="none" strike="noStrike">
                <a:solidFill>
                  <a:schemeClr val="dk2"/>
                </a:solidFill>
                <a:latin typeface="Arial"/>
                <a:ea typeface="Arial"/>
                <a:cs typeface="Arial"/>
                <a:sym typeface="Arial"/>
              </a:rPr>
              <a:t>For non-profit educational use only</a:t>
            </a: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May be reproduced ONLY for student use at the university level when used in conjunction with </a:t>
            </a:r>
            <a:r>
              <a:rPr b="0" i="1" lang="en-US" sz="1200" u="none" cap="none" strike="noStrike">
                <a:solidFill>
                  <a:schemeClr val="dk1"/>
                </a:solidFill>
                <a:latin typeface="Arial"/>
                <a:ea typeface="Arial"/>
                <a:cs typeface="Arial"/>
                <a:sym typeface="Arial"/>
              </a:rPr>
              <a:t>Software Engineering: A Practitioner's Approach, 8/e. </a:t>
            </a:r>
            <a:r>
              <a:rPr b="0" i="0" lang="en-US" sz="1200" u="none" cap="none" strike="noStrike">
                <a:solidFill>
                  <a:schemeClr val="dk1"/>
                </a:solidFill>
                <a:latin typeface="Arial"/>
                <a:ea typeface="Arial"/>
                <a:cs typeface="Arial"/>
                <a:sym typeface="Arial"/>
              </a:rPr>
              <a:t>Any other reproduction or use is prohibited without the express written permission of the author.</a:t>
            </a: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All copyright information MUST appear if these slides are posted on a website for student use.</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21" name="Shape 22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22" name="Shape 222"/>
          <p:cNvSpPr txBox="1"/>
          <p:nvPr>
            <p:ph type="title"/>
          </p:nvPr>
        </p:nvSpPr>
        <p:spPr>
          <a:xfrm>
            <a:off x="1295400" y="1066800"/>
            <a:ext cx="3938586" cy="660400"/>
          </a:xfrm>
          <a:prstGeom prst="rect">
            <a:avLst/>
          </a:prstGeom>
          <a:noFill/>
          <a:ln>
            <a:noFill/>
          </a:ln>
        </p:spPr>
        <p:txBody>
          <a:bodyPr anchorCtr="0" anchor="t" bIns="25400" lIns="63500" rIns="63500" tIns="254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Software Testing</a:t>
            </a:r>
          </a:p>
        </p:txBody>
      </p:sp>
      <p:sp>
        <p:nvSpPr>
          <p:cNvPr id="223" name="Shape 223"/>
          <p:cNvSpPr txBox="1"/>
          <p:nvPr/>
        </p:nvSpPr>
        <p:spPr>
          <a:xfrm>
            <a:off x="2133600" y="2438400"/>
            <a:ext cx="5500687" cy="154940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folHlink"/>
              </a:buClr>
              <a:buSzPct val="25000"/>
              <a:buFont typeface="Helvetica Neue"/>
              <a:buNone/>
            </a:pPr>
            <a:r>
              <a:rPr b="1" i="0" lang="en-US" sz="2400" u="none" cap="none" strike="noStrike">
                <a:solidFill>
                  <a:schemeClr val="folHlink"/>
                </a:solidFill>
                <a:latin typeface="Helvetica Neue"/>
                <a:ea typeface="Helvetica Neue"/>
                <a:cs typeface="Helvetica Neue"/>
                <a:sym typeface="Helvetica Neue"/>
              </a:rPr>
              <a:t>Testing is the process of exercising a program with the specific intent of finding errors prior to delivery to the end user.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28" name="Shape 32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29" name="Shape 329"/>
          <p:cNvSpPr txBox="1"/>
          <p:nvPr/>
        </p:nvSpPr>
        <p:spPr>
          <a:xfrm>
            <a:off x="2751136" y="1838325"/>
            <a:ext cx="1498599" cy="1171575"/>
          </a:xfrm>
          <a:prstGeom prst="rect">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30" name="Shape 330"/>
          <p:cNvSpPr txBox="1"/>
          <p:nvPr>
            <p:ph type="title"/>
          </p:nvPr>
        </p:nvSpPr>
        <p:spPr>
          <a:xfrm>
            <a:off x="1295400" y="1066800"/>
            <a:ext cx="5727699" cy="479425"/>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Unit Testing</a:t>
            </a:r>
          </a:p>
        </p:txBody>
      </p:sp>
      <p:sp>
        <p:nvSpPr>
          <p:cNvPr id="331" name="Shape 331"/>
          <p:cNvSpPr txBox="1"/>
          <p:nvPr/>
        </p:nvSpPr>
        <p:spPr>
          <a:xfrm>
            <a:off x="4725987" y="1697036"/>
            <a:ext cx="3568699" cy="32003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32" name="Shape 332"/>
          <p:cNvSpPr txBox="1"/>
          <p:nvPr/>
        </p:nvSpPr>
        <p:spPr>
          <a:xfrm>
            <a:off x="4648200" y="2724150"/>
            <a:ext cx="1536699"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interface </a:t>
            </a:r>
          </a:p>
          <a:p>
            <a:pPr indent="0" lvl="0" marL="0" marR="0" rtl="0" algn="l">
              <a:lnSpc>
                <a:spcPct val="100000"/>
              </a:lnSpc>
              <a:spcBef>
                <a:spcPts val="0"/>
              </a:spcBef>
              <a:spcAft>
                <a:spcPts val="0"/>
              </a:spcAft>
              <a:buNone/>
            </a:pPr>
            <a:r>
              <a:t/>
            </a:r>
            <a:endParaRPr b="1" i="0" sz="2400" u="none" cap="none" strike="noStrike">
              <a:solidFill>
                <a:schemeClr val="dk1"/>
              </a:solidFill>
              <a:latin typeface="Helvetica Neue"/>
              <a:ea typeface="Helvetica Neue"/>
              <a:cs typeface="Helvetica Neue"/>
              <a:sym typeface="Helvetica Neue"/>
            </a:endParaRPr>
          </a:p>
        </p:txBody>
      </p:sp>
      <p:sp>
        <p:nvSpPr>
          <p:cNvPr id="333" name="Shape 333"/>
          <p:cNvSpPr txBox="1"/>
          <p:nvPr/>
        </p:nvSpPr>
        <p:spPr>
          <a:xfrm>
            <a:off x="4648200" y="1981200"/>
            <a:ext cx="180975"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Helvetica Neue"/>
              <a:ea typeface="Helvetica Neue"/>
              <a:cs typeface="Helvetica Neue"/>
              <a:sym typeface="Helvetica Neue"/>
            </a:endParaRPr>
          </a:p>
        </p:txBody>
      </p:sp>
      <p:sp>
        <p:nvSpPr>
          <p:cNvPr id="334" name="Shape 334"/>
          <p:cNvSpPr txBox="1"/>
          <p:nvPr/>
        </p:nvSpPr>
        <p:spPr>
          <a:xfrm>
            <a:off x="4648200" y="3167061"/>
            <a:ext cx="3162300"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local data structures</a:t>
            </a:r>
          </a:p>
          <a:p>
            <a:pPr indent="0" lvl="0" marL="0" marR="0" rtl="0" algn="l">
              <a:lnSpc>
                <a:spcPct val="100000"/>
              </a:lnSpc>
              <a:spcBef>
                <a:spcPts val="0"/>
              </a:spcBef>
              <a:spcAft>
                <a:spcPts val="0"/>
              </a:spcAft>
              <a:buNone/>
            </a:pPr>
            <a:r>
              <a:t/>
            </a:r>
            <a:endParaRPr b="1" i="0" sz="2400" u="none" cap="none" strike="noStrike">
              <a:solidFill>
                <a:schemeClr val="dk1"/>
              </a:solidFill>
              <a:latin typeface="Helvetica Neue"/>
              <a:ea typeface="Helvetica Neue"/>
              <a:cs typeface="Helvetica Neue"/>
              <a:sym typeface="Helvetica Neue"/>
            </a:endParaRPr>
          </a:p>
        </p:txBody>
      </p:sp>
      <p:sp>
        <p:nvSpPr>
          <p:cNvPr id="335" name="Shape 335"/>
          <p:cNvSpPr txBox="1"/>
          <p:nvPr/>
        </p:nvSpPr>
        <p:spPr>
          <a:xfrm>
            <a:off x="4648200" y="2695575"/>
            <a:ext cx="180975"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Helvetica Neue"/>
              <a:ea typeface="Helvetica Neue"/>
              <a:cs typeface="Helvetica Neue"/>
              <a:sym typeface="Helvetica Neue"/>
            </a:endParaRPr>
          </a:p>
        </p:txBody>
      </p:sp>
      <p:sp>
        <p:nvSpPr>
          <p:cNvPr id="336" name="Shape 336"/>
          <p:cNvSpPr txBox="1"/>
          <p:nvPr/>
        </p:nvSpPr>
        <p:spPr>
          <a:xfrm>
            <a:off x="4648200" y="3638550"/>
            <a:ext cx="3195637"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boundary conditions</a:t>
            </a:r>
          </a:p>
          <a:p>
            <a:pPr indent="0" lvl="0" marL="0" marR="0" rtl="0" algn="l">
              <a:lnSpc>
                <a:spcPct val="100000"/>
              </a:lnSpc>
              <a:spcBef>
                <a:spcPts val="0"/>
              </a:spcBef>
              <a:spcAft>
                <a:spcPts val="0"/>
              </a:spcAft>
              <a:buNone/>
            </a:pPr>
            <a:r>
              <a:t/>
            </a:r>
            <a:endParaRPr b="1" i="0" sz="2400" u="none" cap="none" strike="noStrike">
              <a:solidFill>
                <a:schemeClr val="dk1"/>
              </a:solidFill>
              <a:latin typeface="Helvetica Neue"/>
              <a:ea typeface="Helvetica Neue"/>
              <a:cs typeface="Helvetica Neue"/>
              <a:sym typeface="Helvetica Neue"/>
            </a:endParaRPr>
          </a:p>
        </p:txBody>
      </p:sp>
      <p:sp>
        <p:nvSpPr>
          <p:cNvPr id="337" name="Shape 337"/>
          <p:cNvSpPr txBox="1"/>
          <p:nvPr/>
        </p:nvSpPr>
        <p:spPr>
          <a:xfrm>
            <a:off x="4648200" y="3409950"/>
            <a:ext cx="180975"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Helvetica Neue"/>
              <a:ea typeface="Helvetica Neue"/>
              <a:cs typeface="Helvetica Neue"/>
              <a:sym typeface="Helvetica Neue"/>
            </a:endParaRPr>
          </a:p>
        </p:txBody>
      </p:sp>
      <p:sp>
        <p:nvSpPr>
          <p:cNvPr id="338" name="Shape 338"/>
          <p:cNvSpPr txBox="1"/>
          <p:nvPr/>
        </p:nvSpPr>
        <p:spPr>
          <a:xfrm>
            <a:off x="4648200" y="4067175"/>
            <a:ext cx="2890836"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independent paths</a:t>
            </a:r>
          </a:p>
          <a:p>
            <a:pPr indent="0" lvl="0" marL="0" marR="0" rtl="0" algn="l">
              <a:lnSpc>
                <a:spcPct val="100000"/>
              </a:lnSpc>
              <a:spcBef>
                <a:spcPts val="0"/>
              </a:spcBef>
              <a:spcAft>
                <a:spcPts val="0"/>
              </a:spcAft>
              <a:buNone/>
            </a:pPr>
            <a:r>
              <a:t/>
            </a:r>
            <a:endParaRPr b="1" i="0" sz="2400" u="none" cap="none" strike="noStrike">
              <a:solidFill>
                <a:schemeClr val="dk1"/>
              </a:solidFill>
              <a:latin typeface="Helvetica Neue"/>
              <a:ea typeface="Helvetica Neue"/>
              <a:cs typeface="Helvetica Neue"/>
              <a:sym typeface="Helvetica Neue"/>
            </a:endParaRPr>
          </a:p>
        </p:txBody>
      </p:sp>
      <p:sp>
        <p:nvSpPr>
          <p:cNvPr id="339" name="Shape 339"/>
          <p:cNvSpPr txBox="1"/>
          <p:nvPr/>
        </p:nvSpPr>
        <p:spPr>
          <a:xfrm>
            <a:off x="4648200" y="4352925"/>
            <a:ext cx="180975"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Helvetica Neue"/>
              <a:ea typeface="Helvetica Neue"/>
              <a:cs typeface="Helvetica Neue"/>
              <a:sym typeface="Helvetica Neue"/>
            </a:endParaRPr>
          </a:p>
        </p:txBody>
      </p:sp>
      <p:sp>
        <p:nvSpPr>
          <p:cNvPr id="340" name="Shape 340"/>
          <p:cNvSpPr txBox="1"/>
          <p:nvPr/>
        </p:nvSpPr>
        <p:spPr>
          <a:xfrm>
            <a:off x="4648200" y="4481512"/>
            <a:ext cx="3144837"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error handling paths</a:t>
            </a:r>
          </a:p>
        </p:txBody>
      </p:sp>
      <p:pic>
        <p:nvPicPr>
          <p:cNvPr id="341" name="Shape 341"/>
          <p:cNvPicPr preferRelativeResize="0"/>
          <p:nvPr/>
        </p:nvPicPr>
        <p:blipFill rotWithShape="1">
          <a:blip r:embed="rId3">
            <a:alphaModFix/>
          </a:blip>
          <a:srcRect b="0" l="0" r="0" t="0"/>
          <a:stretch/>
        </p:blipFill>
        <p:spPr>
          <a:xfrm>
            <a:off x="2892425" y="4492625"/>
            <a:ext cx="1219199" cy="1863725"/>
          </a:xfrm>
          <a:prstGeom prst="rect">
            <a:avLst/>
          </a:prstGeom>
          <a:noFill/>
          <a:ln>
            <a:noFill/>
          </a:ln>
        </p:spPr>
      </p:pic>
      <p:sp>
        <p:nvSpPr>
          <p:cNvPr id="342" name="Shape 342"/>
          <p:cNvSpPr txBox="1"/>
          <p:nvPr/>
        </p:nvSpPr>
        <p:spPr>
          <a:xfrm>
            <a:off x="2895600" y="1981200"/>
            <a:ext cx="1265236" cy="912811"/>
          </a:xfrm>
          <a:prstGeom prst="rect">
            <a:avLst/>
          </a:prstGeom>
          <a:noFill/>
          <a:ln>
            <a:noFill/>
          </a:ln>
        </p:spPr>
        <p:txBody>
          <a:bodyPr anchorCtr="0" anchor="t" bIns="44450" lIns="90475" rIns="90475" tIns="44450">
            <a:noAutofit/>
          </a:bodyPr>
          <a:lstStyle/>
          <a:p>
            <a:pPr indent="0" lvl="0" marL="0" marR="0" rtl="0" algn="ctr">
              <a:lnSpc>
                <a:spcPct val="75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module</a:t>
            </a:r>
          </a:p>
          <a:p>
            <a:pPr indent="0" lvl="0" marL="0" marR="0" rtl="0" algn="ctr">
              <a:lnSpc>
                <a:spcPct val="75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to be</a:t>
            </a:r>
          </a:p>
          <a:p>
            <a:pPr indent="0" lvl="0" marL="0" marR="0" rtl="0" algn="ctr">
              <a:lnSpc>
                <a:spcPct val="75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tested</a:t>
            </a:r>
          </a:p>
        </p:txBody>
      </p:sp>
      <p:sp>
        <p:nvSpPr>
          <p:cNvPr id="343" name="Shape 343"/>
          <p:cNvSpPr txBox="1"/>
          <p:nvPr/>
        </p:nvSpPr>
        <p:spPr>
          <a:xfrm>
            <a:off x="4127500" y="5792787"/>
            <a:ext cx="1655761"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test cases</a:t>
            </a:r>
          </a:p>
        </p:txBody>
      </p:sp>
      <p:sp>
        <p:nvSpPr>
          <p:cNvPr id="344" name="Shape 344"/>
          <p:cNvSpPr/>
          <p:nvPr/>
        </p:nvSpPr>
        <p:spPr>
          <a:xfrm rot="-5400000">
            <a:off x="2806700" y="3525837"/>
            <a:ext cx="1285874" cy="381000"/>
          </a:xfrm>
          <a:prstGeom prst="rightArrow">
            <a:avLst>
              <a:gd fmla="val 10799" name="adj1"/>
              <a:gd fmla="val 50000" name="adj2"/>
            </a:avLst>
          </a:prstGeom>
          <a:solidFill>
            <a:schemeClr val="dk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cxnSp>
        <p:nvCxnSpPr>
          <p:cNvPr id="345" name="Shape 345"/>
          <p:cNvCxnSpPr/>
          <p:nvPr/>
        </p:nvCxnSpPr>
        <p:spPr>
          <a:xfrm flipH="1" rot="10800000">
            <a:off x="3506787" y="2994025"/>
            <a:ext cx="1104899" cy="985836"/>
          </a:xfrm>
          <a:prstGeom prst="straightConnector1">
            <a:avLst/>
          </a:prstGeom>
          <a:noFill/>
          <a:ln cap="flat" cmpd="sng" w="25400">
            <a:solidFill>
              <a:schemeClr val="dk2"/>
            </a:solidFill>
            <a:prstDash val="solid"/>
            <a:miter/>
            <a:headEnd len="med" w="med" type="none"/>
            <a:tailEnd len="med" w="med" type="none"/>
          </a:ln>
        </p:spPr>
      </p:cxnSp>
      <p:cxnSp>
        <p:nvCxnSpPr>
          <p:cNvPr id="346" name="Shape 346"/>
          <p:cNvCxnSpPr/>
          <p:nvPr/>
        </p:nvCxnSpPr>
        <p:spPr>
          <a:xfrm flipH="1" rot="10800000">
            <a:off x="3544887" y="3422650"/>
            <a:ext cx="1054100" cy="557211"/>
          </a:xfrm>
          <a:prstGeom prst="straightConnector1">
            <a:avLst/>
          </a:prstGeom>
          <a:noFill/>
          <a:ln cap="flat" cmpd="sng" w="25400">
            <a:solidFill>
              <a:schemeClr val="dk2"/>
            </a:solidFill>
            <a:prstDash val="solid"/>
            <a:miter/>
            <a:headEnd len="med" w="med" type="none"/>
            <a:tailEnd len="med" w="med" type="none"/>
          </a:ln>
        </p:spPr>
      </p:cxnSp>
      <p:cxnSp>
        <p:nvCxnSpPr>
          <p:cNvPr id="347" name="Shape 347"/>
          <p:cNvCxnSpPr/>
          <p:nvPr/>
        </p:nvCxnSpPr>
        <p:spPr>
          <a:xfrm flipH="1" rot="10800000">
            <a:off x="3557587" y="3836986"/>
            <a:ext cx="1028700" cy="157162"/>
          </a:xfrm>
          <a:prstGeom prst="straightConnector1">
            <a:avLst/>
          </a:prstGeom>
          <a:noFill/>
          <a:ln cap="flat" cmpd="sng" w="25400">
            <a:solidFill>
              <a:schemeClr val="dk2"/>
            </a:solidFill>
            <a:prstDash val="solid"/>
            <a:miter/>
            <a:headEnd len="med" w="med" type="none"/>
            <a:tailEnd len="med" w="med" type="none"/>
          </a:ln>
        </p:spPr>
      </p:cxnSp>
      <p:cxnSp>
        <p:nvCxnSpPr>
          <p:cNvPr id="348" name="Shape 348"/>
          <p:cNvCxnSpPr/>
          <p:nvPr/>
        </p:nvCxnSpPr>
        <p:spPr>
          <a:xfrm>
            <a:off x="3570287" y="4037012"/>
            <a:ext cx="1079499" cy="242886"/>
          </a:xfrm>
          <a:prstGeom prst="straightConnector1">
            <a:avLst/>
          </a:prstGeom>
          <a:noFill/>
          <a:ln cap="flat" cmpd="sng" w="25400">
            <a:solidFill>
              <a:schemeClr val="dk2"/>
            </a:solidFill>
            <a:prstDash val="solid"/>
            <a:miter/>
            <a:headEnd len="med" w="med" type="none"/>
            <a:tailEnd len="med" w="med" type="none"/>
          </a:ln>
        </p:spPr>
      </p:cxnSp>
      <p:cxnSp>
        <p:nvCxnSpPr>
          <p:cNvPr id="349" name="Shape 349"/>
          <p:cNvCxnSpPr/>
          <p:nvPr/>
        </p:nvCxnSpPr>
        <p:spPr>
          <a:xfrm>
            <a:off x="3557587" y="3994150"/>
            <a:ext cx="1092199" cy="700086"/>
          </a:xfrm>
          <a:prstGeom prst="straightConnector1">
            <a:avLst/>
          </a:prstGeom>
          <a:noFill/>
          <a:ln cap="flat" cmpd="sng" w="25400">
            <a:solidFill>
              <a:schemeClr val="dk2"/>
            </a:solidFill>
            <a:prstDash val="solid"/>
            <a:miter/>
            <a:headEnd len="med" w="med" type="none"/>
            <a:tailEnd len="med" w="med" type="non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55" name="Shape 355"/>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56" name="Shape 356"/>
          <p:cNvSpPr txBox="1"/>
          <p:nvPr>
            <p:ph type="title"/>
          </p:nvPr>
        </p:nvSpPr>
        <p:spPr>
          <a:xfrm>
            <a:off x="1295400" y="990600"/>
            <a:ext cx="6081712" cy="457200"/>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Unit Test Environment</a:t>
            </a:r>
          </a:p>
        </p:txBody>
      </p:sp>
      <p:sp>
        <p:nvSpPr>
          <p:cNvPr id="357" name="Shape 357"/>
          <p:cNvSpPr txBox="1"/>
          <p:nvPr/>
        </p:nvSpPr>
        <p:spPr>
          <a:xfrm>
            <a:off x="2586036" y="2890836"/>
            <a:ext cx="1143000" cy="942975"/>
          </a:xfrm>
          <a:prstGeom prst="rect">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58" name="Shape 358"/>
          <p:cNvSpPr txBox="1"/>
          <p:nvPr/>
        </p:nvSpPr>
        <p:spPr>
          <a:xfrm>
            <a:off x="2628900" y="3175000"/>
            <a:ext cx="1069975" cy="39370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2000" u="none" cap="none" strike="noStrike">
                <a:solidFill>
                  <a:schemeClr val="lt1"/>
                </a:solidFill>
                <a:latin typeface="Helvetica Neue"/>
                <a:ea typeface="Helvetica Neue"/>
                <a:cs typeface="Helvetica Neue"/>
                <a:sym typeface="Helvetica Neue"/>
              </a:rPr>
              <a:t>Module</a:t>
            </a:r>
          </a:p>
        </p:txBody>
      </p:sp>
      <p:sp>
        <p:nvSpPr>
          <p:cNvPr id="359" name="Shape 359"/>
          <p:cNvSpPr txBox="1"/>
          <p:nvPr/>
        </p:nvSpPr>
        <p:spPr>
          <a:xfrm>
            <a:off x="2128836" y="4305300"/>
            <a:ext cx="863599" cy="771524"/>
          </a:xfrm>
          <a:prstGeom prst="rect">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60" name="Shape 360"/>
          <p:cNvSpPr txBox="1"/>
          <p:nvPr/>
        </p:nvSpPr>
        <p:spPr>
          <a:xfrm>
            <a:off x="3182936" y="4305300"/>
            <a:ext cx="863599" cy="771524"/>
          </a:xfrm>
          <a:prstGeom prst="rect">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61" name="Shape 361"/>
          <p:cNvSpPr txBox="1"/>
          <p:nvPr/>
        </p:nvSpPr>
        <p:spPr>
          <a:xfrm>
            <a:off x="3525837" y="1519237"/>
            <a:ext cx="1917700" cy="971550"/>
          </a:xfrm>
          <a:prstGeom prst="rect">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cxnSp>
        <p:nvCxnSpPr>
          <p:cNvPr id="362" name="Shape 362"/>
          <p:cNvCxnSpPr/>
          <p:nvPr/>
        </p:nvCxnSpPr>
        <p:spPr>
          <a:xfrm flipH="1">
            <a:off x="3201987" y="2511425"/>
            <a:ext cx="876300" cy="357187"/>
          </a:xfrm>
          <a:prstGeom prst="straightConnector1">
            <a:avLst/>
          </a:prstGeom>
          <a:noFill/>
          <a:ln cap="flat" cmpd="sng" w="25400">
            <a:solidFill>
              <a:schemeClr val="dk1"/>
            </a:solidFill>
            <a:prstDash val="solid"/>
            <a:miter/>
            <a:headEnd len="med" w="med" type="none"/>
            <a:tailEnd len="med" w="med" type="none"/>
          </a:ln>
        </p:spPr>
      </p:cxnSp>
      <p:cxnSp>
        <p:nvCxnSpPr>
          <p:cNvPr id="363" name="Shape 363"/>
          <p:cNvCxnSpPr/>
          <p:nvPr/>
        </p:nvCxnSpPr>
        <p:spPr>
          <a:xfrm flipH="1">
            <a:off x="2541586" y="3854450"/>
            <a:ext cx="571500" cy="442912"/>
          </a:xfrm>
          <a:prstGeom prst="straightConnector1">
            <a:avLst/>
          </a:prstGeom>
          <a:noFill/>
          <a:ln cap="flat" cmpd="sng" w="25400">
            <a:solidFill>
              <a:schemeClr val="dk1"/>
            </a:solidFill>
            <a:prstDash val="solid"/>
            <a:miter/>
            <a:headEnd len="med" w="med" type="none"/>
            <a:tailEnd len="med" w="med" type="none"/>
          </a:ln>
        </p:spPr>
      </p:cxnSp>
      <p:cxnSp>
        <p:nvCxnSpPr>
          <p:cNvPr id="364" name="Shape 364"/>
          <p:cNvCxnSpPr/>
          <p:nvPr/>
        </p:nvCxnSpPr>
        <p:spPr>
          <a:xfrm>
            <a:off x="3214686" y="3854450"/>
            <a:ext cx="393700" cy="442912"/>
          </a:xfrm>
          <a:prstGeom prst="straightConnector1">
            <a:avLst/>
          </a:prstGeom>
          <a:noFill/>
          <a:ln cap="flat" cmpd="sng" w="25400">
            <a:solidFill>
              <a:schemeClr val="dk1"/>
            </a:solidFill>
            <a:prstDash val="solid"/>
            <a:miter/>
            <a:headEnd len="med" w="med" type="none"/>
            <a:tailEnd len="med" w="med" type="none"/>
          </a:ln>
        </p:spPr>
      </p:cxnSp>
      <p:sp>
        <p:nvSpPr>
          <p:cNvPr id="365" name="Shape 365"/>
          <p:cNvSpPr txBox="1"/>
          <p:nvPr/>
        </p:nvSpPr>
        <p:spPr>
          <a:xfrm>
            <a:off x="2184400" y="4481512"/>
            <a:ext cx="717550" cy="39370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2000" u="none" cap="none" strike="noStrike">
                <a:solidFill>
                  <a:schemeClr val="lt1"/>
                </a:solidFill>
                <a:latin typeface="Helvetica Neue"/>
                <a:ea typeface="Helvetica Neue"/>
                <a:cs typeface="Helvetica Neue"/>
                <a:sym typeface="Helvetica Neue"/>
              </a:rPr>
              <a:t>stub</a:t>
            </a:r>
          </a:p>
        </p:txBody>
      </p:sp>
      <p:sp>
        <p:nvSpPr>
          <p:cNvPr id="366" name="Shape 366"/>
          <p:cNvSpPr txBox="1"/>
          <p:nvPr/>
        </p:nvSpPr>
        <p:spPr>
          <a:xfrm>
            <a:off x="3263900" y="4467225"/>
            <a:ext cx="717550" cy="39370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2000" u="none" cap="none" strike="noStrike">
                <a:solidFill>
                  <a:schemeClr val="lt1"/>
                </a:solidFill>
                <a:latin typeface="Helvetica Neue"/>
                <a:ea typeface="Helvetica Neue"/>
                <a:cs typeface="Helvetica Neue"/>
                <a:sym typeface="Helvetica Neue"/>
              </a:rPr>
              <a:t>stub</a:t>
            </a:r>
          </a:p>
        </p:txBody>
      </p:sp>
      <p:sp>
        <p:nvSpPr>
          <p:cNvPr id="367" name="Shape 367"/>
          <p:cNvSpPr txBox="1"/>
          <p:nvPr/>
        </p:nvSpPr>
        <p:spPr>
          <a:xfrm>
            <a:off x="4038600" y="1752600"/>
            <a:ext cx="887411" cy="39370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2000" u="none" cap="none" strike="noStrike">
                <a:solidFill>
                  <a:schemeClr val="lt1"/>
                </a:solidFill>
                <a:latin typeface="Helvetica Neue"/>
                <a:ea typeface="Helvetica Neue"/>
                <a:cs typeface="Helvetica Neue"/>
                <a:sym typeface="Helvetica Neue"/>
              </a:rPr>
              <a:t>driver</a:t>
            </a:r>
          </a:p>
        </p:txBody>
      </p:sp>
      <p:sp>
        <p:nvSpPr>
          <p:cNvPr id="368" name="Shape 368"/>
          <p:cNvSpPr txBox="1"/>
          <p:nvPr/>
        </p:nvSpPr>
        <p:spPr>
          <a:xfrm>
            <a:off x="3340100" y="5924550"/>
            <a:ext cx="1603375"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1" lang="en-US" sz="2400" u="none" cap="none" strike="noStrike">
                <a:solidFill>
                  <a:schemeClr val="dk1"/>
                </a:solidFill>
                <a:latin typeface="Helvetica Neue"/>
                <a:ea typeface="Helvetica Neue"/>
                <a:cs typeface="Helvetica Neue"/>
                <a:sym typeface="Helvetica Neue"/>
              </a:rPr>
              <a:t>RESULTS</a:t>
            </a:r>
          </a:p>
        </p:txBody>
      </p:sp>
      <p:sp>
        <p:nvSpPr>
          <p:cNvPr id="369" name="Shape 369"/>
          <p:cNvSpPr txBox="1"/>
          <p:nvPr/>
        </p:nvSpPr>
        <p:spPr>
          <a:xfrm>
            <a:off x="5575300" y="1303337"/>
            <a:ext cx="3568699" cy="32003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0" name="Shape 370"/>
          <p:cNvSpPr txBox="1"/>
          <p:nvPr/>
        </p:nvSpPr>
        <p:spPr>
          <a:xfrm>
            <a:off x="6413500" y="2257425"/>
            <a:ext cx="11969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interface </a:t>
            </a: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371" name="Shape 371"/>
          <p:cNvSpPr txBox="1"/>
          <p:nvPr/>
        </p:nvSpPr>
        <p:spPr>
          <a:xfrm>
            <a:off x="6413500" y="2700336"/>
            <a:ext cx="2417761"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local data structures</a:t>
            </a: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372" name="Shape 372"/>
          <p:cNvSpPr txBox="1"/>
          <p:nvPr/>
        </p:nvSpPr>
        <p:spPr>
          <a:xfrm>
            <a:off x="6413500" y="2228850"/>
            <a:ext cx="1809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373" name="Shape 373"/>
          <p:cNvSpPr txBox="1"/>
          <p:nvPr/>
        </p:nvSpPr>
        <p:spPr>
          <a:xfrm>
            <a:off x="6413500" y="3171825"/>
            <a:ext cx="2441574"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boundary conditions</a:t>
            </a: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374" name="Shape 374"/>
          <p:cNvSpPr txBox="1"/>
          <p:nvPr/>
        </p:nvSpPr>
        <p:spPr>
          <a:xfrm>
            <a:off x="6413500" y="2943225"/>
            <a:ext cx="1809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375" name="Shape 375"/>
          <p:cNvSpPr txBox="1"/>
          <p:nvPr/>
        </p:nvSpPr>
        <p:spPr>
          <a:xfrm>
            <a:off x="6413500" y="3600450"/>
            <a:ext cx="2212974"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independent paths</a:t>
            </a: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376" name="Shape 376"/>
          <p:cNvSpPr txBox="1"/>
          <p:nvPr/>
        </p:nvSpPr>
        <p:spPr>
          <a:xfrm>
            <a:off x="6413500" y="3886200"/>
            <a:ext cx="1809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377" name="Shape 377"/>
          <p:cNvSpPr txBox="1"/>
          <p:nvPr/>
        </p:nvSpPr>
        <p:spPr>
          <a:xfrm>
            <a:off x="6413500" y="4014787"/>
            <a:ext cx="24034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error handling paths</a:t>
            </a:r>
          </a:p>
        </p:txBody>
      </p:sp>
      <p:pic>
        <p:nvPicPr>
          <p:cNvPr id="378" name="Shape 378"/>
          <p:cNvPicPr preferRelativeResize="0"/>
          <p:nvPr/>
        </p:nvPicPr>
        <p:blipFill rotWithShape="1">
          <a:blip r:embed="rId3">
            <a:alphaModFix/>
          </a:blip>
          <a:srcRect b="0" l="0" r="0" t="0"/>
          <a:stretch/>
        </p:blipFill>
        <p:spPr>
          <a:xfrm>
            <a:off x="4657725" y="3948112"/>
            <a:ext cx="1219199" cy="1863725"/>
          </a:xfrm>
          <a:prstGeom prst="rect">
            <a:avLst/>
          </a:prstGeom>
          <a:noFill/>
          <a:ln>
            <a:noFill/>
          </a:ln>
        </p:spPr>
      </p:pic>
      <p:sp>
        <p:nvSpPr>
          <p:cNvPr id="379" name="Shape 379"/>
          <p:cNvSpPr txBox="1"/>
          <p:nvPr/>
        </p:nvSpPr>
        <p:spPr>
          <a:xfrm>
            <a:off x="5892800" y="5248275"/>
            <a:ext cx="1655761"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test cases</a:t>
            </a:r>
          </a:p>
        </p:txBody>
      </p:sp>
      <p:sp>
        <p:nvSpPr>
          <p:cNvPr id="380" name="Shape 380"/>
          <p:cNvSpPr/>
          <p:nvPr/>
        </p:nvSpPr>
        <p:spPr>
          <a:xfrm rot="-5400000">
            <a:off x="4597400" y="2995612"/>
            <a:ext cx="1285874" cy="381000"/>
          </a:xfrm>
          <a:prstGeom prst="rightArrow">
            <a:avLst>
              <a:gd fmla="val 10799" name="adj1"/>
              <a:gd fmla="val 50000" name="adj2"/>
            </a:avLst>
          </a:prstGeom>
          <a:solidFill>
            <a:schemeClr val="dk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cxnSp>
        <p:nvCxnSpPr>
          <p:cNvPr id="381" name="Shape 381"/>
          <p:cNvCxnSpPr/>
          <p:nvPr/>
        </p:nvCxnSpPr>
        <p:spPr>
          <a:xfrm flipH="1" rot="10800000">
            <a:off x="5272087" y="2449511"/>
            <a:ext cx="1104899" cy="985836"/>
          </a:xfrm>
          <a:prstGeom prst="straightConnector1">
            <a:avLst/>
          </a:prstGeom>
          <a:noFill/>
          <a:ln cap="flat" cmpd="sng" w="25400">
            <a:solidFill>
              <a:schemeClr val="dk2"/>
            </a:solidFill>
            <a:prstDash val="solid"/>
            <a:miter/>
            <a:headEnd len="med" w="med" type="none"/>
            <a:tailEnd len="med" w="med" type="none"/>
          </a:ln>
        </p:spPr>
      </p:cxnSp>
      <p:cxnSp>
        <p:nvCxnSpPr>
          <p:cNvPr id="382" name="Shape 382"/>
          <p:cNvCxnSpPr/>
          <p:nvPr/>
        </p:nvCxnSpPr>
        <p:spPr>
          <a:xfrm flipH="1" rot="10800000">
            <a:off x="5310187" y="2878136"/>
            <a:ext cx="1054100" cy="557211"/>
          </a:xfrm>
          <a:prstGeom prst="straightConnector1">
            <a:avLst/>
          </a:prstGeom>
          <a:noFill/>
          <a:ln cap="flat" cmpd="sng" w="25400">
            <a:solidFill>
              <a:schemeClr val="dk2"/>
            </a:solidFill>
            <a:prstDash val="solid"/>
            <a:miter/>
            <a:headEnd len="med" w="med" type="none"/>
            <a:tailEnd len="med" w="med" type="none"/>
          </a:ln>
        </p:spPr>
      </p:cxnSp>
      <p:cxnSp>
        <p:nvCxnSpPr>
          <p:cNvPr id="383" name="Shape 383"/>
          <p:cNvCxnSpPr/>
          <p:nvPr/>
        </p:nvCxnSpPr>
        <p:spPr>
          <a:xfrm flipH="1" rot="10800000">
            <a:off x="5322887" y="3292475"/>
            <a:ext cx="1028700" cy="157162"/>
          </a:xfrm>
          <a:prstGeom prst="straightConnector1">
            <a:avLst/>
          </a:prstGeom>
          <a:noFill/>
          <a:ln cap="flat" cmpd="sng" w="25400">
            <a:solidFill>
              <a:schemeClr val="dk2"/>
            </a:solidFill>
            <a:prstDash val="solid"/>
            <a:miter/>
            <a:headEnd len="med" w="med" type="none"/>
            <a:tailEnd len="med" w="med" type="none"/>
          </a:ln>
        </p:spPr>
      </p:cxnSp>
      <p:cxnSp>
        <p:nvCxnSpPr>
          <p:cNvPr id="384" name="Shape 384"/>
          <p:cNvCxnSpPr/>
          <p:nvPr/>
        </p:nvCxnSpPr>
        <p:spPr>
          <a:xfrm>
            <a:off x="5335587" y="3492500"/>
            <a:ext cx="1079499" cy="242886"/>
          </a:xfrm>
          <a:prstGeom prst="straightConnector1">
            <a:avLst/>
          </a:prstGeom>
          <a:noFill/>
          <a:ln cap="flat" cmpd="sng" w="25400">
            <a:solidFill>
              <a:schemeClr val="dk2"/>
            </a:solidFill>
            <a:prstDash val="solid"/>
            <a:miter/>
            <a:headEnd len="med" w="med" type="none"/>
            <a:tailEnd len="med" w="med" type="none"/>
          </a:ln>
        </p:spPr>
      </p:cxnSp>
      <p:cxnSp>
        <p:nvCxnSpPr>
          <p:cNvPr id="385" name="Shape 385"/>
          <p:cNvCxnSpPr/>
          <p:nvPr/>
        </p:nvCxnSpPr>
        <p:spPr>
          <a:xfrm>
            <a:off x="5322887" y="3449637"/>
            <a:ext cx="1092199" cy="700086"/>
          </a:xfrm>
          <a:prstGeom prst="straightConnector1">
            <a:avLst/>
          </a:prstGeom>
          <a:noFill/>
          <a:ln cap="flat" cmpd="sng" w="25400">
            <a:solidFill>
              <a:schemeClr val="dk2"/>
            </a:solidFill>
            <a:prstDash val="solid"/>
            <a:miter/>
            <a:headEnd len="med" w="med" type="none"/>
            <a:tailEnd len="med" w="med" type="none"/>
          </a:ln>
        </p:spPr>
      </p:cxnSp>
      <p:cxnSp>
        <p:nvCxnSpPr>
          <p:cNvPr id="386" name="Shape 386"/>
          <p:cNvCxnSpPr/>
          <p:nvPr/>
        </p:nvCxnSpPr>
        <p:spPr>
          <a:xfrm>
            <a:off x="4344987" y="2535236"/>
            <a:ext cx="0" cy="3286124"/>
          </a:xfrm>
          <a:prstGeom prst="straightConnector1">
            <a:avLst/>
          </a:prstGeom>
          <a:noFill/>
          <a:ln cap="flat" cmpd="sng" w="76200">
            <a:solidFill>
              <a:schemeClr val="dk2"/>
            </a:solidFill>
            <a:prstDash val="solid"/>
            <a:miter/>
            <a:headEnd len="med" w="med" type="none"/>
            <a:tailEnd len="lg" w="lg" type="triangle"/>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92" name="Shape 39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93" name="Shape 393"/>
          <p:cNvSpPr txBox="1"/>
          <p:nvPr>
            <p:ph type="title"/>
          </p:nvPr>
        </p:nvSpPr>
        <p:spPr>
          <a:xfrm>
            <a:off x="1295400" y="1066800"/>
            <a:ext cx="7162799" cy="646112"/>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Integration Testing Strategies</a:t>
            </a:r>
          </a:p>
        </p:txBody>
      </p:sp>
      <p:pic>
        <p:nvPicPr>
          <p:cNvPr id="394" name="Shape 394"/>
          <p:cNvPicPr preferRelativeResize="0"/>
          <p:nvPr/>
        </p:nvPicPr>
        <p:blipFill rotWithShape="1">
          <a:blip r:embed="rId3">
            <a:alphaModFix/>
          </a:blip>
          <a:srcRect b="0" l="0" r="0" t="0"/>
          <a:stretch/>
        </p:blipFill>
        <p:spPr>
          <a:xfrm>
            <a:off x="2743200" y="3429000"/>
            <a:ext cx="4594224" cy="2435224"/>
          </a:xfrm>
          <a:prstGeom prst="rect">
            <a:avLst/>
          </a:prstGeom>
          <a:noFill/>
          <a:ln>
            <a:noFill/>
          </a:ln>
        </p:spPr>
      </p:pic>
      <p:sp>
        <p:nvSpPr>
          <p:cNvPr id="395" name="Shape 395"/>
          <p:cNvSpPr txBox="1"/>
          <p:nvPr/>
        </p:nvSpPr>
        <p:spPr>
          <a:xfrm>
            <a:off x="2027236" y="1914525"/>
            <a:ext cx="6448425" cy="1184275"/>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Options:</a:t>
            </a:r>
          </a:p>
          <a:p>
            <a:pPr indent="0" lvl="1" marL="457200" marR="0" rtl="0" algn="l">
              <a:lnSpc>
                <a:spcPct val="10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	the “big bang” approach</a:t>
            </a:r>
          </a:p>
          <a:p>
            <a:pPr indent="0" lvl="1" marL="457200" marR="0" rtl="0" algn="l">
              <a:lnSpc>
                <a:spcPct val="10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	an incremental construction strategy</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401" name="Shape 40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402" name="Shape 402"/>
          <p:cNvSpPr txBox="1"/>
          <p:nvPr>
            <p:ph type="title"/>
          </p:nvPr>
        </p:nvSpPr>
        <p:spPr>
          <a:xfrm>
            <a:off x="1295400" y="1143000"/>
            <a:ext cx="5295900" cy="525462"/>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Top Down Integration</a:t>
            </a:r>
          </a:p>
        </p:txBody>
      </p:sp>
      <p:sp>
        <p:nvSpPr>
          <p:cNvPr id="403" name="Shape 403"/>
          <p:cNvSpPr txBox="1"/>
          <p:nvPr/>
        </p:nvSpPr>
        <p:spPr>
          <a:xfrm>
            <a:off x="4040187" y="2025650"/>
            <a:ext cx="685799" cy="542925"/>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4" name="Shape 404"/>
          <p:cNvSpPr txBox="1"/>
          <p:nvPr/>
        </p:nvSpPr>
        <p:spPr>
          <a:xfrm>
            <a:off x="3290887" y="3111500"/>
            <a:ext cx="685799" cy="542925"/>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5" name="Shape 405"/>
          <p:cNvSpPr txBox="1"/>
          <p:nvPr/>
        </p:nvSpPr>
        <p:spPr>
          <a:xfrm>
            <a:off x="2528886" y="4211637"/>
            <a:ext cx="685799" cy="542925"/>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6" name="Shape 406"/>
          <p:cNvSpPr txBox="1"/>
          <p:nvPr/>
        </p:nvSpPr>
        <p:spPr>
          <a:xfrm>
            <a:off x="2046286" y="5297487"/>
            <a:ext cx="685799" cy="542925"/>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7" name="Shape 407"/>
          <p:cNvSpPr txBox="1"/>
          <p:nvPr/>
        </p:nvSpPr>
        <p:spPr>
          <a:xfrm>
            <a:off x="2947986" y="5297487"/>
            <a:ext cx="685799" cy="542925"/>
          </a:xfrm>
          <a:prstGeom prst="rect">
            <a:avLst/>
          </a:prstGeom>
          <a:solidFill>
            <a:srgbClr val="00AE00"/>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8" name="Shape 408"/>
          <p:cNvSpPr txBox="1"/>
          <p:nvPr/>
        </p:nvSpPr>
        <p:spPr>
          <a:xfrm>
            <a:off x="4154487" y="3111500"/>
            <a:ext cx="685799" cy="542925"/>
          </a:xfrm>
          <a:prstGeom prst="rect">
            <a:avLst/>
          </a:prstGeom>
          <a:solidFill>
            <a:srgbClr val="00AE00"/>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9" name="Shape 409"/>
          <p:cNvSpPr txBox="1"/>
          <p:nvPr/>
        </p:nvSpPr>
        <p:spPr>
          <a:xfrm>
            <a:off x="5005387" y="3111500"/>
            <a:ext cx="685799" cy="542925"/>
          </a:xfrm>
          <a:prstGeom prst="rect">
            <a:avLst/>
          </a:prstGeom>
          <a:solidFill>
            <a:srgbClr val="00AE00"/>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cxnSp>
        <p:nvCxnSpPr>
          <p:cNvPr id="410" name="Shape 410"/>
          <p:cNvCxnSpPr/>
          <p:nvPr/>
        </p:nvCxnSpPr>
        <p:spPr>
          <a:xfrm>
            <a:off x="2859086" y="4768850"/>
            <a:ext cx="381000" cy="485775"/>
          </a:xfrm>
          <a:prstGeom prst="straightConnector1">
            <a:avLst/>
          </a:prstGeom>
          <a:noFill/>
          <a:ln cap="flat" cmpd="sng" w="25400">
            <a:solidFill>
              <a:schemeClr val="dk1"/>
            </a:solidFill>
            <a:prstDash val="solid"/>
            <a:miter/>
            <a:headEnd len="med" w="med" type="none"/>
            <a:tailEnd len="med" w="med" type="none"/>
          </a:ln>
        </p:spPr>
      </p:cxnSp>
      <p:cxnSp>
        <p:nvCxnSpPr>
          <p:cNvPr id="411" name="Shape 411"/>
          <p:cNvCxnSpPr/>
          <p:nvPr/>
        </p:nvCxnSpPr>
        <p:spPr>
          <a:xfrm>
            <a:off x="4408487" y="2582861"/>
            <a:ext cx="38099" cy="528637"/>
          </a:xfrm>
          <a:prstGeom prst="straightConnector1">
            <a:avLst/>
          </a:prstGeom>
          <a:noFill/>
          <a:ln cap="flat" cmpd="sng" w="25400">
            <a:solidFill>
              <a:schemeClr val="dk1"/>
            </a:solidFill>
            <a:prstDash val="solid"/>
            <a:miter/>
            <a:headEnd len="med" w="med" type="none"/>
            <a:tailEnd len="med" w="med" type="none"/>
          </a:ln>
        </p:spPr>
      </p:cxnSp>
      <p:cxnSp>
        <p:nvCxnSpPr>
          <p:cNvPr id="412" name="Shape 412"/>
          <p:cNvCxnSpPr/>
          <p:nvPr/>
        </p:nvCxnSpPr>
        <p:spPr>
          <a:xfrm>
            <a:off x="4383087" y="2611436"/>
            <a:ext cx="977899" cy="485775"/>
          </a:xfrm>
          <a:prstGeom prst="straightConnector1">
            <a:avLst/>
          </a:prstGeom>
          <a:noFill/>
          <a:ln cap="flat" cmpd="sng" w="25400">
            <a:solidFill>
              <a:schemeClr val="dk1"/>
            </a:solidFill>
            <a:prstDash val="solid"/>
            <a:miter/>
            <a:headEnd len="med" w="med" type="none"/>
            <a:tailEnd len="med" w="med" type="none"/>
          </a:ln>
        </p:spPr>
      </p:cxnSp>
      <p:sp>
        <p:nvSpPr>
          <p:cNvPr id="413" name="Shape 413"/>
          <p:cNvSpPr txBox="1"/>
          <p:nvPr/>
        </p:nvSpPr>
        <p:spPr>
          <a:xfrm>
            <a:off x="5143500" y="2200275"/>
            <a:ext cx="29876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top module is tested with </a:t>
            </a:r>
          </a:p>
        </p:txBody>
      </p:sp>
      <p:sp>
        <p:nvSpPr>
          <p:cNvPr id="414" name="Shape 414"/>
          <p:cNvSpPr txBox="1"/>
          <p:nvPr/>
        </p:nvSpPr>
        <p:spPr>
          <a:xfrm>
            <a:off x="5143500" y="2457450"/>
            <a:ext cx="7905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stubs</a:t>
            </a:r>
          </a:p>
        </p:txBody>
      </p:sp>
      <p:sp>
        <p:nvSpPr>
          <p:cNvPr id="415" name="Shape 415"/>
          <p:cNvSpPr txBox="1"/>
          <p:nvPr/>
        </p:nvSpPr>
        <p:spPr>
          <a:xfrm>
            <a:off x="3822700" y="3814762"/>
            <a:ext cx="3001961"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stubs are replaced one at </a:t>
            </a:r>
          </a:p>
        </p:txBody>
      </p:sp>
      <p:sp>
        <p:nvSpPr>
          <p:cNvPr id="416" name="Shape 416"/>
          <p:cNvSpPr txBox="1"/>
          <p:nvPr/>
        </p:nvSpPr>
        <p:spPr>
          <a:xfrm>
            <a:off x="3822700" y="4071937"/>
            <a:ext cx="2303461"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a time, "depth first"</a:t>
            </a:r>
          </a:p>
        </p:txBody>
      </p:sp>
      <p:sp>
        <p:nvSpPr>
          <p:cNvPr id="417" name="Shape 417"/>
          <p:cNvSpPr txBox="1"/>
          <p:nvPr/>
        </p:nvSpPr>
        <p:spPr>
          <a:xfrm>
            <a:off x="3797300" y="4729162"/>
            <a:ext cx="3649662"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as new modules are integrated, </a:t>
            </a:r>
          </a:p>
        </p:txBody>
      </p:sp>
      <p:sp>
        <p:nvSpPr>
          <p:cNvPr id="418" name="Shape 418"/>
          <p:cNvSpPr txBox="1"/>
          <p:nvPr/>
        </p:nvSpPr>
        <p:spPr>
          <a:xfrm>
            <a:off x="3797300" y="4986337"/>
            <a:ext cx="3433761"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some subset of tests is re-run</a:t>
            </a:r>
          </a:p>
        </p:txBody>
      </p:sp>
      <p:sp>
        <p:nvSpPr>
          <p:cNvPr id="419" name="Shape 419"/>
          <p:cNvSpPr txBox="1"/>
          <p:nvPr/>
        </p:nvSpPr>
        <p:spPr>
          <a:xfrm>
            <a:off x="4267200" y="2057400"/>
            <a:ext cx="3460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A</a:t>
            </a:r>
          </a:p>
        </p:txBody>
      </p:sp>
      <p:sp>
        <p:nvSpPr>
          <p:cNvPr id="420" name="Shape 420"/>
          <p:cNvSpPr txBox="1"/>
          <p:nvPr/>
        </p:nvSpPr>
        <p:spPr>
          <a:xfrm>
            <a:off x="3479800" y="3200400"/>
            <a:ext cx="3460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B</a:t>
            </a:r>
          </a:p>
        </p:txBody>
      </p:sp>
      <p:sp>
        <p:nvSpPr>
          <p:cNvPr id="421" name="Shape 421"/>
          <p:cNvSpPr txBox="1"/>
          <p:nvPr/>
        </p:nvSpPr>
        <p:spPr>
          <a:xfrm>
            <a:off x="2755900" y="4300537"/>
            <a:ext cx="3460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C</a:t>
            </a:r>
          </a:p>
        </p:txBody>
      </p:sp>
      <p:sp>
        <p:nvSpPr>
          <p:cNvPr id="422" name="Shape 422"/>
          <p:cNvSpPr txBox="1"/>
          <p:nvPr/>
        </p:nvSpPr>
        <p:spPr>
          <a:xfrm>
            <a:off x="2222500" y="5343525"/>
            <a:ext cx="3460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D</a:t>
            </a:r>
          </a:p>
        </p:txBody>
      </p:sp>
      <p:sp>
        <p:nvSpPr>
          <p:cNvPr id="423" name="Shape 423"/>
          <p:cNvSpPr txBox="1"/>
          <p:nvPr/>
        </p:nvSpPr>
        <p:spPr>
          <a:xfrm>
            <a:off x="3149600" y="5343525"/>
            <a:ext cx="3333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E</a:t>
            </a:r>
          </a:p>
        </p:txBody>
      </p:sp>
      <p:sp>
        <p:nvSpPr>
          <p:cNvPr id="424" name="Shape 424"/>
          <p:cNvSpPr txBox="1"/>
          <p:nvPr/>
        </p:nvSpPr>
        <p:spPr>
          <a:xfrm>
            <a:off x="4343400" y="3214686"/>
            <a:ext cx="3206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F</a:t>
            </a:r>
          </a:p>
        </p:txBody>
      </p:sp>
      <p:sp>
        <p:nvSpPr>
          <p:cNvPr id="425" name="Shape 425"/>
          <p:cNvSpPr txBox="1"/>
          <p:nvPr/>
        </p:nvSpPr>
        <p:spPr>
          <a:xfrm>
            <a:off x="5168900" y="3214686"/>
            <a:ext cx="3587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G</a:t>
            </a:r>
          </a:p>
        </p:txBody>
      </p:sp>
      <p:cxnSp>
        <p:nvCxnSpPr>
          <p:cNvPr id="426" name="Shape 426"/>
          <p:cNvCxnSpPr/>
          <p:nvPr/>
        </p:nvCxnSpPr>
        <p:spPr>
          <a:xfrm flipH="1">
            <a:off x="3659187" y="2597150"/>
            <a:ext cx="723900" cy="485775"/>
          </a:xfrm>
          <a:prstGeom prst="straightConnector1">
            <a:avLst/>
          </a:prstGeom>
          <a:noFill/>
          <a:ln cap="flat" cmpd="sng" w="25400">
            <a:solidFill>
              <a:schemeClr val="dk1"/>
            </a:solidFill>
            <a:prstDash val="solid"/>
            <a:miter/>
            <a:headEnd len="med" w="med" type="none"/>
            <a:tailEnd len="lg" w="lg" type="triangle"/>
          </a:ln>
        </p:spPr>
      </p:cxnSp>
      <p:cxnSp>
        <p:nvCxnSpPr>
          <p:cNvPr id="427" name="Shape 427"/>
          <p:cNvCxnSpPr/>
          <p:nvPr/>
        </p:nvCxnSpPr>
        <p:spPr>
          <a:xfrm flipH="1">
            <a:off x="2884487" y="3683000"/>
            <a:ext cx="723900" cy="485775"/>
          </a:xfrm>
          <a:prstGeom prst="straightConnector1">
            <a:avLst/>
          </a:prstGeom>
          <a:noFill/>
          <a:ln cap="flat" cmpd="sng" w="25400">
            <a:solidFill>
              <a:schemeClr val="dk1"/>
            </a:solidFill>
            <a:prstDash val="solid"/>
            <a:miter/>
            <a:headEnd len="med" w="med" type="none"/>
            <a:tailEnd len="lg" w="lg" type="triangle"/>
          </a:ln>
        </p:spPr>
      </p:cxnSp>
      <p:cxnSp>
        <p:nvCxnSpPr>
          <p:cNvPr id="428" name="Shape 428"/>
          <p:cNvCxnSpPr/>
          <p:nvPr/>
        </p:nvCxnSpPr>
        <p:spPr>
          <a:xfrm flipH="1">
            <a:off x="2401886" y="4783137"/>
            <a:ext cx="457200" cy="485775"/>
          </a:xfrm>
          <a:prstGeom prst="straightConnector1">
            <a:avLst/>
          </a:prstGeom>
          <a:noFill/>
          <a:ln cap="flat" cmpd="sng" w="25400">
            <a:solidFill>
              <a:schemeClr val="dk1"/>
            </a:solidFill>
            <a:prstDash val="solid"/>
            <a:miter/>
            <a:headEnd len="med" w="med" type="none"/>
            <a:tailEnd len="lg" w="lg" type="triangle"/>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434" name="Shape 43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435" name="Shape 435"/>
          <p:cNvSpPr txBox="1"/>
          <p:nvPr>
            <p:ph type="title"/>
          </p:nvPr>
        </p:nvSpPr>
        <p:spPr>
          <a:xfrm>
            <a:off x="1219200" y="1066800"/>
            <a:ext cx="5654674" cy="506412"/>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Bottom-Up Integration</a:t>
            </a:r>
          </a:p>
        </p:txBody>
      </p:sp>
      <p:sp>
        <p:nvSpPr>
          <p:cNvPr id="436" name="Shape 436"/>
          <p:cNvSpPr/>
          <p:nvPr/>
        </p:nvSpPr>
        <p:spPr>
          <a:xfrm>
            <a:off x="2401886" y="3702050"/>
            <a:ext cx="2020886" cy="2416174"/>
          </a:xfrm>
          <a:custGeom>
            <a:pathLst>
              <a:path extrusionOk="0" h="1352" w="1272">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dk2"/>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7" name="Shape 437"/>
          <p:cNvSpPr txBox="1"/>
          <p:nvPr/>
        </p:nvSpPr>
        <p:spPr>
          <a:xfrm>
            <a:off x="4573587" y="1873250"/>
            <a:ext cx="685799" cy="542925"/>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8" name="Shape 438"/>
          <p:cNvSpPr txBox="1"/>
          <p:nvPr/>
        </p:nvSpPr>
        <p:spPr>
          <a:xfrm>
            <a:off x="3811587" y="2959100"/>
            <a:ext cx="685799" cy="542925"/>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9" name="Shape 439"/>
          <p:cNvSpPr txBox="1"/>
          <p:nvPr/>
        </p:nvSpPr>
        <p:spPr>
          <a:xfrm>
            <a:off x="3062286" y="4059237"/>
            <a:ext cx="685799" cy="542925"/>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40" name="Shape 440"/>
          <p:cNvSpPr txBox="1"/>
          <p:nvPr/>
        </p:nvSpPr>
        <p:spPr>
          <a:xfrm>
            <a:off x="2579686" y="5145087"/>
            <a:ext cx="685799" cy="542925"/>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41" name="Shape 441"/>
          <p:cNvSpPr txBox="1"/>
          <p:nvPr/>
        </p:nvSpPr>
        <p:spPr>
          <a:xfrm>
            <a:off x="3481387" y="5145087"/>
            <a:ext cx="685799" cy="542925"/>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42" name="Shape 442"/>
          <p:cNvSpPr txBox="1"/>
          <p:nvPr/>
        </p:nvSpPr>
        <p:spPr>
          <a:xfrm>
            <a:off x="4675187" y="2959100"/>
            <a:ext cx="685799" cy="542925"/>
          </a:xfrm>
          <a:prstGeom prst="rect">
            <a:avLst/>
          </a:prstGeom>
          <a:solidFill>
            <a:srgbClr val="00AE00"/>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43" name="Shape 443"/>
          <p:cNvSpPr txBox="1"/>
          <p:nvPr/>
        </p:nvSpPr>
        <p:spPr>
          <a:xfrm>
            <a:off x="5538787" y="2959100"/>
            <a:ext cx="685799" cy="542925"/>
          </a:xfrm>
          <a:prstGeom prst="rect">
            <a:avLst/>
          </a:prstGeom>
          <a:solidFill>
            <a:srgbClr val="00AE00"/>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nvGrpSpPr>
          <p:cNvPr id="444" name="Shape 444"/>
          <p:cNvGrpSpPr/>
          <p:nvPr/>
        </p:nvGrpSpPr>
        <p:grpSpPr>
          <a:xfrm>
            <a:off x="4192586" y="2430462"/>
            <a:ext cx="725487" cy="514349"/>
            <a:chOff x="3581399" y="1676400"/>
            <a:chExt cx="725487" cy="457199"/>
          </a:xfrm>
        </p:grpSpPr>
        <p:sp>
          <p:nvSpPr>
            <p:cNvPr id="445" name="Shape 445"/>
            <p:cNvSpPr/>
            <p:nvPr/>
          </p:nvSpPr>
          <p:spPr>
            <a:xfrm>
              <a:off x="4102100" y="1676400"/>
              <a:ext cx="204786" cy="153986"/>
            </a:xfrm>
            <a:custGeom>
              <a:pathLst>
                <a:path extrusionOk="0" h="96" w="128">
                  <a:moveTo>
                    <a:pt x="128" y="0"/>
                  </a:moveTo>
                  <a:lnTo>
                    <a:pt x="38" y="96"/>
                  </a:lnTo>
                  <a:lnTo>
                    <a:pt x="23" y="66"/>
                  </a:lnTo>
                  <a:lnTo>
                    <a:pt x="0" y="37"/>
                  </a:lnTo>
                  <a:lnTo>
                    <a:pt x="128" y="0"/>
                  </a:lnTo>
                </a:path>
              </a:pathLst>
            </a:custGeom>
            <a:solidFill>
              <a:srgbClr val="000000"/>
            </a:solidFill>
            <a:ln cap="rnd" cmpd="sng" w="12700">
              <a:solidFill>
                <a:schemeClr val="dk1"/>
              </a:solidFill>
              <a:prstDash val="solid"/>
              <a:round/>
              <a:headEnd len="med" w="med" type="none"/>
              <a:tailEnd len="lg" w="lg" type="triangl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cxnSp>
          <p:nvCxnSpPr>
            <p:cNvPr id="446" name="Shape 446"/>
            <p:cNvCxnSpPr/>
            <p:nvPr/>
          </p:nvCxnSpPr>
          <p:spPr>
            <a:xfrm flipH="1">
              <a:off x="3581399" y="1790700"/>
              <a:ext cx="571500" cy="342899"/>
            </a:xfrm>
            <a:prstGeom prst="straightConnector1">
              <a:avLst/>
            </a:prstGeom>
            <a:noFill/>
            <a:ln cap="flat" cmpd="sng" w="25400">
              <a:solidFill>
                <a:schemeClr val="dk1"/>
              </a:solidFill>
              <a:prstDash val="solid"/>
              <a:miter/>
              <a:headEnd len="med" w="med" type="none"/>
              <a:tailEnd len="med" w="med" type="none"/>
            </a:ln>
          </p:spPr>
        </p:cxnSp>
      </p:grpSp>
      <p:grpSp>
        <p:nvGrpSpPr>
          <p:cNvPr id="447" name="Shape 447"/>
          <p:cNvGrpSpPr/>
          <p:nvPr/>
        </p:nvGrpSpPr>
        <p:grpSpPr>
          <a:xfrm>
            <a:off x="3417887" y="3516311"/>
            <a:ext cx="712786" cy="528637"/>
            <a:chOff x="2806700" y="2641600"/>
            <a:chExt cx="712786" cy="469900"/>
          </a:xfrm>
        </p:grpSpPr>
        <p:sp>
          <p:nvSpPr>
            <p:cNvPr id="448" name="Shape 448"/>
            <p:cNvSpPr/>
            <p:nvPr/>
          </p:nvSpPr>
          <p:spPr>
            <a:xfrm>
              <a:off x="3327400" y="2641600"/>
              <a:ext cx="192086" cy="153986"/>
            </a:xfrm>
            <a:custGeom>
              <a:pathLst>
                <a:path extrusionOk="0" h="96" w="120">
                  <a:moveTo>
                    <a:pt x="120" y="0"/>
                  </a:moveTo>
                  <a:lnTo>
                    <a:pt x="30" y="96"/>
                  </a:lnTo>
                  <a:lnTo>
                    <a:pt x="15" y="66"/>
                  </a:lnTo>
                  <a:lnTo>
                    <a:pt x="0" y="44"/>
                  </a:lnTo>
                  <a:lnTo>
                    <a:pt x="120" y="0"/>
                  </a:lnTo>
                </a:path>
              </a:pathLst>
            </a:custGeom>
            <a:solidFill>
              <a:srgbClr val="000000"/>
            </a:solidFill>
            <a:ln cap="rnd" cmpd="sng" w="12700">
              <a:solidFill>
                <a:schemeClr val="dk1"/>
              </a:solidFill>
              <a:prstDash val="solid"/>
              <a:round/>
              <a:headEnd len="med" w="med" type="none"/>
              <a:tailEnd len="lg" w="lg" type="triangl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cxnSp>
          <p:nvCxnSpPr>
            <p:cNvPr id="449" name="Shape 449"/>
            <p:cNvCxnSpPr/>
            <p:nvPr/>
          </p:nvCxnSpPr>
          <p:spPr>
            <a:xfrm flipH="1">
              <a:off x="2806700" y="2755900"/>
              <a:ext cx="558799" cy="355600"/>
            </a:xfrm>
            <a:prstGeom prst="straightConnector1">
              <a:avLst/>
            </a:prstGeom>
            <a:noFill/>
            <a:ln cap="flat" cmpd="sng" w="25400">
              <a:solidFill>
                <a:schemeClr val="dk1"/>
              </a:solidFill>
              <a:prstDash val="solid"/>
              <a:miter/>
              <a:headEnd len="med" w="med" type="none"/>
              <a:tailEnd len="med" w="med" type="none"/>
            </a:ln>
          </p:spPr>
        </p:cxnSp>
      </p:grpSp>
      <p:cxnSp>
        <p:nvCxnSpPr>
          <p:cNvPr id="450" name="Shape 450"/>
          <p:cNvCxnSpPr/>
          <p:nvPr/>
        </p:nvCxnSpPr>
        <p:spPr>
          <a:xfrm flipH="1">
            <a:off x="2897187" y="4616450"/>
            <a:ext cx="520700" cy="528637"/>
          </a:xfrm>
          <a:prstGeom prst="straightConnector1">
            <a:avLst/>
          </a:prstGeom>
          <a:noFill/>
          <a:ln cap="flat" cmpd="sng" w="25400">
            <a:solidFill>
              <a:srgbClr val="000000"/>
            </a:solidFill>
            <a:prstDash val="solid"/>
            <a:miter/>
            <a:headEnd len="med" w="med" type="none"/>
            <a:tailEnd len="med" w="med" type="none"/>
          </a:ln>
        </p:spPr>
      </p:cxnSp>
      <p:cxnSp>
        <p:nvCxnSpPr>
          <p:cNvPr id="451" name="Shape 451"/>
          <p:cNvCxnSpPr/>
          <p:nvPr/>
        </p:nvCxnSpPr>
        <p:spPr>
          <a:xfrm>
            <a:off x="3392487" y="4616450"/>
            <a:ext cx="444500" cy="542925"/>
          </a:xfrm>
          <a:prstGeom prst="straightConnector1">
            <a:avLst/>
          </a:prstGeom>
          <a:noFill/>
          <a:ln cap="flat" cmpd="sng" w="25400">
            <a:solidFill>
              <a:srgbClr val="000000"/>
            </a:solidFill>
            <a:prstDash val="solid"/>
            <a:miter/>
            <a:headEnd len="med" w="med" type="none"/>
            <a:tailEnd len="med" w="med" type="none"/>
          </a:ln>
        </p:spPr>
      </p:cxnSp>
      <p:cxnSp>
        <p:nvCxnSpPr>
          <p:cNvPr id="452" name="Shape 452"/>
          <p:cNvCxnSpPr/>
          <p:nvPr/>
        </p:nvCxnSpPr>
        <p:spPr>
          <a:xfrm>
            <a:off x="4941887" y="2430461"/>
            <a:ext cx="38099" cy="528637"/>
          </a:xfrm>
          <a:prstGeom prst="straightConnector1">
            <a:avLst/>
          </a:prstGeom>
          <a:noFill/>
          <a:ln cap="flat" cmpd="sng" w="25400">
            <a:solidFill>
              <a:schemeClr val="dk1"/>
            </a:solidFill>
            <a:prstDash val="solid"/>
            <a:miter/>
            <a:headEnd len="med" w="med" type="none"/>
            <a:tailEnd len="med" w="med" type="none"/>
          </a:ln>
        </p:spPr>
      </p:cxnSp>
      <p:cxnSp>
        <p:nvCxnSpPr>
          <p:cNvPr id="453" name="Shape 453"/>
          <p:cNvCxnSpPr/>
          <p:nvPr/>
        </p:nvCxnSpPr>
        <p:spPr>
          <a:xfrm>
            <a:off x="4916487" y="2459036"/>
            <a:ext cx="977899" cy="485775"/>
          </a:xfrm>
          <a:prstGeom prst="straightConnector1">
            <a:avLst/>
          </a:prstGeom>
          <a:noFill/>
          <a:ln cap="flat" cmpd="sng" w="25400">
            <a:solidFill>
              <a:schemeClr val="dk1"/>
            </a:solidFill>
            <a:prstDash val="solid"/>
            <a:miter/>
            <a:headEnd len="med" w="med" type="none"/>
            <a:tailEnd len="med" w="med" type="none"/>
          </a:ln>
        </p:spPr>
      </p:cxnSp>
      <p:sp>
        <p:nvSpPr>
          <p:cNvPr id="454" name="Shape 454"/>
          <p:cNvSpPr txBox="1"/>
          <p:nvPr/>
        </p:nvSpPr>
        <p:spPr>
          <a:xfrm>
            <a:off x="4495800" y="3719512"/>
            <a:ext cx="3344861"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drivers are replaced one at a </a:t>
            </a:r>
          </a:p>
        </p:txBody>
      </p:sp>
      <p:sp>
        <p:nvSpPr>
          <p:cNvPr id="455" name="Shape 455"/>
          <p:cNvSpPr txBox="1"/>
          <p:nvPr/>
        </p:nvSpPr>
        <p:spPr>
          <a:xfrm>
            <a:off x="4495800" y="3976687"/>
            <a:ext cx="2112962"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time, "depth first"</a:t>
            </a:r>
          </a:p>
        </p:txBody>
      </p:sp>
      <p:sp>
        <p:nvSpPr>
          <p:cNvPr id="456" name="Shape 456"/>
          <p:cNvSpPr txBox="1"/>
          <p:nvPr/>
        </p:nvSpPr>
        <p:spPr>
          <a:xfrm>
            <a:off x="4394200" y="4705350"/>
            <a:ext cx="38639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worker modules are grouped into </a:t>
            </a:r>
          </a:p>
        </p:txBody>
      </p:sp>
      <p:sp>
        <p:nvSpPr>
          <p:cNvPr id="457" name="Shape 457"/>
          <p:cNvSpPr txBox="1"/>
          <p:nvPr/>
        </p:nvSpPr>
        <p:spPr>
          <a:xfrm>
            <a:off x="4394200" y="4962525"/>
            <a:ext cx="24923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builds and integrated</a:t>
            </a:r>
          </a:p>
        </p:txBody>
      </p:sp>
      <p:sp>
        <p:nvSpPr>
          <p:cNvPr id="458" name="Shape 458"/>
          <p:cNvSpPr txBox="1"/>
          <p:nvPr/>
        </p:nvSpPr>
        <p:spPr>
          <a:xfrm>
            <a:off x="4800600" y="1905000"/>
            <a:ext cx="3460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A</a:t>
            </a:r>
          </a:p>
        </p:txBody>
      </p:sp>
      <p:sp>
        <p:nvSpPr>
          <p:cNvPr id="459" name="Shape 459"/>
          <p:cNvSpPr txBox="1"/>
          <p:nvPr/>
        </p:nvSpPr>
        <p:spPr>
          <a:xfrm>
            <a:off x="4013200" y="3048000"/>
            <a:ext cx="3460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B</a:t>
            </a:r>
          </a:p>
        </p:txBody>
      </p:sp>
      <p:sp>
        <p:nvSpPr>
          <p:cNvPr id="460" name="Shape 460"/>
          <p:cNvSpPr txBox="1"/>
          <p:nvPr/>
        </p:nvSpPr>
        <p:spPr>
          <a:xfrm>
            <a:off x="3289300" y="4148137"/>
            <a:ext cx="3460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C</a:t>
            </a:r>
          </a:p>
        </p:txBody>
      </p:sp>
      <p:sp>
        <p:nvSpPr>
          <p:cNvPr id="461" name="Shape 461"/>
          <p:cNvSpPr txBox="1"/>
          <p:nvPr/>
        </p:nvSpPr>
        <p:spPr>
          <a:xfrm>
            <a:off x="2755900" y="5191125"/>
            <a:ext cx="3460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D</a:t>
            </a:r>
          </a:p>
        </p:txBody>
      </p:sp>
      <p:sp>
        <p:nvSpPr>
          <p:cNvPr id="462" name="Shape 462"/>
          <p:cNvSpPr txBox="1"/>
          <p:nvPr/>
        </p:nvSpPr>
        <p:spPr>
          <a:xfrm>
            <a:off x="3683000" y="5191125"/>
            <a:ext cx="3333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E</a:t>
            </a:r>
          </a:p>
        </p:txBody>
      </p:sp>
      <p:sp>
        <p:nvSpPr>
          <p:cNvPr id="463" name="Shape 463"/>
          <p:cNvSpPr txBox="1"/>
          <p:nvPr/>
        </p:nvSpPr>
        <p:spPr>
          <a:xfrm>
            <a:off x="4876800" y="3062286"/>
            <a:ext cx="3206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F</a:t>
            </a:r>
          </a:p>
        </p:txBody>
      </p:sp>
      <p:sp>
        <p:nvSpPr>
          <p:cNvPr id="464" name="Shape 464"/>
          <p:cNvSpPr txBox="1"/>
          <p:nvPr/>
        </p:nvSpPr>
        <p:spPr>
          <a:xfrm>
            <a:off x="5702300" y="3062286"/>
            <a:ext cx="3587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G</a:t>
            </a:r>
          </a:p>
        </p:txBody>
      </p:sp>
      <p:sp>
        <p:nvSpPr>
          <p:cNvPr id="465" name="Shape 465"/>
          <p:cNvSpPr txBox="1"/>
          <p:nvPr/>
        </p:nvSpPr>
        <p:spPr>
          <a:xfrm>
            <a:off x="4419600" y="5638800"/>
            <a:ext cx="1181100"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cluster</a:t>
            </a:r>
          </a:p>
        </p:txBody>
      </p:sp>
      <p:cxnSp>
        <p:nvCxnSpPr>
          <p:cNvPr id="466" name="Shape 466"/>
          <p:cNvCxnSpPr/>
          <p:nvPr/>
        </p:nvCxnSpPr>
        <p:spPr>
          <a:xfrm>
            <a:off x="4262437" y="3595687"/>
            <a:ext cx="279399" cy="257175"/>
          </a:xfrm>
          <a:prstGeom prst="straightConnector1">
            <a:avLst/>
          </a:prstGeom>
          <a:noFill/>
          <a:ln cap="flat" cmpd="sng" w="12700">
            <a:solidFill>
              <a:schemeClr val="dk1"/>
            </a:solidFill>
            <a:prstDash val="solid"/>
            <a:miter/>
            <a:headEnd len="med" w="med" type="none"/>
            <a:tailEnd len="med" w="med" type="none"/>
          </a:ln>
        </p:spPr>
      </p:cxn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472" name="Shape 47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473" name="Shape 473"/>
          <p:cNvSpPr txBox="1"/>
          <p:nvPr>
            <p:ph type="title"/>
          </p:nvPr>
        </p:nvSpPr>
        <p:spPr>
          <a:xfrm>
            <a:off x="1295400" y="1143000"/>
            <a:ext cx="5805486" cy="474661"/>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Sandwich Testing</a:t>
            </a:r>
          </a:p>
        </p:txBody>
      </p:sp>
      <p:sp>
        <p:nvSpPr>
          <p:cNvPr id="474" name="Shape 474"/>
          <p:cNvSpPr/>
          <p:nvPr/>
        </p:nvSpPr>
        <p:spPr>
          <a:xfrm>
            <a:off x="2173286" y="3702050"/>
            <a:ext cx="2020886" cy="2416174"/>
          </a:xfrm>
          <a:custGeom>
            <a:pathLst>
              <a:path extrusionOk="0" h="1352" w="1272">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dk2"/>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75" name="Shape 475"/>
          <p:cNvSpPr txBox="1"/>
          <p:nvPr/>
        </p:nvSpPr>
        <p:spPr>
          <a:xfrm>
            <a:off x="4344987" y="1873250"/>
            <a:ext cx="685799" cy="542925"/>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76" name="Shape 476"/>
          <p:cNvSpPr txBox="1"/>
          <p:nvPr/>
        </p:nvSpPr>
        <p:spPr>
          <a:xfrm>
            <a:off x="3582987" y="2959100"/>
            <a:ext cx="685799" cy="542925"/>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77" name="Shape 477"/>
          <p:cNvSpPr txBox="1"/>
          <p:nvPr/>
        </p:nvSpPr>
        <p:spPr>
          <a:xfrm>
            <a:off x="2833686" y="4059237"/>
            <a:ext cx="685799" cy="542925"/>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78" name="Shape 478"/>
          <p:cNvSpPr txBox="1"/>
          <p:nvPr/>
        </p:nvSpPr>
        <p:spPr>
          <a:xfrm>
            <a:off x="2351086" y="5145087"/>
            <a:ext cx="685799" cy="542925"/>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79" name="Shape 479"/>
          <p:cNvSpPr txBox="1"/>
          <p:nvPr/>
        </p:nvSpPr>
        <p:spPr>
          <a:xfrm>
            <a:off x="3252786" y="5145087"/>
            <a:ext cx="685799" cy="542925"/>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80" name="Shape 480"/>
          <p:cNvSpPr txBox="1"/>
          <p:nvPr/>
        </p:nvSpPr>
        <p:spPr>
          <a:xfrm>
            <a:off x="4446587" y="2959100"/>
            <a:ext cx="685799" cy="542925"/>
          </a:xfrm>
          <a:prstGeom prst="rect">
            <a:avLst/>
          </a:prstGeom>
          <a:solidFill>
            <a:srgbClr val="00AE00"/>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81" name="Shape 481"/>
          <p:cNvSpPr txBox="1"/>
          <p:nvPr/>
        </p:nvSpPr>
        <p:spPr>
          <a:xfrm>
            <a:off x="5310187" y="2959100"/>
            <a:ext cx="685799" cy="542925"/>
          </a:xfrm>
          <a:prstGeom prst="rect">
            <a:avLst/>
          </a:prstGeom>
          <a:solidFill>
            <a:srgbClr val="00AE00"/>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cxnSp>
        <p:nvCxnSpPr>
          <p:cNvPr id="482" name="Shape 482"/>
          <p:cNvCxnSpPr/>
          <p:nvPr/>
        </p:nvCxnSpPr>
        <p:spPr>
          <a:xfrm flipH="1">
            <a:off x="2668586" y="4616450"/>
            <a:ext cx="520700" cy="528637"/>
          </a:xfrm>
          <a:prstGeom prst="straightConnector1">
            <a:avLst/>
          </a:prstGeom>
          <a:noFill/>
          <a:ln cap="flat" cmpd="sng" w="25400">
            <a:solidFill>
              <a:srgbClr val="000000"/>
            </a:solidFill>
            <a:prstDash val="solid"/>
            <a:miter/>
            <a:headEnd len="med" w="med" type="none"/>
            <a:tailEnd len="med" w="med" type="none"/>
          </a:ln>
        </p:spPr>
      </p:cxnSp>
      <p:cxnSp>
        <p:nvCxnSpPr>
          <p:cNvPr id="483" name="Shape 483"/>
          <p:cNvCxnSpPr/>
          <p:nvPr/>
        </p:nvCxnSpPr>
        <p:spPr>
          <a:xfrm>
            <a:off x="3163886" y="4616450"/>
            <a:ext cx="444500" cy="542925"/>
          </a:xfrm>
          <a:prstGeom prst="straightConnector1">
            <a:avLst/>
          </a:prstGeom>
          <a:noFill/>
          <a:ln cap="flat" cmpd="sng" w="25400">
            <a:solidFill>
              <a:srgbClr val="000000"/>
            </a:solidFill>
            <a:prstDash val="solid"/>
            <a:miter/>
            <a:headEnd len="med" w="med" type="none"/>
            <a:tailEnd len="med" w="med" type="none"/>
          </a:ln>
        </p:spPr>
      </p:cxnSp>
      <p:cxnSp>
        <p:nvCxnSpPr>
          <p:cNvPr id="484" name="Shape 484"/>
          <p:cNvCxnSpPr/>
          <p:nvPr/>
        </p:nvCxnSpPr>
        <p:spPr>
          <a:xfrm>
            <a:off x="4713287" y="2430461"/>
            <a:ext cx="38099" cy="528637"/>
          </a:xfrm>
          <a:prstGeom prst="straightConnector1">
            <a:avLst/>
          </a:prstGeom>
          <a:noFill/>
          <a:ln cap="flat" cmpd="sng" w="25400">
            <a:solidFill>
              <a:schemeClr val="dk1"/>
            </a:solidFill>
            <a:prstDash val="solid"/>
            <a:miter/>
            <a:headEnd len="med" w="med" type="none"/>
            <a:tailEnd len="med" w="med" type="none"/>
          </a:ln>
        </p:spPr>
      </p:cxnSp>
      <p:cxnSp>
        <p:nvCxnSpPr>
          <p:cNvPr id="485" name="Shape 485"/>
          <p:cNvCxnSpPr/>
          <p:nvPr/>
        </p:nvCxnSpPr>
        <p:spPr>
          <a:xfrm>
            <a:off x="4687887" y="2459036"/>
            <a:ext cx="977899" cy="485775"/>
          </a:xfrm>
          <a:prstGeom prst="straightConnector1">
            <a:avLst/>
          </a:prstGeom>
          <a:noFill/>
          <a:ln cap="flat" cmpd="sng" w="25400">
            <a:solidFill>
              <a:schemeClr val="dk1"/>
            </a:solidFill>
            <a:prstDash val="solid"/>
            <a:miter/>
            <a:headEnd len="med" w="med" type="none"/>
            <a:tailEnd len="med" w="med" type="none"/>
          </a:ln>
        </p:spPr>
      </p:cxnSp>
      <p:sp>
        <p:nvSpPr>
          <p:cNvPr id="486" name="Shape 486"/>
          <p:cNvSpPr txBox="1"/>
          <p:nvPr/>
        </p:nvSpPr>
        <p:spPr>
          <a:xfrm>
            <a:off x="5499100" y="2090736"/>
            <a:ext cx="2047874"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Top modules are</a:t>
            </a:r>
          </a:p>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tested with stubs</a:t>
            </a:r>
          </a:p>
        </p:txBody>
      </p:sp>
      <p:sp>
        <p:nvSpPr>
          <p:cNvPr id="487" name="Shape 487"/>
          <p:cNvSpPr txBox="1"/>
          <p:nvPr/>
        </p:nvSpPr>
        <p:spPr>
          <a:xfrm>
            <a:off x="4165600" y="4705350"/>
            <a:ext cx="39020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Worker modules are grouped into </a:t>
            </a:r>
          </a:p>
        </p:txBody>
      </p:sp>
      <p:sp>
        <p:nvSpPr>
          <p:cNvPr id="488" name="Shape 488"/>
          <p:cNvSpPr txBox="1"/>
          <p:nvPr/>
        </p:nvSpPr>
        <p:spPr>
          <a:xfrm>
            <a:off x="4165600" y="4962525"/>
            <a:ext cx="24923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builds and integrated</a:t>
            </a:r>
          </a:p>
        </p:txBody>
      </p:sp>
      <p:sp>
        <p:nvSpPr>
          <p:cNvPr id="489" name="Shape 489"/>
          <p:cNvSpPr txBox="1"/>
          <p:nvPr/>
        </p:nvSpPr>
        <p:spPr>
          <a:xfrm>
            <a:off x="4572000" y="1905000"/>
            <a:ext cx="3460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A</a:t>
            </a:r>
          </a:p>
        </p:txBody>
      </p:sp>
      <p:sp>
        <p:nvSpPr>
          <p:cNvPr id="490" name="Shape 490"/>
          <p:cNvSpPr txBox="1"/>
          <p:nvPr/>
        </p:nvSpPr>
        <p:spPr>
          <a:xfrm>
            <a:off x="3784600" y="3048000"/>
            <a:ext cx="3460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B</a:t>
            </a:r>
          </a:p>
        </p:txBody>
      </p:sp>
      <p:sp>
        <p:nvSpPr>
          <p:cNvPr id="491" name="Shape 491"/>
          <p:cNvSpPr txBox="1"/>
          <p:nvPr/>
        </p:nvSpPr>
        <p:spPr>
          <a:xfrm>
            <a:off x="3060700" y="4148137"/>
            <a:ext cx="3460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C</a:t>
            </a:r>
          </a:p>
        </p:txBody>
      </p:sp>
      <p:sp>
        <p:nvSpPr>
          <p:cNvPr id="492" name="Shape 492"/>
          <p:cNvSpPr txBox="1"/>
          <p:nvPr/>
        </p:nvSpPr>
        <p:spPr>
          <a:xfrm>
            <a:off x="2527300" y="5191125"/>
            <a:ext cx="3460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D</a:t>
            </a:r>
          </a:p>
        </p:txBody>
      </p:sp>
      <p:sp>
        <p:nvSpPr>
          <p:cNvPr id="493" name="Shape 493"/>
          <p:cNvSpPr txBox="1"/>
          <p:nvPr/>
        </p:nvSpPr>
        <p:spPr>
          <a:xfrm>
            <a:off x="3454400" y="5191125"/>
            <a:ext cx="3333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E</a:t>
            </a:r>
          </a:p>
        </p:txBody>
      </p:sp>
      <p:sp>
        <p:nvSpPr>
          <p:cNvPr id="494" name="Shape 494"/>
          <p:cNvSpPr txBox="1"/>
          <p:nvPr/>
        </p:nvSpPr>
        <p:spPr>
          <a:xfrm>
            <a:off x="4648200" y="3062286"/>
            <a:ext cx="3206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F</a:t>
            </a:r>
          </a:p>
        </p:txBody>
      </p:sp>
      <p:sp>
        <p:nvSpPr>
          <p:cNvPr id="495" name="Shape 495"/>
          <p:cNvSpPr txBox="1"/>
          <p:nvPr/>
        </p:nvSpPr>
        <p:spPr>
          <a:xfrm>
            <a:off x="5473700" y="3062286"/>
            <a:ext cx="3587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1800" u="none" cap="none" strike="noStrike">
                <a:solidFill>
                  <a:schemeClr val="lt1"/>
                </a:solidFill>
                <a:latin typeface="Helvetica Neue"/>
                <a:ea typeface="Helvetica Neue"/>
                <a:cs typeface="Helvetica Neue"/>
                <a:sym typeface="Helvetica Neue"/>
              </a:rPr>
              <a:t>G</a:t>
            </a:r>
          </a:p>
        </p:txBody>
      </p:sp>
      <p:sp>
        <p:nvSpPr>
          <p:cNvPr id="496" name="Shape 496"/>
          <p:cNvSpPr txBox="1"/>
          <p:nvPr/>
        </p:nvSpPr>
        <p:spPr>
          <a:xfrm>
            <a:off x="4114800" y="5791200"/>
            <a:ext cx="1181100"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cluster</a:t>
            </a:r>
          </a:p>
        </p:txBody>
      </p:sp>
      <p:cxnSp>
        <p:nvCxnSpPr>
          <p:cNvPr id="497" name="Shape 497"/>
          <p:cNvCxnSpPr/>
          <p:nvPr/>
        </p:nvCxnSpPr>
        <p:spPr>
          <a:xfrm flipH="1">
            <a:off x="4065587" y="2459036"/>
            <a:ext cx="609599" cy="471487"/>
          </a:xfrm>
          <a:prstGeom prst="straightConnector1">
            <a:avLst/>
          </a:prstGeom>
          <a:noFill/>
          <a:ln cap="flat" cmpd="sng" w="25400">
            <a:solidFill>
              <a:schemeClr val="dk1"/>
            </a:solidFill>
            <a:prstDash val="solid"/>
            <a:miter/>
            <a:headEnd len="med" w="med" type="none"/>
            <a:tailEnd len="lg" w="lg" type="triangle"/>
          </a:ln>
        </p:spPr>
      </p:cxnSp>
      <p:cxnSp>
        <p:nvCxnSpPr>
          <p:cNvPr id="498" name="Shape 498"/>
          <p:cNvCxnSpPr/>
          <p:nvPr/>
        </p:nvCxnSpPr>
        <p:spPr>
          <a:xfrm flipH="1" rot="10800000">
            <a:off x="3265486" y="3516312"/>
            <a:ext cx="546099" cy="542925"/>
          </a:xfrm>
          <a:prstGeom prst="straightConnector1">
            <a:avLst/>
          </a:prstGeom>
          <a:noFill/>
          <a:ln cap="flat" cmpd="sng" w="25400">
            <a:solidFill>
              <a:schemeClr val="dk1"/>
            </a:solidFill>
            <a:prstDash val="solid"/>
            <a:miter/>
            <a:headEnd len="med" w="med" type="none"/>
            <a:tailEnd len="lg" w="lg" type="triangle"/>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x="0" y="0"/>
          <a:ext cx="0" cy="0"/>
          <a:chOff x="0" y="0"/>
          <a:chExt cx="0" cy="0"/>
        </a:xfrm>
      </p:grpSpPr>
      <p:sp>
        <p:nvSpPr>
          <p:cNvPr id="503" name="Shape 503"/>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504" name="Shape 50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505" name="Shape 505"/>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Regression Testing</a:t>
            </a:r>
          </a:p>
        </p:txBody>
      </p:sp>
      <p:sp>
        <p:nvSpPr>
          <p:cNvPr id="506" name="Shape 506"/>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1" lang="en-US" sz="2000" u="none" cap="none" strike="noStrike">
                <a:solidFill>
                  <a:schemeClr val="folHlink"/>
                </a:solidFill>
                <a:latin typeface="Quattrocento"/>
                <a:ea typeface="Quattrocento"/>
                <a:cs typeface="Quattrocento"/>
                <a:sym typeface="Quattrocento"/>
              </a:rPr>
              <a:t>Regression testing</a:t>
            </a:r>
            <a:r>
              <a:rPr b="0" i="0" lang="en-US" sz="2000" u="none" cap="none" strike="noStrike">
                <a:solidFill>
                  <a:schemeClr val="dk1"/>
                </a:solidFill>
                <a:latin typeface="Quattrocento"/>
                <a:ea typeface="Quattrocento"/>
                <a:cs typeface="Quattrocento"/>
                <a:sym typeface="Quattrocento"/>
              </a:rPr>
              <a:t> is the re-execution of some subset of tests that have already been conducted to ensure that changes have not propagated unintended side effects</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Whenever software is corrected, some aspect of the software configuration (the program, its documentation, or the data that support it) is changed.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Regression testing helps to ensure that changes (due to testing or for other reasons) do not introduce unintended behavior or additional errors.</a:t>
            </a:r>
          </a:p>
          <a:p>
            <a:pPr indent="-342900" lvl="0" marL="342900" marR="0" rtl="0" algn="l">
              <a:lnSpc>
                <a:spcPct val="90000"/>
              </a:lnSpc>
              <a:spcBef>
                <a:spcPts val="9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Regression testing may be conducted manually, by re-executing a subset of all test cases or using automated capture/playback tools.</a:t>
            </a:r>
          </a:p>
          <a:p>
            <a:pPr indent="-342900" lvl="0" marL="342900" marR="0" rtl="0" algn="l">
              <a:spcBef>
                <a:spcPts val="400"/>
              </a:spcBef>
              <a:spcAft>
                <a:spcPts val="0"/>
              </a:spcAft>
              <a:buClr>
                <a:schemeClr val="folHlink"/>
              </a:buClr>
              <a:buSzPct val="75000"/>
              <a:buFont typeface="Noto Symbol"/>
              <a:buNone/>
            </a:pPr>
            <a:r>
              <a:t/>
            </a:r>
            <a:endParaRPr b="0" i="0" sz="2000" u="none" cap="none" strike="noStrike">
              <a:solidFill>
                <a:schemeClr val="dk1"/>
              </a:solidFill>
              <a:latin typeface="Quattrocento"/>
              <a:ea typeface="Quattrocento"/>
              <a:cs typeface="Quattrocento"/>
              <a:sym typeface="Quattrocento"/>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512" name="Shape 51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513" name="Shape 513"/>
          <p:cNvSpPr txBox="1"/>
          <p:nvPr>
            <p:ph type="title"/>
          </p:nvPr>
        </p:nvSpPr>
        <p:spPr>
          <a:xfrm>
            <a:off x="1219200" y="990600"/>
            <a:ext cx="4184649" cy="6857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Smoke Testing</a:t>
            </a:r>
          </a:p>
        </p:txBody>
      </p:sp>
      <p:sp>
        <p:nvSpPr>
          <p:cNvPr id="514" name="Shape 514"/>
          <p:cNvSpPr txBox="1"/>
          <p:nvPr>
            <p:ph idx="1" type="body"/>
          </p:nvPr>
        </p:nvSpPr>
        <p:spPr>
          <a:xfrm>
            <a:off x="1981200" y="1905000"/>
            <a:ext cx="7162799" cy="41148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A common approach for creating “daily builds” for product software</a:t>
            </a:r>
          </a:p>
          <a:p>
            <a:pPr indent="-342900" lvl="0" marL="342900" marR="0" rtl="0" algn="l">
              <a:lnSpc>
                <a:spcPct val="9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Smoke testing steps:</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Software components that have been translated into code are integrated into a “build.” </a:t>
            </a:r>
          </a:p>
          <a:p>
            <a:pPr indent="-228600" lvl="2" marL="1143000" marR="0" rtl="0" algn="l">
              <a:lnSpc>
                <a:spcPct val="90000"/>
              </a:lnSpc>
              <a:spcBef>
                <a:spcPts val="300"/>
              </a:spcBef>
              <a:spcAft>
                <a:spcPts val="0"/>
              </a:spcAft>
              <a:buClr>
                <a:schemeClr val="dk2"/>
              </a:buClr>
              <a:buSzPct val="100000"/>
              <a:buFont typeface="Helvetica Neue"/>
              <a:buChar char="•"/>
            </a:pPr>
            <a:r>
              <a:rPr b="0" i="0" lang="en-US" sz="1400" u="none" cap="none" strike="noStrike">
                <a:solidFill>
                  <a:schemeClr val="dk1"/>
                </a:solidFill>
                <a:latin typeface="Helvetica Neue"/>
                <a:ea typeface="Helvetica Neue"/>
                <a:cs typeface="Helvetica Neue"/>
                <a:sym typeface="Helvetica Neue"/>
              </a:rPr>
              <a:t>A build includes all data files, libraries, reusable modules, and engineered components that are required to implement one or more product functions.</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A series of tests is designed to expose errors that will keep the build from properly performing its function. </a:t>
            </a:r>
          </a:p>
          <a:p>
            <a:pPr indent="-228600" lvl="2" marL="1143000" marR="0" rtl="0" algn="l">
              <a:lnSpc>
                <a:spcPct val="90000"/>
              </a:lnSpc>
              <a:spcBef>
                <a:spcPts val="280"/>
              </a:spcBef>
              <a:spcAft>
                <a:spcPts val="0"/>
              </a:spcAft>
              <a:buClr>
                <a:schemeClr val="dk2"/>
              </a:buClr>
              <a:buSzPct val="100000"/>
              <a:buFont typeface="Helvetica Neue"/>
              <a:buChar char="•"/>
            </a:pPr>
            <a:r>
              <a:rPr b="0" i="0" lang="en-US" sz="1400" u="none" cap="none" strike="noStrike">
                <a:solidFill>
                  <a:schemeClr val="dk1"/>
                </a:solidFill>
                <a:latin typeface="Helvetica Neue"/>
                <a:ea typeface="Helvetica Neue"/>
                <a:cs typeface="Helvetica Neue"/>
                <a:sym typeface="Helvetica Neue"/>
              </a:rPr>
              <a:t>The intent should be to uncover “show stopper” errors that have the highest likelihood of throwing the software project behind schedule.</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The build is integrated with other builds and the entire product (in its current form) is smoke tested daily. </a:t>
            </a:r>
          </a:p>
          <a:p>
            <a:pPr indent="-228600" lvl="2" marL="1143000" marR="0" rtl="0" algn="l">
              <a:lnSpc>
                <a:spcPct val="90000"/>
              </a:lnSpc>
              <a:spcBef>
                <a:spcPts val="280"/>
              </a:spcBef>
              <a:spcAft>
                <a:spcPts val="0"/>
              </a:spcAft>
              <a:buClr>
                <a:schemeClr val="dk2"/>
              </a:buClr>
              <a:buSzPct val="100000"/>
              <a:buFont typeface="Helvetica Neue"/>
              <a:buChar char="•"/>
            </a:pPr>
            <a:r>
              <a:rPr b="0" i="0" lang="en-US" sz="1400" u="none" cap="none" strike="noStrike">
                <a:solidFill>
                  <a:schemeClr val="dk1"/>
                </a:solidFill>
                <a:latin typeface="Helvetica Neue"/>
                <a:ea typeface="Helvetica Neue"/>
                <a:cs typeface="Helvetica Neue"/>
                <a:sym typeface="Helvetica Neue"/>
              </a:rPr>
              <a:t>The integration approach may be top down or bottom up.</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520" name="Shape 52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521" name="Shape 521"/>
          <p:cNvSpPr txBox="1"/>
          <p:nvPr>
            <p:ph type="title"/>
          </p:nvPr>
        </p:nvSpPr>
        <p:spPr>
          <a:xfrm>
            <a:off x="1219200" y="990600"/>
            <a:ext cx="6248399" cy="6857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General Testing Criteria</a:t>
            </a:r>
          </a:p>
        </p:txBody>
      </p:sp>
      <p:sp>
        <p:nvSpPr>
          <p:cNvPr id="522" name="Shape 522"/>
          <p:cNvSpPr txBox="1"/>
          <p:nvPr>
            <p:ph idx="1" type="body"/>
          </p:nvPr>
        </p:nvSpPr>
        <p:spPr>
          <a:xfrm>
            <a:off x="1981200" y="1905000"/>
            <a:ext cx="7162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1800" u="none" cap="none" strike="noStrike">
                <a:solidFill>
                  <a:srgbClr val="FF0000"/>
                </a:solidFill>
                <a:latin typeface="Helvetica Neue"/>
                <a:ea typeface="Helvetica Neue"/>
                <a:cs typeface="Helvetica Neue"/>
                <a:sym typeface="Helvetica Neue"/>
              </a:rPr>
              <a:t>Interface integrity </a:t>
            </a:r>
            <a:r>
              <a:rPr b="0" i="0" lang="en-US" sz="1800" u="none" cap="none" strike="noStrike">
                <a:solidFill>
                  <a:schemeClr val="dk1"/>
                </a:solidFill>
                <a:latin typeface="Helvetica Neue"/>
                <a:ea typeface="Helvetica Neue"/>
                <a:cs typeface="Helvetica Neue"/>
                <a:sym typeface="Helvetica Neue"/>
              </a:rPr>
              <a:t>– internal and external module interfaces are tested as each module or cluster is added to the software</a:t>
            </a:r>
          </a:p>
          <a:p>
            <a:pPr indent="-342900" lvl="0" marL="342900" marR="0" rtl="0" algn="l">
              <a:lnSpc>
                <a:spcPct val="100000"/>
              </a:lnSpc>
              <a:spcBef>
                <a:spcPts val="360"/>
              </a:spcBef>
              <a:spcAft>
                <a:spcPts val="0"/>
              </a:spcAft>
              <a:buClr>
                <a:schemeClr val="folHlink"/>
              </a:buClr>
              <a:buSzPct val="25000"/>
              <a:buFont typeface="Noto Symbo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rgbClr val="FF0000"/>
                </a:solidFill>
                <a:latin typeface="Helvetica Neue"/>
                <a:ea typeface="Helvetica Neue"/>
                <a:cs typeface="Helvetica Neue"/>
                <a:sym typeface="Helvetica Neue"/>
              </a:rPr>
              <a:t>Functional validity </a:t>
            </a:r>
            <a:r>
              <a:rPr b="0" i="0" lang="en-US" sz="1800" u="none" cap="none" strike="noStrike">
                <a:solidFill>
                  <a:schemeClr val="dk1"/>
                </a:solidFill>
                <a:latin typeface="Helvetica Neue"/>
                <a:ea typeface="Helvetica Neue"/>
                <a:cs typeface="Helvetica Neue"/>
                <a:sym typeface="Helvetica Neue"/>
              </a:rPr>
              <a:t>– test to uncover functional defects in the software</a:t>
            </a:r>
          </a:p>
          <a:p>
            <a:pPr indent="-342900" lvl="0" marL="342900" marR="0" rtl="0" algn="l">
              <a:lnSpc>
                <a:spcPct val="100000"/>
              </a:lnSpc>
              <a:spcBef>
                <a:spcPts val="360"/>
              </a:spcBef>
              <a:spcAft>
                <a:spcPts val="0"/>
              </a:spcAft>
              <a:buClr>
                <a:schemeClr val="folHlink"/>
              </a:buClr>
              <a:buSzPct val="25000"/>
              <a:buFont typeface="Noto Symbo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rgbClr val="FF0000"/>
                </a:solidFill>
                <a:latin typeface="Helvetica Neue"/>
                <a:ea typeface="Helvetica Neue"/>
                <a:cs typeface="Helvetica Neue"/>
                <a:sym typeface="Helvetica Neue"/>
              </a:rPr>
              <a:t>Information content </a:t>
            </a:r>
            <a:r>
              <a:rPr b="0" i="0" lang="en-US" sz="1800" u="none" cap="none" strike="noStrike">
                <a:solidFill>
                  <a:schemeClr val="dk1"/>
                </a:solidFill>
                <a:latin typeface="Helvetica Neue"/>
                <a:ea typeface="Helvetica Neue"/>
                <a:cs typeface="Helvetica Neue"/>
                <a:sym typeface="Helvetica Neue"/>
              </a:rPr>
              <a:t>– test for errors in local or global data structures</a:t>
            </a:r>
          </a:p>
          <a:p>
            <a:pPr indent="-342900" lvl="0" marL="342900" marR="0" rtl="0" algn="l">
              <a:lnSpc>
                <a:spcPct val="100000"/>
              </a:lnSpc>
              <a:spcBef>
                <a:spcPts val="360"/>
              </a:spcBef>
              <a:spcAft>
                <a:spcPts val="0"/>
              </a:spcAft>
              <a:buClr>
                <a:schemeClr val="folHlink"/>
              </a:buClr>
              <a:buSzPct val="25000"/>
              <a:buFont typeface="Noto Symbo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rgbClr val="FF0000"/>
                </a:solidFill>
                <a:latin typeface="Helvetica Neue"/>
                <a:ea typeface="Helvetica Neue"/>
                <a:cs typeface="Helvetica Neue"/>
                <a:sym typeface="Helvetica Neue"/>
              </a:rPr>
              <a:t>Performance</a:t>
            </a:r>
            <a:r>
              <a:rPr b="0" i="0" lang="en-US" sz="1800" u="none" cap="none" strike="noStrike">
                <a:solidFill>
                  <a:schemeClr val="dk1"/>
                </a:solidFill>
                <a:latin typeface="Helvetica Neue"/>
                <a:ea typeface="Helvetica Neue"/>
                <a:cs typeface="Helvetica Neue"/>
                <a:sym typeface="Helvetica Neue"/>
              </a:rPr>
              <a:t> – verify specified performance bounds are tested</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x="0" y="0"/>
          <a:ext cx="0" cy="0"/>
          <a:chOff x="0" y="0"/>
          <a:chExt cx="0" cy="0"/>
        </a:xfrm>
      </p:grpSpPr>
      <p:sp>
        <p:nvSpPr>
          <p:cNvPr id="527" name="Shape 527"/>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528" name="Shape 52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529" name="Shape 529"/>
          <p:cNvSpPr txBox="1"/>
          <p:nvPr>
            <p:ph type="title"/>
          </p:nvPr>
        </p:nvSpPr>
        <p:spPr>
          <a:xfrm>
            <a:off x="1295400" y="1066800"/>
            <a:ext cx="5519736" cy="660400"/>
          </a:xfrm>
          <a:prstGeom prst="rect">
            <a:avLst/>
          </a:prstGeom>
          <a:noFill/>
          <a:ln>
            <a:noFill/>
          </a:ln>
        </p:spPr>
        <p:txBody>
          <a:bodyPr anchorCtr="0" anchor="t" bIns="25400" lIns="63500" rIns="63500" tIns="254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Object-Oriented Testing</a:t>
            </a:r>
          </a:p>
        </p:txBody>
      </p:sp>
      <p:sp>
        <p:nvSpPr>
          <p:cNvPr id="530" name="Shape 530"/>
          <p:cNvSpPr txBox="1"/>
          <p:nvPr>
            <p:ph idx="1" type="body"/>
          </p:nvPr>
        </p:nvSpPr>
        <p:spPr>
          <a:xfrm>
            <a:off x="1828800" y="1905000"/>
            <a:ext cx="6934199" cy="4190999"/>
          </a:xfrm>
          <a:prstGeom prst="rect">
            <a:avLst/>
          </a:prstGeom>
          <a:noFill/>
          <a:ln>
            <a:noFill/>
          </a:ln>
        </p:spPr>
        <p:txBody>
          <a:bodyPr anchorCtr="0" anchor="t" bIns="44450" lIns="90475" rIns="90475" tIns="4445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begins by evaluating the correctness and consistency of the analysis and design models</a:t>
            </a:r>
          </a:p>
          <a:p>
            <a:pPr indent="-342900" lvl="0" marL="342900" marR="0" rtl="0" algn="l">
              <a:lnSpc>
                <a:spcPct val="9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testing strategy changes</a:t>
            </a:r>
          </a:p>
          <a:p>
            <a:pPr indent="-285750" lvl="1" marL="742950" marR="0" rtl="0" algn="l">
              <a:lnSpc>
                <a:spcPct val="9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the concept of the ‘unit’ broadens due to encapsulation</a:t>
            </a:r>
          </a:p>
          <a:p>
            <a:pPr indent="-285750" lvl="1" marL="742950" marR="0" rtl="0" algn="l">
              <a:lnSpc>
                <a:spcPct val="9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integration focuses on classes and their execution across a ‘thread’ or in the context of a usage scenario</a:t>
            </a:r>
          </a:p>
          <a:p>
            <a:pPr indent="-285750" lvl="1" marL="742950" marR="0" rtl="0" algn="l">
              <a:lnSpc>
                <a:spcPct val="9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validation uses conventional black box methods</a:t>
            </a:r>
          </a:p>
          <a:p>
            <a:pPr indent="-342900" lvl="0" marL="342900" marR="0" rtl="0" algn="l">
              <a:lnSpc>
                <a:spcPct val="9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test case design draws on conventional methods, but also encompasses special features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29" name="Shape 22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30" name="Shape 230"/>
          <p:cNvSpPr txBox="1"/>
          <p:nvPr>
            <p:ph type="title"/>
          </p:nvPr>
        </p:nvSpPr>
        <p:spPr>
          <a:xfrm>
            <a:off x="1219200" y="1066800"/>
            <a:ext cx="5305425" cy="506412"/>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What Testing Shows</a:t>
            </a:r>
          </a:p>
        </p:txBody>
      </p:sp>
      <p:pic>
        <p:nvPicPr>
          <p:cNvPr id="231" name="Shape 231"/>
          <p:cNvPicPr preferRelativeResize="0"/>
          <p:nvPr/>
        </p:nvPicPr>
        <p:blipFill rotWithShape="1">
          <a:blip r:embed="rId3">
            <a:alphaModFix/>
          </a:blip>
          <a:srcRect b="0" l="0" r="0" t="0"/>
          <a:stretch/>
        </p:blipFill>
        <p:spPr>
          <a:xfrm>
            <a:off x="1905000" y="1828800"/>
            <a:ext cx="5600699" cy="4297361"/>
          </a:xfrm>
          <a:prstGeom prst="rect">
            <a:avLst/>
          </a:prstGeom>
          <a:noFill/>
          <a:ln>
            <a:noFill/>
          </a:ln>
        </p:spPr>
      </p:pic>
      <p:sp>
        <p:nvSpPr>
          <p:cNvPr id="232" name="Shape 232"/>
          <p:cNvSpPr txBox="1"/>
          <p:nvPr/>
        </p:nvSpPr>
        <p:spPr>
          <a:xfrm>
            <a:off x="2895600" y="1828800"/>
            <a:ext cx="1062037"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errors</a:t>
            </a:r>
          </a:p>
        </p:txBody>
      </p:sp>
      <p:sp>
        <p:nvSpPr>
          <p:cNvPr id="233" name="Shape 233"/>
          <p:cNvSpPr txBox="1"/>
          <p:nvPr/>
        </p:nvSpPr>
        <p:spPr>
          <a:xfrm>
            <a:off x="3962400" y="2438400"/>
            <a:ext cx="4110036"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requirements conformance</a:t>
            </a:r>
          </a:p>
        </p:txBody>
      </p:sp>
      <p:sp>
        <p:nvSpPr>
          <p:cNvPr id="234" name="Shape 234"/>
          <p:cNvSpPr txBox="1"/>
          <p:nvPr/>
        </p:nvSpPr>
        <p:spPr>
          <a:xfrm>
            <a:off x="5562600" y="3200400"/>
            <a:ext cx="2027236"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performance</a:t>
            </a:r>
          </a:p>
        </p:txBody>
      </p:sp>
      <p:sp>
        <p:nvSpPr>
          <p:cNvPr id="235" name="Shape 235"/>
          <p:cNvSpPr txBox="1"/>
          <p:nvPr/>
        </p:nvSpPr>
        <p:spPr>
          <a:xfrm>
            <a:off x="6705600" y="4876800"/>
            <a:ext cx="2060575" cy="638174"/>
          </a:xfrm>
          <a:prstGeom prst="rect">
            <a:avLst/>
          </a:prstGeom>
          <a:noFill/>
          <a:ln>
            <a:noFill/>
          </a:ln>
        </p:spPr>
        <p:txBody>
          <a:bodyPr anchorCtr="0" anchor="t" bIns="44450" lIns="90475" rIns="90475" tIns="44450">
            <a:noAutofit/>
          </a:bodyPr>
          <a:lstStyle/>
          <a:p>
            <a:pPr indent="0" lvl="0" marL="0" marR="0" rtl="0" algn="ctr">
              <a:lnSpc>
                <a:spcPct val="75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an indication</a:t>
            </a:r>
          </a:p>
          <a:p>
            <a:pPr indent="0" lvl="0" marL="0" marR="0" rtl="0" algn="ctr">
              <a:lnSpc>
                <a:spcPct val="75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of quality</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x="0" y="0"/>
          <a:ext cx="0" cy="0"/>
          <a:chOff x="0" y="0"/>
          <a:chExt cx="0" cy="0"/>
        </a:xfrm>
      </p:grpSpPr>
      <p:sp>
        <p:nvSpPr>
          <p:cNvPr id="535" name="Shape 535"/>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536" name="Shape 53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537" name="Shape 537"/>
          <p:cNvSpPr txBox="1"/>
          <p:nvPr>
            <p:ph type="title"/>
          </p:nvPr>
        </p:nvSpPr>
        <p:spPr>
          <a:xfrm>
            <a:off x="1295400" y="1066800"/>
            <a:ext cx="6870700" cy="600075"/>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3600" u="none" cap="none" strike="noStrike">
                <a:solidFill>
                  <a:schemeClr val="dk2"/>
                </a:solidFill>
                <a:latin typeface="Helvetica Neue"/>
                <a:ea typeface="Helvetica Neue"/>
                <a:cs typeface="Helvetica Neue"/>
                <a:sym typeface="Helvetica Neue"/>
              </a:rPr>
              <a:t>Broadening the View of “Testing”</a:t>
            </a:r>
          </a:p>
        </p:txBody>
      </p:sp>
      <p:sp>
        <p:nvSpPr>
          <p:cNvPr id="538" name="Shape 538"/>
          <p:cNvSpPr txBox="1"/>
          <p:nvPr/>
        </p:nvSpPr>
        <p:spPr>
          <a:xfrm>
            <a:off x="1828800" y="1981200"/>
            <a:ext cx="6475411" cy="412908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2400" u="none" cap="none" strike="noStrike">
                <a:solidFill>
                  <a:schemeClr val="dk1"/>
                </a:solidFill>
                <a:latin typeface="Times New Roman"/>
                <a:ea typeface="Times New Roman"/>
                <a:cs typeface="Times New Roman"/>
                <a:sym typeface="Times New Roman"/>
              </a:rPr>
              <a:t>It can be argued that the review of OO analysis and design models is especially useful because the same semantic constructs (e.g., classes, attributes, operations, messages) appear at the analysis, design, and code level. Therefore, a problem in the definition of class attributes that is uncovered during analysis will circumvent side effects that might occur if the problem were not discovered until design or code (or even the next iteration of analysis). </a:t>
            </a:r>
          </a:p>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2" name="Shape 542"/>
        <p:cNvGrpSpPr/>
        <p:nvPr/>
      </p:nvGrpSpPr>
      <p:grpSpPr>
        <a:xfrm>
          <a:off x="0" y="0"/>
          <a:ext cx="0" cy="0"/>
          <a:chOff x="0" y="0"/>
          <a:chExt cx="0" cy="0"/>
        </a:xfrm>
      </p:grpSpPr>
      <p:sp>
        <p:nvSpPr>
          <p:cNvPr id="543" name="Shape 543"/>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544" name="Shape 54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545" name="Shape 545"/>
          <p:cNvSpPr txBox="1"/>
          <p:nvPr>
            <p:ph type="title"/>
          </p:nvPr>
        </p:nvSpPr>
        <p:spPr>
          <a:xfrm>
            <a:off x="1295400" y="990600"/>
            <a:ext cx="6516687" cy="711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Testing the CRC Model</a:t>
            </a:r>
          </a:p>
        </p:txBody>
      </p:sp>
      <p:sp>
        <p:nvSpPr>
          <p:cNvPr id="546" name="Shape 546"/>
          <p:cNvSpPr txBox="1"/>
          <p:nvPr/>
        </p:nvSpPr>
        <p:spPr>
          <a:xfrm>
            <a:off x="1828800" y="1905000"/>
            <a:ext cx="7013575" cy="375443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Quattrocento"/>
              <a:buNone/>
            </a:pPr>
            <a:r>
              <a:rPr b="0" i="0" lang="en-US" sz="1800" u="none" cap="none" strike="noStrike">
                <a:solidFill>
                  <a:schemeClr val="dk1"/>
                </a:solidFill>
                <a:latin typeface="Quattrocento"/>
                <a:ea typeface="Quattrocento"/>
                <a:cs typeface="Quattrocento"/>
                <a:sym typeface="Quattrocento"/>
              </a:rPr>
              <a:t>1.  Revisit the CRC model and the object-relationship model.</a:t>
            </a:r>
          </a:p>
          <a:p>
            <a:pPr indent="0" lvl="0" marL="0" marR="0" rtl="0" algn="l">
              <a:lnSpc>
                <a:spcPct val="90000"/>
              </a:lnSpc>
              <a:spcBef>
                <a:spcPts val="900"/>
              </a:spcBef>
              <a:spcAft>
                <a:spcPts val="0"/>
              </a:spcAft>
              <a:buClr>
                <a:schemeClr val="dk1"/>
              </a:buClr>
              <a:buSzPct val="25000"/>
              <a:buFont typeface="Quattrocento"/>
              <a:buNone/>
            </a:pPr>
            <a:r>
              <a:rPr b="0" i="0" lang="en-US" sz="1800" u="none" cap="none" strike="noStrike">
                <a:solidFill>
                  <a:schemeClr val="dk1"/>
                </a:solidFill>
                <a:latin typeface="Quattrocento"/>
                <a:ea typeface="Quattrocento"/>
                <a:cs typeface="Quattrocento"/>
                <a:sym typeface="Quattrocento"/>
              </a:rPr>
              <a:t>2.  Inspect the description of each CRC index card to determine if a delegated responsibility is part of the collaborator’s definition.</a:t>
            </a:r>
          </a:p>
          <a:p>
            <a:pPr indent="0" lvl="0" marL="0" marR="0" rtl="0" algn="l">
              <a:lnSpc>
                <a:spcPct val="90000"/>
              </a:lnSpc>
              <a:spcBef>
                <a:spcPts val="900"/>
              </a:spcBef>
              <a:spcAft>
                <a:spcPts val="0"/>
              </a:spcAft>
              <a:buClr>
                <a:schemeClr val="dk1"/>
              </a:buClr>
              <a:buSzPct val="25000"/>
              <a:buFont typeface="Quattrocento"/>
              <a:buNone/>
            </a:pPr>
            <a:r>
              <a:rPr b="0" i="0" lang="en-US" sz="1800" u="none" cap="none" strike="noStrike">
                <a:solidFill>
                  <a:schemeClr val="dk1"/>
                </a:solidFill>
                <a:latin typeface="Quattrocento"/>
                <a:ea typeface="Quattrocento"/>
                <a:cs typeface="Quattrocento"/>
                <a:sym typeface="Quattrocento"/>
              </a:rPr>
              <a:t>3.  Invert the connection to ensure that each collaborator that is asked for service is receiving requests from a reasonable source.</a:t>
            </a:r>
          </a:p>
          <a:p>
            <a:pPr indent="0" lvl="0" marL="0" marR="0" rtl="0" algn="l">
              <a:lnSpc>
                <a:spcPct val="90000"/>
              </a:lnSpc>
              <a:spcBef>
                <a:spcPts val="900"/>
              </a:spcBef>
              <a:spcAft>
                <a:spcPts val="0"/>
              </a:spcAft>
              <a:buClr>
                <a:schemeClr val="dk1"/>
              </a:buClr>
              <a:buSzPct val="25000"/>
              <a:buFont typeface="Quattrocento"/>
              <a:buNone/>
            </a:pPr>
            <a:r>
              <a:rPr b="0" i="0" lang="en-US" sz="1800" u="none" cap="none" strike="noStrike">
                <a:solidFill>
                  <a:schemeClr val="dk1"/>
                </a:solidFill>
                <a:latin typeface="Quattrocento"/>
                <a:ea typeface="Quattrocento"/>
                <a:cs typeface="Quattrocento"/>
                <a:sym typeface="Quattrocento"/>
              </a:rPr>
              <a:t>4.  Using the inverted connections examined in step 3, determine whether other classes might be required or whether responsibilities are properly grouped among the classes.</a:t>
            </a:r>
          </a:p>
          <a:p>
            <a:pPr indent="0" lvl="0" marL="0" marR="0" rtl="0" algn="l">
              <a:lnSpc>
                <a:spcPct val="90000"/>
              </a:lnSpc>
              <a:spcBef>
                <a:spcPts val="900"/>
              </a:spcBef>
              <a:spcAft>
                <a:spcPts val="0"/>
              </a:spcAft>
              <a:buClr>
                <a:schemeClr val="dk1"/>
              </a:buClr>
              <a:buSzPct val="25000"/>
              <a:buFont typeface="Quattrocento"/>
              <a:buNone/>
            </a:pPr>
            <a:r>
              <a:rPr b="0" i="0" lang="en-US" sz="1800" u="none" cap="none" strike="noStrike">
                <a:solidFill>
                  <a:schemeClr val="dk1"/>
                </a:solidFill>
                <a:latin typeface="Quattrocento"/>
                <a:ea typeface="Quattrocento"/>
                <a:cs typeface="Quattrocento"/>
                <a:sym typeface="Quattrocento"/>
              </a:rPr>
              <a:t>5.  Determine whether widely requested responsibilities might be combined into a single responsibility.</a:t>
            </a:r>
          </a:p>
          <a:p>
            <a:pPr indent="0" lvl="0" marL="0" marR="0" rtl="0" algn="l">
              <a:lnSpc>
                <a:spcPct val="90000"/>
              </a:lnSpc>
              <a:spcBef>
                <a:spcPts val="900"/>
              </a:spcBef>
              <a:spcAft>
                <a:spcPts val="0"/>
              </a:spcAft>
              <a:buClr>
                <a:schemeClr val="dk1"/>
              </a:buClr>
              <a:buSzPct val="25000"/>
              <a:buFont typeface="Quattrocento"/>
              <a:buNone/>
            </a:pPr>
            <a:r>
              <a:rPr b="0" i="0" lang="en-US" sz="1800" u="none" cap="none" strike="noStrike">
                <a:solidFill>
                  <a:schemeClr val="dk1"/>
                </a:solidFill>
                <a:latin typeface="Quattrocento"/>
                <a:ea typeface="Quattrocento"/>
                <a:cs typeface="Quattrocento"/>
                <a:sym typeface="Quattrocento"/>
              </a:rPr>
              <a:t>6.  Steps 1 to 5 are applied iteratively to each class and through each evolution of the analysis model.</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0" name="Shape 550"/>
        <p:cNvGrpSpPr/>
        <p:nvPr/>
      </p:nvGrpSpPr>
      <p:grpSpPr>
        <a:xfrm>
          <a:off x="0" y="0"/>
          <a:ext cx="0" cy="0"/>
          <a:chOff x="0" y="0"/>
          <a:chExt cx="0" cy="0"/>
        </a:xfrm>
      </p:grpSpPr>
      <p:sp>
        <p:nvSpPr>
          <p:cNvPr id="551" name="Shape 55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552" name="Shape 55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553" name="Shape 553"/>
          <p:cNvSpPr txBox="1"/>
          <p:nvPr>
            <p:ph type="title"/>
          </p:nvPr>
        </p:nvSpPr>
        <p:spPr>
          <a:xfrm>
            <a:off x="1219200" y="990600"/>
            <a:ext cx="4757737" cy="660400"/>
          </a:xfrm>
          <a:prstGeom prst="rect">
            <a:avLst/>
          </a:prstGeom>
          <a:noFill/>
          <a:ln>
            <a:noFill/>
          </a:ln>
        </p:spPr>
        <p:txBody>
          <a:bodyPr anchorCtr="0" anchor="t" bIns="25400" lIns="63500" rIns="63500" tIns="254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OO Testing Strategy</a:t>
            </a:r>
          </a:p>
        </p:txBody>
      </p:sp>
      <p:sp>
        <p:nvSpPr>
          <p:cNvPr id="554" name="Shape 554"/>
          <p:cNvSpPr txBox="1"/>
          <p:nvPr>
            <p:ph idx="1" type="body"/>
          </p:nvPr>
        </p:nvSpPr>
        <p:spPr>
          <a:xfrm>
            <a:off x="1809750" y="1828800"/>
            <a:ext cx="6496049" cy="4497387"/>
          </a:xfrm>
          <a:prstGeom prst="rect">
            <a:avLst/>
          </a:prstGeom>
          <a:noFill/>
          <a:ln>
            <a:noFill/>
          </a:ln>
        </p:spPr>
        <p:txBody>
          <a:bodyPr anchorCtr="0" anchor="t" bIns="44450" lIns="90475" rIns="90475" tIns="4445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class testing is the equivalent of unit testing</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operations within the class are tested</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the state behavior of the class is examined</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integration applied three different strategies</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thread-based testing—integrates the set of classes required to respond to one input or event</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use-based testing—integrates the set of classes required to respond to one use case</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cluster testing—integrates the set of classes required to demonstrate one collaboration</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560" name="Shape 56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561" name="Shape 561"/>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WebApp Testing - I</a:t>
            </a:r>
          </a:p>
        </p:txBody>
      </p:sp>
      <p:sp>
        <p:nvSpPr>
          <p:cNvPr id="562" name="Shape 562"/>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The content model for the WebApp is reviewed to uncover errors. </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The interface model is reviewed to ensure that all use cases can be accommodated. </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The design model for the WebApp is reviewed to uncover navigation errors. </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The user interface is tested to uncover errors in presentation and/or navigation mechanics.</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Each functional component is unit tested.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6" name="Shape 566"/>
        <p:cNvGrpSpPr/>
        <p:nvPr/>
      </p:nvGrpSpPr>
      <p:grpSpPr>
        <a:xfrm>
          <a:off x="0" y="0"/>
          <a:ext cx="0" cy="0"/>
          <a:chOff x="0" y="0"/>
          <a:chExt cx="0" cy="0"/>
        </a:xfrm>
      </p:grpSpPr>
      <p:sp>
        <p:nvSpPr>
          <p:cNvPr id="567" name="Shape 567"/>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568" name="Shape 56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569" name="Shape 569"/>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WebApp Testing - II</a:t>
            </a:r>
          </a:p>
        </p:txBody>
      </p:sp>
      <p:sp>
        <p:nvSpPr>
          <p:cNvPr id="570" name="Shape 570"/>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Navigation throughout the architecture is tested. </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The WebApp is implemented in a variety of different environmental configurations and is tested for compatibility with each configuration. </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Security tests are conducted in an attempt to exploit vulnerabilities in the WebApp or within its environment.</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Performance tests are conducted.</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The WebApp is tested by a controlled and monitored population of end-users. The results of their interaction with the system are evaluated for content and navigation errors, usability concerns, compatibility concerns, and WebApp reliability and performance.</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x="0" y="0"/>
          <a:ext cx="0" cy="0"/>
          <a:chOff x="0" y="0"/>
          <a:chExt cx="0" cy="0"/>
        </a:xfrm>
      </p:grpSpPr>
      <p:sp>
        <p:nvSpPr>
          <p:cNvPr id="575" name="Shape 575"/>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576" name="Shape 57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577" name="Shape 577"/>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MobileApp Testing</a:t>
            </a:r>
          </a:p>
        </p:txBody>
      </p:sp>
      <p:sp>
        <p:nvSpPr>
          <p:cNvPr id="578" name="Shape 578"/>
          <p:cNvSpPr txBox="1"/>
          <p:nvPr>
            <p:ph idx="1" type="body"/>
          </p:nvPr>
        </p:nvSpPr>
        <p:spPr>
          <a:xfrm>
            <a:off x="1828800" y="1905000"/>
            <a:ext cx="6934199" cy="44195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000" u="none" cap="none" strike="noStrike">
                <a:solidFill>
                  <a:srgbClr val="FF0000"/>
                </a:solidFill>
                <a:latin typeface="Helvetica Neue"/>
                <a:ea typeface="Helvetica Neue"/>
                <a:cs typeface="Helvetica Neue"/>
                <a:sym typeface="Helvetica Neue"/>
              </a:rPr>
              <a:t>User experience testing </a:t>
            </a:r>
            <a:r>
              <a:rPr b="0" i="0" lang="en-US" sz="2000" u="none" cap="none" strike="noStrike">
                <a:solidFill>
                  <a:schemeClr val="dk1"/>
                </a:solidFill>
                <a:latin typeface="Helvetica Neue"/>
                <a:ea typeface="Helvetica Neue"/>
                <a:cs typeface="Helvetica Neue"/>
                <a:sym typeface="Helvetica Neue"/>
              </a:rPr>
              <a:t>– ensuring app meets stakeholder usability and accessibility expectations</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rgbClr val="FF0000"/>
                </a:solidFill>
                <a:latin typeface="Helvetica Neue"/>
                <a:ea typeface="Helvetica Neue"/>
                <a:cs typeface="Helvetica Neue"/>
                <a:sym typeface="Helvetica Neue"/>
              </a:rPr>
              <a:t>Device compatibility testing</a:t>
            </a:r>
            <a:r>
              <a:rPr b="0" i="0" lang="en-US" sz="2000" u="none" cap="none" strike="noStrike">
                <a:solidFill>
                  <a:schemeClr val="dk1"/>
                </a:solidFill>
                <a:latin typeface="Helvetica Neue"/>
                <a:ea typeface="Helvetica Neue"/>
                <a:cs typeface="Helvetica Neue"/>
                <a:sym typeface="Helvetica Neue"/>
              </a:rPr>
              <a:t> – testing on multiple devices</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rgbClr val="FF0000"/>
                </a:solidFill>
                <a:latin typeface="Helvetica Neue"/>
                <a:ea typeface="Helvetica Neue"/>
                <a:cs typeface="Helvetica Neue"/>
                <a:sym typeface="Helvetica Neue"/>
              </a:rPr>
              <a:t>Performance testing </a:t>
            </a:r>
            <a:r>
              <a:rPr b="0" i="0" lang="en-US" sz="2000" u="none" cap="none" strike="noStrike">
                <a:solidFill>
                  <a:schemeClr val="dk1"/>
                </a:solidFill>
                <a:latin typeface="Helvetica Neue"/>
                <a:ea typeface="Helvetica Neue"/>
                <a:cs typeface="Helvetica Neue"/>
                <a:sym typeface="Helvetica Neue"/>
              </a:rPr>
              <a:t>– testing non-functional requirements </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rgbClr val="FF0000"/>
                </a:solidFill>
                <a:latin typeface="Helvetica Neue"/>
                <a:ea typeface="Helvetica Neue"/>
                <a:cs typeface="Helvetica Neue"/>
                <a:sym typeface="Helvetica Neue"/>
              </a:rPr>
              <a:t>Connectivity testing </a:t>
            </a:r>
            <a:r>
              <a:rPr b="0" i="0" lang="en-US" sz="2000" u="none" cap="none" strike="noStrike">
                <a:solidFill>
                  <a:schemeClr val="dk1"/>
                </a:solidFill>
                <a:latin typeface="Helvetica Neue"/>
                <a:ea typeface="Helvetica Neue"/>
                <a:cs typeface="Helvetica Neue"/>
                <a:sym typeface="Helvetica Neue"/>
              </a:rPr>
              <a:t>– testing ability of app to connect reliably</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rgbClr val="FF0000"/>
                </a:solidFill>
                <a:latin typeface="Helvetica Neue"/>
                <a:ea typeface="Helvetica Neue"/>
                <a:cs typeface="Helvetica Neue"/>
                <a:sym typeface="Helvetica Neue"/>
              </a:rPr>
              <a:t>Security testing </a:t>
            </a:r>
            <a:r>
              <a:rPr b="0" i="0" lang="en-US" sz="2000" u="none" cap="none" strike="noStrike">
                <a:solidFill>
                  <a:schemeClr val="dk1"/>
                </a:solidFill>
                <a:latin typeface="Helvetica Neue"/>
                <a:ea typeface="Helvetica Neue"/>
                <a:cs typeface="Helvetica Neue"/>
                <a:sym typeface="Helvetica Neue"/>
              </a:rPr>
              <a:t>– ensuring app meets stakeholder security expectations</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rgbClr val="FF0000"/>
                </a:solidFill>
                <a:latin typeface="Helvetica Neue"/>
                <a:ea typeface="Helvetica Neue"/>
                <a:cs typeface="Helvetica Neue"/>
                <a:sym typeface="Helvetica Neue"/>
              </a:rPr>
              <a:t>Testing-in-the-wild</a:t>
            </a:r>
            <a:r>
              <a:rPr b="0" i="0" lang="en-US" sz="2000" u="none" cap="none" strike="noStrike">
                <a:solidFill>
                  <a:schemeClr val="dk1"/>
                </a:solidFill>
                <a:latin typeface="Helvetica Neue"/>
                <a:ea typeface="Helvetica Neue"/>
                <a:cs typeface="Helvetica Neue"/>
                <a:sym typeface="Helvetica Neue"/>
              </a:rPr>
              <a:t> – testing app on user devices in actual user environments</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rgbClr val="FF0000"/>
                </a:solidFill>
                <a:latin typeface="Helvetica Neue"/>
                <a:ea typeface="Helvetica Neue"/>
                <a:cs typeface="Helvetica Neue"/>
                <a:sym typeface="Helvetica Neue"/>
              </a:rPr>
              <a:t>Certification testing </a:t>
            </a:r>
            <a:r>
              <a:rPr b="0" i="0" lang="en-US" sz="2000" u="none" cap="none" strike="noStrike">
                <a:solidFill>
                  <a:schemeClr val="dk1"/>
                </a:solidFill>
                <a:latin typeface="Helvetica Neue"/>
                <a:ea typeface="Helvetica Neue"/>
                <a:cs typeface="Helvetica Neue"/>
                <a:sym typeface="Helvetica Neue"/>
              </a:rPr>
              <a:t>– app meets the distribution standards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x="0" y="0"/>
          <a:ext cx="0" cy="0"/>
          <a:chOff x="0" y="0"/>
          <a:chExt cx="0" cy="0"/>
        </a:xfrm>
      </p:grpSpPr>
      <p:sp>
        <p:nvSpPr>
          <p:cNvPr id="583" name="Shape 583"/>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584" name="Shape 58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585" name="Shape 585"/>
          <p:cNvSpPr txBox="1"/>
          <p:nvPr>
            <p:ph type="title"/>
          </p:nvPr>
        </p:nvSpPr>
        <p:spPr>
          <a:xfrm>
            <a:off x="1295400" y="990600"/>
            <a:ext cx="5303836" cy="6857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High Order Testing</a:t>
            </a:r>
          </a:p>
        </p:txBody>
      </p:sp>
      <p:sp>
        <p:nvSpPr>
          <p:cNvPr id="586" name="Shape 586"/>
          <p:cNvSpPr txBox="1"/>
          <p:nvPr>
            <p:ph idx="1" type="body"/>
          </p:nvPr>
        </p:nvSpPr>
        <p:spPr>
          <a:xfrm>
            <a:off x="1905000" y="1828800"/>
            <a:ext cx="6319837" cy="41148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1400" u="none" cap="none" strike="noStrike">
                <a:solidFill>
                  <a:schemeClr val="folHlink"/>
                </a:solidFill>
                <a:latin typeface="Helvetica Neue"/>
                <a:ea typeface="Helvetica Neue"/>
                <a:cs typeface="Helvetica Neue"/>
                <a:sym typeface="Helvetica Neue"/>
              </a:rPr>
              <a:t>Validation testing</a:t>
            </a:r>
          </a:p>
          <a:p>
            <a:pPr indent="-285750" lvl="1" marL="742950" marR="0" rtl="0" algn="l">
              <a:lnSpc>
                <a:spcPct val="90000"/>
              </a:lnSpc>
              <a:spcBef>
                <a:spcPts val="240"/>
              </a:spcBef>
              <a:spcAft>
                <a:spcPts val="0"/>
              </a:spcAft>
              <a:buClr>
                <a:schemeClr val="folHlink"/>
              </a:buClr>
              <a:buSzPct val="70000"/>
              <a:buFont typeface="Noto Symbol"/>
              <a:buChar char="■"/>
            </a:pPr>
            <a:r>
              <a:rPr b="0" i="0" lang="en-US" sz="1200" u="none" cap="none" strike="noStrike">
                <a:solidFill>
                  <a:schemeClr val="dk1"/>
                </a:solidFill>
                <a:latin typeface="Helvetica Neue"/>
                <a:ea typeface="Helvetica Neue"/>
                <a:cs typeface="Helvetica Neue"/>
                <a:sym typeface="Helvetica Neue"/>
              </a:rPr>
              <a:t>Focus is on software requirements</a:t>
            </a:r>
          </a:p>
          <a:p>
            <a:pPr indent="-342900" lvl="0" marL="342900" marR="0" rtl="0" algn="l">
              <a:lnSpc>
                <a:spcPct val="90000"/>
              </a:lnSpc>
              <a:spcBef>
                <a:spcPts val="280"/>
              </a:spcBef>
              <a:spcAft>
                <a:spcPts val="0"/>
              </a:spcAft>
              <a:buClr>
                <a:schemeClr val="folHlink"/>
              </a:buClr>
              <a:buSzPct val="75000"/>
              <a:buFont typeface="Noto Symbol"/>
              <a:buChar char="■"/>
            </a:pPr>
            <a:r>
              <a:rPr b="0" i="0" lang="en-US" sz="1400" u="none" cap="none" strike="noStrike">
                <a:solidFill>
                  <a:schemeClr val="folHlink"/>
                </a:solidFill>
                <a:latin typeface="Helvetica Neue"/>
                <a:ea typeface="Helvetica Neue"/>
                <a:cs typeface="Helvetica Neue"/>
                <a:sym typeface="Helvetica Neue"/>
              </a:rPr>
              <a:t>System testing</a:t>
            </a:r>
          </a:p>
          <a:p>
            <a:pPr indent="-285750" lvl="1" marL="742950" marR="0" rtl="0" algn="l">
              <a:lnSpc>
                <a:spcPct val="90000"/>
              </a:lnSpc>
              <a:spcBef>
                <a:spcPts val="240"/>
              </a:spcBef>
              <a:spcAft>
                <a:spcPts val="0"/>
              </a:spcAft>
              <a:buClr>
                <a:schemeClr val="folHlink"/>
              </a:buClr>
              <a:buSzPct val="70000"/>
              <a:buFont typeface="Noto Symbol"/>
              <a:buChar char="■"/>
            </a:pPr>
            <a:r>
              <a:rPr b="0" i="0" lang="en-US" sz="1200" u="none" cap="none" strike="noStrike">
                <a:solidFill>
                  <a:schemeClr val="dk1"/>
                </a:solidFill>
                <a:latin typeface="Helvetica Neue"/>
                <a:ea typeface="Helvetica Neue"/>
                <a:cs typeface="Helvetica Neue"/>
                <a:sym typeface="Helvetica Neue"/>
              </a:rPr>
              <a:t>Focus is on system integration</a:t>
            </a:r>
          </a:p>
          <a:p>
            <a:pPr indent="-342900" lvl="0" marL="342900" marR="0" rtl="0" algn="l">
              <a:lnSpc>
                <a:spcPct val="90000"/>
              </a:lnSpc>
              <a:spcBef>
                <a:spcPts val="280"/>
              </a:spcBef>
              <a:spcAft>
                <a:spcPts val="0"/>
              </a:spcAft>
              <a:buClr>
                <a:schemeClr val="folHlink"/>
              </a:buClr>
              <a:buSzPct val="75000"/>
              <a:buFont typeface="Noto Symbol"/>
              <a:buChar char="■"/>
            </a:pPr>
            <a:r>
              <a:rPr b="0" i="0" lang="en-US" sz="1400" u="none" cap="none" strike="noStrike">
                <a:solidFill>
                  <a:schemeClr val="folHlink"/>
                </a:solidFill>
                <a:latin typeface="Helvetica Neue"/>
                <a:ea typeface="Helvetica Neue"/>
                <a:cs typeface="Helvetica Neue"/>
                <a:sym typeface="Helvetica Neue"/>
              </a:rPr>
              <a:t>Alpha/Beta testing</a:t>
            </a:r>
          </a:p>
          <a:p>
            <a:pPr indent="-285750" lvl="1" marL="742950" marR="0" rtl="0" algn="l">
              <a:lnSpc>
                <a:spcPct val="90000"/>
              </a:lnSpc>
              <a:spcBef>
                <a:spcPts val="240"/>
              </a:spcBef>
              <a:spcAft>
                <a:spcPts val="0"/>
              </a:spcAft>
              <a:buClr>
                <a:schemeClr val="folHlink"/>
              </a:buClr>
              <a:buSzPct val="70000"/>
              <a:buFont typeface="Noto Symbol"/>
              <a:buChar char="■"/>
            </a:pPr>
            <a:r>
              <a:rPr b="0" i="0" lang="en-US" sz="1200" u="none" cap="none" strike="noStrike">
                <a:solidFill>
                  <a:schemeClr val="dk1"/>
                </a:solidFill>
                <a:latin typeface="Helvetica Neue"/>
                <a:ea typeface="Helvetica Neue"/>
                <a:cs typeface="Helvetica Neue"/>
                <a:sym typeface="Helvetica Neue"/>
              </a:rPr>
              <a:t>Focus is on customer usage</a:t>
            </a:r>
          </a:p>
          <a:p>
            <a:pPr indent="-342900" lvl="0" marL="342900" marR="0" rtl="0" algn="l">
              <a:lnSpc>
                <a:spcPct val="90000"/>
              </a:lnSpc>
              <a:spcBef>
                <a:spcPts val="280"/>
              </a:spcBef>
              <a:spcAft>
                <a:spcPts val="0"/>
              </a:spcAft>
              <a:buClr>
                <a:schemeClr val="folHlink"/>
              </a:buClr>
              <a:buSzPct val="75000"/>
              <a:buFont typeface="Noto Symbol"/>
              <a:buChar char="■"/>
            </a:pPr>
            <a:r>
              <a:rPr b="0" i="0" lang="en-US" sz="1400" u="none" cap="none" strike="noStrike">
                <a:solidFill>
                  <a:schemeClr val="folHlink"/>
                </a:solidFill>
                <a:latin typeface="Helvetica Neue"/>
                <a:ea typeface="Helvetica Neue"/>
                <a:cs typeface="Helvetica Neue"/>
                <a:sym typeface="Helvetica Neue"/>
              </a:rPr>
              <a:t>Recovery testing</a:t>
            </a:r>
          </a:p>
          <a:p>
            <a:pPr indent="-285750" lvl="1" marL="742950" marR="0" rtl="0" algn="l">
              <a:lnSpc>
                <a:spcPct val="90000"/>
              </a:lnSpc>
              <a:spcBef>
                <a:spcPts val="240"/>
              </a:spcBef>
              <a:spcAft>
                <a:spcPts val="0"/>
              </a:spcAft>
              <a:buClr>
                <a:schemeClr val="folHlink"/>
              </a:buClr>
              <a:buSzPct val="70000"/>
              <a:buFont typeface="Noto Symbol"/>
              <a:buChar char="■"/>
            </a:pPr>
            <a:r>
              <a:rPr b="0" i="0" lang="en-US" sz="1200" u="none" cap="none" strike="noStrike">
                <a:solidFill>
                  <a:schemeClr val="dk1"/>
                </a:solidFill>
                <a:latin typeface="Helvetica Neue"/>
                <a:ea typeface="Helvetica Neue"/>
                <a:cs typeface="Helvetica Neue"/>
                <a:sym typeface="Helvetica Neue"/>
              </a:rPr>
              <a:t>forces the software to fail in a variety of ways and verifies that recovery is properly performed</a:t>
            </a:r>
          </a:p>
          <a:p>
            <a:pPr indent="-342900" lvl="0" marL="342900" marR="0" rtl="0" algn="l">
              <a:lnSpc>
                <a:spcPct val="90000"/>
              </a:lnSpc>
              <a:spcBef>
                <a:spcPts val="280"/>
              </a:spcBef>
              <a:spcAft>
                <a:spcPts val="0"/>
              </a:spcAft>
              <a:buClr>
                <a:schemeClr val="folHlink"/>
              </a:buClr>
              <a:buSzPct val="75000"/>
              <a:buFont typeface="Noto Symbol"/>
              <a:buChar char="■"/>
            </a:pPr>
            <a:r>
              <a:rPr b="0" i="0" lang="en-US" sz="1400" u="none" cap="none" strike="noStrike">
                <a:solidFill>
                  <a:schemeClr val="folHlink"/>
                </a:solidFill>
                <a:latin typeface="Helvetica Neue"/>
                <a:ea typeface="Helvetica Neue"/>
                <a:cs typeface="Helvetica Neue"/>
                <a:sym typeface="Helvetica Neue"/>
              </a:rPr>
              <a:t>Security testing</a:t>
            </a:r>
          </a:p>
          <a:p>
            <a:pPr indent="-285750" lvl="1" marL="742950" marR="0" rtl="0" algn="l">
              <a:lnSpc>
                <a:spcPct val="90000"/>
              </a:lnSpc>
              <a:spcBef>
                <a:spcPts val="240"/>
              </a:spcBef>
              <a:spcAft>
                <a:spcPts val="0"/>
              </a:spcAft>
              <a:buClr>
                <a:schemeClr val="folHlink"/>
              </a:buClr>
              <a:buSzPct val="70000"/>
              <a:buFont typeface="Noto Symbol"/>
              <a:buChar char="■"/>
            </a:pPr>
            <a:r>
              <a:rPr b="0" i="0" lang="en-US" sz="1200" u="none" cap="none" strike="noStrike">
                <a:solidFill>
                  <a:schemeClr val="dk1"/>
                </a:solidFill>
                <a:latin typeface="Helvetica Neue"/>
                <a:ea typeface="Helvetica Neue"/>
                <a:cs typeface="Helvetica Neue"/>
                <a:sym typeface="Helvetica Neue"/>
              </a:rPr>
              <a:t>verifies that protection mechanisms built into a system will, in fact, protect it from improper penetration</a:t>
            </a:r>
          </a:p>
          <a:p>
            <a:pPr indent="-342900" lvl="0" marL="342900" marR="0" rtl="0" algn="l">
              <a:lnSpc>
                <a:spcPct val="90000"/>
              </a:lnSpc>
              <a:spcBef>
                <a:spcPts val="280"/>
              </a:spcBef>
              <a:spcAft>
                <a:spcPts val="0"/>
              </a:spcAft>
              <a:buClr>
                <a:schemeClr val="folHlink"/>
              </a:buClr>
              <a:buSzPct val="75000"/>
              <a:buFont typeface="Noto Symbol"/>
              <a:buChar char="■"/>
            </a:pPr>
            <a:r>
              <a:rPr b="0" i="0" lang="en-US" sz="1400" u="none" cap="none" strike="noStrike">
                <a:solidFill>
                  <a:schemeClr val="folHlink"/>
                </a:solidFill>
                <a:latin typeface="Helvetica Neue"/>
                <a:ea typeface="Helvetica Neue"/>
                <a:cs typeface="Helvetica Neue"/>
                <a:sym typeface="Helvetica Neue"/>
              </a:rPr>
              <a:t>Stress testing</a:t>
            </a:r>
          </a:p>
          <a:p>
            <a:pPr indent="-285750" lvl="1" marL="742950" marR="0" rtl="0" algn="l">
              <a:lnSpc>
                <a:spcPct val="90000"/>
              </a:lnSpc>
              <a:spcBef>
                <a:spcPts val="240"/>
              </a:spcBef>
              <a:spcAft>
                <a:spcPts val="0"/>
              </a:spcAft>
              <a:buClr>
                <a:schemeClr val="folHlink"/>
              </a:buClr>
              <a:buSzPct val="70000"/>
              <a:buFont typeface="Noto Symbol"/>
              <a:buChar char="■"/>
            </a:pPr>
            <a:r>
              <a:rPr b="0" i="0" lang="en-US" sz="1200" u="none" cap="none" strike="noStrike">
                <a:solidFill>
                  <a:schemeClr val="dk1"/>
                </a:solidFill>
                <a:latin typeface="Helvetica Neue"/>
                <a:ea typeface="Helvetica Neue"/>
                <a:cs typeface="Helvetica Neue"/>
                <a:sym typeface="Helvetica Neue"/>
              </a:rPr>
              <a:t> executes a system in a manner that demands resources in abnormal quantity, frequency, or volume</a:t>
            </a:r>
          </a:p>
          <a:p>
            <a:pPr indent="-342900" lvl="0" marL="342900" marR="0" rtl="0" algn="l">
              <a:lnSpc>
                <a:spcPct val="90000"/>
              </a:lnSpc>
              <a:spcBef>
                <a:spcPts val="280"/>
              </a:spcBef>
              <a:spcAft>
                <a:spcPts val="0"/>
              </a:spcAft>
              <a:buClr>
                <a:schemeClr val="folHlink"/>
              </a:buClr>
              <a:buSzPct val="75000"/>
              <a:buFont typeface="Noto Symbol"/>
              <a:buChar char="■"/>
            </a:pPr>
            <a:r>
              <a:rPr b="0" i="0" lang="en-US" sz="1400" u="none" cap="none" strike="noStrike">
                <a:solidFill>
                  <a:schemeClr val="folHlink"/>
                </a:solidFill>
                <a:latin typeface="Helvetica Neue"/>
                <a:ea typeface="Helvetica Neue"/>
                <a:cs typeface="Helvetica Neue"/>
                <a:sym typeface="Helvetica Neue"/>
              </a:rPr>
              <a:t>Performance Testing</a:t>
            </a:r>
          </a:p>
          <a:p>
            <a:pPr indent="-285750" lvl="1" marL="742950" marR="0" rtl="0" algn="l">
              <a:lnSpc>
                <a:spcPct val="90000"/>
              </a:lnSpc>
              <a:spcBef>
                <a:spcPts val="240"/>
              </a:spcBef>
              <a:spcAft>
                <a:spcPts val="0"/>
              </a:spcAft>
              <a:buClr>
                <a:schemeClr val="folHlink"/>
              </a:buClr>
              <a:buSzPct val="70000"/>
              <a:buFont typeface="Noto Symbol"/>
              <a:buChar char="■"/>
            </a:pPr>
            <a:r>
              <a:rPr b="0" i="0" lang="en-US" sz="1200" u="none" cap="none" strike="noStrike">
                <a:solidFill>
                  <a:schemeClr val="dk1"/>
                </a:solidFill>
                <a:latin typeface="Helvetica Neue"/>
                <a:ea typeface="Helvetica Neue"/>
                <a:cs typeface="Helvetica Neue"/>
                <a:sym typeface="Helvetica Neue"/>
              </a:rPr>
              <a:t>test the run-time performance of software within the context of an integrated system</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0" name="Shape 590"/>
        <p:cNvGrpSpPr/>
        <p:nvPr/>
      </p:nvGrpSpPr>
      <p:grpSpPr>
        <a:xfrm>
          <a:off x="0" y="0"/>
          <a:ext cx="0" cy="0"/>
          <a:chOff x="0" y="0"/>
          <a:chExt cx="0" cy="0"/>
        </a:xfrm>
      </p:grpSpPr>
      <p:sp>
        <p:nvSpPr>
          <p:cNvPr id="591" name="Shape 59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592" name="Shape 59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593" name="Shape 593"/>
          <p:cNvSpPr txBox="1"/>
          <p:nvPr>
            <p:ph type="title"/>
          </p:nvPr>
        </p:nvSpPr>
        <p:spPr>
          <a:xfrm>
            <a:off x="1219200" y="990600"/>
            <a:ext cx="7162799" cy="714374"/>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3600" u="none" cap="none" strike="noStrike">
                <a:solidFill>
                  <a:schemeClr val="dk2"/>
                </a:solidFill>
                <a:latin typeface="Helvetica Neue"/>
                <a:ea typeface="Helvetica Neue"/>
                <a:cs typeface="Helvetica Neue"/>
                <a:sym typeface="Helvetica Neue"/>
              </a:rPr>
              <a:t>Debugging: A Diagnostic Process</a:t>
            </a:r>
          </a:p>
        </p:txBody>
      </p:sp>
      <p:pic>
        <p:nvPicPr>
          <p:cNvPr id="594" name="Shape 594"/>
          <p:cNvPicPr preferRelativeResize="0"/>
          <p:nvPr/>
        </p:nvPicPr>
        <p:blipFill rotWithShape="1">
          <a:blip r:embed="rId3">
            <a:alphaModFix/>
          </a:blip>
          <a:srcRect b="0" l="0" r="0" t="0"/>
          <a:stretch/>
        </p:blipFill>
        <p:spPr>
          <a:xfrm>
            <a:off x="3200400" y="2133600"/>
            <a:ext cx="4248149" cy="3535362"/>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8" name="Shape 598"/>
        <p:cNvGrpSpPr/>
        <p:nvPr/>
      </p:nvGrpSpPr>
      <p:grpSpPr>
        <a:xfrm>
          <a:off x="0" y="0"/>
          <a:ext cx="0" cy="0"/>
          <a:chOff x="0" y="0"/>
          <a:chExt cx="0" cy="0"/>
        </a:xfrm>
      </p:grpSpPr>
      <p:sp>
        <p:nvSpPr>
          <p:cNvPr id="599" name="Shape 599"/>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600" name="Shape 60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601" name="Shape 601"/>
          <p:cNvSpPr txBox="1"/>
          <p:nvPr>
            <p:ph type="title"/>
          </p:nvPr>
        </p:nvSpPr>
        <p:spPr>
          <a:xfrm>
            <a:off x="1219200" y="1143000"/>
            <a:ext cx="6242049" cy="563562"/>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Debugging Process</a:t>
            </a:r>
          </a:p>
        </p:txBody>
      </p:sp>
      <p:pic>
        <p:nvPicPr>
          <p:cNvPr id="602" name="Shape 602"/>
          <p:cNvPicPr preferRelativeResize="0"/>
          <p:nvPr/>
        </p:nvPicPr>
        <p:blipFill rotWithShape="1">
          <a:blip r:embed="rId3">
            <a:alphaModFix/>
          </a:blip>
          <a:srcRect b="0" l="0" r="0" t="0"/>
          <a:stretch/>
        </p:blipFill>
        <p:spPr>
          <a:xfrm>
            <a:off x="2286000" y="1981200"/>
            <a:ext cx="4876799" cy="3986212"/>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6" name="Shape 606"/>
        <p:cNvGrpSpPr/>
        <p:nvPr/>
      </p:nvGrpSpPr>
      <p:grpSpPr>
        <a:xfrm>
          <a:off x="0" y="0"/>
          <a:ext cx="0" cy="0"/>
          <a:chOff x="0" y="0"/>
          <a:chExt cx="0" cy="0"/>
        </a:xfrm>
      </p:grpSpPr>
      <p:sp>
        <p:nvSpPr>
          <p:cNvPr id="607" name="Shape 607"/>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608" name="Shape 60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609" name="Shape 609"/>
          <p:cNvSpPr txBox="1"/>
          <p:nvPr>
            <p:ph type="title"/>
          </p:nvPr>
        </p:nvSpPr>
        <p:spPr>
          <a:xfrm>
            <a:off x="1330325" y="1168400"/>
            <a:ext cx="6524625" cy="357187"/>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Debugging Effort</a:t>
            </a:r>
          </a:p>
        </p:txBody>
      </p:sp>
      <p:sp>
        <p:nvSpPr>
          <p:cNvPr id="610" name="Shape 610"/>
          <p:cNvSpPr/>
          <p:nvPr/>
        </p:nvSpPr>
        <p:spPr>
          <a:xfrm>
            <a:off x="3306762" y="4162425"/>
            <a:ext cx="3684587" cy="1754186"/>
          </a:xfrm>
          <a:custGeom>
            <a:pathLst>
              <a:path extrusionOk="0" h="981" w="2320">
                <a:moveTo>
                  <a:pt x="1165" y="969"/>
                </a:moveTo>
                <a:lnTo>
                  <a:pt x="1190" y="966"/>
                </a:lnTo>
                <a:lnTo>
                  <a:pt x="1222" y="962"/>
                </a:lnTo>
                <a:lnTo>
                  <a:pt x="1254" y="957"/>
                </a:lnTo>
                <a:lnTo>
                  <a:pt x="1277" y="952"/>
                </a:lnTo>
                <a:lnTo>
                  <a:pt x="1303" y="947"/>
                </a:lnTo>
                <a:lnTo>
                  <a:pt x="1329" y="941"/>
                </a:lnTo>
                <a:lnTo>
                  <a:pt x="1356" y="935"/>
                </a:lnTo>
                <a:lnTo>
                  <a:pt x="1379" y="929"/>
                </a:lnTo>
                <a:lnTo>
                  <a:pt x="1406" y="920"/>
                </a:lnTo>
                <a:lnTo>
                  <a:pt x="1439" y="912"/>
                </a:lnTo>
                <a:lnTo>
                  <a:pt x="1467" y="902"/>
                </a:lnTo>
                <a:lnTo>
                  <a:pt x="1494" y="892"/>
                </a:lnTo>
                <a:lnTo>
                  <a:pt x="1524" y="882"/>
                </a:lnTo>
                <a:lnTo>
                  <a:pt x="1553" y="870"/>
                </a:lnTo>
                <a:lnTo>
                  <a:pt x="1580" y="859"/>
                </a:lnTo>
                <a:lnTo>
                  <a:pt x="1603" y="846"/>
                </a:lnTo>
                <a:lnTo>
                  <a:pt x="1626" y="835"/>
                </a:lnTo>
                <a:lnTo>
                  <a:pt x="1649" y="823"/>
                </a:lnTo>
                <a:lnTo>
                  <a:pt x="1675" y="811"/>
                </a:lnTo>
                <a:lnTo>
                  <a:pt x="1703" y="797"/>
                </a:lnTo>
                <a:lnTo>
                  <a:pt x="1728" y="781"/>
                </a:lnTo>
                <a:lnTo>
                  <a:pt x="1753" y="766"/>
                </a:lnTo>
                <a:lnTo>
                  <a:pt x="1774" y="753"/>
                </a:lnTo>
                <a:lnTo>
                  <a:pt x="1812" y="728"/>
                </a:lnTo>
                <a:lnTo>
                  <a:pt x="1845" y="705"/>
                </a:lnTo>
                <a:lnTo>
                  <a:pt x="1878" y="678"/>
                </a:lnTo>
                <a:lnTo>
                  <a:pt x="1911" y="648"/>
                </a:lnTo>
                <a:lnTo>
                  <a:pt x="1935" y="625"/>
                </a:lnTo>
                <a:lnTo>
                  <a:pt x="1962" y="599"/>
                </a:lnTo>
                <a:lnTo>
                  <a:pt x="1991" y="572"/>
                </a:lnTo>
                <a:lnTo>
                  <a:pt x="2016" y="545"/>
                </a:lnTo>
                <a:lnTo>
                  <a:pt x="2040" y="515"/>
                </a:lnTo>
                <a:lnTo>
                  <a:pt x="2070" y="480"/>
                </a:lnTo>
                <a:lnTo>
                  <a:pt x="2320" y="597"/>
                </a:lnTo>
                <a:lnTo>
                  <a:pt x="2075" y="0"/>
                </a:lnTo>
                <a:lnTo>
                  <a:pt x="1282" y="113"/>
                </a:lnTo>
                <a:lnTo>
                  <a:pt x="1548" y="235"/>
                </a:lnTo>
                <a:lnTo>
                  <a:pt x="1526" y="261"/>
                </a:lnTo>
                <a:lnTo>
                  <a:pt x="1502" y="284"/>
                </a:lnTo>
                <a:lnTo>
                  <a:pt x="1478" y="307"/>
                </a:lnTo>
                <a:lnTo>
                  <a:pt x="1454" y="327"/>
                </a:lnTo>
                <a:lnTo>
                  <a:pt x="1434" y="343"/>
                </a:lnTo>
                <a:lnTo>
                  <a:pt x="1413" y="361"/>
                </a:lnTo>
                <a:lnTo>
                  <a:pt x="1389" y="376"/>
                </a:lnTo>
                <a:lnTo>
                  <a:pt x="1362" y="392"/>
                </a:lnTo>
                <a:lnTo>
                  <a:pt x="1330" y="410"/>
                </a:lnTo>
                <a:lnTo>
                  <a:pt x="1305" y="425"/>
                </a:lnTo>
                <a:lnTo>
                  <a:pt x="1282" y="434"/>
                </a:lnTo>
                <a:lnTo>
                  <a:pt x="1249" y="449"/>
                </a:lnTo>
                <a:lnTo>
                  <a:pt x="1220" y="459"/>
                </a:lnTo>
                <a:lnTo>
                  <a:pt x="1194" y="465"/>
                </a:lnTo>
                <a:lnTo>
                  <a:pt x="1167" y="473"/>
                </a:lnTo>
                <a:lnTo>
                  <a:pt x="1128" y="481"/>
                </a:lnTo>
                <a:lnTo>
                  <a:pt x="1090" y="486"/>
                </a:lnTo>
                <a:lnTo>
                  <a:pt x="1051" y="489"/>
                </a:lnTo>
                <a:lnTo>
                  <a:pt x="995" y="491"/>
                </a:lnTo>
                <a:lnTo>
                  <a:pt x="920" y="492"/>
                </a:lnTo>
                <a:lnTo>
                  <a:pt x="863" y="486"/>
                </a:lnTo>
                <a:lnTo>
                  <a:pt x="812" y="476"/>
                </a:lnTo>
                <a:lnTo>
                  <a:pt x="752" y="462"/>
                </a:lnTo>
                <a:lnTo>
                  <a:pt x="698" y="444"/>
                </a:lnTo>
                <a:lnTo>
                  <a:pt x="645" y="423"/>
                </a:lnTo>
                <a:lnTo>
                  <a:pt x="597" y="398"/>
                </a:lnTo>
                <a:lnTo>
                  <a:pt x="550" y="364"/>
                </a:lnTo>
                <a:lnTo>
                  <a:pt x="0" y="620"/>
                </a:lnTo>
                <a:lnTo>
                  <a:pt x="23" y="641"/>
                </a:lnTo>
                <a:lnTo>
                  <a:pt x="55" y="666"/>
                </a:lnTo>
                <a:lnTo>
                  <a:pt x="81" y="686"/>
                </a:lnTo>
                <a:lnTo>
                  <a:pt x="108" y="707"/>
                </a:lnTo>
                <a:lnTo>
                  <a:pt x="134" y="727"/>
                </a:lnTo>
                <a:lnTo>
                  <a:pt x="165" y="750"/>
                </a:lnTo>
                <a:lnTo>
                  <a:pt x="194" y="768"/>
                </a:lnTo>
                <a:lnTo>
                  <a:pt x="224" y="785"/>
                </a:lnTo>
                <a:lnTo>
                  <a:pt x="257" y="802"/>
                </a:lnTo>
                <a:lnTo>
                  <a:pt x="290" y="820"/>
                </a:lnTo>
                <a:lnTo>
                  <a:pt x="323" y="838"/>
                </a:lnTo>
                <a:lnTo>
                  <a:pt x="354" y="851"/>
                </a:lnTo>
                <a:lnTo>
                  <a:pt x="384" y="865"/>
                </a:lnTo>
                <a:lnTo>
                  <a:pt x="414" y="877"/>
                </a:lnTo>
                <a:lnTo>
                  <a:pt x="453" y="892"/>
                </a:lnTo>
                <a:lnTo>
                  <a:pt x="490" y="905"/>
                </a:lnTo>
                <a:lnTo>
                  <a:pt x="532" y="918"/>
                </a:lnTo>
                <a:lnTo>
                  <a:pt x="564" y="927"/>
                </a:lnTo>
                <a:lnTo>
                  <a:pt x="596" y="936"/>
                </a:lnTo>
                <a:lnTo>
                  <a:pt x="632" y="945"/>
                </a:lnTo>
                <a:lnTo>
                  <a:pt x="666" y="952"/>
                </a:lnTo>
                <a:lnTo>
                  <a:pt x="701" y="959"/>
                </a:lnTo>
                <a:lnTo>
                  <a:pt x="741" y="965"/>
                </a:lnTo>
                <a:lnTo>
                  <a:pt x="781" y="971"/>
                </a:lnTo>
                <a:lnTo>
                  <a:pt x="822" y="975"/>
                </a:lnTo>
                <a:lnTo>
                  <a:pt x="865" y="978"/>
                </a:lnTo>
                <a:lnTo>
                  <a:pt x="897" y="979"/>
                </a:lnTo>
                <a:lnTo>
                  <a:pt x="940" y="981"/>
                </a:lnTo>
                <a:lnTo>
                  <a:pt x="984" y="981"/>
                </a:lnTo>
                <a:lnTo>
                  <a:pt x="1018" y="980"/>
                </a:lnTo>
                <a:lnTo>
                  <a:pt x="1055" y="979"/>
                </a:lnTo>
                <a:lnTo>
                  <a:pt x="1096" y="977"/>
                </a:lnTo>
                <a:lnTo>
                  <a:pt x="1133" y="973"/>
                </a:lnTo>
                <a:lnTo>
                  <a:pt x="1165" y="969"/>
                </a:lnTo>
              </a:path>
            </a:pathLst>
          </a:custGeom>
          <a:solidFill>
            <a:schemeClr val="folHlink"/>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11" name="Shape 611"/>
          <p:cNvSpPr/>
          <p:nvPr/>
        </p:nvSpPr>
        <p:spPr>
          <a:xfrm>
            <a:off x="2670175" y="2255836"/>
            <a:ext cx="1865312" cy="3132137"/>
          </a:xfrm>
          <a:custGeom>
            <a:pathLst>
              <a:path extrusionOk="0" h="1753" w="1174">
                <a:moveTo>
                  <a:pt x="1174" y="0"/>
                </a:moveTo>
                <a:lnTo>
                  <a:pt x="1149" y="3"/>
                </a:lnTo>
                <a:lnTo>
                  <a:pt x="1123" y="6"/>
                </a:lnTo>
                <a:lnTo>
                  <a:pt x="1089" y="13"/>
                </a:lnTo>
                <a:lnTo>
                  <a:pt x="1064" y="17"/>
                </a:lnTo>
                <a:lnTo>
                  <a:pt x="1037" y="24"/>
                </a:lnTo>
                <a:lnTo>
                  <a:pt x="1012" y="30"/>
                </a:lnTo>
                <a:lnTo>
                  <a:pt x="985" y="35"/>
                </a:lnTo>
                <a:lnTo>
                  <a:pt x="960" y="42"/>
                </a:lnTo>
                <a:lnTo>
                  <a:pt x="935" y="50"/>
                </a:lnTo>
                <a:lnTo>
                  <a:pt x="903" y="60"/>
                </a:lnTo>
                <a:lnTo>
                  <a:pt x="875" y="70"/>
                </a:lnTo>
                <a:lnTo>
                  <a:pt x="847" y="79"/>
                </a:lnTo>
                <a:lnTo>
                  <a:pt x="818" y="90"/>
                </a:lnTo>
                <a:lnTo>
                  <a:pt x="789" y="102"/>
                </a:lnTo>
                <a:lnTo>
                  <a:pt x="763" y="112"/>
                </a:lnTo>
                <a:lnTo>
                  <a:pt x="738" y="124"/>
                </a:lnTo>
                <a:lnTo>
                  <a:pt x="715" y="135"/>
                </a:lnTo>
                <a:lnTo>
                  <a:pt x="692" y="148"/>
                </a:lnTo>
                <a:lnTo>
                  <a:pt x="666" y="160"/>
                </a:lnTo>
                <a:lnTo>
                  <a:pt x="639" y="175"/>
                </a:lnTo>
                <a:lnTo>
                  <a:pt x="614" y="191"/>
                </a:lnTo>
                <a:lnTo>
                  <a:pt x="590" y="206"/>
                </a:lnTo>
                <a:lnTo>
                  <a:pt x="567" y="219"/>
                </a:lnTo>
                <a:lnTo>
                  <a:pt x="530" y="243"/>
                </a:lnTo>
                <a:lnTo>
                  <a:pt x="494" y="272"/>
                </a:lnTo>
                <a:lnTo>
                  <a:pt x="465" y="294"/>
                </a:lnTo>
                <a:lnTo>
                  <a:pt x="430" y="325"/>
                </a:lnTo>
                <a:lnTo>
                  <a:pt x="406" y="347"/>
                </a:lnTo>
                <a:lnTo>
                  <a:pt x="380" y="373"/>
                </a:lnTo>
                <a:lnTo>
                  <a:pt x="351" y="402"/>
                </a:lnTo>
                <a:lnTo>
                  <a:pt x="327" y="429"/>
                </a:lnTo>
                <a:lnTo>
                  <a:pt x="304" y="461"/>
                </a:lnTo>
                <a:lnTo>
                  <a:pt x="278" y="491"/>
                </a:lnTo>
                <a:lnTo>
                  <a:pt x="254" y="523"/>
                </a:lnTo>
                <a:lnTo>
                  <a:pt x="234" y="550"/>
                </a:lnTo>
                <a:lnTo>
                  <a:pt x="216" y="584"/>
                </a:lnTo>
                <a:lnTo>
                  <a:pt x="197" y="618"/>
                </a:lnTo>
                <a:lnTo>
                  <a:pt x="181" y="652"/>
                </a:lnTo>
                <a:lnTo>
                  <a:pt x="165" y="690"/>
                </a:lnTo>
                <a:lnTo>
                  <a:pt x="145" y="737"/>
                </a:lnTo>
                <a:lnTo>
                  <a:pt x="132" y="779"/>
                </a:lnTo>
                <a:lnTo>
                  <a:pt x="119" y="823"/>
                </a:lnTo>
                <a:lnTo>
                  <a:pt x="112" y="865"/>
                </a:lnTo>
                <a:lnTo>
                  <a:pt x="103" y="916"/>
                </a:lnTo>
                <a:lnTo>
                  <a:pt x="96" y="978"/>
                </a:lnTo>
                <a:lnTo>
                  <a:pt x="95" y="1026"/>
                </a:lnTo>
                <a:lnTo>
                  <a:pt x="96" y="1075"/>
                </a:lnTo>
                <a:lnTo>
                  <a:pt x="101" y="1122"/>
                </a:lnTo>
                <a:lnTo>
                  <a:pt x="108" y="1165"/>
                </a:lnTo>
                <a:lnTo>
                  <a:pt x="115" y="1209"/>
                </a:lnTo>
                <a:lnTo>
                  <a:pt x="127" y="1255"/>
                </a:lnTo>
                <a:lnTo>
                  <a:pt x="142" y="1304"/>
                </a:lnTo>
                <a:lnTo>
                  <a:pt x="162" y="1355"/>
                </a:lnTo>
                <a:lnTo>
                  <a:pt x="182" y="1403"/>
                </a:lnTo>
                <a:lnTo>
                  <a:pt x="205" y="1448"/>
                </a:lnTo>
                <a:lnTo>
                  <a:pt x="232" y="1494"/>
                </a:lnTo>
                <a:lnTo>
                  <a:pt x="264" y="1537"/>
                </a:lnTo>
                <a:lnTo>
                  <a:pt x="0" y="1657"/>
                </a:lnTo>
                <a:lnTo>
                  <a:pt x="805" y="1753"/>
                </a:lnTo>
                <a:lnTo>
                  <a:pt x="1101" y="1156"/>
                </a:lnTo>
                <a:lnTo>
                  <a:pt x="792" y="1289"/>
                </a:lnTo>
                <a:lnTo>
                  <a:pt x="762" y="1250"/>
                </a:lnTo>
                <a:lnTo>
                  <a:pt x="743" y="1216"/>
                </a:lnTo>
                <a:lnTo>
                  <a:pt x="726" y="1182"/>
                </a:lnTo>
                <a:lnTo>
                  <a:pt x="714" y="1146"/>
                </a:lnTo>
                <a:lnTo>
                  <a:pt x="706" y="1112"/>
                </a:lnTo>
                <a:lnTo>
                  <a:pt x="703" y="1078"/>
                </a:lnTo>
                <a:lnTo>
                  <a:pt x="699" y="1045"/>
                </a:lnTo>
                <a:lnTo>
                  <a:pt x="699" y="1011"/>
                </a:lnTo>
                <a:lnTo>
                  <a:pt x="702" y="973"/>
                </a:lnTo>
                <a:lnTo>
                  <a:pt x="707" y="934"/>
                </a:lnTo>
                <a:lnTo>
                  <a:pt x="718" y="891"/>
                </a:lnTo>
                <a:lnTo>
                  <a:pt x="730" y="857"/>
                </a:lnTo>
                <a:lnTo>
                  <a:pt x="748" y="818"/>
                </a:lnTo>
                <a:lnTo>
                  <a:pt x="764" y="785"/>
                </a:lnTo>
                <a:lnTo>
                  <a:pt x="787" y="754"/>
                </a:lnTo>
                <a:lnTo>
                  <a:pt x="805" y="729"/>
                </a:lnTo>
                <a:lnTo>
                  <a:pt x="823" y="708"/>
                </a:lnTo>
                <a:lnTo>
                  <a:pt x="842" y="687"/>
                </a:lnTo>
                <a:lnTo>
                  <a:pt x="863" y="667"/>
                </a:lnTo>
                <a:lnTo>
                  <a:pt x="887" y="646"/>
                </a:lnTo>
                <a:lnTo>
                  <a:pt x="907" y="631"/>
                </a:lnTo>
                <a:lnTo>
                  <a:pt x="929" y="611"/>
                </a:lnTo>
                <a:lnTo>
                  <a:pt x="952" y="596"/>
                </a:lnTo>
                <a:lnTo>
                  <a:pt x="977" y="580"/>
                </a:lnTo>
                <a:lnTo>
                  <a:pt x="1009" y="563"/>
                </a:lnTo>
                <a:lnTo>
                  <a:pt x="1036" y="549"/>
                </a:lnTo>
                <a:lnTo>
                  <a:pt x="1058" y="539"/>
                </a:lnTo>
                <a:lnTo>
                  <a:pt x="1092" y="524"/>
                </a:lnTo>
                <a:lnTo>
                  <a:pt x="1123" y="514"/>
                </a:lnTo>
                <a:lnTo>
                  <a:pt x="1174" y="502"/>
                </a:lnTo>
                <a:lnTo>
                  <a:pt x="1174" y="0"/>
                </a:lnTo>
              </a:path>
            </a:pathLst>
          </a:custGeom>
          <a:solidFill>
            <a:srgbClr val="008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12" name="Shape 612"/>
          <p:cNvSpPr/>
          <p:nvPr/>
        </p:nvSpPr>
        <p:spPr>
          <a:xfrm>
            <a:off x="4114800" y="1828800"/>
            <a:ext cx="2774949" cy="2835275"/>
          </a:xfrm>
          <a:custGeom>
            <a:pathLst>
              <a:path extrusionOk="0" h="1587" w="1747">
                <a:moveTo>
                  <a:pt x="665" y="233"/>
                </a:moveTo>
                <a:lnTo>
                  <a:pt x="690" y="236"/>
                </a:lnTo>
                <a:lnTo>
                  <a:pt x="722" y="240"/>
                </a:lnTo>
                <a:lnTo>
                  <a:pt x="754" y="247"/>
                </a:lnTo>
                <a:lnTo>
                  <a:pt x="776" y="251"/>
                </a:lnTo>
                <a:lnTo>
                  <a:pt x="802" y="256"/>
                </a:lnTo>
                <a:lnTo>
                  <a:pt x="828" y="263"/>
                </a:lnTo>
                <a:lnTo>
                  <a:pt x="854" y="269"/>
                </a:lnTo>
                <a:lnTo>
                  <a:pt x="878" y="274"/>
                </a:lnTo>
                <a:lnTo>
                  <a:pt x="906" y="283"/>
                </a:lnTo>
                <a:lnTo>
                  <a:pt x="938" y="294"/>
                </a:lnTo>
                <a:lnTo>
                  <a:pt x="966" y="301"/>
                </a:lnTo>
                <a:lnTo>
                  <a:pt x="991" y="311"/>
                </a:lnTo>
                <a:lnTo>
                  <a:pt x="1022" y="322"/>
                </a:lnTo>
                <a:lnTo>
                  <a:pt x="1051" y="333"/>
                </a:lnTo>
                <a:lnTo>
                  <a:pt x="1078" y="344"/>
                </a:lnTo>
                <a:lnTo>
                  <a:pt x="1103" y="357"/>
                </a:lnTo>
                <a:lnTo>
                  <a:pt x="1126" y="368"/>
                </a:lnTo>
                <a:lnTo>
                  <a:pt x="1149" y="381"/>
                </a:lnTo>
                <a:lnTo>
                  <a:pt x="1175" y="392"/>
                </a:lnTo>
                <a:lnTo>
                  <a:pt x="1202" y="408"/>
                </a:lnTo>
                <a:lnTo>
                  <a:pt x="1227" y="423"/>
                </a:lnTo>
                <a:lnTo>
                  <a:pt x="1251" y="438"/>
                </a:lnTo>
                <a:lnTo>
                  <a:pt x="1273" y="452"/>
                </a:lnTo>
                <a:lnTo>
                  <a:pt x="1310" y="477"/>
                </a:lnTo>
                <a:lnTo>
                  <a:pt x="1348" y="504"/>
                </a:lnTo>
                <a:lnTo>
                  <a:pt x="1377" y="525"/>
                </a:lnTo>
                <a:lnTo>
                  <a:pt x="1411" y="556"/>
                </a:lnTo>
                <a:lnTo>
                  <a:pt x="1434" y="580"/>
                </a:lnTo>
                <a:lnTo>
                  <a:pt x="1461" y="606"/>
                </a:lnTo>
                <a:lnTo>
                  <a:pt x="1490" y="635"/>
                </a:lnTo>
                <a:lnTo>
                  <a:pt x="1514" y="663"/>
                </a:lnTo>
                <a:lnTo>
                  <a:pt x="1538" y="694"/>
                </a:lnTo>
                <a:lnTo>
                  <a:pt x="1563" y="723"/>
                </a:lnTo>
                <a:lnTo>
                  <a:pt x="1586" y="755"/>
                </a:lnTo>
                <a:lnTo>
                  <a:pt x="1607" y="783"/>
                </a:lnTo>
                <a:lnTo>
                  <a:pt x="1627" y="817"/>
                </a:lnTo>
                <a:lnTo>
                  <a:pt x="1645" y="850"/>
                </a:lnTo>
                <a:lnTo>
                  <a:pt x="1661" y="885"/>
                </a:lnTo>
                <a:lnTo>
                  <a:pt x="1676" y="921"/>
                </a:lnTo>
                <a:lnTo>
                  <a:pt x="1696" y="968"/>
                </a:lnTo>
                <a:lnTo>
                  <a:pt x="1710" y="1011"/>
                </a:lnTo>
                <a:lnTo>
                  <a:pt x="1723" y="1055"/>
                </a:lnTo>
                <a:lnTo>
                  <a:pt x="1730" y="1097"/>
                </a:lnTo>
                <a:lnTo>
                  <a:pt x="1739" y="1147"/>
                </a:lnTo>
                <a:lnTo>
                  <a:pt x="1746" y="1211"/>
                </a:lnTo>
                <a:lnTo>
                  <a:pt x="1747" y="1259"/>
                </a:lnTo>
                <a:lnTo>
                  <a:pt x="1746" y="1306"/>
                </a:lnTo>
                <a:lnTo>
                  <a:pt x="1740" y="1353"/>
                </a:lnTo>
                <a:lnTo>
                  <a:pt x="1734" y="1396"/>
                </a:lnTo>
                <a:lnTo>
                  <a:pt x="1727" y="1441"/>
                </a:lnTo>
                <a:lnTo>
                  <a:pt x="1715" y="1487"/>
                </a:lnTo>
                <a:lnTo>
                  <a:pt x="1699" y="1536"/>
                </a:lnTo>
                <a:lnTo>
                  <a:pt x="1679" y="1587"/>
                </a:lnTo>
                <a:lnTo>
                  <a:pt x="1565" y="1300"/>
                </a:lnTo>
                <a:lnTo>
                  <a:pt x="1128" y="1361"/>
                </a:lnTo>
                <a:lnTo>
                  <a:pt x="1139" y="1309"/>
                </a:lnTo>
                <a:lnTo>
                  <a:pt x="1143" y="1278"/>
                </a:lnTo>
                <a:lnTo>
                  <a:pt x="1143" y="1244"/>
                </a:lnTo>
                <a:lnTo>
                  <a:pt x="1140" y="1204"/>
                </a:lnTo>
                <a:lnTo>
                  <a:pt x="1133" y="1166"/>
                </a:lnTo>
                <a:lnTo>
                  <a:pt x="1123" y="1123"/>
                </a:lnTo>
                <a:lnTo>
                  <a:pt x="1111" y="1089"/>
                </a:lnTo>
                <a:lnTo>
                  <a:pt x="1092" y="1051"/>
                </a:lnTo>
                <a:lnTo>
                  <a:pt x="1075" y="1018"/>
                </a:lnTo>
                <a:lnTo>
                  <a:pt x="1054" y="985"/>
                </a:lnTo>
                <a:lnTo>
                  <a:pt x="1035" y="961"/>
                </a:lnTo>
                <a:lnTo>
                  <a:pt x="1017" y="939"/>
                </a:lnTo>
                <a:lnTo>
                  <a:pt x="998" y="919"/>
                </a:lnTo>
                <a:lnTo>
                  <a:pt x="978" y="899"/>
                </a:lnTo>
                <a:lnTo>
                  <a:pt x="954" y="878"/>
                </a:lnTo>
                <a:lnTo>
                  <a:pt x="934" y="863"/>
                </a:lnTo>
                <a:lnTo>
                  <a:pt x="911" y="845"/>
                </a:lnTo>
                <a:lnTo>
                  <a:pt x="889" y="829"/>
                </a:lnTo>
                <a:lnTo>
                  <a:pt x="862" y="813"/>
                </a:lnTo>
                <a:lnTo>
                  <a:pt x="830" y="797"/>
                </a:lnTo>
                <a:lnTo>
                  <a:pt x="804" y="782"/>
                </a:lnTo>
                <a:lnTo>
                  <a:pt x="781" y="772"/>
                </a:lnTo>
                <a:lnTo>
                  <a:pt x="749" y="756"/>
                </a:lnTo>
                <a:lnTo>
                  <a:pt x="720" y="747"/>
                </a:lnTo>
                <a:lnTo>
                  <a:pt x="694" y="740"/>
                </a:lnTo>
                <a:lnTo>
                  <a:pt x="667" y="732"/>
                </a:lnTo>
                <a:lnTo>
                  <a:pt x="627" y="725"/>
                </a:lnTo>
                <a:lnTo>
                  <a:pt x="589" y="720"/>
                </a:lnTo>
                <a:lnTo>
                  <a:pt x="551" y="716"/>
                </a:lnTo>
                <a:lnTo>
                  <a:pt x="513" y="714"/>
                </a:lnTo>
                <a:lnTo>
                  <a:pt x="492" y="713"/>
                </a:lnTo>
                <a:lnTo>
                  <a:pt x="492" y="972"/>
                </a:lnTo>
                <a:lnTo>
                  <a:pt x="0" y="493"/>
                </a:lnTo>
                <a:lnTo>
                  <a:pt x="491" y="0"/>
                </a:lnTo>
                <a:lnTo>
                  <a:pt x="491" y="222"/>
                </a:lnTo>
                <a:lnTo>
                  <a:pt x="517" y="223"/>
                </a:lnTo>
                <a:lnTo>
                  <a:pt x="555" y="224"/>
                </a:lnTo>
                <a:lnTo>
                  <a:pt x="595" y="226"/>
                </a:lnTo>
                <a:lnTo>
                  <a:pt x="633" y="229"/>
                </a:lnTo>
                <a:lnTo>
                  <a:pt x="665" y="233"/>
                </a:lnTo>
              </a:path>
            </a:pathLst>
          </a:custGeom>
          <a:solidFill>
            <a:schemeClr val="hlink"/>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13" name="Shape 613"/>
          <p:cNvSpPr txBox="1"/>
          <p:nvPr/>
        </p:nvSpPr>
        <p:spPr>
          <a:xfrm>
            <a:off x="6032500" y="2249486"/>
            <a:ext cx="2433637" cy="1549400"/>
          </a:xfrm>
          <a:prstGeom prst="rect">
            <a:avLst/>
          </a:prstGeom>
          <a:noFill/>
          <a:ln>
            <a:noFill/>
          </a:ln>
        </p:spPr>
        <p:txBody>
          <a:bodyPr anchorCtr="0" anchor="t" bIns="44450" lIns="90475" rIns="90475" tIns="44450">
            <a:noAutofit/>
          </a:bodyPr>
          <a:lstStyle/>
          <a:p>
            <a:pPr indent="0" lvl="0" marL="0" marR="0" rtl="0" algn="l">
              <a:lnSpc>
                <a:spcPct val="8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time required</a:t>
            </a:r>
          </a:p>
          <a:p>
            <a:pPr indent="0" lvl="0" marL="0" marR="0" rtl="0" algn="l">
              <a:lnSpc>
                <a:spcPct val="8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to diagnose the</a:t>
            </a:r>
          </a:p>
          <a:p>
            <a:pPr indent="0" lvl="0" marL="0" marR="0" rtl="0" algn="l">
              <a:lnSpc>
                <a:spcPct val="8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symptom and</a:t>
            </a:r>
          </a:p>
          <a:p>
            <a:pPr indent="0" lvl="0" marL="0" marR="0" rtl="0" algn="l">
              <a:lnSpc>
                <a:spcPct val="8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determine the</a:t>
            </a:r>
          </a:p>
          <a:p>
            <a:pPr indent="0" lvl="0" marL="0" marR="0" rtl="0" algn="l">
              <a:lnSpc>
                <a:spcPct val="8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cause</a:t>
            </a:r>
          </a:p>
        </p:txBody>
      </p:sp>
      <p:sp>
        <p:nvSpPr>
          <p:cNvPr id="614" name="Shape 614"/>
          <p:cNvSpPr txBox="1"/>
          <p:nvPr/>
        </p:nvSpPr>
        <p:spPr>
          <a:xfrm>
            <a:off x="1549400" y="2992436"/>
            <a:ext cx="2924175" cy="1257299"/>
          </a:xfrm>
          <a:prstGeom prst="rect">
            <a:avLst/>
          </a:prstGeom>
          <a:noFill/>
          <a:ln>
            <a:noFill/>
          </a:ln>
        </p:spPr>
        <p:txBody>
          <a:bodyPr anchorCtr="0" anchor="t" bIns="44450" lIns="90475" rIns="90475" tIns="44450">
            <a:noAutofit/>
          </a:bodyPr>
          <a:lstStyle/>
          <a:p>
            <a:pPr indent="0" lvl="0" marL="0" marR="0" rtl="0" algn="l">
              <a:lnSpc>
                <a:spcPct val="8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time required</a:t>
            </a:r>
          </a:p>
          <a:p>
            <a:pPr indent="0" lvl="0" marL="0" marR="0" rtl="0" algn="l">
              <a:lnSpc>
                <a:spcPct val="8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to correct the error</a:t>
            </a:r>
          </a:p>
          <a:p>
            <a:pPr indent="0" lvl="0" marL="0" marR="0" rtl="0" algn="l">
              <a:lnSpc>
                <a:spcPct val="8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and conduct</a:t>
            </a:r>
          </a:p>
          <a:p>
            <a:pPr indent="0" lvl="0" marL="0" marR="0" rtl="0" algn="l">
              <a:lnSpc>
                <a:spcPct val="80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regression tests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41" name="Shape 24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42" name="Shape 24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Strategic Approach</a:t>
            </a:r>
          </a:p>
        </p:txBody>
      </p:sp>
      <p:sp>
        <p:nvSpPr>
          <p:cNvPr id="243" name="Shape 24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To perform effective testing, you should conduct effective technical reviews. By doing this, many errors will be eliminated before testing commences.</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Testing begins at the component level and works "outward" toward the integration of the entire computer-based system.      </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Different testing techniques are appropriate for different software engineering approaches and at different points in time.</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Testing is conducted by the developer of the software and (for large projects) an independent test group.</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Testing and debugging are different activities, but debugging must be accommodated in any testing strategy. </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8" name="Shape 618"/>
        <p:cNvGrpSpPr/>
        <p:nvPr/>
      </p:nvGrpSpPr>
      <p:grpSpPr>
        <a:xfrm>
          <a:off x="0" y="0"/>
          <a:ext cx="0" cy="0"/>
          <a:chOff x="0" y="0"/>
          <a:chExt cx="0" cy="0"/>
        </a:xfrm>
      </p:grpSpPr>
      <p:sp>
        <p:nvSpPr>
          <p:cNvPr id="619" name="Shape 619"/>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620" name="Shape 62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621" name="Shape 621"/>
          <p:cNvSpPr txBox="1"/>
          <p:nvPr>
            <p:ph type="title"/>
          </p:nvPr>
        </p:nvSpPr>
        <p:spPr>
          <a:xfrm>
            <a:off x="1295400" y="1143000"/>
            <a:ext cx="5816599" cy="474661"/>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Symptoms &amp; Causes</a:t>
            </a:r>
          </a:p>
        </p:txBody>
      </p:sp>
      <p:sp>
        <p:nvSpPr>
          <p:cNvPr id="622" name="Shape 622"/>
          <p:cNvSpPr txBox="1"/>
          <p:nvPr/>
        </p:nvSpPr>
        <p:spPr>
          <a:xfrm>
            <a:off x="2986086" y="2125661"/>
            <a:ext cx="355600" cy="342899"/>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3" name="Shape 623"/>
          <p:cNvSpPr txBox="1"/>
          <p:nvPr/>
        </p:nvSpPr>
        <p:spPr>
          <a:xfrm>
            <a:off x="2465386" y="2854325"/>
            <a:ext cx="355600" cy="342899"/>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4" name="Shape 624"/>
          <p:cNvSpPr txBox="1"/>
          <p:nvPr/>
        </p:nvSpPr>
        <p:spPr>
          <a:xfrm>
            <a:off x="2973386" y="2854325"/>
            <a:ext cx="355600" cy="342899"/>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5" name="Shape 625"/>
          <p:cNvSpPr txBox="1"/>
          <p:nvPr/>
        </p:nvSpPr>
        <p:spPr>
          <a:xfrm>
            <a:off x="3468687" y="2854325"/>
            <a:ext cx="355600" cy="342899"/>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6" name="Shape 626"/>
          <p:cNvSpPr txBox="1"/>
          <p:nvPr/>
        </p:nvSpPr>
        <p:spPr>
          <a:xfrm>
            <a:off x="1982786" y="3711575"/>
            <a:ext cx="355600" cy="342899"/>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7" name="Shape 627"/>
          <p:cNvSpPr txBox="1"/>
          <p:nvPr/>
        </p:nvSpPr>
        <p:spPr>
          <a:xfrm>
            <a:off x="2490786" y="3711575"/>
            <a:ext cx="355600" cy="342899"/>
          </a:xfrm>
          <a:prstGeom prst="rect">
            <a:avLst/>
          </a:prstGeom>
          <a:solidFill>
            <a:schemeClr va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8" name="Shape 628"/>
          <p:cNvSpPr txBox="1"/>
          <p:nvPr/>
        </p:nvSpPr>
        <p:spPr>
          <a:xfrm>
            <a:off x="2973386" y="3697287"/>
            <a:ext cx="355600" cy="342899"/>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9" name="Shape 629"/>
          <p:cNvSpPr txBox="1"/>
          <p:nvPr/>
        </p:nvSpPr>
        <p:spPr>
          <a:xfrm>
            <a:off x="2465386" y="4554537"/>
            <a:ext cx="355600" cy="342899"/>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30" name="Shape 630"/>
          <p:cNvSpPr txBox="1"/>
          <p:nvPr/>
        </p:nvSpPr>
        <p:spPr>
          <a:xfrm>
            <a:off x="2973386" y="4554537"/>
            <a:ext cx="355600" cy="342899"/>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31" name="Shape 631"/>
          <p:cNvSpPr txBox="1"/>
          <p:nvPr/>
        </p:nvSpPr>
        <p:spPr>
          <a:xfrm>
            <a:off x="3468687" y="4554537"/>
            <a:ext cx="355600" cy="342899"/>
          </a:xfrm>
          <a:prstGeom prst="rect">
            <a:avLst/>
          </a:prstGeom>
          <a:solidFill>
            <a:schemeClr va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32" name="Shape 632"/>
          <p:cNvSpPr txBox="1"/>
          <p:nvPr/>
        </p:nvSpPr>
        <p:spPr>
          <a:xfrm>
            <a:off x="3494087" y="3697287"/>
            <a:ext cx="355600" cy="342899"/>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33" name="Shape 633"/>
          <p:cNvSpPr txBox="1"/>
          <p:nvPr/>
        </p:nvSpPr>
        <p:spPr>
          <a:xfrm>
            <a:off x="3989387" y="3683000"/>
            <a:ext cx="355600" cy="342899"/>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cxnSp>
        <p:nvCxnSpPr>
          <p:cNvPr id="634" name="Shape 634"/>
          <p:cNvCxnSpPr/>
          <p:nvPr/>
        </p:nvCxnSpPr>
        <p:spPr>
          <a:xfrm flipH="1">
            <a:off x="2643186" y="2468561"/>
            <a:ext cx="520700" cy="400049"/>
          </a:xfrm>
          <a:prstGeom prst="straightConnector1">
            <a:avLst/>
          </a:prstGeom>
          <a:noFill/>
          <a:ln>
            <a:noFill/>
          </a:ln>
        </p:spPr>
      </p:cxnSp>
      <p:cxnSp>
        <p:nvCxnSpPr>
          <p:cNvPr id="635" name="Shape 635"/>
          <p:cNvCxnSpPr/>
          <p:nvPr/>
        </p:nvCxnSpPr>
        <p:spPr>
          <a:xfrm>
            <a:off x="3144836" y="2482850"/>
            <a:ext cx="12699" cy="357187"/>
          </a:xfrm>
          <a:prstGeom prst="straightConnector1">
            <a:avLst/>
          </a:prstGeom>
          <a:noFill/>
          <a:ln>
            <a:noFill/>
          </a:ln>
        </p:spPr>
      </p:cxnSp>
      <p:cxnSp>
        <p:nvCxnSpPr>
          <p:cNvPr id="636" name="Shape 636"/>
          <p:cNvCxnSpPr/>
          <p:nvPr/>
        </p:nvCxnSpPr>
        <p:spPr>
          <a:xfrm>
            <a:off x="3138486" y="2468561"/>
            <a:ext cx="508000" cy="385762"/>
          </a:xfrm>
          <a:prstGeom prst="straightConnector1">
            <a:avLst/>
          </a:prstGeom>
          <a:noFill/>
          <a:ln>
            <a:noFill/>
          </a:ln>
        </p:spPr>
      </p:cxnSp>
      <p:cxnSp>
        <p:nvCxnSpPr>
          <p:cNvPr id="637" name="Shape 637"/>
          <p:cNvCxnSpPr/>
          <p:nvPr/>
        </p:nvCxnSpPr>
        <p:spPr>
          <a:xfrm flipH="1">
            <a:off x="2173286" y="3211511"/>
            <a:ext cx="482599" cy="500062"/>
          </a:xfrm>
          <a:prstGeom prst="straightConnector1">
            <a:avLst/>
          </a:prstGeom>
          <a:noFill/>
          <a:ln>
            <a:noFill/>
          </a:ln>
        </p:spPr>
      </p:cxnSp>
      <p:cxnSp>
        <p:nvCxnSpPr>
          <p:cNvPr id="638" name="Shape 638"/>
          <p:cNvCxnSpPr/>
          <p:nvPr/>
        </p:nvCxnSpPr>
        <p:spPr>
          <a:xfrm>
            <a:off x="2649536" y="3211511"/>
            <a:ext cx="12699" cy="500062"/>
          </a:xfrm>
          <a:prstGeom prst="straightConnector1">
            <a:avLst/>
          </a:prstGeom>
          <a:noFill/>
          <a:ln>
            <a:noFill/>
          </a:ln>
        </p:spPr>
      </p:cxnSp>
      <p:cxnSp>
        <p:nvCxnSpPr>
          <p:cNvPr id="639" name="Shape 639"/>
          <p:cNvCxnSpPr/>
          <p:nvPr/>
        </p:nvCxnSpPr>
        <p:spPr>
          <a:xfrm flipH="1">
            <a:off x="3132136" y="3211511"/>
            <a:ext cx="25399" cy="471487"/>
          </a:xfrm>
          <a:prstGeom prst="straightConnector1">
            <a:avLst/>
          </a:prstGeom>
          <a:noFill/>
          <a:ln>
            <a:noFill/>
          </a:ln>
        </p:spPr>
      </p:cxnSp>
      <p:cxnSp>
        <p:nvCxnSpPr>
          <p:cNvPr id="640" name="Shape 640"/>
          <p:cNvCxnSpPr/>
          <p:nvPr/>
        </p:nvCxnSpPr>
        <p:spPr>
          <a:xfrm>
            <a:off x="3151186" y="3211511"/>
            <a:ext cx="546099" cy="500062"/>
          </a:xfrm>
          <a:prstGeom prst="straightConnector1">
            <a:avLst/>
          </a:prstGeom>
          <a:noFill/>
          <a:ln>
            <a:noFill/>
          </a:ln>
        </p:spPr>
      </p:cxnSp>
      <p:cxnSp>
        <p:nvCxnSpPr>
          <p:cNvPr id="641" name="Shape 641"/>
          <p:cNvCxnSpPr/>
          <p:nvPr/>
        </p:nvCxnSpPr>
        <p:spPr>
          <a:xfrm>
            <a:off x="3132136" y="4025900"/>
            <a:ext cx="12699" cy="500062"/>
          </a:xfrm>
          <a:prstGeom prst="straightConnector1">
            <a:avLst/>
          </a:prstGeom>
          <a:noFill/>
          <a:ln>
            <a:noFill/>
          </a:ln>
        </p:spPr>
      </p:cxnSp>
      <p:cxnSp>
        <p:nvCxnSpPr>
          <p:cNvPr id="642" name="Shape 642"/>
          <p:cNvCxnSpPr/>
          <p:nvPr/>
        </p:nvCxnSpPr>
        <p:spPr>
          <a:xfrm flipH="1">
            <a:off x="3189287" y="4054475"/>
            <a:ext cx="495299" cy="500062"/>
          </a:xfrm>
          <a:prstGeom prst="straightConnector1">
            <a:avLst/>
          </a:prstGeom>
          <a:noFill/>
          <a:ln>
            <a:noFill/>
          </a:ln>
        </p:spPr>
      </p:cxnSp>
      <p:cxnSp>
        <p:nvCxnSpPr>
          <p:cNvPr id="643" name="Shape 643"/>
          <p:cNvCxnSpPr/>
          <p:nvPr/>
        </p:nvCxnSpPr>
        <p:spPr>
          <a:xfrm>
            <a:off x="3697287" y="3211511"/>
            <a:ext cx="431799" cy="485775"/>
          </a:xfrm>
          <a:prstGeom prst="straightConnector1">
            <a:avLst/>
          </a:prstGeom>
          <a:noFill/>
          <a:ln>
            <a:noFill/>
          </a:ln>
        </p:spPr>
      </p:cxnSp>
      <p:cxnSp>
        <p:nvCxnSpPr>
          <p:cNvPr id="644" name="Shape 644"/>
          <p:cNvCxnSpPr/>
          <p:nvPr/>
        </p:nvCxnSpPr>
        <p:spPr>
          <a:xfrm flipH="1">
            <a:off x="3690937" y="4040187"/>
            <a:ext cx="25399" cy="485775"/>
          </a:xfrm>
          <a:prstGeom prst="straightConnector1">
            <a:avLst/>
          </a:prstGeom>
          <a:noFill/>
          <a:ln>
            <a:noFill/>
          </a:ln>
        </p:spPr>
      </p:cxnSp>
      <p:sp>
        <p:nvSpPr>
          <p:cNvPr id="645" name="Shape 645"/>
          <p:cNvSpPr txBox="1"/>
          <p:nvPr/>
        </p:nvSpPr>
        <p:spPr>
          <a:xfrm>
            <a:off x="1536700" y="4981575"/>
            <a:ext cx="1309686" cy="39370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000" u="none" cap="none" strike="noStrike">
                <a:solidFill>
                  <a:schemeClr val="dk1"/>
                </a:solidFill>
                <a:latin typeface="Helvetica Neue"/>
                <a:ea typeface="Helvetica Neue"/>
                <a:cs typeface="Helvetica Neue"/>
                <a:sym typeface="Helvetica Neue"/>
              </a:rPr>
              <a:t>symptom</a:t>
            </a:r>
          </a:p>
        </p:txBody>
      </p:sp>
      <p:cxnSp>
        <p:nvCxnSpPr>
          <p:cNvPr id="646" name="Shape 646"/>
          <p:cNvCxnSpPr/>
          <p:nvPr/>
        </p:nvCxnSpPr>
        <p:spPr>
          <a:xfrm flipH="1">
            <a:off x="3513137" y="4783137"/>
            <a:ext cx="139699" cy="700086"/>
          </a:xfrm>
          <a:prstGeom prst="straightConnector1">
            <a:avLst/>
          </a:prstGeom>
          <a:noFill/>
          <a:ln>
            <a:noFill/>
          </a:ln>
        </p:spPr>
      </p:cxnSp>
      <p:sp>
        <p:nvSpPr>
          <p:cNvPr id="647" name="Shape 647"/>
          <p:cNvSpPr txBox="1"/>
          <p:nvPr/>
        </p:nvSpPr>
        <p:spPr>
          <a:xfrm>
            <a:off x="3568700" y="5324475"/>
            <a:ext cx="901700" cy="39370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000" u="none" cap="none" strike="noStrike">
                <a:solidFill>
                  <a:schemeClr val="dk1"/>
                </a:solidFill>
                <a:latin typeface="Helvetica Neue"/>
                <a:ea typeface="Helvetica Neue"/>
                <a:cs typeface="Helvetica Neue"/>
                <a:sym typeface="Helvetica Neue"/>
              </a:rPr>
              <a:t>cause</a:t>
            </a:r>
          </a:p>
        </p:txBody>
      </p:sp>
      <p:sp>
        <p:nvSpPr>
          <p:cNvPr id="648" name="Shape 648"/>
          <p:cNvSpPr txBox="1"/>
          <p:nvPr/>
        </p:nvSpPr>
        <p:spPr>
          <a:xfrm>
            <a:off x="5029200" y="1828800"/>
            <a:ext cx="3294062"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symptom and cause may be </a:t>
            </a:r>
          </a:p>
        </p:txBody>
      </p:sp>
      <p:sp>
        <p:nvSpPr>
          <p:cNvPr id="649" name="Shape 649"/>
          <p:cNvSpPr txBox="1"/>
          <p:nvPr/>
        </p:nvSpPr>
        <p:spPr>
          <a:xfrm>
            <a:off x="5029200" y="2085975"/>
            <a:ext cx="3001961"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geographically separated </a:t>
            </a: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650" name="Shape 650"/>
          <p:cNvSpPr txBox="1"/>
          <p:nvPr/>
        </p:nvSpPr>
        <p:spPr>
          <a:xfrm>
            <a:off x="5029200" y="2343150"/>
            <a:ext cx="1809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651" name="Shape 651"/>
          <p:cNvSpPr txBox="1"/>
          <p:nvPr/>
        </p:nvSpPr>
        <p:spPr>
          <a:xfrm>
            <a:off x="5029200" y="2600325"/>
            <a:ext cx="3573462"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symptom may disappear when </a:t>
            </a:r>
          </a:p>
        </p:txBody>
      </p:sp>
      <p:sp>
        <p:nvSpPr>
          <p:cNvPr id="652" name="Shape 652"/>
          <p:cNvSpPr txBox="1"/>
          <p:nvPr/>
        </p:nvSpPr>
        <p:spPr>
          <a:xfrm>
            <a:off x="5029200" y="2857500"/>
            <a:ext cx="2835274"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another problem is fixed</a:t>
            </a: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653" name="Shape 653"/>
          <p:cNvSpPr txBox="1"/>
          <p:nvPr/>
        </p:nvSpPr>
        <p:spPr>
          <a:xfrm>
            <a:off x="5029200" y="3114675"/>
            <a:ext cx="1809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654" name="Shape 654"/>
          <p:cNvSpPr txBox="1"/>
          <p:nvPr/>
        </p:nvSpPr>
        <p:spPr>
          <a:xfrm>
            <a:off x="5029200" y="3371850"/>
            <a:ext cx="2684462"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cause may be due to a </a:t>
            </a:r>
          </a:p>
        </p:txBody>
      </p:sp>
      <p:sp>
        <p:nvSpPr>
          <p:cNvPr id="655" name="Shape 655"/>
          <p:cNvSpPr txBox="1"/>
          <p:nvPr/>
        </p:nvSpPr>
        <p:spPr>
          <a:xfrm>
            <a:off x="5029200" y="3629025"/>
            <a:ext cx="31019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combination of non-errors </a:t>
            </a: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656" name="Shape 656"/>
          <p:cNvSpPr txBox="1"/>
          <p:nvPr/>
        </p:nvSpPr>
        <p:spPr>
          <a:xfrm>
            <a:off x="5029200" y="3886200"/>
            <a:ext cx="1809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657" name="Shape 657"/>
          <p:cNvSpPr txBox="1"/>
          <p:nvPr/>
        </p:nvSpPr>
        <p:spPr>
          <a:xfrm>
            <a:off x="5029200" y="4143375"/>
            <a:ext cx="3535362"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cause may be due to a system </a:t>
            </a:r>
          </a:p>
        </p:txBody>
      </p:sp>
      <p:sp>
        <p:nvSpPr>
          <p:cNvPr id="658" name="Shape 658"/>
          <p:cNvSpPr txBox="1"/>
          <p:nvPr/>
        </p:nvSpPr>
        <p:spPr>
          <a:xfrm>
            <a:off x="5029200" y="4400550"/>
            <a:ext cx="20224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or compiler error</a:t>
            </a: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659" name="Shape 659"/>
          <p:cNvSpPr txBox="1"/>
          <p:nvPr/>
        </p:nvSpPr>
        <p:spPr>
          <a:xfrm>
            <a:off x="5029200" y="4657725"/>
            <a:ext cx="1809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660" name="Shape 660"/>
          <p:cNvSpPr txBox="1"/>
          <p:nvPr/>
        </p:nvSpPr>
        <p:spPr>
          <a:xfrm>
            <a:off x="5029200" y="4914900"/>
            <a:ext cx="2493961"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cause may be due to </a:t>
            </a:r>
          </a:p>
        </p:txBody>
      </p:sp>
      <p:sp>
        <p:nvSpPr>
          <p:cNvPr id="661" name="Shape 661"/>
          <p:cNvSpPr txBox="1"/>
          <p:nvPr/>
        </p:nvSpPr>
        <p:spPr>
          <a:xfrm>
            <a:off x="5029200" y="5172075"/>
            <a:ext cx="3205162"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assumptions that everyone </a:t>
            </a:r>
          </a:p>
        </p:txBody>
      </p:sp>
      <p:sp>
        <p:nvSpPr>
          <p:cNvPr id="662" name="Shape 662"/>
          <p:cNvSpPr txBox="1"/>
          <p:nvPr/>
        </p:nvSpPr>
        <p:spPr>
          <a:xfrm>
            <a:off x="5029200" y="5429250"/>
            <a:ext cx="10826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believes</a:t>
            </a: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663" name="Shape 663"/>
          <p:cNvSpPr txBox="1"/>
          <p:nvPr/>
        </p:nvSpPr>
        <p:spPr>
          <a:xfrm>
            <a:off x="5029200" y="5686425"/>
            <a:ext cx="1809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664" name="Shape 664"/>
          <p:cNvSpPr txBox="1"/>
          <p:nvPr/>
        </p:nvSpPr>
        <p:spPr>
          <a:xfrm>
            <a:off x="5029200" y="5943600"/>
            <a:ext cx="33686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symptom may be intermittent</a:t>
            </a:r>
          </a:p>
        </p:txBody>
      </p:sp>
      <p:grpSp>
        <p:nvGrpSpPr>
          <p:cNvPr id="665" name="Shape 665"/>
          <p:cNvGrpSpPr/>
          <p:nvPr/>
        </p:nvGrpSpPr>
        <p:grpSpPr>
          <a:xfrm>
            <a:off x="4783137" y="1947862"/>
            <a:ext cx="152400" cy="185737"/>
            <a:chOff x="4286250" y="1149350"/>
            <a:chExt cx="152400" cy="165099"/>
          </a:xfrm>
        </p:grpSpPr>
        <p:sp>
          <p:nvSpPr>
            <p:cNvPr id="666" name="Shape 666"/>
            <p:cNvSpPr txBox="1"/>
            <p:nvPr/>
          </p:nvSpPr>
          <p:spPr>
            <a:xfrm>
              <a:off x="4311650" y="1174750"/>
              <a:ext cx="127000" cy="139699"/>
            </a:xfrm>
            <a:prstGeom prst="rect">
              <a:avLst/>
            </a:prstGeom>
            <a:solidFill>
              <a:srgbClr val="0000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67" name="Shape 667"/>
            <p:cNvSpPr txBox="1"/>
            <p:nvPr/>
          </p:nvSpPr>
          <p:spPr>
            <a:xfrm>
              <a:off x="4286250" y="1149350"/>
              <a:ext cx="127000" cy="139699"/>
            </a:xfrm>
            <a:prstGeom prst="rect">
              <a:avLst/>
            </a:prstGeom>
            <a:solidFill>
              <a:srgbClr val="FFFFFF"/>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grpSp>
        <p:nvGrpSpPr>
          <p:cNvPr id="668" name="Shape 668"/>
          <p:cNvGrpSpPr/>
          <p:nvPr/>
        </p:nvGrpSpPr>
        <p:grpSpPr>
          <a:xfrm>
            <a:off x="4783137" y="2705100"/>
            <a:ext cx="152400" cy="200024"/>
            <a:chOff x="4286250" y="1822450"/>
            <a:chExt cx="152400" cy="177799"/>
          </a:xfrm>
        </p:grpSpPr>
        <p:sp>
          <p:nvSpPr>
            <p:cNvPr id="669" name="Shape 669"/>
            <p:cNvSpPr txBox="1"/>
            <p:nvPr/>
          </p:nvSpPr>
          <p:spPr>
            <a:xfrm>
              <a:off x="4311650" y="1860550"/>
              <a:ext cx="127000" cy="139699"/>
            </a:xfrm>
            <a:prstGeom prst="rect">
              <a:avLst/>
            </a:prstGeom>
            <a:solidFill>
              <a:srgbClr val="0000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70" name="Shape 670"/>
            <p:cNvSpPr txBox="1"/>
            <p:nvPr/>
          </p:nvSpPr>
          <p:spPr>
            <a:xfrm>
              <a:off x="4286250" y="1822450"/>
              <a:ext cx="127000" cy="139699"/>
            </a:xfrm>
            <a:prstGeom prst="rect">
              <a:avLst/>
            </a:prstGeom>
            <a:solidFill>
              <a:srgbClr val="FFFFFF"/>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grpSp>
        <p:nvGrpSpPr>
          <p:cNvPr id="671" name="Shape 671"/>
          <p:cNvGrpSpPr/>
          <p:nvPr/>
        </p:nvGrpSpPr>
        <p:grpSpPr>
          <a:xfrm>
            <a:off x="4783137" y="3476625"/>
            <a:ext cx="152400" cy="185737"/>
            <a:chOff x="4286250" y="2508250"/>
            <a:chExt cx="152400" cy="165099"/>
          </a:xfrm>
        </p:grpSpPr>
        <p:sp>
          <p:nvSpPr>
            <p:cNvPr id="672" name="Shape 672"/>
            <p:cNvSpPr txBox="1"/>
            <p:nvPr/>
          </p:nvSpPr>
          <p:spPr>
            <a:xfrm>
              <a:off x="4311650" y="2533650"/>
              <a:ext cx="127000" cy="139699"/>
            </a:xfrm>
            <a:prstGeom prst="rect">
              <a:avLst/>
            </a:prstGeom>
            <a:solidFill>
              <a:srgbClr val="0000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73" name="Shape 673"/>
            <p:cNvSpPr txBox="1"/>
            <p:nvPr/>
          </p:nvSpPr>
          <p:spPr>
            <a:xfrm>
              <a:off x="4286250" y="2508250"/>
              <a:ext cx="127000" cy="139699"/>
            </a:xfrm>
            <a:prstGeom prst="rect">
              <a:avLst/>
            </a:prstGeom>
            <a:solidFill>
              <a:srgbClr val="FFFFFF"/>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grpSp>
        <p:nvGrpSpPr>
          <p:cNvPr id="674" name="Shape 674"/>
          <p:cNvGrpSpPr/>
          <p:nvPr/>
        </p:nvGrpSpPr>
        <p:grpSpPr>
          <a:xfrm>
            <a:off x="4783137" y="4262437"/>
            <a:ext cx="152400" cy="185737"/>
            <a:chOff x="4286250" y="3206750"/>
            <a:chExt cx="152400" cy="165099"/>
          </a:xfrm>
        </p:grpSpPr>
        <p:sp>
          <p:nvSpPr>
            <p:cNvPr id="675" name="Shape 675"/>
            <p:cNvSpPr txBox="1"/>
            <p:nvPr/>
          </p:nvSpPr>
          <p:spPr>
            <a:xfrm>
              <a:off x="4311650" y="3232150"/>
              <a:ext cx="127000" cy="139699"/>
            </a:xfrm>
            <a:prstGeom prst="rect">
              <a:avLst/>
            </a:prstGeom>
            <a:solidFill>
              <a:srgbClr val="0000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76" name="Shape 676"/>
            <p:cNvSpPr txBox="1"/>
            <p:nvPr/>
          </p:nvSpPr>
          <p:spPr>
            <a:xfrm>
              <a:off x="4286250" y="3206750"/>
              <a:ext cx="127000" cy="139699"/>
            </a:xfrm>
            <a:prstGeom prst="rect">
              <a:avLst/>
            </a:prstGeom>
            <a:solidFill>
              <a:srgbClr val="FFFFFF"/>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grpSp>
        <p:nvGrpSpPr>
          <p:cNvPr id="677" name="Shape 677"/>
          <p:cNvGrpSpPr/>
          <p:nvPr/>
        </p:nvGrpSpPr>
        <p:grpSpPr>
          <a:xfrm>
            <a:off x="4783137" y="5019675"/>
            <a:ext cx="152400" cy="185737"/>
            <a:chOff x="4286250" y="3879850"/>
            <a:chExt cx="152400" cy="165099"/>
          </a:xfrm>
        </p:grpSpPr>
        <p:sp>
          <p:nvSpPr>
            <p:cNvPr id="678" name="Shape 678"/>
            <p:cNvSpPr txBox="1"/>
            <p:nvPr/>
          </p:nvSpPr>
          <p:spPr>
            <a:xfrm>
              <a:off x="4311650" y="3905250"/>
              <a:ext cx="127000" cy="139699"/>
            </a:xfrm>
            <a:prstGeom prst="rect">
              <a:avLst/>
            </a:prstGeom>
            <a:solidFill>
              <a:srgbClr val="0000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79" name="Shape 679"/>
            <p:cNvSpPr txBox="1"/>
            <p:nvPr/>
          </p:nvSpPr>
          <p:spPr>
            <a:xfrm>
              <a:off x="4286250" y="3879850"/>
              <a:ext cx="127000" cy="139699"/>
            </a:xfrm>
            <a:prstGeom prst="rect">
              <a:avLst/>
            </a:prstGeom>
            <a:solidFill>
              <a:srgbClr val="FFFFFF"/>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grpSp>
        <p:nvGrpSpPr>
          <p:cNvPr id="680" name="Shape 680"/>
          <p:cNvGrpSpPr/>
          <p:nvPr/>
        </p:nvGrpSpPr>
        <p:grpSpPr>
          <a:xfrm>
            <a:off x="4783137" y="6034087"/>
            <a:ext cx="152400" cy="200024"/>
            <a:chOff x="4286250" y="4781550"/>
            <a:chExt cx="152400" cy="177799"/>
          </a:xfrm>
        </p:grpSpPr>
        <p:sp>
          <p:nvSpPr>
            <p:cNvPr id="681" name="Shape 681"/>
            <p:cNvSpPr txBox="1"/>
            <p:nvPr/>
          </p:nvSpPr>
          <p:spPr>
            <a:xfrm>
              <a:off x="4311650" y="4819650"/>
              <a:ext cx="127000" cy="139699"/>
            </a:xfrm>
            <a:prstGeom prst="rect">
              <a:avLst/>
            </a:prstGeom>
            <a:solidFill>
              <a:srgbClr val="0000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82" name="Shape 682"/>
            <p:cNvSpPr txBox="1"/>
            <p:nvPr/>
          </p:nvSpPr>
          <p:spPr>
            <a:xfrm>
              <a:off x="4286250" y="4781550"/>
              <a:ext cx="127000" cy="139699"/>
            </a:xfrm>
            <a:prstGeom prst="rect">
              <a:avLst/>
            </a:prstGeom>
            <a:solidFill>
              <a:srgbClr val="FFFFFF"/>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cxnSp>
        <p:nvCxnSpPr>
          <p:cNvPr id="683" name="Shape 683"/>
          <p:cNvCxnSpPr/>
          <p:nvPr/>
        </p:nvCxnSpPr>
        <p:spPr>
          <a:xfrm flipH="1">
            <a:off x="2681286" y="2497136"/>
            <a:ext cx="508000" cy="328611"/>
          </a:xfrm>
          <a:prstGeom prst="straightConnector1">
            <a:avLst/>
          </a:prstGeom>
          <a:noFill/>
          <a:ln cap="flat" cmpd="sng" w="25400">
            <a:solidFill>
              <a:schemeClr val="dk1"/>
            </a:solidFill>
            <a:prstDash val="solid"/>
            <a:miter/>
            <a:headEnd len="med" w="med" type="none"/>
            <a:tailEnd len="med" w="med" type="none"/>
          </a:ln>
        </p:spPr>
      </p:cxnSp>
      <p:cxnSp>
        <p:nvCxnSpPr>
          <p:cNvPr id="684" name="Shape 684"/>
          <p:cNvCxnSpPr/>
          <p:nvPr/>
        </p:nvCxnSpPr>
        <p:spPr>
          <a:xfrm>
            <a:off x="3189286" y="2482850"/>
            <a:ext cx="0" cy="342899"/>
          </a:xfrm>
          <a:prstGeom prst="straightConnector1">
            <a:avLst/>
          </a:prstGeom>
          <a:noFill/>
          <a:ln cap="flat" cmpd="sng" w="25400">
            <a:solidFill>
              <a:schemeClr val="dk1"/>
            </a:solidFill>
            <a:prstDash val="solid"/>
            <a:miter/>
            <a:headEnd len="med" w="med" type="none"/>
            <a:tailEnd len="med" w="med" type="none"/>
          </a:ln>
        </p:spPr>
      </p:cxnSp>
      <p:cxnSp>
        <p:nvCxnSpPr>
          <p:cNvPr id="685" name="Shape 685"/>
          <p:cNvCxnSpPr/>
          <p:nvPr/>
        </p:nvCxnSpPr>
        <p:spPr>
          <a:xfrm>
            <a:off x="3189286" y="2511425"/>
            <a:ext cx="482599" cy="328611"/>
          </a:xfrm>
          <a:prstGeom prst="straightConnector1">
            <a:avLst/>
          </a:prstGeom>
          <a:noFill/>
          <a:ln cap="flat" cmpd="sng" w="25400">
            <a:solidFill>
              <a:schemeClr val="dk1"/>
            </a:solidFill>
            <a:prstDash val="solid"/>
            <a:miter/>
            <a:headEnd len="med" w="med" type="none"/>
            <a:tailEnd len="med" w="med" type="none"/>
          </a:ln>
        </p:spPr>
      </p:cxnSp>
      <p:cxnSp>
        <p:nvCxnSpPr>
          <p:cNvPr id="686" name="Shape 686"/>
          <p:cNvCxnSpPr/>
          <p:nvPr/>
        </p:nvCxnSpPr>
        <p:spPr>
          <a:xfrm flipH="1">
            <a:off x="2185986" y="3225800"/>
            <a:ext cx="457200" cy="471487"/>
          </a:xfrm>
          <a:prstGeom prst="straightConnector1">
            <a:avLst/>
          </a:prstGeom>
          <a:noFill/>
          <a:ln cap="flat" cmpd="sng" w="25400">
            <a:solidFill>
              <a:schemeClr val="dk1"/>
            </a:solidFill>
            <a:prstDash val="solid"/>
            <a:miter/>
            <a:headEnd len="med" w="med" type="none"/>
            <a:tailEnd len="med" w="med" type="none"/>
          </a:ln>
        </p:spPr>
      </p:cxnSp>
      <p:cxnSp>
        <p:nvCxnSpPr>
          <p:cNvPr id="687" name="Shape 687"/>
          <p:cNvCxnSpPr/>
          <p:nvPr/>
        </p:nvCxnSpPr>
        <p:spPr>
          <a:xfrm>
            <a:off x="2668586" y="3225800"/>
            <a:ext cx="25399" cy="471487"/>
          </a:xfrm>
          <a:prstGeom prst="straightConnector1">
            <a:avLst/>
          </a:prstGeom>
          <a:noFill/>
          <a:ln cap="flat" cmpd="sng" w="25400">
            <a:solidFill>
              <a:schemeClr val="dk1"/>
            </a:solidFill>
            <a:prstDash val="solid"/>
            <a:miter/>
            <a:headEnd len="med" w="med" type="none"/>
            <a:tailEnd len="med" w="med" type="none"/>
          </a:ln>
        </p:spPr>
      </p:cxnSp>
      <p:cxnSp>
        <p:nvCxnSpPr>
          <p:cNvPr id="688" name="Shape 688"/>
          <p:cNvCxnSpPr/>
          <p:nvPr/>
        </p:nvCxnSpPr>
        <p:spPr>
          <a:xfrm flipH="1">
            <a:off x="3151186" y="3225800"/>
            <a:ext cx="25399" cy="442912"/>
          </a:xfrm>
          <a:prstGeom prst="straightConnector1">
            <a:avLst/>
          </a:prstGeom>
          <a:noFill/>
          <a:ln cap="flat" cmpd="sng" w="25400">
            <a:solidFill>
              <a:schemeClr val="dk1"/>
            </a:solidFill>
            <a:prstDash val="solid"/>
            <a:miter/>
            <a:headEnd len="med" w="med" type="none"/>
            <a:tailEnd len="med" w="med" type="none"/>
          </a:ln>
        </p:spPr>
      </p:cxnSp>
      <p:cxnSp>
        <p:nvCxnSpPr>
          <p:cNvPr id="689" name="Shape 689"/>
          <p:cNvCxnSpPr/>
          <p:nvPr/>
        </p:nvCxnSpPr>
        <p:spPr>
          <a:xfrm>
            <a:off x="3176586" y="3225800"/>
            <a:ext cx="508000" cy="457200"/>
          </a:xfrm>
          <a:prstGeom prst="straightConnector1">
            <a:avLst/>
          </a:prstGeom>
          <a:noFill/>
          <a:ln cap="flat" cmpd="sng" w="25400">
            <a:solidFill>
              <a:schemeClr val="dk1"/>
            </a:solidFill>
            <a:prstDash val="solid"/>
            <a:miter/>
            <a:headEnd len="med" w="med" type="none"/>
            <a:tailEnd len="med" w="med" type="none"/>
          </a:ln>
        </p:spPr>
      </p:cxnSp>
      <p:cxnSp>
        <p:nvCxnSpPr>
          <p:cNvPr id="690" name="Shape 690"/>
          <p:cNvCxnSpPr/>
          <p:nvPr/>
        </p:nvCxnSpPr>
        <p:spPr>
          <a:xfrm>
            <a:off x="3722687" y="3240086"/>
            <a:ext cx="406399" cy="414337"/>
          </a:xfrm>
          <a:prstGeom prst="straightConnector1">
            <a:avLst/>
          </a:prstGeom>
          <a:noFill/>
          <a:ln cap="flat" cmpd="sng" w="25400">
            <a:solidFill>
              <a:schemeClr val="dk1"/>
            </a:solidFill>
            <a:prstDash val="solid"/>
            <a:miter/>
            <a:headEnd len="med" w="med" type="none"/>
            <a:tailEnd len="med" w="med" type="none"/>
          </a:ln>
        </p:spPr>
      </p:cxnSp>
      <p:cxnSp>
        <p:nvCxnSpPr>
          <p:cNvPr id="691" name="Shape 691"/>
          <p:cNvCxnSpPr/>
          <p:nvPr/>
        </p:nvCxnSpPr>
        <p:spPr>
          <a:xfrm flipH="1">
            <a:off x="2655886" y="4083050"/>
            <a:ext cx="25399" cy="442912"/>
          </a:xfrm>
          <a:prstGeom prst="straightConnector1">
            <a:avLst/>
          </a:prstGeom>
          <a:noFill/>
          <a:ln cap="flat" cmpd="sng" w="25400">
            <a:solidFill>
              <a:schemeClr val="dk1"/>
            </a:solidFill>
            <a:prstDash val="solid"/>
            <a:miter/>
            <a:headEnd len="med" w="med" type="none"/>
            <a:tailEnd len="med" w="med" type="none"/>
          </a:ln>
        </p:spPr>
      </p:cxnSp>
      <p:cxnSp>
        <p:nvCxnSpPr>
          <p:cNvPr id="692" name="Shape 692"/>
          <p:cNvCxnSpPr/>
          <p:nvPr/>
        </p:nvCxnSpPr>
        <p:spPr>
          <a:xfrm>
            <a:off x="3138486" y="4068762"/>
            <a:ext cx="0" cy="442912"/>
          </a:xfrm>
          <a:prstGeom prst="straightConnector1">
            <a:avLst/>
          </a:prstGeom>
          <a:noFill/>
          <a:ln cap="flat" cmpd="sng" w="25400">
            <a:solidFill>
              <a:schemeClr val="dk1"/>
            </a:solidFill>
            <a:prstDash val="solid"/>
            <a:miter/>
            <a:headEnd len="med" w="med" type="none"/>
            <a:tailEnd len="med" w="med" type="none"/>
          </a:ln>
        </p:spPr>
      </p:cxnSp>
      <p:cxnSp>
        <p:nvCxnSpPr>
          <p:cNvPr id="693" name="Shape 693"/>
          <p:cNvCxnSpPr/>
          <p:nvPr/>
        </p:nvCxnSpPr>
        <p:spPr>
          <a:xfrm>
            <a:off x="3151186" y="4068762"/>
            <a:ext cx="520700" cy="471487"/>
          </a:xfrm>
          <a:prstGeom prst="straightConnector1">
            <a:avLst/>
          </a:prstGeom>
          <a:noFill/>
          <a:ln cap="flat" cmpd="sng" w="25400">
            <a:solidFill>
              <a:schemeClr val="dk1"/>
            </a:solidFill>
            <a:prstDash val="solid"/>
            <a:miter/>
            <a:headEnd len="med" w="med" type="none"/>
            <a:tailEnd len="med" w="med" type="none"/>
          </a:ln>
        </p:spPr>
      </p:cxnSp>
      <p:sp>
        <p:nvSpPr>
          <p:cNvPr id="694" name="Shape 694"/>
          <p:cNvSpPr/>
          <p:nvPr/>
        </p:nvSpPr>
        <p:spPr>
          <a:xfrm>
            <a:off x="2174875" y="3956050"/>
            <a:ext cx="444499" cy="1071561"/>
          </a:xfrm>
          <a:custGeom>
            <a:pathLst>
              <a:path extrusionOk="0" fill="none" h="21600" w="21600">
                <a:moveTo>
                  <a:pt x="0" y="21600"/>
                </a:moveTo>
                <a:cubicBezTo>
                  <a:pt x="0" y="9700"/>
                  <a:pt x="9623" y="42"/>
                  <a:pt x="21522" y="0"/>
                </a:cubicBezTo>
              </a:path>
              <a:path extrusionOk="0" h="21600" w="21600">
                <a:moveTo>
                  <a:pt x="0" y="21600"/>
                </a:moveTo>
                <a:cubicBezTo>
                  <a:pt x="0" y="9700"/>
                  <a:pt x="9623" y="42"/>
                  <a:pt x="21522" y="0"/>
                </a:cubicBezTo>
                <a:lnTo>
                  <a:pt x="21600" y="21600"/>
                </a:lnTo>
                <a:lnTo>
                  <a:pt x="0" y="21600"/>
                </a:lnTo>
                <a:close/>
              </a:path>
            </a:pathLst>
          </a:custGeom>
          <a:noFill/>
          <a:ln cap="rnd"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95" name="Shape 695"/>
          <p:cNvSpPr/>
          <p:nvPr/>
        </p:nvSpPr>
        <p:spPr>
          <a:xfrm>
            <a:off x="3722687" y="4784725"/>
            <a:ext cx="381000" cy="614361"/>
          </a:xfrm>
          <a:custGeom>
            <a:pathLst>
              <a:path extrusionOk="0" fill="none" h="21600" w="21601">
                <a:moveTo>
                  <a:pt x="0" y="0"/>
                </a:moveTo>
                <a:cubicBezTo>
                  <a:pt x="11930" y="0"/>
                  <a:pt x="21601" y="9670"/>
                  <a:pt x="21601" y="21600"/>
                </a:cubicBezTo>
              </a:path>
              <a:path extrusionOk="0" h="21600" w="21601">
                <a:moveTo>
                  <a:pt x="0" y="0"/>
                </a:moveTo>
                <a:cubicBezTo>
                  <a:pt x="11930" y="0"/>
                  <a:pt x="21601" y="9670"/>
                  <a:pt x="21601" y="21600"/>
                </a:cubicBezTo>
                <a:lnTo>
                  <a:pt x="1" y="21600"/>
                </a:lnTo>
                <a:lnTo>
                  <a:pt x="0" y="0"/>
                </a:lnTo>
                <a:close/>
              </a:path>
            </a:pathLst>
          </a:custGeom>
          <a:noFill/>
          <a:ln cap="rnd"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9" name="Shape 699"/>
        <p:cNvGrpSpPr/>
        <p:nvPr/>
      </p:nvGrpSpPr>
      <p:grpSpPr>
        <a:xfrm>
          <a:off x="0" y="0"/>
          <a:ext cx="0" cy="0"/>
          <a:chOff x="0" y="0"/>
          <a:chExt cx="0" cy="0"/>
        </a:xfrm>
      </p:grpSpPr>
      <p:sp>
        <p:nvSpPr>
          <p:cNvPr id="700" name="Shape 70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701" name="Shape 70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702" name="Shape 702"/>
          <p:cNvSpPr txBox="1"/>
          <p:nvPr/>
        </p:nvSpPr>
        <p:spPr>
          <a:xfrm>
            <a:off x="2133600" y="1295400"/>
            <a:ext cx="6121400" cy="3814762"/>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03" name="Shape 703"/>
          <p:cNvSpPr txBox="1"/>
          <p:nvPr>
            <p:ph type="title"/>
          </p:nvPr>
        </p:nvSpPr>
        <p:spPr>
          <a:xfrm>
            <a:off x="1219200" y="685800"/>
            <a:ext cx="6248399" cy="609599"/>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Consequences of Bugs</a:t>
            </a:r>
          </a:p>
        </p:txBody>
      </p:sp>
      <p:sp>
        <p:nvSpPr>
          <p:cNvPr id="704" name="Shape 704"/>
          <p:cNvSpPr/>
          <p:nvPr/>
        </p:nvSpPr>
        <p:spPr>
          <a:xfrm>
            <a:off x="2933700" y="1952625"/>
            <a:ext cx="3938586" cy="2701925"/>
          </a:xfrm>
          <a:custGeom>
            <a:pathLst>
              <a:path extrusionOk="0" h="1512" w="2480">
                <a:moveTo>
                  <a:pt x="0" y="1512"/>
                </a:moveTo>
                <a:lnTo>
                  <a:pt x="232" y="1296"/>
                </a:lnTo>
                <a:lnTo>
                  <a:pt x="648" y="1224"/>
                </a:lnTo>
                <a:lnTo>
                  <a:pt x="992" y="984"/>
                </a:lnTo>
                <a:lnTo>
                  <a:pt x="1400" y="824"/>
                </a:lnTo>
                <a:lnTo>
                  <a:pt x="1688" y="592"/>
                </a:lnTo>
                <a:lnTo>
                  <a:pt x="2000" y="480"/>
                </a:lnTo>
                <a:lnTo>
                  <a:pt x="2480" y="0"/>
                </a:lnTo>
              </a:path>
            </a:pathLst>
          </a:custGeom>
          <a:noFill/>
          <a:ln cap="rnd" cmpd="sng" w="254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05" name="Shape 705"/>
          <p:cNvSpPr/>
          <p:nvPr/>
        </p:nvSpPr>
        <p:spPr>
          <a:xfrm>
            <a:off x="2921000" y="1938336"/>
            <a:ext cx="3938586" cy="2701925"/>
          </a:xfrm>
          <a:custGeom>
            <a:pathLst>
              <a:path extrusionOk="0" h="1512" w="2480">
                <a:moveTo>
                  <a:pt x="0" y="1512"/>
                </a:moveTo>
                <a:lnTo>
                  <a:pt x="232" y="1296"/>
                </a:lnTo>
                <a:lnTo>
                  <a:pt x="648" y="1224"/>
                </a:lnTo>
                <a:lnTo>
                  <a:pt x="992" y="984"/>
                </a:lnTo>
                <a:lnTo>
                  <a:pt x="1400" y="824"/>
                </a:lnTo>
                <a:lnTo>
                  <a:pt x="1688" y="592"/>
                </a:lnTo>
                <a:lnTo>
                  <a:pt x="2000" y="480"/>
                </a:lnTo>
                <a:lnTo>
                  <a:pt x="2480" y="0"/>
                </a:lnTo>
              </a:path>
            </a:pathLst>
          </a:custGeom>
          <a:noFill/>
          <a:ln cap="rnd" cmpd="sng" w="25400">
            <a:solidFill>
              <a:schemeClr val="accent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nvGrpSpPr>
          <p:cNvPr id="706" name="Shape 706"/>
          <p:cNvGrpSpPr/>
          <p:nvPr/>
        </p:nvGrpSpPr>
        <p:grpSpPr>
          <a:xfrm>
            <a:off x="2832100" y="1466849"/>
            <a:ext cx="141287" cy="3100386"/>
            <a:chOff x="2260600" y="1181100"/>
            <a:chExt cx="141287" cy="2755900"/>
          </a:xfrm>
        </p:grpSpPr>
        <p:sp>
          <p:nvSpPr>
            <p:cNvPr id="707" name="Shape 707"/>
            <p:cNvSpPr/>
            <p:nvPr/>
          </p:nvSpPr>
          <p:spPr>
            <a:xfrm>
              <a:off x="2260600" y="1181100"/>
              <a:ext cx="141287" cy="293687"/>
            </a:xfrm>
            <a:custGeom>
              <a:pathLst>
                <a:path extrusionOk="0" h="184" w="88">
                  <a:moveTo>
                    <a:pt x="44" y="0"/>
                  </a:moveTo>
                  <a:lnTo>
                    <a:pt x="88" y="184"/>
                  </a:lnTo>
                  <a:lnTo>
                    <a:pt x="44" y="184"/>
                  </a:lnTo>
                  <a:lnTo>
                    <a:pt x="0" y="184"/>
                  </a:lnTo>
                  <a:lnTo>
                    <a:pt x="44" y="0"/>
                  </a:lnTo>
                </a:path>
              </a:pathLst>
            </a:custGeom>
            <a:solidFill>
              <a:srgbClr val="000000"/>
            </a:solidFill>
            <a:ln cap="rnd" cmpd="sng" w="25400">
              <a:solidFill>
                <a:schemeClr val="accent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cxnSp>
          <p:nvCxnSpPr>
            <p:cNvPr id="708" name="Shape 708"/>
            <p:cNvCxnSpPr/>
            <p:nvPr/>
          </p:nvCxnSpPr>
          <p:spPr>
            <a:xfrm>
              <a:off x="2336800" y="1485900"/>
              <a:ext cx="0" cy="2451100"/>
            </a:xfrm>
            <a:prstGeom prst="straightConnector1">
              <a:avLst/>
            </a:prstGeom>
            <a:noFill/>
            <a:ln cap="flat" cmpd="sng" w="50800">
              <a:solidFill>
                <a:schemeClr val="accent1"/>
              </a:solidFill>
              <a:prstDash val="solid"/>
              <a:miter/>
              <a:headEnd len="med" w="med" type="none"/>
              <a:tailEnd len="med" w="med" type="none"/>
            </a:ln>
          </p:spPr>
        </p:cxnSp>
      </p:grpSp>
      <p:grpSp>
        <p:nvGrpSpPr>
          <p:cNvPr id="709" name="Shape 709"/>
          <p:cNvGrpSpPr/>
          <p:nvPr/>
        </p:nvGrpSpPr>
        <p:grpSpPr>
          <a:xfrm>
            <a:off x="2908300" y="4538662"/>
            <a:ext cx="4903787" cy="158750"/>
            <a:chOff x="2336800" y="3911600"/>
            <a:chExt cx="4903787" cy="141287"/>
          </a:xfrm>
        </p:grpSpPr>
        <p:sp>
          <p:nvSpPr>
            <p:cNvPr id="710" name="Shape 710"/>
            <p:cNvSpPr/>
            <p:nvPr/>
          </p:nvSpPr>
          <p:spPr>
            <a:xfrm>
              <a:off x="6946900" y="3911600"/>
              <a:ext cx="293687" cy="141287"/>
            </a:xfrm>
            <a:custGeom>
              <a:pathLst>
                <a:path extrusionOk="0" h="88" w="184">
                  <a:moveTo>
                    <a:pt x="184" y="44"/>
                  </a:moveTo>
                  <a:lnTo>
                    <a:pt x="0" y="88"/>
                  </a:lnTo>
                  <a:lnTo>
                    <a:pt x="0" y="44"/>
                  </a:lnTo>
                  <a:lnTo>
                    <a:pt x="0" y="0"/>
                  </a:lnTo>
                  <a:lnTo>
                    <a:pt x="184" y="44"/>
                  </a:lnTo>
                </a:path>
              </a:pathLst>
            </a:custGeom>
            <a:solidFill>
              <a:srgbClr val="000000"/>
            </a:solidFill>
            <a:ln cap="rnd" cmpd="sng" w="25400">
              <a:solidFill>
                <a:schemeClr val="accent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cxnSp>
          <p:nvCxnSpPr>
            <p:cNvPr id="711" name="Shape 711"/>
            <p:cNvCxnSpPr/>
            <p:nvPr/>
          </p:nvCxnSpPr>
          <p:spPr>
            <a:xfrm>
              <a:off x="2336800" y="3987800"/>
              <a:ext cx="4597399" cy="0"/>
            </a:xfrm>
            <a:prstGeom prst="straightConnector1">
              <a:avLst/>
            </a:prstGeom>
            <a:noFill/>
            <a:ln cap="flat" cmpd="sng" w="50800">
              <a:solidFill>
                <a:schemeClr val="accent1"/>
              </a:solidFill>
              <a:prstDash val="solid"/>
              <a:miter/>
              <a:headEnd len="med" w="med" type="none"/>
              <a:tailEnd len="med" w="med" type="none"/>
            </a:ln>
          </p:spPr>
        </p:cxnSp>
      </p:grpSp>
      <p:sp>
        <p:nvSpPr>
          <p:cNvPr id="712" name="Shape 712"/>
          <p:cNvSpPr txBox="1"/>
          <p:nvPr/>
        </p:nvSpPr>
        <p:spPr>
          <a:xfrm>
            <a:off x="2895600" y="1981200"/>
            <a:ext cx="10445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damage</a:t>
            </a:r>
          </a:p>
        </p:txBody>
      </p:sp>
      <p:sp>
        <p:nvSpPr>
          <p:cNvPr id="713" name="Shape 713"/>
          <p:cNvSpPr txBox="1"/>
          <p:nvPr/>
        </p:nvSpPr>
        <p:spPr>
          <a:xfrm>
            <a:off x="3236911" y="4198937"/>
            <a:ext cx="6508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mild</a:t>
            </a:r>
          </a:p>
        </p:txBody>
      </p:sp>
      <p:sp>
        <p:nvSpPr>
          <p:cNvPr id="714" name="Shape 714"/>
          <p:cNvSpPr txBox="1"/>
          <p:nvPr/>
        </p:nvSpPr>
        <p:spPr>
          <a:xfrm>
            <a:off x="3871912" y="4056062"/>
            <a:ext cx="11969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annoying</a:t>
            </a:r>
          </a:p>
        </p:txBody>
      </p:sp>
      <p:sp>
        <p:nvSpPr>
          <p:cNvPr id="715" name="Shape 715"/>
          <p:cNvSpPr txBox="1"/>
          <p:nvPr/>
        </p:nvSpPr>
        <p:spPr>
          <a:xfrm>
            <a:off x="4443412" y="3584575"/>
            <a:ext cx="12985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disturbing</a:t>
            </a:r>
          </a:p>
        </p:txBody>
      </p:sp>
      <p:sp>
        <p:nvSpPr>
          <p:cNvPr id="716" name="Shape 716"/>
          <p:cNvSpPr txBox="1"/>
          <p:nvPr/>
        </p:nvSpPr>
        <p:spPr>
          <a:xfrm>
            <a:off x="5154612" y="3284537"/>
            <a:ext cx="9937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serious</a:t>
            </a:r>
          </a:p>
        </p:txBody>
      </p:sp>
      <p:sp>
        <p:nvSpPr>
          <p:cNvPr id="717" name="Shape 717"/>
          <p:cNvSpPr txBox="1"/>
          <p:nvPr/>
        </p:nvSpPr>
        <p:spPr>
          <a:xfrm>
            <a:off x="5522912" y="2927350"/>
            <a:ext cx="10572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extreme</a:t>
            </a:r>
          </a:p>
        </p:txBody>
      </p:sp>
      <p:sp>
        <p:nvSpPr>
          <p:cNvPr id="718" name="Shape 718"/>
          <p:cNvSpPr txBox="1"/>
          <p:nvPr/>
        </p:nvSpPr>
        <p:spPr>
          <a:xfrm>
            <a:off x="6081712" y="2641600"/>
            <a:ext cx="15398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catastrophic</a:t>
            </a:r>
          </a:p>
        </p:txBody>
      </p:sp>
      <p:sp>
        <p:nvSpPr>
          <p:cNvPr id="719" name="Shape 719"/>
          <p:cNvSpPr txBox="1"/>
          <p:nvPr/>
        </p:nvSpPr>
        <p:spPr>
          <a:xfrm>
            <a:off x="6869111" y="1755775"/>
            <a:ext cx="12604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infectious</a:t>
            </a:r>
          </a:p>
        </p:txBody>
      </p:sp>
      <p:sp>
        <p:nvSpPr>
          <p:cNvPr id="720" name="Shape 720"/>
          <p:cNvSpPr/>
          <p:nvPr/>
        </p:nvSpPr>
        <p:spPr>
          <a:xfrm>
            <a:off x="3232150" y="4203700"/>
            <a:ext cx="63500" cy="85724"/>
          </a:xfrm>
          <a:prstGeom prst="ellipse">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1" name="Shape 721"/>
          <p:cNvSpPr/>
          <p:nvPr/>
        </p:nvSpPr>
        <p:spPr>
          <a:xfrm>
            <a:off x="3917950" y="4046537"/>
            <a:ext cx="63500" cy="85724"/>
          </a:xfrm>
          <a:prstGeom prst="ellipse">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2" name="Shape 722"/>
          <p:cNvSpPr/>
          <p:nvPr/>
        </p:nvSpPr>
        <p:spPr>
          <a:xfrm>
            <a:off x="4451350" y="3632200"/>
            <a:ext cx="76199" cy="71436"/>
          </a:xfrm>
          <a:prstGeom prst="ellipse">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3" name="Shape 723"/>
          <p:cNvSpPr/>
          <p:nvPr/>
        </p:nvSpPr>
        <p:spPr>
          <a:xfrm>
            <a:off x="5111750" y="3346450"/>
            <a:ext cx="76199" cy="71436"/>
          </a:xfrm>
          <a:prstGeom prst="ellipse">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4" name="Shape 724"/>
          <p:cNvSpPr/>
          <p:nvPr/>
        </p:nvSpPr>
        <p:spPr>
          <a:xfrm>
            <a:off x="5543550" y="2960686"/>
            <a:ext cx="63500" cy="71436"/>
          </a:xfrm>
          <a:prstGeom prst="ellipse">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5" name="Shape 725"/>
          <p:cNvSpPr/>
          <p:nvPr/>
        </p:nvSpPr>
        <p:spPr>
          <a:xfrm>
            <a:off x="6026150" y="2732086"/>
            <a:ext cx="76199" cy="71436"/>
          </a:xfrm>
          <a:prstGeom prst="ellipse">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6" name="Shape 726"/>
          <p:cNvSpPr/>
          <p:nvPr/>
        </p:nvSpPr>
        <p:spPr>
          <a:xfrm>
            <a:off x="6800850" y="1889125"/>
            <a:ext cx="63500" cy="85724"/>
          </a:xfrm>
          <a:prstGeom prst="ellipse">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7" name="Shape 727"/>
          <p:cNvSpPr txBox="1"/>
          <p:nvPr/>
        </p:nvSpPr>
        <p:spPr>
          <a:xfrm>
            <a:off x="5942012" y="4656137"/>
            <a:ext cx="12223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Bug Type</a:t>
            </a:r>
          </a:p>
        </p:txBody>
      </p:sp>
      <p:sp>
        <p:nvSpPr>
          <p:cNvPr id="728" name="Shape 728"/>
          <p:cNvSpPr/>
          <p:nvPr/>
        </p:nvSpPr>
        <p:spPr>
          <a:xfrm>
            <a:off x="6223000" y="2081211"/>
            <a:ext cx="941387" cy="130174"/>
          </a:xfrm>
          <a:custGeom>
            <a:pathLst>
              <a:path extrusionOk="0" h="72" w="592">
                <a:moveTo>
                  <a:pt x="0" y="0"/>
                </a:moveTo>
                <a:lnTo>
                  <a:pt x="248" y="0"/>
                </a:lnTo>
                <a:lnTo>
                  <a:pt x="144" y="72"/>
                </a:lnTo>
                <a:lnTo>
                  <a:pt x="592" y="72"/>
                </a:lnTo>
              </a:path>
            </a:pathLst>
          </a:custGeom>
          <a:noFill/>
          <a:ln cap="rnd" cmpd="sng" w="254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9" name="Shape 729"/>
          <p:cNvSpPr/>
          <p:nvPr/>
        </p:nvSpPr>
        <p:spPr>
          <a:xfrm>
            <a:off x="6210300" y="2066925"/>
            <a:ext cx="941387" cy="130174"/>
          </a:xfrm>
          <a:custGeom>
            <a:pathLst>
              <a:path extrusionOk="0" h="72" w="592">
                <a:moveTo>
                  <a:pt x="0" y="0"/>
                </a:moveTo>
                <a:lnTo>
                  <a:pt x="248" y="0"/>
                </a:lnTo>
                <a:lnTo>
                  <a:pt x="144" y="72"/>
                </a:lnTo>
                <a:lnTo>
                  <a:pt x="592" y="72"/>
                </a:lnTo>
              </a:path>
            </a:pathLst>
          </a:custGeom>
          <a:noFill/>
          <a:ln cap="rnd" cmpd="sng" w="25400">
            <a:solidFill>
              <a:schemeClr val="dk2"/>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30" name="Shape 730"/>
          <p:cNvSpPr/>
          <p:nvPr/>
        </p:nvSpPr>
        <p:spPr>
          <a:xfrm>
            <a:off x="6045200" y="2138361"/>
            <a:ext cx="941387" cy="130174"/>
          </a:xfrm>
          <a:custGeom>
            <a:pathLst>
              <a:path extrusionOk="0" h="72" w="592">
                <a:moveTo>
                  <a:pt x="0" y="0"/>
                </a:moveTo>
                <a:lnTo>
                  <a:pt x="256" y="0"/>
                </a:lnTo>
                <a:lnTo>
                  <a:pt x="144" y="72"/>
                </a:lnTo>
                <a:lnTo>
                  <a:pt x="592" y="72"/>
                </a:lnTo>
              </a:path>
            </a:pathLst>
          </a:custGeom>
          <a:noFill/>
          <a:ln cap="rnd" cmpd="sng" w="254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31" name="Shape 731"/>
          <p:cNvSpPr/>
          <p:nvPr/>
        </p:nvSpPr>
        <p:spPr>
          <a:xfrm>
            <a:off x="6032500" y="2124075"/>
            <a:ext cx="941387" cy="130174"/>
          </a:xfrm>
          <a:custGeom>
            <a:pathLst>
              <a:path extrusionOk="0" h="72" w="592">
                <a:moveTo>
                  <a:pt x="0" y="0"/>
                </a:moveTo>
                <a:lnTo>
                  <a:pt x="256" y="0"/>
                </a:lnTo>
                <a:lnTo>
                  <a:pt x="144" y="72"/>
                </a:lnTo>
                <a:lnTo>
                  <a:pt x="592" y="72"/>
                </a:lnTo>
              </a:path>
            </a:pathLst>
          </a:custGeom>
          <a:noFill/>
          <a:ln cap="rnd" cmpd="sng" w="25400">
            <a:solidFill>
              <a:schemeClr val="dk2"/>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32" name="Shape 732"/>
          <p:cNvSpPr txBox="1"/>
          <p:nvPr/>
        </p:nvSpPr>
        <p:spPr>
          <a:xfrm>
            <a:off x="2830511" y="5156200"/>
            <a:ext cx="19462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1" lang="en-US" sz="1800" u="sng" cap="none" strike="noStrike">
                <a:solidFill>
                  <a:schemeClr val="dk1"/>
                </a:solidFill>
                <a:latin typeface="Helvetica Neue"/>
                <a:ea typeface="Helvetica Neue"/>
                <a:cs typeface="Helvetica Neue"/>
                <a:sym typeface="Helvetica Neue"/>
              </a:rPr>
              <a:t>Bug Categories:</a:t>
            </a:r>
          </a:p>
        </p:txBody>
      </p:sp>
      <p:sp>
        <p:nvSpPr>
          <p:cNvPr id="733" name="Shape 733"/>
          <p:cNvSpPr txBox="1"/>
          <p:nvPr/>
        </p:nvSpPr>
        <p:spPr>
          <a:xfrm>
            <a:off x="4621212" y="5156200"/>
            <a:ext cx="27717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  function-related bugs, </a:t>
            </a:r>
          </a:p>
        </p:txBody>
      </p:sp>
      <p:sp>
        <p:nvSpPr>
          <p:cNvPr id="734" name="Shape 734"/>
          <p:cNvSpPr txBox="1"/>
          <p:nvPr/>
        </p:nvSpPr>
        <p:spPr>
          <a:xfrm>
            <a:off x="2817811" y="5427662"/>
            <a:ext cx="5224462"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system-related bugs, data bugs, coding bugs, </a:t>
            </a:r>
          </a:p>
        </p:txBody>
      </p:sp>
      <p:sp>
        <p:nvSpPr>
          <p:cNvPr id="735" name="Shape 735"/>
          <p:cNvSpPr txBox="1"/>
          <p:nvPr/>
        </p:nvSpPr>
        <p:spPr>
          <a:xfrm>
            <a:off x="2817811" y="5684837"/>
            <a:ext cx="51847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design bugs, documentation bugs, standards </a:t>
            </a:r>
          </a:p>
        </p:txBody>
      </p:sp>
      <p:sp>
        <p:nvSpPr>
          <p:cNvPr id="736" name="Shape 736"/>
          <p:cNvSpPr txBox="1"/>
          <p:nvPr/>
        </p:nvSpPr>
        <p:spPr>
          <a:xfrm>
            <a:off x="2817811" y="5942012"/>
            <a:ext cx="17684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violations, etc.</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0" name="Shape 740"/>
        <p:cNvGrpSpPr/>
        <p:nvPr/>
      </p:nvGrpSpPr>
      <p:grpSpPr>
        <a:xfrm>
          <a:off x="0" y="0"/>
          <a:ext cx="0" cy="0"/>
          <a:chOff x="0" y="0"/>
          <a:chExt cx="0" cy="0"/>
        </a:xfrm>
      </p:grpSpPr>
      <p:sp>
        <p:nvSpPr>
          <p:cNvPr id="741" name="Shape 74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742" name="Shape 74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743" name="Shape 743"/>
          <p:cNvSpPr txBox="1"/>
          <p:nvPr/>
        </p:nvSpPr>
        <p:spPr>
          <a:xfrm>
            <a:off x="2590800" y="2209800"/>
            <a:ext cx="4305299" cy="3157536"/>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44" name="Shape 744"/>
          <p:cNvSpPr txBox="1"/>
          <p:nvPr>
            <p:ph type="title"/>
          </p:nvPr>
        </p:nvSpPr>
        <p:spPr>
          <a:xfrm>
            <a:off x="1295400" y="1066800"/>
            <a:ext cx="5791200" cy="554037"/>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Debugging Techniques</a:t>
            </a:r>
          </a:p>
        </p:txBody>
      </p:sp>
      <p:sp>
        <p:nvSpPr>
          <p:cNvPr id="745" name="Shape 745"/>
          <p:cNvSpPr txBox="1"/>
          <p:nvPr/>
        </p:nvSpPr>
        <p:spPr>
          <a:xfrm>
            <a:off x="3503612" y="2460625"/>
            <a:ext cx="3025774"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2400" u="none" cap="none" strike="noStrike">
                <a:solidFill>
                  <a:schemeClr val="accent1"/>
                </a:solidFill>
                <a:latin typeface="Helvetica Neue"/>
                <a:ea typeface="Helvetica Neue"/>
                <a:cs typeface="Helvetica Neue"/>
                <a:sym typeface="Helvetica Neue"/>
              </a:rPr>
              <a:t>brute force / testing</a:t>
            </a:r>
          </a:p>
          <a:p>
            <a:pPr indent="0" lvl="0" marL="0" marR="0" rtl="0" algn="l">
              <a:lnSpc>
                <a:spcPct val="100000"/>
              </a:lnSpc>
              <a:spcBef>
                <a:spcPts val="0"/>
              </a:spcBef>
              <a:spcAft>
                <a:spcPts val="0"/>
              </a:spcAft>
              <a:buNone/>
            </a:pPr>
            <a:r>
              <a:t/>
            </a:r>
            <a:endParaRPr b="1" i="0" sz="2400" u="none" cap="none" strike="noStrike">
              <a:solidFill>
                <a:schemeClr val="accent1"/>
              </a:solidFill>
              <a:latin typeface="Helvetica Neue"/>
              <a:ea typeface="Helvetica Neue"/>
              <a:cs typeface="Helvetica Neue"/>
              <a:sym typeface="Helvetica Neue"/>
            </a:endParaRPr>
          </a:p>
        </p:txBody>
      </p:sp>
      <p:sp>
        <p:nvSpPr>
          <p:cNvPr id="746" name="Shape 746"/>
          <p:cNvSpPr txBox="1"/>
          <p:nvPr/>
        </p:nvSpPr>
        <p:spPr>
          <a:xfrm>
            <a:off x="3503612" y="2817811"/>
            <a:ext cx="180975"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Helvetica Neue"/>
              <a:ea typeface="Helvetica Neue"/>
              <a:cs typeface="Helvetica Neue"/>
              <a:sym typeface="Helvetica Neue"/>
            </a:endParaRPr>
          </a:p>
        </p:txBody>
      </p:sp>
      <p:sp>
        <p:nvSpPr>
          <p:cNvPr id="747" name="Shape 747"/>
          <p:cNvSpPr txBox="1"/>
          <p:nvPr/>
        </p:nvSpPr>
        <p:spPr>
          <a:xfrm>
            <a:off x="3503612" y="3175000"/>
            <a:ext cx="2062162"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2400" u="none" cap="none" strike="noStrike">
                <a:solidFill>
                  <a:schemeClr val="accent1"/>
                </a:solidFill>
                <a:latin typeface="Helvetica Neue"/>
                <a:ea typeface="Helvetica Neue"/>
                <a:cs typeface="Helvetica Neue"/>
                <a:sym typeface="Helvetica Neue"/>
              </a:rPr>
              <a:t>backtracking</a:t>
            </a:r>
          </a:p>
          <a:p>
            <a:pPr indent="0" lvl="0" marL="0" marR="0" rtl="0" algn="l">
              <a:lnSpc>
                <a:spcPct val="100000"/>
              </a:lnSpc>
              <a:spcBef>
                <a:spcPts val="0"/>
              </a:spcBef>
              <a:spcAft>
                <a:spcPts val="0"/>
              </a:spcAft>
              <a:buNone/>
            </a:pPr>
            <a:r>
              <a:t/>
            </a:r>
            <a:endParaRPr b="1" i="0" sz="2400" u="none" cap="none" strike="noStrike">
              <a:solidFill>
                <a:schemeClr val="accent1"/>
              </a:solidFill>
              <a:latin typeface="Helvetica Neue"/>
              <a:ea typeface="Helvetica Neue"/>
              <a:cs typeface="Helvetica Neue"/>
              <a:sym typeface="Helvetica Neue"/>
            </a:endParaRPr>
          </a:p>
        </p:txBody>
      </p:sp>
      <p:sp>
        <p:nvSpPr>
          <p:cNvPr id="748" name="Shape 748"/>
          <p:cNvSpPr txBox="1"/>
          <p:nvPr/>
        </p:nvSpPr>
        <p:spPr>
          <a:xfrm>
            <a:off x="3503612" y="3532187"/>
            <a:ext cx="180975"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Helvetica Neue"/>
              <a:ea typeface="Helvetica Neue"/>
              <a:cs typeface="Helvetica Neue"/>
              <a:sym typeface="Helvetica Neue"/>
            </a:endParaRPr>
          </a:p>
        </p:txBody>
      </p:sp>
      <p:sp>
        <p:nvSpPr>
          <p:cNvPr id="749" name="Shape 749"/>
          <p:cNvSpPr txBox="1"/>
          <p:nvPr/>
        </p:nvSpPr>
        <p:spPr>
          <a:xfrm>
            <a:off x="3503612" y="3889375"/>
            <a:ext cx="1552575"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2400" u="none" cap="none" strike="noStrike">
                <a:solidFill>
                  <a:schemeClr val="accent1"/>
                </a:solidFill>
                <a:latin typeface="Helvetica Neue"/>
                <a:ea typeface="Helvetica Neue"/>
                <a:cs typeface="Helvetica Neue"/>
                <a:sym typeface="Helvetica Neue"/>
              </a:rPr>
              <a:t>induction</a:t>
            </a:r>
          </a:p>
          <a:p>
            <a:pPr indent="0" lvl="0" marL="0" marR="0" rtl="0" algn="l">
              <a:lnSpc>
                <a:spcPct val="100000"/>
              </a:lnSpc>
              <a:spcBef>
                <a:spcPts val="0"/>
              </a:spcBef>
              <a:spcAft>
                <a:spcPts val="0"/>
              </a:spcAft>
              <a:buNone/>
            </a:pPr>
            <a:r>
              <a:t/>
            </a:r>
            <a:endParaRPr b="1" i="0" sz="2400" u="none" cap="none" strike="noStrike">
              <a:solidFill>
                <a:schemeClr val="accent1"/>
              </a:solidFill>
              <a:latin typeface="Helvetica Neue"/>
              <a:ea typeface="Helvetica Neue"/>
              <a:cs typeface="Helvetica Neue"/>
              <a:sym typeface="Helvetica Neue"/>
            </a:endParaRPr>
          </a:p>
        </p:txBody>
      </p:sp>
      <p:sp>
        <p:nvSpPr>
          <p:cNvPr id="750" name="Shape 750"/>
          <p:cNvSpPr txBox="1"/>
          <p:nvPr/>
        </p:nvSpPr>
        <p:spPr>
          <a:xfrm>
            <a:off x="3503612" y="4246562"/>
            <a:ext cx="180975"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Helvetica Neue"/>
              <a:ea typeface="Helvetica Neue"/>
              <a:cs typeface="Helvetica Neue"/>
              <a:sym typeface="Helvetica Neue"/>
            </a:endParaRPr>
          </a:p>
        </p:txBody>
      </p:sp>
      <p:sp>
        <p:nvSpPr>
          <p:cNvPr id="751" name="Shape 751"/>
          <p:cNvSpPr txBox="1"/>
          <p:nvPr/>
        </p:nvSpPr>
        <p:spPr>
          <a:xfrm>
            <a:off x="3503612" y="4603750"/>
            <a:ext cx="1636712"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2400" u="none" cap="none" strike="noStrike">
                <a:solidFill>
                  <a:schemeClr val="accent1"/>
                </a:solidFill>
                <a:latin typeface="Helvetica Neue"/>
                <a:ea typeface="Helvetica Neue"/>
                <a:cs typeface="Helvetica Neue"/>
                <a:sym typeface="Helvetica Neue"/>
              </a:rPr>
              <a:t>deduction</a:t>
            </a:r>
          </a:p>
        </p:txBody>
      </p:sp>
      <p:grpSp>
        <p:nvGrpSpPr>
          <p:cNvPr id="752" name="Shape 752"/>
          <p:cNvGrpSpPr/>
          <p:nvPr/>
        </p:nvGrpSpPr>
        <p:grpSpPr>
          <a:xfrm>
            <a:off x="3168650" y="4697412"/>
            <a:ext cx="215900" cy="242887"/>
            <a:chOff x="3244850" y="3722687"/>
            <a:chExt cx="215900" cy="215900"/>
          </a:xfrm>
        </p:grpSpPr>
        <p:sp>
          <p:nvSpPr>
            <p:cNvPr id="753" name="Shape 753"/>
            <p:cNvSpPr txBox="1"/>
            <p:nvPr/>
          </p:nvSpPr>
          <p:spPr>
            <a:xfrm>
              <a:off x="3270250" y="3760787"/>
              <a:ext cx="190500" cy="177800"/>
            </a:xfrm>
            <a:prstGeom prst="rect">
              <a:avLst/>
            </a:prstGeom>
            <a:solidFill>
              <a:srgbClr val="0000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54" name="Shape 754"/>
            <p:cNvSpPr txBox="1"/>
            <p:nvPr/>
          </p:nvSpPr>
          <p:spPr>
            <a:xfrm>
              <a:off x="3244850" y="3722687"/>
              <a:ext cx="177800" cy="190500"/>
            </a:xfrm>
            <a:prstGeom prst="rect">
              <a:avLst/>
            </a:prstGeom>
            <a:solidFill>
              <a:srgbClr val="FFFFFF"/>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grpSp>
        <p:nvGrpSpPr>
          <p:cNvPr id="755" name="Shape 755"/>
          <p:cNvGrpSpPr/>
          <p:nvPr/>
        </p:nvGrpSpPr>
        <p:grpSpPr>
          <a:xfrm>
            <a:off x="3168650" y="3997325"/>
            <a:ext cx="215900" cy="242887"/>
            <a:chOff x="3244850" y="3100386"/>
            <a:chExt cx="215900" cy="215900"/>
          </a:xfrm>
        </p:grpSpPr>
        <p:sp>
          <p:nvSpPr>
            <p:cNvPr id="756" name="Shape 756"/>
            <p:cNvSpPr txBox="1"/>
            <p:nvPr/>
          </p:nvSpPr>
          <p:spPr>
            <a:xfrm>
              <a:off x="3270250" y="3125786"/>
              <a:ext cx="190500" cy="190500"/>
            </a:xfrm>
            <a:prstGeom prst="rect">
              <a:avLst/>
            </a:prstGeom>
            <a:solidFill>
              <a:srgbClr val="0000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57" name="Shape 757"/>
            <p:cNvSpPr txBox="1"/>
            <p:nvPr/>
          </p:nvSpPr>
          <p:spPr>
            <a:xfrm>
              <a:off x="3244850" y="3100386"/>
              <a:ext cx="177800" cy="190500"/>
            </a:xfrm>
            <a:prstGeom prst="rect">
              <a:avLst/>
            </a:prstGeom>
            <a:solidFill>
              <a:srgbClr val="FFFFFF"/>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grpSp>
        <p:nvGrpSpPr>
          <p:cNvPr id="758" name="Shape 758"/>
          <p:cNvGrpSpPr/>
          <p:nvPr/>
        </p:nvGrpSpPr>
        <p:grpSpPr>
          <a:xfrm>
            <a:off x="3168650" y="3282950"/>
            <a:ext cx="215900" cy="242887"/>
            <a:chOff x="3244850" y="2465386"/>
            <a:chExt cx="215900" cy="215900"/>
          </a:xfrm>
        </p:grpSpPr>
        <p:sp>
          <p:nvSpPr>
            <p:cNvPr id="759" name="Shape 759"/>
            <p:cNvSpPr txBox="1"/>
            <p:nvPr/>
          </p:nvSpPr>
          <p:spPr>
            <a:xfrm>
              <a:off x="3270250" y="2503486"/>
              <a:ext cx="190500" cy="177800"/>
            </a:xfrm>
            <a:prstGeom prst="rect">
              <a:avLst/>
            </a:prstGeom>
            <a:solidFill>
              <a:srgbClr val="0000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60" name="Shape 760"/>
            <p:cNvSpPr txBox="1"/>
            <p:nvPr/>
          </p:nvSpPr>
          <p:spPr>
            <a:xfrm>
              <a:off x="3244850" y="2465386"/>
              <a:ext cx="177800" cy="190500"/>
            </a:xfrm>
            <a:prstGeom prst="rect">
              <a:avLst/>
            </a:prstGeom>
            <a:solidFill>
              <a:srgbClr val="FFFFFF"/>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grpSp>
        <p:nvGrpSpPr>
          <p:cNvPr id="761" name="Shape 761"/>
          <p:cNvGrpSpPr/>
          <p:nvPr/>
        </p:nvGrpSpPr>
        <p:grpSpPr>
          <a:xfrm>
            <a:off x="3168650" y="2582862"/>
            <a:ext cx="215900" cy="242887"/>
            <a:chOff x="3244850" y="1843086"/>
            <a:chExt cx="215900" cy="215900"/>
          </a:xfrm>
        </p:grpSpPr>
        <p:sp>
          <p:nvSpPr>
            <p:cNvPr id="762" name="Shape 762"/>
            <p:cNvSpPr txBox="1"/>
            <p:nvPr/>
          </p:nvSpPr>
          <p:spPr>
            <a:xfrm>
              <a:off x="3270250" y="1868486"/>
              <a:ext cx="190500" cy="190500"/>
            </a:xfrm>
            <a:prstGeom prst="rect">
              <a:avLst/>
            </a:prstGeom>
            <a:solidFill>
              <a:srgbClr val="0000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63" name="Shape 763"/>
            <p:cNvSpPr txBox="1"/>
            <p:nvPr/>
          </p:nvSpPr>
          <p:spPr>
            <a:xfrm>
              <a:off x="3244850" y="1843086"/>
              <a:ext cx="177800" cy="190500"/>
            </a:xfrm>
            <a:prstGeom prst="rect">
              <a:avLst/>
            </a:prstGeom>
            <a:solidFill>
              <a:srgbClr val="FFFFFF"/>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7" name="Shape 767"/>
        <p:cNvGrpSpPr/>
        <p:nvPr/>
      </p:nvGrpSpPr>
      <p:grpSpPr>
        <a:xfrm>
          <a:off x="0" y="0"/>
          <a:ext cx="0" cy="0"/>
          <a:chOff x="0" y="0"/>
          <a:chExt cx="0" cy="0"/>
        </a:xfrm>
      </p:grpSpPr>
      <p:sp>
        <p:nvSpPr>
          <p:cNvPr id="768" name="Shape 768"/>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769" name="Shape 76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770" name="Shape 77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Correcting the Error</a:t>
            </a:r>
          </a:p>
        </p:txBody>
      </p:sp>
      <p:sp>
        <p:nvSpPr>
          <p:cNvPr id="771" name="Shape 771"/>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1" lang="en-US" sz="1800" u="none" cap="none" strike="noStrike">
                <a:solidFill>
                  <a:schemeClr val="folHlink"/>
                </a:solidFill>
                <a:latin typeface="Quattrocento"/>
                <a:ea typeface="Quattrocento"/>
                <a:cs typeface="Quattrocento"/>
                <a:sym typeface="Quattrocento"/>
              </a:rPr>
              <a:t>Is the cause of the bug reproduced in another part of the program? </a:t>
            </a:r>
            <a:r>
              <a:rPr b="0" i="0" lang="en-US" sz="1800" u="none" cap="none" strike="noStrike">
                <a:solidFill>
                  <a:schemeClr val="dk1"/>
                </a:solidFill>
                <a:latin typeface="Quattrocento"/>
                <a:ea typeface="Quattrocento"/>
                <a:cs typeface="Quattrocento"/>
                <a:sym typeface="Quattrocento"/>
              </a:rPr>
              <a:t>In many situations, a program defect is caused by an erroneous pattern of logic that may be reproduced elsewhere. </a:t>
            </a:r>
          </a:p>
          <a:p>
            <a:pPr indent="-342900" lvl="0" marL="342900" marR="0" rtl="0" algn="l">
              <a:lnSpc>
                <a:spcPct val="100000"/>
              </a:lnSpc>
              <a:spcBef>
                <a:spcPts val="300"/>
              </a:spcBef>
              <a:spcAft>
                <a:spcPts val="0"/>
              </a:spcAft>
              <a:buClr>
                <a:schemeClr val="folHlink"/>
              </a:buClr>
              <a:buSzPct val="75000"/>
              <a:buFont typeface="Noto Symbol"/>
              <a:buChar char="■"/>
            </a:pPr>
            <a:r>
              <a:rPr b="0" i="1" lang="en-US" sz="1800" u="none" cap="none" strike="noStrike">
                <a:solidFill>
                  <a:schemeClr val="folHlink"/>
                </a:solidFill>
                <a:latin typeface="Quattrocento"/>
                <a:ea typeface="Quattrocento"/>
                <a:cs typeface="Quattrocento"/>
                <a:sym typeface="Quattrocento"/>
              </a:rPr>
              <a:t>What "next bug" might be introduced by the fix I'm about to make?</a:t>
            </a:r>
            <a:r>
              <a:rPr b="0" i="1" lang="en-US" sz="1800" u="none" cap="none" strike="noStrike">
                <a:solidFill>
                  <a:schemeClr val="dk1"/>
                </a:solidFill>
                <a:latin typeface="Quattrocento"/>
                <a:ea typeface="Quattrocento"/>
                <a:cs typeface="Quattrocento"/>
                <a:sym typeface="Quattrocento"/>
              </a:rPr>
              <a:t> </a:t>
            </a:r>
            <a:r>
              <a:rPr b="0" i="0" lang="en-US" sz="1800" u="none" cap="none" strike="noStrike">
                <a:solidFill>
                  <a:schemeClr val="dk1"/>
                </a:solidFill>
                <a:latin typeface="Quattrocento"/>
                <a:ea typeface="Quattrocento"/>
                <a:cs typeface="Quattrocento"/>
                <a:sym typeface="Quattrocento"/>
              </a:rPr>
              <a:t>Before the correction is made, the source code (or, better, the design) should be evaluated to assess coupling of logic and data structures. </a:t>
            </a:r>
          </a:p>
          <a:p>
            <a:pPr indent="-342900" lvl="0" marL="342900" marR="0" rtl="0" algn="l">
              <a:lnSpc>
                <a:spcPct val="100000"/>
              </a:lnSpc>
              <a:spcBef>
                <a:spcPts val="300"/>
              </a:spcBef>
              <a:spcAft>
                <a:spcPts val="0"/>
              </a:spcAft>
              <a:buClr>
                <a:schemeClr val="folHlink"/>
              </a:buClr>
              <a:buSzPct val="75000"/>
              <a:buFont typeface="Noto Symbol"/>
              <a:buChar char="■"/>
            </a:pPr>
            <a:r>
              <a:rPr b="0" i="1" lang="en-US" sz="1800" u="none" cap="none" strike="noStrike">
                <a:solidFill>
                  <a:schemeClr val="folHlink"/>
                </a:solidFill>
                <a:latin typeface="Quattrocento"/>
                <a:ea typeface="Quattrocento"/>
                <a:cs typeface="Quattrocento"/>
                <a:sym typeface="Quattrocento"/>
              </a:rPr>
              <a:t>What could we have done to prevent this bug in the first place?</a:t>
            </a:r>
            <a:r>
              <a:rPr b="0" i="0" lang="en-US" sz="1800" u="none" cap="none" strike="noStrike">
                <a:solidFill>
                  <a:schemeClr val="dk1"/>
                </a:solidFill>
                <a:latin typeface="Quattrocento"/>
                <a:ea typeface="Quattrocento"/>
                <a:cs typeface="Quattrocento"/>
                <a:sym typeface="Quattrocento"/>
              </a:rPr>
              <a:t> This question is the first step toward establishing a statistical software quality assurance approach. If you correct the process as well as the product, the bug will be removed from the current program and may be eliminated from all future programs.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5" name="Shape 775"/>
        <p:cNvGrpSpPr/>
        <p:nvPr/>
      </p:nvGrpSpPr>
      <p:grpSpPr>
        <a:xfrm>
          <a:off x="0" y="0"/>
          <a:ext cx="0" cy="0"/>
          <a:chOff x="0" y="0"/>
          <a:chExt cx="0" cy="0"/>
        </a:xfrm>
      </p:grpSpPr>
      <p:sp>
        <p:nvSpPr>
          <p:cNvPr id="776" name="Shape 776"/>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777" name="Shape 777"/>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778" name="Shape 77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Final Thoughts</a:t>
            </a:r>
          </a:p>
        </p:txBody>
      </p:sp>
      <p:sp>
        <p:nvSpPr>
          <p:cNvPr id="779" name="Shape 77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1" lang="en-US" sz="2400" u="none" cap="none" strike="noStrike">
                <a:solidFill>
                  <a:schemeClr val="dk1"/>
                </a:solidFill>
                <a:latin typeface="Helvetica Neue"/>
                <a:ea typeface="Helvetica Neue"/>
                <a:cs typeface="Helvetica Neue"/>
                <a:sym typeface="Helvetica Neue"/>
              </a:rPr>
              <a:t>Think</a:t>
            </a:r>
            <a:r>
              <a:rPr b="0" i="0" lang="en-US" sz="2400" u="none" cap="none" strike="noStrike">
                <a:solidFill>
                  <a:schemeClr val="dk1"/>
                </a:solidFill>
                <a:latin typeface="Helvetica Neue"/>
                <a:ea typeface="Helvetica Neue"/>
                <a:cs typeface="Helvetica Neue"/>
                <a:sym typeface="Helvetica Neue"/>
              </a:rPr>
              <a:t> -- before you act to correct</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Use tools to gain additional insight</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If you’re at an impasse, get help from someone else</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Once you correct the bug, use regression testing to uncover any side effects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49" name="Shape 24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50" name="Shape 25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V &amp; V</a:t>
            </a:r>
          </a:p>
        </p:txBody>
      </p:sp>
      <p:sp>
        <p:nvSpPr>
          <p:cNvPr id="251" name="Shape 251"/>
          <p:cNvSpPr txBox="1"/>
          <p:nvPr>
            <p:ph idx="1" type="body"/>
          </p:nvPr>
        </p:nvSpPr>
        <p:spPr>
          <a:xfrm>
            <a:off x="1828800" y="1905000"/>
            <a:ext cx="71627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1" lang="en-US" sz="2400" u="none" cap="none" strike="noStrike">
                <a:solidFill>
                  <a:schemeClr val="folHlink"/>
                </a:solidFill>
                <a:latin typeface="Quattrocento"/>
                <a:ea typeface="Quattrocento"/>
                <a:cs typeface="Quattrocento"/>
                <a:sym typeface="Quattrocento"/>
              </a:rPr>
              <a:t>Verification</a:t>
            </a:r>
            <a:r>
              <a:rPr b="0" i="0" lang="en-US" sz="2400" u="none" cap="none" strike="noStrike">
                <a:solidFill>
                  <a:schemeClr val="dk1"/>
                </a:solidFill>
                <a:latin typeface="Quattrocento"/>
                <a:ea typeface="Quattrocento"/>
                <a:cs typeface="Quattrocento"/>
                <a:sym typeface="Quattrocento"/>
              </a:rPr>
              <a:t> refers to the set of tasks that ensure that software correctly implements a specific function. </a:t>
            </a:r>
          </a:p>
          <a:p>
            <a:pPr indent="-342900" lvl="0" marL="342900" marR="0" rtl="0" algn="l">
              <a:lnSpc>
                <a:spcPct val="100000"/>
              </a:lnSpc>
              <a:spcBef>
                <a:spcPts val="300"/>
              </a:spcBef>
              <a:spcAft>
                <a:spcPts val="0"/>
              </a:spcAft>
              <a:buClr>
                <a:schemeClr val="folHlink"/>
              </a:buClr>
              <a:buSzPct val="75000"/>
              <a:buFont typeface="Noto Symbol"/>
              <a:buChar char="■"/>
            </a:pPr>
            <a:r>
              <a:rPr b="0" i="1" lang="en-US" sz="2400" u="none" cap="none" strike="noStrike">
                <a:solidFill>
                  <a:schemeClr val="folHlink"/>
                </a:solidFill>
                <a:latin typeface="Quattrocento"/>
                <a:ea typeface="Quattrocento"/>
                <a:cs typeface="Quattrocento"/>
                <a:sym typeface="Quattrocento"/>
              </a:rPr>
              <a:t>Validation</a:t>
            </a:r>
            <a:r>
              <a:rPr b="0" i="0" lang="en-US" sz="2400" u="none" cap="none" strike="noStrike">
                <a:solidFill>
                  <a:schemeClr val="dk1"/>
                </a:solidFill>
                <a:latin typeface="Quattrocento"/>
                <a:ea typeface="Quattrocento"/>
                <a:cs typeface="Quattrocento"/>
                <a:sym typeface="Quattrocento"/>
              </a:rPr>
              <a:t> refers to a different set of tasks that ensure that the software that has been built is traceable to customer requirements. Boehm [Boe81] states this another way: </a:t>
            </a:r>
          </a:p>
          <a:p>
            <a:pPr indent="-285750" lvl="1" marL="742950" marR="0" rtl="0" algn="l">
              <a:lnSpc>
                <a:spcPct val="100000"/>
              </a:lnSpc>
              <a:spcBef>
                <a:spcPts val="600"/>
              </a:spcBef>
              <a:spcAft>
                <a:spcPts val="0"/>
              </a:spcAft>
              <a:buClr>
                <a:schemeClr val="folHlink"/>
              </a:buClr>
              <a:buSzPct val="70000"/>
              <a:buFont typeface="Noto Symbol"/>
              <a:buChar char="■"/>
            </a:pPr>
            <a:r>
              <a:rPr b="0" i="1" lang="en-US" sz="2000" u="none" cap="none" strike="noStrike">
                <a:solidFill>
                  <a:schemeClr val="folHlink"/>
                </a:solidFill>
                <a:latin typeface="Quattrocento"/>
                <a:ea typeface="Quattrocento"/>
                <a:cs typeface="Quattrocento"/>
                <a:sym typeface="Quattrocento"/>
              </a:rPr>
              <a:t>Verification:</a:t>
            </a:r>
            <a:r>
              <a:rPr b="0" i="0" lang="en-US" sz="2000" u="none" cap="none" strike="noStrike">
                <a:solidFill>
                  <a:schemeClr val="folHlink"/>
                </a:solidFill>
                <a:latin typeface="Quattrocento"/>
                <a:ea typeface="Quattrocento"/>
                <a:cs typeface="Quattrocento"/>
                <a:sym typeface="Quattrocento"/>
              </a:rPr>
              <a:t>  "Are we building the product right?" </a:t>
            </a:r>
          </a:p>
          <a:p>
            <a:pPr indent="-285750" lvl="1" marL="742950" marR="0" rtl="0" algn="l">
              <a:lnSpc>
                <a:spcPct val="100000"/>
              </a:lnSpc>
              <a:spcBef>
                <a:spcPts val="300"/>
              </a:spcBef>
              <a:spcAft>
                <a:spcPts val="0"/>
              </a:spcAft>
              <a:buClr>
                <a:schemeClr val="folHlink"/>
              </a:buClr>
              <a:buSzPct val="70000"/>
              <a:buFont typeface="Noto Symbol"/>
              <a:buChar char="■"/>
            </a:pPr>
            <a:r>
              <a:rPr b="0" i="1" lang="en-US" sz="2000" u="none" cap="none" strike="noStrike">
                <a:solidFill>
                  <a:schemeClr val="folHlink"/>
                </a:solidFill>
                <a:latin typeface="Quattrocento"/>
                <a:ea typeface="Quattrocento"/>
                <a:cs typeface="Quattrocento"/>
                <a:sym typeface="Quattrocento"/>
              </a:rPr>
              <a:t>Validation: </a:t>
            </a:r>
            <a:r>
              <a:rPr b="0" i="0" lang="en-US" sz="2000" u="none" cap="none" strike="noStrike">
                <a:solidFill>
                  <a:schemeClr val="folHlink"/>
                </a:solidFill>
                <a:latin typeface="Quattrocento"/>
                <a:ea typeface="Quattrocento"/>
                <a:cs typeface="Quattrocento"/>
                <a:sym typeface="Quattrocento"/>
              </a:rPr>
              <a:t>  "Are we building the right product?"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57" name="Shape 257"/>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58" name="Shape 258"/>
          <p:cNvSpPr txBox="1"/>
          <p:nvPr>
            <p:ph type="title"/>
          </p:nvPr>
        </p:nvSpPr>
        <p:spPr>
          <a:xfrm>
            <a:off x="1219200" y="990600"/>
            <a:ext cx="6469061" cy="808037"/>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Who Tests the Software?</a:t>
            </a:r>
          </a:p>
        </p:txBody>
      </p:sp>
      <p:sp>
        <p:nvSpPr>
          <p:cNvPr id="259" name="Shape 259"/>
          <p:cNvSpPr txBox="1"/>
          <p:nvPr/>
        </p:nvSpPr>
        <p:spPr>
          <a:xfrm>
            <a:off x="2400300" y="4252912"/>
            <a:ext cx="1620836"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1" lang="en-US" sz="2400" u="none" cap="none" strike="noStrike">
                <a:solidFill>
                  <a:schemeClr val="dk1"/>
                </a:solidFill>
                <a:latin typeface="Helvetica Neue"/>
                <a:ea typeface="Helvetica Neue"/>
                <a:cs typeface="Helvetica Neue"/>
                <a:sym typeface="Helvetica Neue"/>
              </a:rPr>
              <a:t>developer</a:t>
            </a:r>
          </a:p>
        </p:txBody>
      </p:sp>
      <p:sp>
        <p:nvSpPr>
          <p:cNvPr id="260" name="Shape 260"/>
          <p:cNvSpPr txBox="1"/>
          <p:nvPr/>
        </p:nvSpPr>
        <p:spPr>
          <a:xfrm>
            <a:off x="5486400" y="4267200"/>
            <a:ext cx="2908299"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1" lang="en-US" sz="2400" u="none" cap="none" strike="noStrike">
                <a:solidFill>
                  <a:schemeClr val="dk1"/>
                </a:solidFill>
                <a:latin typeface="Helvetica Neue"/>
                <a:ea typeface="Helvetica Neue"/>
                <a:cs typeface="Helvetica Neue"/>
                <a:sym typeface="Helvetica Neue"/>
              </a:rPr>
              <a:t>independent tester</a:t>
            </a:r>
          </a:p>
        </p:txBody>
      </p:sp>
      <p:sp>
        <p:nvSpPr>
          <p:cNvPr id="261" name="Shape 261"/>
          <p:cNvSpPr txBox="1"/>
          <p:nvPr/>
        </p:nvSpPr>
        <p:spPr>
          <a:xfrm>
            <a:off x="1866900" y="4857750"/>
            <a:ext cx="2900362"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Understands the system </a:t>
            </a: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262" name="Shape 262"/>
          <p:cNvSpPr txBox="1"/>
          <p:nvPr/>
        </p:nvSpPr>
        <p:spPr>
          <a:xfrm>
            <a:off x="1879600" y="5243512"/>
            <a:ext cx="2455862"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but, will test "gently"</a:t>
            </a: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263" name="Shape 263"/>
          <p:cNvSpPr txBox="1"/>
          <p:nvPr/>
        </p:nvSpPr>
        <p:spPr>
          <a:xfrm>
            <a:off x="1282700" y="5986462"/>
            <a:ext cx="1809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264" name="Shape 264"/>
          <p:cNvSpPr txBox="1"/>
          <p:nvPr/>
        </p:nvSpPr>
        <p:spPr>
          <a:xfrm>
            <a:off x="1879600" y="5600700"/>
            <a:ext cx="3128962"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and, is driven by "delivery"</a:t>
            </a:r>
          </a:p>
        </p:txBody>
      </p:sp>
      <p:sp>
        <p:nvSpPr>
          <p:cNvPr id="265" name="Shape 265"/>
          <p:cNvSpPr txBox="1"/>
          <p:nvPr/>
        </p:nvSpPr>
        <p:spPr>
          <a:xfrm>
            <a:off x="5549900" y="4914900"/>
            <a:ext cx="33305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Must learn about the system,</a:t>
            </a: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266" name="Shape 266"/>
          <p:cNvSpPr txBox="1"/>
          <p:nvPr/>
        </p:nvSpPr>
        <p:spPr>
          <a:xfrm>
            <a:off x="5549900" y="5272087"/>
            <a:ext cx="1809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267" name="Shape 267"/>
          <p:cNvSpPr txBox="1"/>
          <p:nvPr/>
        </p:nvSpPr>
        <p:spPr>
          <a:xfrm>
            <a:off x="5562600" y="5243512"/>
            <a:ext cx="3076574"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but, will attempt to break it</a:t>
            </a: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268" name="Shape 268"/>
          <p:cNvSpPr txBox="1"/>
          <p:nvPr/>
        </p:nvSpPr>
        <p:spPr>
          <a:xfrm>
            <a:off x="5219700" y="5986462"/>
            <a:ext cx="180975" cy="6381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269" name="Shape 269"/>
          <p:cNvSpPr txBox="1"/>
          <p:nvPr/>
        </p:nvSpPr>
        <p:spPr>
          <a:xfrm>
            <a:off x="5575300" y="5586412"/>
            <a:ext cx="27844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and, is driven by quality</a:t>
            </a:r>
          </a:p>
        </p:txBody>
      </p:sp>
      <p:pic>
        <p:nvPicPr>
          <p:cNvPr id="270" name="Shape 270"/>
          <p:cNvPicPr preferRelativeResize="0"/>
          <p:nvPr/>
        </p:nvPicPr>
        <p:blipFill rotWithShape="1">
          <a:blip r:embed="rId3">
            <a:alphaModFix/>
          </a:blip>
          <a:srcRect b="0" l="0" r="0" t="0"/>
          <a:stretch/>
        </p:blipFill>
        <p:spPr>
          <a:xfrm>
            <a:off x="5940425" y="1995486"/>
            <a:ext cx="2120899" cy="2235199"/>
          </a:xfrm>
          <a:prstGeom prst="rect">
            <a:avLst/>
          </a:prstGeom>
          <a:noFill/>
          <a:ln>
            <a:noFill/>
          </a:ln>
        </p:spPr>
      </p:pic>
      <p:pic>
        <p:nvPicPr>
          <p:cNvPr id="271" name="Shape 271"/>
          <p:cNvPicPr preferRelativeResize="0"/>
          <p:nvPr/>
        </p:nvPicPr>
        <p:blipFill rotWithShape="1">
          <a:blip r:embed="rId4">
            <a:alphaModFix/>
          </a:blip>
          <a:srcRect b="0" l="0" r="0" t="0"/>
          <a:stretch/>
        </p:blipFill>
        <p:spPr>
          <a:xfrm>
            <a:off x="2289175" y="2122486"/>
            <a:ext cx="2019299" cy="2097087"/>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77" name="Shape 277"/>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78" name="Shape 278"/>
          <p:cNvSpPr txBox="1"/>
          <p:nvPr>
            <p:ph type="title"/>
          </p:nvPr>
        </p:nvSpPr>
        <p:spPr>
          <a:xfrm>
            <a:off x="1295400" y="990600"/>
            <a:ext cx="5589586" cy="571500"/>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Testing Strategy</a:t>
            </a:r>
          </a:p>
        </p:txBody>
      </p:sp>
      <p:sp>
        <p:nvSpPr>
          <p:cNvPr id="279" name="Shape 279"/>
          <p:cNvSpPr/>
          <p:nvPr/>
        </p:nvSpPr>
        <p:spPr>
          <a:xfrm>
            <a:off x="2286000" y="2286000"/>
            <a:ext cx="4800600" cy="2285999"/>
          </a:xfrm>
          <a:custGeom>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80" name="Shape 280"/>
          <p:cNvSpPr/>
          <p:nvPr/>
        </p:nvSpPr>
        <p:spPr>
          <a:xfrm>
            <a:off x="3886200" y="3048000"/>
            <a:ext cx="1600200" cy="762000"/>
          </a:xfrm>
          <a:custGeom>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81" name="Shape 281"/>
          <p:cNvSpPr txBox="1"/>
          <p:nvPr/>
        </p:nvSpPr>
        <p:spPr>
          <a:xfrm>
            <a:off x="1752600" y="2209800"/>
            <a:ext cx="1904999"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400" u="none" cap="none" strike="noStrike">
                <a:solidFill>
                  <a:schemeClr val="dk1"/>
                </a:solidFill>
                <a:latin typeface="Arial"/>
                <a:ea typeface="Arial"/>
                <a:cs typeface="Arial"/>
                <a:sym typeface="Arial"/>
              </a:rPr>
              <a:t>System engineering</a:t>
            </a:r>
          </a:p>
        </p:txBody>
      </p:sp>
      <p:sp>
        <p:nvSpPr>
          <p:cNvPr id="282" name="Shape 282"/>
          <p:cNvSpPr txBox="1"/>
          <p:nvPr/>
        </p:nvSpPr>
        <p:spPr>
          <a:xfrm>
            <a:off x="2286000" y="2590800"/>
            <a:ext cx="1904999"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400" u="none" cap="none" strike="noStrike">
                <a:solidFill>
                  <a:schemeClr val="dk1"/>
                </a:solidFill>
                <a:latin typeface="Arial"/>
                <a:ea typeface="Arial"/>
                <a:cs typeface="Arial"/>
                <a:sym typeface="Arial"/>
              </a:rPr>
              <a:t>Analysis modeling</a:t>
            </a:r>
          </a:p>
        </p:txBody>
      </p:sp>
      <p:sp>
        <p:nvSpPr>
          <p:cNvPr id="283" name="Shape 283"/>
          <p:cNvSpPr txBox="1"/>
          <p:nvPr/>
        </p:nvSpPr>
        <p:spPr>
          <a:xfrm>
            <a:off x="2819400" y="2895600"/>
            <a:ext cx="1904999"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400" u="none" cap="none" strike="noStrike">
                <a:solidFill>
                  <a:schemeClr val="dk1"/>
                </a:solidFill>
                <a:latin typeface="Arial"/>
                <a:ea typeface="Arial"/>
                <a:cs typeface="Arial"/>
                <a:sym typeface="Arial"/>
              </a:rPr>
              <a:t>Design modeling</a:t>
            </a:r>
          </a:p>
        </p:txBody>
      </p:sp>
      <p:sp>
        <p:nvSpPr>
          <p:cNvPr id="284" name="Shape 284"/>
          <p:cNvSpPr txBox="1"/>
          <p:nvPr/>
        </p:nvSpPr>
        <p:spPr>
          <a:xfrm>
            <a:off x="3200400" y="3276600"/>
            <a:ext cx="1904999"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400" u="none" cap="none" strike="noStrike">
                <a:solidFill>
                  <a:schemeClr val="dk1"/>
                </a:solidFill>
                <a:latin typeface="Arial"/>
                <a:ea typeface="Arial"/>
                <a:cs typeface="Arial"/>
                <a:sym typeface="Arial"/>
              </a:rPr>
              <a:t>Code generation</a:t>
            </a:r>
          </a:p>
        </p:txBody>
      </p:sp>
      <p:sp>
        <p:nvSpPr>
          <p:cNvPr id="285" name="Shape 285"/>
          <p:cNvSpPr txBox="1"/>
          <p:nvPr/>
        </p:nvSpPr>
        <p:spPr>
          <a:xfrm>
            <a:off x="4724400" y="3276600"/>
            <a:ext cx="1904999" cy="3365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folHlink"/>
              </a:buClr>
              <a:buSzPct val="25000"/>
              <a:buFont typeface="Arial"/>
              <a:buNone/>
            </a:pPr>
            <a:r>
              <a:rPr b="1" i="1" lang="en-US" sz="1600" u="none" cap="none" strike="noStrike">
                <a:solidFill>
                  <a:schemeClr val="folHlink"/>
                </a:solidFill>
                <a:latin typeface="Arial"/>
                <a:ea typeface="Arial"/>
                <a:cs typeface="Arial"/>
                <a:sym typeface="Arial"/>
              </a:rPr>
              <a:t>Unit test</a:t>
            </a:r>
          </a:p>
        </p:txBody>
      </p:sp>
      <p:sp>
        <p:nvSpPr>
          <p:cNvPr id="286" name="Shape 286"/>
          <p:cNvSpPr txBox="1"/>
          <p:nvPr/>
        </p:nvSpPr>
        <p:spPr>
          <a:xfrm>
            <a:off x="5105400" y="3657600"/>
            <a:ext cx="1904999" cy="3365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folHlink"/>
              </a:buClr>
              <a:buSzPct val="25000"/>
              <a:buFont typeface="Arial"/>
              <a:buNone/>
            </a:pPr>
            <a:r>
              <a:rPr b="1" i="1" lang="en-US" sz="1600" u="none" cap="none" strike="noStrike">
                <a:solidFill>
                  <a:schemeClr val="folHlink"/>
                </a:solidFill>
                <a:latin typeface="Arial"/>
                <a:ea typeface="Arial"/>
                <a:cs typeface="Arial"/>
                <a:sym typeface="Arial"/>
              </a:rPr>
              <a:t>Integration test</a:t>
            </a:r>
          </a:p>
        </p:txBody>
      </p:sp>
      <p:sp>
        <p:nvSpPr>
          <p:cNvPr id="287" name="Shape 287"/>
          <p:cNvSpPr txBox="1"/>
          <p:nvPr/>
        </p:nvSpPr>
        <p:spPr>
          <a:xfrm>
            <a:off x="5791200" y="4038600"/>
            <a:ext cx="1904999" cy="3365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folHlink"/>
              </a:buClr>
              <a:buSzPct val="25000"/>
              <a:buFont typeface="Arial"/>
              <a:buNone/>
            </a:pPr>
            <a:r>
              <a:rPr b="1" i="1" lang="en-US" sz="1600" u="none" cap="none" strike="noStrike">
                <a:solidFill>
                  <a:schemeClr val="folHlink"/>
                </a:solidFill>
                <a:latin typeface="Arial"/>
                <a:ea typeface="Arial"/>
                <a:cs typeface="Arial"/>
                <a:sym typeface="Arial"/>
              </a:rPr>
              <a:t>Validation test</a:t>
            </a:r>
          </a:p>
        </p:txBody>
      </p:sp>
      <p:sp>
        <p:nvSpPr>
          <p:cNvPr id="288" name="Shape 288"/>
          <p:cNvSpPr txBox="1"/>
          <p:nvPr/>
        </p:nvSpPr>
        <p:spPr>
          <a:xfrm>
            <a:off x="6477000" y="4495800"/>
            <a:ext cx="1904999" cy="3365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folHlink"/>
              </a:buClr>
              <a:buSzPct val="25000"/>
              <a:buFont typeface="Arial"/>
              <a:buNone/>
            </a:pPr>
            <a:r>
              <a:rPr b="1" i="1" lang="en-US" sz="1600" u="none" cap="none" strike="noStrike">
                <a:solidFill>
                  <a:schemeClr val="folHlink"/>
                </a:solidFill>
                <a:latin typeface="Arial"/>
                <a:ea typeface="Arial"/>
                <a:cs typeface="Arial"/>
                <a:sym typeface="Arial"/>
              </a:rPr>
              <a:t>System test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94" name="Shape 29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95" name="Shape 295"/>
          <p:cNvSpPr txBox="1"/>
          <p:nvPr>
            <p:ph type="title"/>
          </p:nvPr>
        </p:nvSpPr>
        <p:spPr>
          <a:xfrm>
            <a:off x="1295400" y="1066800"/>
            <a:ext cx="48259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Testing Strategy</a:t>
            </a:r>
          </a:p>
        </p:txBody>
      </p:sp>
      <p:sp>
        <p:nvSpPr>
          <p:cNvPr id="296" name="Shape 296"/>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We begin by </a:t>
            </a:r>
            <a:r>
              <a:rPr b="0" i="0" lang="en-US" sz="2400" u="none" cap="none" strike="noStrike">
                <a:solidFill>
                  <a:schemeClr val="folHlink"/>
                </a:solidFill>
                <a:latin typeface="Helvetica Neue"/>
                <a:ea typeface="Helvetica Neue"/>
                <a:cs typeface="Helvetica Neue"/>
                <a:sym typeface="Helvetica Neue"/>
              </a:rPr>
              <a:t>‘testing-in-the-small’</a:t>
            </a:r>
            <a:r>
              <a:rPr b="0" i="0" lang="en-US" sz="2400" u="none" cap="none" strike="noStrike">
                <a:solidFill>
                  <a:schemeClr val="dk1"/>
                </a:solidFill>
                <a:latin typeface="Helvetica Neue"/>
                <a:ea typeface="Helvetica Neue"/>
                <a:cs typeface="Helvetica Neue"/>
                <a:sym typeface="Helvetica Neue"/>
              </a:rPr>
              <a:t> and move toward </a:t>
            </a:r>
            <a:r>
              <a:rPr b="0" i="0" lang="en-US" sz="2400" u="none" cap="none" strike="noStrike">
                <a:solidFill>
                  <a:schemeClr val="folHlink"/>
                </a:solidFill>
                <a:latin typeface="Helvetica Neue"/>
                <a:ea typeface="Helvetica Neue"/>
                <a:cs typeface="Helvetica Neue"/>
                <a:sym typeface="Helvetica Neue"/>
              </a:rPr>
              <a:t>‘testing-in-the-large’</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For conventional software</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The module (component) is our initial focus</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Integration of modules follows</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For OO software</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our focus when “testing in the small” changes from an individual module (the conventional view) to an OO class that encompasses attributes and operations and implies communication and collaboration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02" name="Shape 30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03" name="Shape 303"/>
          <p:cNvSpPr txBox="1"/>
          <p:nvPr>
            <p:ph type="title"/>
          </p:nvPr>
        </p:nvSpPr>
        <p:spPr>
          <a:xfrm>
            <a:off x="1295400" y="1066800"/>
            <a:ext cx="4791075"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Strategic Issues</a:t>
            </a:r>
          </a:p>
        </p:txBody>
      </p:sp>
      <p:sp>
        <p:nvSpPr>
          <p:cNvPr id="304" name="Shape 304"/>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Specify product requirements in a quantifiable manner long before testing commences. </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State testing objectives explicitly. </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Understand the users of the software and develop a profile for each user category.</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Develop a testing plan that emphasizes “rapid cycle testing.”</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Build “robust” software that is designed to test itself</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Use effective technical reviews as a filter prior to testing</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Conduct technical reviews to assess the test strategy and test cases themselves. </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Develop a continuous improvement approach for the testing process.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10" name="Shape 31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11" name="Shape 311"/>
          <p:cNvSpPr txBox="1"/>
          <p:nvPr>
            <p:ph type="title"/>
          </p:nvPr>
        </p:nvSpPr>
        <p:spPr>
          <a:xfrm>
            <a:off x="1219200" y="1066800"/>
            <a:ext cx="5295900" cy="552449"/>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Unit Testing</a:t>
            </a:r>
          </a:p>
        </p:txBody>
      </p:sp>
      <p:pic>
        <p:nvPicPr>
          <p:cNvPr id="312" name="Shape 312"/>
          <p:cNvPicPr preferRelativeResize="0"/>
          <p:nvPr/>
        </p:nvPicPr>
        <p:blipFill rotWithShape="1">
          <a:blip r:embed="rId3">
            <a:alphaModFix/>
          </a:blip>
          <a:srcRect b="0" l="0" r="0" t="0"/>
          <a:stretch/>
        </p:blipFill>
        <p:spPr>
          <a:xfrm>
            <a:off x="1992311" y="1906586"/>
            <a:ext cx="2320924" cy="2451100"/>
          </a:xfrm>
          <a:prstGeom prst="rect">
            <a:avLst/>
          </a:prstGeom>
          <a:noFill/>
          <a:ln>
            <a:noFill/>
          </a:ln>
        </p:spPr>
      </p:pic>
      <p:pic>
        <p:nvPicPr>
          <p:cNvPr id="313" name="Shape 313"/>
          <p:cNvPicPr preferRelativeResize="0"/>
          <p:nvPr/>
        </p:nvPicPr>
        <p:blipFill rotWithShape="1">
          <a:blip r:embed="rId4">
            <a:alphaModFix/>
          </a:blip>
          <a:srcRect b="0" l="0" r="0" t="0"/>
          <a:stretch/>
        </p:blipFill>
        <p:spPr>
          <a:xfrm>
            <a:off x="6416675" y="2233611"/>
            <a:ext cx="2298699" cy="1625599"/>
          </a:xfrm>
          <a:prstGeom prst="rect">
            <a:avLst/>
          </a:prstGeom>
          <a:noFill/>
          <a:ln>
            <a:noFill/>
          </a:ln>
        </p:spPr>
      </p:pic>
      <p:pic>
        <p:nvPicPr>
          <p:cNvPr id="314" name="Shape 314"/>
          <p:cNvPicPr preferRelativeResize="0"/>
          <p:nvPr/>
        </p:nvPicPr>
        <p:blipFill rotWithShape="1">
          <a:blip r:embed="rId5">
            <a:alphaModFix/>
          </a:blip>
          <a:srcRect b="0" l="0" r="0" t="0"/>
          <a:stretch/>
        </p:blipFill>
        <p:spPr>
          <a:xfrm>
            <a:off x="4670425" y="4300537"/>
            <a:ext cx="1219199" cy="1863725"/>
          </a:xfrm>
          <a:prstGeom prst="rect">
            <a:avLst/>
          </a:prstGeom>
          <a:noFill/>
          <a:ln>
            <a:noFill/>
          </a:ln>
        </p:spPr>
      </p:pic>
      <p:sp>
        <p:nvSpPr>
          <p:cNvPr id="315" name="Shape 315"/>
          <p:cNvSpPr txBox="1"/>
          <p:nvPr/>
        </p:nvSpPr>
        <p:spPr>
          <a:xfrm>
            <a:off x="4770437" y="2552700"/>
            <a:ext cx="1447800" cy="1057275"/>
          </a:xfrm>
          <a:prstGeom prst="rect">
            <a:avLst/>
          </a:prstGeom>
          <a:solidFill>
            <a:schemeClr val="accent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16" name="Shape 316"/>
          <p:cNvSpPr txBox="1"/>
          <p:nvPr/>
        </p:nvSpPr>
        <p:spPr>
          <a:xfrm>
            <a:off x="4876800" y="2590800"/>
            <a:ext cx="1265236" cy="912811"/>
          </a:xfrm>
          <a:prstGeom prst="rect">
            <a:avLst/>
          </a:prstGeom>
          <a:noFill/>
          <a:ln>
            <a:noFill/>
          </a:ln>
        </p:spPr>
        <p:txBody>
          <a:bodyPr anchorCtr="0" anchor="t" bIns="44450" lIns="90475" rIns="90475" tIns="44450">
            <a:noAutofit/>
          </a:bodyPr>
          <a:lstStyle/>
          <a:p>
            <a:pPr indent="0" lvl="0" marL="0" marR="0" rtl="0" algn="ctr">
              <a:lnSpc>
                <a:spcPct val="75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module</a:t>
            </a:r>
          </a:p>
          <a:p>
            <a:pPr indent="0" lvl="0" marL="0" marR="0" rtl="0" algn="ctr">
              <a:lnSpc>
                <a:spcPct val="75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to be</a:t>
            </a:r>
          </a:p>
          <a:p>
            <a:pPr indent="0" lvl="0" marL="0" marR="0" rtl="0" algn="ctr">
              <a:lnSpc>
                <a:spcPct val="75000"/>
              </a:lnSpc>
              <a:spcBef>
                <a:spcPts val="0"/>
              </a:spcBef>
              <a:spcAft>
                <a:spcPts val="0"/>
              </a:spcAft>
              <a:buClr>
                <a:schemeClr val="dk1"/>
              </a:buClr>
              <a:buSzPct val="25000"/>
              <a:buFont typeface="Helvetica Neue"/>
              <a:buNone/>
            </a:pPr>
            <a:r>
              <a:rPr b="1" i="0" lang="en-US" sz="2400" u="none" cap="none" strike="noStrike">
                <a:solidFill>
                  <a:schemeClr val="dk1"/>
                </a:solidFill>
                <a:latin typeface="Helvetica Neue"/>
                <a:ea typeface="Helvetica Neue"/>
                <a:cs typeface="Helvetica Neue"/>
                <a:sym typeface="Helvetica Neue"/>
              </a:rPr>
              <a:t>tested</a:t>
            </a:r>
          </a:p>
        </p:txBody>
      </p:sp>
      <p:sp>
        <p:nvSpPr>
          <p:cNvPr id="317" name="Shape 317"/>
          <p:cNvSpPr txBox="1"/>
          <p:nvPr/>
        </p:nvSpPr>
        <p:spPr>
          <a:xfrm>
            <a:off x="5956300" y="4843462"/>
            <a:ext cx="1409700" cy="39370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000" u="none" cap="none" strike="noStrike">
                <a:solidFill>
                  <a:schemeClr val="dk1"/>
                </a:solidFill>
                <a:latin typeface="Helvetica Neue"/>
                <a:ea typeface="Helvetica Neue"/>
                <a:cs typeface="Helvetica Neue"/>
                <a:sym typeface="Helvetica Neue"/>
              </a:rPr>
              <a:t>test cases</a:t>
            </a:r>
          </a:p>
        </p:txBody>
      </p:sp>
      <p:sp>
        <p:nvSpPr>
          <p:cNvPr id="318" name="Shape 318"/>
          <p:cNvSpPr/>
          <p:nvPr/>
        </p:nvSpPr>
        <p:spPr>
          <a:xfrm>
            <a:off x="4287837" y="3038475"/>
            <a:ext cx="419099" cy="371474"/>
          </a:xfrm>
          <a:prstGeom prst="rightArrow">
            <a:avLst>
              <a:gd fmla="val 10799" name="adj1"/>
              <a:gd fmla="val 50000" name="adj2"/>
            </a:avLst>
          </a:prstGeom>
          <a:solidFill>
            <a:schemeClr val="dk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19" name="Shape 319"/>
          <p:cNvSpPr/>
          <p:nvPr/>
        </p:nvSpPr>
        <p:spPr>
          <a:xfrm>
            <a:off x="6408737" y="3009900"/>
            <a:ext cx="660400" cy="371474"/>
          </a:xfrm>
          <a:prstGeom prst="rightArrow">
            <a:avLst>
              <a:gd fmla="val 10799" name="adj1"/>
              <a:gd fmla="val 50000" name="adj2"/>
            </a:avLst>
          </a:prstGeom>
          <a:solidFill>
            <a:schemeClr val="dk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20" name="Shape 320"/>
          <p:cNvSpPr txBox="1"/>
          <p:nvPr/>
        </p:nvSpPr>
        <p:spPr>
          <a:xfrm>
            <a:off x="7607300" y="3857625"/>
            <a:ext cx="1014411" cy="39370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2000" u="none" cap="none" strike="noStrike">
                <a:solidFill>
                  <a:schemeClr val="dk1"/>
                </a:solidFill>
                <a:latin typeface="Helvetica Neue"/>
                <a:ea typeface="Helvetica Neue"/>
                <a:cs typeface="Helvetica Neue"/>
                <a:sym typeface="Helvetica Neue"/>
              </a:rPr>
              <a:t>results</a:t>
            </a:r>
          </a:p>
        </p:txBody>
      </p:sp>
      <p:sp>
        <p:nvSpPr>
          <p:cNvPr id="321" name="Shape 321"/>
          <p:cNvSpPr/>
          <p:nvPr/>
        </p:nvSpPr>
        <p:spPr>
          <a:xfrm rot="-5400000">
            <a:off x="5118892" y="3790156"/>
            <a:ext cx="357187" cy="368299"/>
          </a:xfrm>
          <a:prstGeom prst="rightArrow">
            <a:avLst>
              <a:gd fmla="val 10799" name="adj1"/>
              <a:gd fmla="val 50000" name="adj2"/>
            </a:avLst>
          </a:prstGeom>
          <a:solidFill>
            <a:schemeClr val="dk2"/>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22" name="Shape 322"/>
          <p:cNvSpPr txBox="1"/>
          <p:nvPr/>
        </p:nvSpPr>
        <p:spPr>
          <a:xfrm>
            <a:off x="2387600" y="4476750"/>
            <a:ext cx="1239836" cy="577850"/>
          </a:xfrm>
          <a:prstGeom prst="rect">
            <a:avLst/>
          </a:prstGeom>
          <a:noFill/>
          <a:ln>
            <a:noFill/>
          </a:ln>
        </p:spPr>
        <p:txBody>
          <a:bodyPr anchorCtr="0" anchor="t" bIns="44450" lIns="90475" rIns="90475" tIns="44450">
            <a:noAutofit/>
          </a:bodyPr>
          <a:lstStyle/>
          <a:p>
            <a:pPr indent="0" lvl="0" marL="0" marR="0" rtl="0" algn="l">
              <a:lnSpc>
                <a:spcPct val="80000"/>
              </a:lnSpc>
              <a:spcBef>
                <a:spcPts val="0"/>
              </a:spcBef>
              <a:spcAft>
                <a:spcPts val="0"/>
              </a:spcAft>
              <a:buClr>
                <a:schemeClr val="dk1"/>
              </a:buClr>
              <a:buSzPct val="25000"/>
              <a:buFont typeface="Helvetica Neue"/>
              <a:buNone/>
            </a:pPr>
            <a:r>
              <a:rPr b="1" i="0" lang="en-US" sz="2000" u="none" cap="none" strike="noStrike">
                <a:solidFill>
                  <a:schemeClr val="dk1"/>
                </a:solidFill>
                <a:latin typeface="Helvetica Neue"/>
                <a:ea typeface="Helvetica Neue"/>
                <a:cs typeface="Helvetica Neue"/>
                <a:sym typeface="Helvetica Neue"/>
              </a:rPr>
              <a:t>software</a:t>
            </a:r>
          </a:p>
          <a:p>
            <a:pPr indent="0" lvl="0" marL="0" marR="0" rtl="0" algn="l">
              <a:lnSpc>
                <a:spcPct val="80000"/>
              </a:lnSpc>
              <a:spcBef>
                <a:spcPts val="0"/>
              </a:spcBef>
              <a:spcAft>
                <a:spcPts val="0"/>
              </a:spcAft>
              <a:buClr>
                <a:schemeClr val="dk1"/>
              </a:buClr>
              <a:buSzPct val="25000"/>
              <a:buFont typeface="Helvetica Neue"/>
              <a:buNone/>
            </a:pPr>
            <a:r>
              <a:rPr b="1" i="0" lang="en-US" sz="2000" u="none" cap="none" strike="noStrike">
                <a:solidFill>
                  <a:schemeClr val="dk1"/>
                </a:solidFill>
                <a:latin typeface="Helvetica Neue"/>
                <a:ea typeface="Helvetica Neue"/>
                <a:cs typeface="Helvetica Neue"/>
                <a:sym typeface="Helvetica Neue"/>
              </a:rPr>
              <a:t>engineer</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