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Quattrocento"/>
      <p:regular r:id="rId37"/>
      <p:bold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ttrocen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Quattrocen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" name="Shape 10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" name="Shape 10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3" name="Shape 1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7" name="Shape 1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7" name="Shape 1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5" name="Shape 1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5267325" y="2600324"/>
            <a:ext cx="5105399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419225" y="790574"/>
            <a:ext cx="5105399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779462" y="1447800"/>
            <a:ext cx="767873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4021137" y="2860675"/>
            <a:ext cx="4437062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None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200400" y="533400"/>
            <a:ext cx="4190999" cy="693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828800" y="1905000"/>
            <a:ext cx="33909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372100" y="1905000"/>
            <a:ext cx="33909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219200" y="-9525"/>
            <a:ext cx="7924798" cy="6867525"/>
            <a:chOff x="0" y="0"/>
            <a:chExt cx="9147173" cy="6867525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52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304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457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609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914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1066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219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1371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524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1676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1828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1981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2133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2286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2438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2590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2743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 txBox="1"/>
            <p:nvPr/>
          </p:nvSpPr>
          <p:spPr>
            <a:xfrm>
              <a:off x="2895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 txBox="1"/>
            <p:nvPr/>
          </p:nvSpPr>
          <p:spPr>
            <a:xfrm>
              <a:off x="3048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 txBox="1"/>
            <p:nvPr/>
          </p:nvSpPr>
          <p:spPr>
            <a:xfrm>
              <a:off x="3200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 txBox="1"/>
            <p:nvPr/>
          </p:nvSpPr>
          <p:spPr>
            <a:xfrm>
              <a:off x="3352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 txBox="1"/>
            <p:nvPr/>
          </p:nvSpPr>
          <p:spPr>
            <a:xfrm>
              <a:off x="3505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657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 txBox="1"/>
            <p:nvPr/>
          </p:nvSpPr>
          <p:spPr>
            <a:xfrm>
              <a:off x="3810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3962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 txBox="1"/>
            <p:nvPr/>
          </p:nvSpPr>
          <p:spPr>
            <a:xfrm>
              <a:off x="4114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 txBox="1"/>
            <p:nvPr/>
          </p:nvSpPr>
          <p:spPr>
            <a:xfrm>
              <a:off x="4267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419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4724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4876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5029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5181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5334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5486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5638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5791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5943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6096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6248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6400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x="6553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x="6705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6858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7010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7162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7315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7467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7620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7772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7924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8077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8229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 txBox="1"/>
            <p:nvPr/>
          </p:nvSpPr>
          <p:spPr>
            <a:xfrm>
              <a:off x="8382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8534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8686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8839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8991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684212" y="0"/>
              <a:ext cx="8462961" cy="685800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0" y="1716086"/>
              <a:ext cx="6950074" cy="74611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-3175" y="0"/>
            <a:ext cx="9147175" cy="6867525"/>
            <a:chOff x="-3175" y="0"/>
            <a:chExt cx="9147175" cy="6867525"/>
          </a:xfrm>
        </p:grpSpPr>
        <p:grpSp>
          <p:nvGrpSpPr>
            <p:cNvPr id="132" name="Shape 132"/>
            <p:cNvGrpSpPr/>
            <p:nvPr/>
          </p:nvGrpSpPr>
          <p:grpSpPr>
            <a:xfrm>
              <a:off x="-3175" y="0"/>
              <a:ext cx="9067799" cy="6867525"/>
              <a:chOff x="-3175" y="0"/>
              <a:chExt cx="9067799" cy="6867525"/>
            </a:xfrm>
          </p:grpSpPr>
          <p:sp>
            <p:nvSpPr>
              <p:cNvPr id="133" name="Shape 133"/>
              <p:cNvSpPr txBox="1"/>
              <p:nvPr/>
            </p:nvSpPr>
            <p:spPr>
              <a:xfrm>
                <a:off x="-3175" y="0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>
                <a:off x="14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 txBox="1"/>
              <p:nvPr/>
            </p:nvSpPr>
            <p:spPr>
              <a:xfrm>
                <a:off x="30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 txBox="1"/>
              <p:nvPr/>
            </p:nvSpPr>
            <p:spPr>
              <a:xfrm>
                <a:off x="45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0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75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 txBox="1"/>
              <p:nvPr/>
            </p:nvSpPr>
            <p:spPr>
              <a:xfrm>
                <a:off x="91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106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Shape 141"/>
              <p:cNvSpPr txBox="1"/>
              <p:nvPr/>
            </p:nvSpPr>
            <p:spPr>
              <a:xfrm>
                <a:off x="121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>
                <a:off x="136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Shape 143"/>
              <p:cNvSpPr txBox="1"/>
              <p:nvPr/>
            </p:nvSpPr>
            <p:spPr>
              <a:xfrm>
                <a:off x="1520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 txBox="1"/>
              <p:nvPr/>
            </p:nvSpPr>
            <p:spPr>
              <a:xfrm>
                <a:off x="1673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 txBox="1"/>
              <p:nvPr/>
            </p:nvSpPr>
            <p:spPr>
              <a:xfrm>
                <a:off x="1825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 txBox="1"/>
              <p:nvPr/>
            </p:nvSpPr>
            <p:spPr>
              <a:xfrm>
                <a:off x="1978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 txBox="1"/>
              <p:nvPr/>
            </p:nvSpPr>
            <p:spPr>
              <a:xfrm>
                <a:off x="2130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 txBox="1"/>
              <p:nvPr/>
            </p:nvSpPr>
            <p:spPr>
              <a:xfrm>
                <a:off x="2282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49"/>
              <p:cNvSpPr txBox="1"/>
              <p:nvPr/>
            </p:nvSpPr>
            <p:spPr>
              <a:xfrm>
                <a:off x="2435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 txBox="1"/>
              <p:nvPr/>
            </p:nvSpPr>
            <p:spPr>
              <a:xfrm>
                <a:off x="2587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 txBox="1"/>
              <p:nvPr/>
            </p:nvSpPr>
            <p:spPr>
              <a:xfrm>
                <a:off x="2740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>
                <a:off x="2892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 txBox="1"/>
              <p:nvPr/>
            </p:nvSpPr>
            <p:spPr>
              <a:xfrm>
                <a:off x="3044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 txBox="1"/>
              <p:nvPr/>
            </p:nvSpPr>
            <p:spPr>
              <a:xfrm>
                <a:off x="3197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 txBox="1"/>
              <p:nvPr/>
            </p:nvSpPr>
            <p:spPr>
              <a:xfrm>
                <a:off x="3349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 txBox="1"/>
              <p:nvPr/>
            </p:nvSpPr>
            <p:spPr>
              <a:xfrm>
                <a:off x="3502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 txBox="1"/>
              <p:nvPr/>
            </p:nvSpPr>
            <p:spPr>
              <a:xfrm>
                <a:off x="3654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3806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395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411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 txBox="1"/>
              <p:nvPr/>
            </p:nvSpPr>
            <p:spPr>
              <a:xfrm>
                <a:off x="426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 txBox="1"/>
              <p:nvPr/>
            </p:nvSpPr>
            <p:spPr>
              <a:xfrm>
                <a:off x="441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 txBox="1"/>
              <p:nvPr/>
            </p:nvSpPr>
            <p:spPr>
              <a:xfrm>
                <a:off x="456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472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487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502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 txBox="1"/>
              <p:nvPr/>
            </p:nvSpPr>
            <p:spPr>
              <a:xfrm>
                <a:off x="517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 txBox="1"/>
              <p:nvPr/>
            </p:nvSpPr>
            <p:spPr>
              <a:xfrm>
                <a:off x="5330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5483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5635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5788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5940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6092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6245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6397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 txBox="1"/>
              <p:nvPr/>
            </p:nvSpPr>
            <p:spPr>
              <a:xfrm>
                <a:off x="6550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 txBox="1"/>
              <p:nvPr/>
            </p:nvSpPr>
            <p:spPr>
              <a:xfrm>
                <a:off x="6702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6854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 txBox="1"/>
              <p:nvPr/>
            </p:nvSpPr>
            <p:spPr>
              <a:xfrm>
                <a:off x="7007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 txBox="1"/>
              <p:nvPr/>
            </p:nvSpPr>
            <p:spPr>
              <a:xfrm>
                <a:off x="7159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 txBox="1"/>
              <p:nvPr/>
            </p:nvSpPr>
            <p:spPr>
              <a:xfrm>
                <a:off x="7312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 txBox="1"/>
              <p:nvPr/>
            </p:nvSpPr>
            <p:spPr>
              <a:xfrm>
                <a:off x="7464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 txBox="1"/>
              <p:nvPr/>
            </p:nvSpPr>
            <p:spPr>
              <a:xfrm>
                <a:off x="7616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 txBox="1"/>
              <p:nvPr/>
            </p:nvSpPr>
            <p:spPr>
              <a:xfrm>
                <a:off x="776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 txBox="1"/>
              <p:nvPr/>
            </p:nvSpPr>
            <p:spPr>
              <a:xfrm>
                <a:off x="792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 txBox="1"/>
              <p:nvPr/>
            </p:nvSpPr>
            <p:spPr>
              <a:xfrm>
                <a:off x="807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 txBox="1"/>
              <p:nvPr/>
            </p:nvSpPr>
            <p:spPr>
              <a:xfrm>
                <a:off x="822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 txBox="1"/>
              <p:nvPr/>
            </p:nvSpPr>
            <p:spPr>
              <a:xfrm>
                <a:off x="837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 txBox="1"/>
              <p:nvPr/>
            </p:nvSpPr>
            <p:spPr>
              <a:xfrm>
                <a:off x="853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868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 txBox="1"/>
              <p:nvPr/>
            </p:nvSpPr>
            <p:spPr>
              <a:xfrm>
                <a:off x="883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 txBox="1"/>
              <p:nvPr/>
            </p:nvSpPr>
            <p:spPr>
              <a:xfrm>
                <a:off x="898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Shape 193"/>
            <p:cNvSpPr txBox="1"/>
            <p:nvPr/>
          </p:nvSpPr>
          <p:spPr>
            <a:xfrm>
              <a:off x="681037" y="0"/>
              <a:ext cx="8462961" cy="685800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0" y="0"/>
              <a:ext cx="9144000" cy="509586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Shape 195"/>
          <p:cNvSpPr txBox="1"/>
          <p:nvPr/>
        </p:nvSpPr>
        <p:spPr>
          <a:xfrm>
            <a:off x="3505200" y="2590800"/>
            <a:ext cx="4892675" cy="76199"/>
          </a:xfrm>
          <a:prstGeom prst="rect">
            <a:avLst/>
          </a:prstGeom>
          <a:solidFill>
            <a:schemeClr val="hlink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23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Conventional Applications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33600" y="2438400"/>
            <a:ext cx="6476999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Set to accompany</a:t>
            </a:r>
            <a:br>
              <a:rPr b="0" i="1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 and Bruce R. Maxim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copyright © 1996, 2001, 2005, 2009, 2014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non-profit educational use only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 when used in conjunction with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Approach, 8/e.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reproduction or use is prohibited without the express written permission of the author.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copyright information MUST appear if these slides are posted on a website for student use.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1295400" y="1066800"/>
            <a:ext cx="24129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rIns="63500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Testability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828800" y="2057400"/>
            <a:ext cx="67818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Operability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—it operates cleanly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Observability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—the results of each test case are readily observed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Controllability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—the degree to which testing can be automated and optimized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Decomposability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—testing can be targeted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Simplicity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—reduce complex architecture and logic to simplify tests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Stability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—few changes are requested during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Understandability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—of the design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1219200" y="990600"/>
            <a:ext cx="4673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rIns="63500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Basis Path Testing</a:t>
            </a:r>
          </a:p>
        </p:txBody>
      </p:sp>
      <p:sp>
        <p:nvSpPr>
          <p:cNvPr id="555" name="Shape 555"/>
          <p:cNvSpPr/>
          <p:nvPr/>
        </p:nvSpPr>
        <p:spPr>
          <a:xfrm>
            <a:off x="3225800" y="3544887"/>
            <a:ext cx="455612" cy="512762"/>
          </a:xfrm>
          <a:custGeom>
            <a:pathLst>
              <a:path extrusionOk="0" h="287" w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3225800" y="3544887"/>
            <a:ext cx="455612" cy="512762"/>
          </a:xfrm>
          <a:custGeom>
            <a:pathLst>
              <a:path extrusionOk="0" h="287" w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3213100" y="3530600"/>
            <a:ext cx="455612" cy="512762"/>
          </a:xfrm>
          <a:custGeom>
            <a:pathLst>
              <a:path extrusionOk="0" h="287" w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2654300" y="1978025"/>
            <a:ext cx="139699" cy="18573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2641600" y="1963736"/>
            <a:ext cx="165100" cy="214312"/>
          </a:xfrm>
          <a:prstGeom prst="ellipse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2514600" y="2989261"/>
            <a:ext cx="457200" cy="512762"/>
          </a:xfrm>
          <a:custGeom>
            <a:pathLst>
              <a:path extrusionOk="0" h="287" w="288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2514600" y="2989261"/>
            <a:ext cx="457200" cy="512762"/>
          </a:xfrm>
          <a:custGeom>
            <a:pathLst>
              <a:path extrusionOk="0" h="287" w="288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2501900" y="2974975"/>
            <a:ext cx="457200" cy="512762"/>
          </a:xfrm>
          <a:custGeom>
            <a:pathLst>
              <a:path extrusionOk="0" h="287" w="288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2514600" y="4881562"/>
            <a:ext cx="457200" cy="512762"/>
          </a:xfrm>
          <a:custGeom>
            <a:pathLst>
              <a:path extrusionOk="0" h="287" w="288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2514600" y="4881562"/>
            <a:ext cx="457200" cy="512762"/>
          </a:xfrm>
          <a:custGeom>
            <a:pathLst>
              <a:path extrusionOk="0" h="287" w="288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2501900" y="4867275"/>
            <a:ext cx="457200" cy="512762"/>
          </a:xfrm>
          <a:custGeom>
            <a:pathLst>
              <a:path extrusionOk="0" h="287" w="288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2997200" y="3244850"/>
            <a:ext cx="455612" cy="171450"/>
          </a:xfrm>
          <a:custGeom>
            <a:pathLst>
              <a:path extrusionOk="0" h="96" w="287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2984500" y="3230561"/>
            <a:ext cx="455612" cy="171450"/>
          </a:xfrm>
          <a:custGeom>
            <a:pathLst>
              <a:path extrusionOk="0" h="96" w="287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Shape 568"/>
          <p:cNvCxnSpPr/>
          <p:nvPr/>
        </p:nvCxnSpPr>
        <p:spPr>
          <a:xfrm>
            <a:off x="2705100" y="2149475"/>
            <a:ext cx="1587" cy="796924"/>
          </a:xfrm>
          <a:prstGeom prst="straightConnector1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9" name="Shape 569"/>
          <p:cNvSpPr txBox="1"/>
          <p:nvPr/>
        </p:nvSpPr>
        <p:spPr>
          <a:xfrm>
            <a:off x="2514600" y="2362200"/>
            <a:ext cx="393700" cy="341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2501900" y="2347911"/>
            <a:ext cx="419099" cy="369886"/>
          </a:xfrm>
          <a:prstGeom prst="rect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135186" y="3201986"/>
            <a:ext cx="341312" cy="457200"/>
          </a:xfrm>
          <a:custGeom>
            <a:pathLst>
              <a:path extrusionOk="0" h="256" w="215">
                <a:moveTo>
                  <a:pt x="215" y="0"/>
                </a:moveTo>
                <a:lnTo>
                  <a:pt x="0" y="0"/>
                </a:lnTo>
                <a:lnTo>
                  <a:pt x="0" y="256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3681412" y="3800475"/>
            <a:ext cx="279400" cy="257175"/>
          </a:xfrm>
          <a:custGeom>
            <a:pathLst>
              <a:path extrusionOk="0" h="144" w="176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668712" y="3786187"/>
            <a:ext cx="279400" cy="257175"/>
          </a:xfrm>
          <a:custGeom>
            <a:pathLst>
              <a:path extrusionOk="0" h="144" w="176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97200" y="3800475"/>
            <a:ext cx="252411" cy="314325"/>
          </a:xfrm>
          <a:custGeom>
            <a:pathLst>
              <a:path extrusionOk="0" h="176" w="159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2984500" y="3786187"/>
            <a:ext cx="252411" cy="314325"/>
          </a:xfrm>
          <a:custGeom>
            <a:pathLst>
              <a:path extrusionOk="0" h="176" w="159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2971800" y="4268787"/>
            <a:ext cx="989012" cy="157161"/>
          </a:xfrm>
          <a:custGeom>
            <a:pathLst>
              <a:path extrusionOk="0" h="88" w="623">
                <a:moveTo>
                  <a:pt x="0" y="0"/>
                </a:moveTo>
                <a:lnTo>
                  <a:pt x="0" y="88"/>
                </a:lnTo>
                <a:lnTo>
                  <a:pt x="623" y="88"/>
                </a:lnTo>
                <a:lnTo>
                  <a:pt x="623" y="0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2959100" y="4144962"/>
            <a:ext cx="989012" cy="266699"/>
          </a:xfrm>
          <a:prstGeom prst="rect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2743200" y="3900487"/>
            <a:ext cx="393700" cy="3397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2730500" y="3886200"/>
            <a:ext cx="419099" cy="368299"/>
          </a:xfrm>
          <a:prstGeom prst="rect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3744912" y="3900487"/>
            <a:ext cx="393700" cy="3397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3732212" y="3886200"/>
            <a:ext cx="419099" cy="368299"/>
          </a:xfrm>
          <a:prstGeom prst="rect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1944686" y="3700462"/>
            <a:ext cx="392112" cy="357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931986" y="3686175"/>
            <a:ext cx="417511" cy="385762"/>
          </a:xfrm>
          <a:prstGeom prst="rect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Shape 584"/>
          <p:cNvCxnSpPr/>
          <p:nvPr/>
        </p:nvCxnSpPr>
        <p:spPr>
          <a:xfrm>
            <a:off x="2730500" y="4625975"/>
            <a:ext cx="1587" cy="255587"/>
          </a:xfrm>
          <a:prstGeom prst="straightConnector1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85" name="Shape 585"/>
          <p:cNvCxnSpPr/>
          <p:nvPr/>
        </p:nvCxnSpPr>
        <p:spPr>
          <a:xfrm>
            <a:off x="2717800" y="5394325"/>
            <a:ext cx="1587" cy="255587"/>
          </a:xfrm>
          <a:prstGeom prst="straightConnector1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6" name="Shape 586"/>
          <p:cNvSpPr/>
          <p:nvPr/>
        </p:nvSpPr>
        <p:spPr>
          <a:xfrm>
            <a:off x="2667000" y="5664200"/>
            <a:ext cx="139699" cy="20002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2654300" y="5649912"/>
            <a:ext cx="165100" cy="228600"/>
          </a:xfrm>
          <a:prstGeom prst="ellipse">
            <a:avLst/>
          </a:prstGeom>
          <a:noFill/>
          <a:ln cap="flat" cmpd="sng" w="301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1766886" y="2932111"/>
            <a:ext cx="976311" cy="2178050"/>
          </a:xfrm>
          <a:custGeom>
            <a:pathLst>
              <a:path extrusionOk="0" h="1220" w="615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1754186" y="2917825"/>
            <a:ext cx="976311" cy="2178050"/>
          </a:xfrm>
          <a:custGeom>
            <a:pathLst>
              <a:path extrusionOk="0" h="1220" w="615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0" name="Shape 590"/>
          <p:cNvGrpSpPr/>
          <p:nvPr/>
        </p:nvGrpSpPr>
        <p:grpSpPr>
          <a:xfrm>
            <a:off x="2552700" y="2874962"/>
            <a:ext cx="203200" cy="100012"/>
            <a:chOff x="1433512" y="2117725"/>
            <a:chExt cx="203200" cy="88900"/>
          </a:xfrm>
        </p:grpSpPr>
        <p:sp>
          <p:nvSpPr>
            <p:cNvPr id="591" name="Shape 591"/>
            <p:cNvSpPr/>
            <p:nvPr/>
          </p:nvSpPr>
          <p:spPr>
            <a:xfrm>
              <a:off x="1446212" y="2117725"/>
              <a:ext cx="190500" cy="88900"/>
            </a:xfrm>
            <a:custGeom>
              <a:pathLst>
                <a:path extrusionOk="0" h="56" w="120">
                  <a:moveTo>
                    <a:pt x="120" y="32"/>
                  </a:moveTo>
                  <a:lnTo>
                    <a:pt x="0" y="5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2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2" name="Shape 592"/>
            <p:cNvCxnSpPr/>
            <p:nvPr/>
          </p:nvCxnSpPr>
          <p:spPr>
            <a:xfrm>
              <a:off x="1433512" y="2168525"/>
              <a:ext cx="12699" cy="1587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93" name="Shape 593"/>
          <p:cNvGrpSpPr/>
          <p:nvPr/>
        </p:nvGrpSpPr>
        <p:grpSpPr>
          <a:xfrm>
            <a:off x="3402012" y="3287711"/>
            <a:ext cx="88900" cy="285750"/>
            <a:chOff x="2282825" y="2484436"/>
            <a:chExt cx="88900" cy="254000"/>
          </a:xfrm>
        </p:grpSpPr>
        <p:sp>
          <p:nvSpPr>
            <p:cNvPr id="594" name="Shape 594"/>
            <p:cNvSpPr/>
            <p:nvPr/>
          </p:nvSpPr>
          <p:spPr>
            <a:xfrm>
              <a:off x="2282825" y="2560636"/>
              <a:ext cx="88900" cy="177800"/>
            </a:xfrm>
            <a:custGeom>
              <a:pathLst>
                <a:path extrusionOk="0" h="112" w="56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5" name="Shape 595"/>
            <p:cNvCxnSpPr/>
            <p:nvPr/>
          </p:nvCxnSpPr>
          <p:spPr>
            <a:xfrm>
              <a:off x="2320925" y="2484436"/>
              <a:ext cx="1587" cy="76199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96" name="Shape 596"/>
          <p:cNvGrpSpPr/>
          <p:nvPr/>
        </p:nvGrpSpPr>
        <p:grpSpPr>
          <a:xfrm>
            <a:off x="2097087" y="3444874"/>
            <a:ext cx="88900" cy="255587"/>
            <a:chOff x="977900" y="2624136"/>
            <a:chExt cx="88900" cy="227012"/>
          </a:xfrm>
        </p:grpSpPr>
        <p:sp>
          <p:nvSpPr>
            <p:cNvPr id="597" name="Shape 597"/>
            <p:cNvSpPr/>
            <p:nvPr/>
          </p:nvSpPr>
          <p:spPr>
            <a:xfrm>
              <a:off x="977900" y="2674936"/>
              <a:ext cx="88900" cy="176212"/>
            </a:xfrm>
            <a:custGeom>
              <a:pathLst>
                <a:path extrusionOk="0" h="111" w="56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8" name="Shape 598"/>
            <p:cNvCxnSpPr/>
            <p:nvPr/>
          </p:nvCxnSpPr>
          <p:spPr>
            <a:xfrm>
              <a:off x="1028700" y="2624136"/>
              <a:ext cx="1587" cy="50799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99" name="Shape 599"/>
          <p:cNvGrpSpPr/>
          <p:nvPr/>
        </p:nvGrpSpPr>
        <p:grpSpPr>
          <a:xfrm>
            <a:off x="2692400" y="4640262"/>
            <a:ext cx="88900" cy="284163"/>
            <a:chOff x="1573212" y="3687762"/>
            <a:chExt cx="88900" cy="252412"/>
          </a:xfrm>
        </p:grpSpPr>
        <p:sp>
          <p:nvSpPr>
            <p:cNvPr id="600" name="Shape 600"/>
            <p:cNvSpPr/>
            <p:nvPr/>
          </p:nvSpPr>
          <p:spPr>
            <a:xfrm>
              <a:off x="1573212" y="3762375"/>
              <a:ext cx="88900" cy="177800"/>
            </a:xfrm>
            <a:custGeom>
              <a:pathLst>
                <a:path extrusionOk="0" h="112" w="56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1" name="Shape 601"/>
            <p:cNvCxnSpPr/>
            <p:nvPr/>
          </p:nvCxnSpPr>
          <p:spPr>
            <a:xfrm>
              <a:off x="1624012" y="3687762"/>
              <a:ext cx="1587" cy="74611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602" name="Shape 602"/>
          <p:cNvGrpSpPr/>
          <p:nvPr/>
        </p:nvGrpSpPr>
        <p:grpSpPr>
          <a:xfrm>
            <a:off x="2667000" y="2746375"/>
            <a:ext cx="88900" cy="214312"/>
            <a:chOff x="1547812" y="2003425"/>
            <a:chExt cx="88900" cy="190500"/>
          </a:xfrm>
        </p:grpSpPr>
        <p:sp>
          <p:nvSpPr>
            <p:cNvPr id="603" name="Shape 603"/>
            <p:cNvSpPr/>
            <p:nvPr/>
          </p:nvSpPr>
          <p:spPr>
            <a:xfrm>
              <a:off x="1547812" y="2016125"/>
              <a:ext cx="88900" cy="177800"/>
            </a:xfrm>
            <a:custGeom>
              <a:pathLst>
                <a:path extrusionOk="0" h="112" w="56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4" name="Shape 604"/>
            <p:cNvCxnSpPr/>
            <p:nvPr/>
          </p:nvCxnSpPr>
          <p:spPr>
            <a:xfrm>
              <a:off x="1598612" y="2003425"/>
              <a:ext cx="1587" cy="12699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605" name="Shape 605"/>
          <p:cNvGrpSpPr/>
          <p:nvPr/>
        </p:nvGrpSpPr>
        <p:grpSpPr>
          <a:xfrm>
            <a:off x="2679700" y="5465762"/>
            <a:ext cx="88900" cy="227011"/>
            <a:chOff x="1560512" y="4421187"/>
            <a:chExt cx="88900" cy="201612"/>
          </a:xfrm>
        </p:grpSpPr>
        <p:sp>
          <p:nvSpPr>
            <p:cNvPr id="606" name="Shape 606"/>
            <p:cNvSpPr/>
            <p:nvPr/>
          </p:nvSpPr>
          <p:spPr>
            <a:xfrm>
              <a:off x="1560512" y="4446587"/>
              <a:ext cx="88900" cy="176212"/>
            </a:xfrm>
            <a:custGeom>
              <a:pathLst>
                <a:path extrusionOk="0" h="111" w="56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7" name="Shape 607"/>
            <p:cNvCxnSpPr/>
            <p:nvPr/>
          </p:nvCxnSpPr>
          <p:spPr>
            <a:xfrm>
              <a:off x="1611312" y="4421187"/>
              <a:ext cx="1587" cy="25399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08" name="Shape 608"/>
          <p:cNvSpPr txBox="1"/>
          <p:nvPr/>
        </p:nvSpPr>
        <p:spPr>
          <a:xfrm>
            <a:off x="3962400" y="2132011"/>
            <a:ext cx="4505325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we compute the cyclomatic 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3962400" y="2487611"/>
            <a:ext cx="1524000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3487737" y="2439986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3962400" y="3200400"/>
            <a:ext cx="4972049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simple decisions + 1         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3487737" y="3152775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3962400" y="3911600"/>
            <a:ext cx="1033462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or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3487737" y="3865562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3962400" y="4622800"/>
            <a:ext cx="4041774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enclosed areas + 1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487737" y="4575175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3962400" y="5334000"/>
            <a:ext cx="2871787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case, V(G) = 4</a:t>
            </a:r>
          </a:p>
        </p:txBody>
      </p:sp>
      <p:sp>
        <p:nvSpPr>
          <p:cNvPr id="618" name="Shape 618"/>
          <p:cNvSpPr/>
          <p:nvPr/>
        </p:nvSpPr>
        <p:spPr>
          <a:xfrm>
            <a:off x="2173286" y="4086225"/>
            <a:ext cx="1279525" cy="539750"/>
          </a:xfrm>
          <a:custGeom>
            <a:pathLst>
              <a:path extrusionOk="0" h="303" w="806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2160586" y="4071937"/>
            <a:ext cx="1279525" cy="539750"/>
          </a:xfrm>
          <a:custGeom>
            <a:pathLst>
              <a:path extrusionOk="0" h="303" w="806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cap="flat" cmpd="sng" w="3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3168650" y="4043362"/>
            <a:ext cx="538161" cy="1936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1295400" y="990600"/>
            <a:ext cx="5264149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rIns="63500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Cyclomatic Complexity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2209800" y="2209800"/>
            <a:ext cx="5434012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of industry studies have indicated 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2209800" y="2493961"/>
            <a:ext cx="5630861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the higher V(G), the higher the probability 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209800" y="2779711"/>
            <a:ext cx="1128711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errors.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6834186" y="4937125"/>
            <a:ext cx="536575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V(G)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3200400" y="3352800"/>
            <a:ext cx="1044575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4737100" y="4606925"/>
            <a:ext cx="111125" cy="20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4725987" y="4595812"/>
            <a:ext cx="131761" cy="227012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4848225" y="4549775"/>
            <a:ext cx="111125" cy="263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4838700" y="4538662"/>
            <a:ext cx="131761" cy="284162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4959350" y="4492625"/>
            <a:ext cx="111125" cy="320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4949825" y="4481512"/>
            <a:ext cx="131761" cy="341311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5081587" y="4367212"/>
            <a:ext cx="120649" cy="446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5070475" y="4357687"/>
            <a:ext cx="142875" cy="465137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5202237" y="4186237"/>
            <a:ext cx="122237" cy="6270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5192712" y="4175125"/>
            <a:ext cx="141287" cy="647700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5324475" y="4081462"/>
            <a:ext cx="122237" cy="741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5314950" y="4071937"/>
            <a:ext cx="141287" cy="762000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5446712" y="3865562"/>
            <a:ext cx="111125" cy="947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5435600" y="3856037"/>
            <a:ext cx="131761" cy="966787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5567362" y="3205161"/>
            <a:ext cx="122237" cy="16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5557837" y="3194050"/>
            <a:ext cx="141287" cy="1628775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5689600" y="3136900"/>
            <a:ext cx="122237" cy="1685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5680075" y="3127375"/>
            <a:ext cx="141287" cy="1706561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6773861" y="4595812"/>
            <a:ext cx="111125" cy="204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6764336" y="4584700"/>
            <a:ext cx="131761" cy="228600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6662736" y="4549775"/>
            <a:ext cx="111125" cy="263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6651625" y="4538662"/>
            <a:ext cx="131761" cy="284162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6551612" y="4481512"/>
            <a:ext cx="120649" cy="3190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6540500" y="4470400"/>
            <a:ext cx="142875" cy="342899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6429375" y="4357687"/>
            <a:ext cx="111125" cy="4429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6419850" y="4344987"/>
            <a:ext cx="131761" cy="468311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6297612" y="4175125"/>
            <a:ext cx="122237" cy="625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6288087" y="4162425"/>
            <a:ext cx="141287" cy="650874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6175375" y="4081462"/>
            <a:ext cx="122237" cy="7318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6165850" y="4071937"/>
            <a:ext cx="141287" cy="750887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6064250" y="3856037"/>
            <a:ext cx="122237" cy="9445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6054725" y="3844925"/>
            <a:ext cx="141287" cy="968374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5943600" y="3194050"/>
            <a:ext cx="111125" cy="1619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5932487" y="3184525"/>
            <a:ext cx="131761" cy="1638300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5811837" y="3127375"/>
            <a:ext cx="120649" cy="1685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5800725" y="3114675"/>
            <a:ext cx="142875" cy="1708149"/>
          </a:xfrm>
          <a:prstGeom prst="rect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Shape 669"/>
          <p:cNvCxnSpPr/>
          <p:nvPr/>
        </p:nvCxnSpPr>
        <p:spPr>
          <a:xfrm flipH="1">
            <a:off x="5618162" y="4503737"/>
            <a:ext cx="720724" cy="981074"/>
          </a:xfrm>
          <a:prstGeom prst="straightConnector1">
            <a:avLst/>
          </a:prstGeom>
          <a:noFill/>
          <a:ln cap="flat" cmpd="sng" w="238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0" name="Shape 670"/>
          <p:cNvSpPr txBox="1"/>
          <p:nvPr/>
        </p:nvSpPr>
        <p:spPr>
          <a:xfrm>
            <a:off x="4494212" y="5575300"/>
            <a:ext cx="3148012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 in this range are 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494212" y="5859462"/>
            <a:ext cx="2060575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error prone</a:t>
            </a:r>
          </a:p>
        </p:txBody>
      </p:sp>
      <p:sp>
        <p:nvSpPr>
          <p:cNvPr id="672" name="Shape 672"/>
          <p:cNvSpPr/>
          <p:nvPr/>
        </p:nvSpPr>
        <p:spPr>
          <a:xfrm>
            <a:off x="4462462" y="3092450"/>
            <a:ext cx="2879725" cy="1730374"/>
          </a:xfrm>
          <a:custGeom>
            <a:pathLst>
              <a:path extrusionOk="0" h="969" w="1814">
                <a:moveTo>
                  <a:pt x="0" y="0"/>
                </a:moveTo>
                <a:lnTo>
                  <a:pt x="0" y="969"/>
                </a:lnTo>
                <a:lnTo>
                  <a:pt x="1814" y="969"/>
                </a:lnTo>
              </a:path>
            </a:pathLst>
          </a:custGeom>
          <a:noFill/>
          <a:ln cap="flat" cmpd="sng" w="44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443412" y="3070225"/>
            <a:ext cx="2878136" cy="1730374"/>
          </a:xfrm>
          <a:custGeom>
            <a:pathLst>
              <a:path extrusionOk="0" h="969" w="1813">
                <a:moveTo>
                  <a:pt x="0" y="0"/>
                </a:moveTo>
                <a:lnTo>
                  <a:pt x="0" y="969"/>
                </a:lnTo>
                <a:lnTo>
                  <a:pt x="1813" y="969"/>
                </a:lnTo>
              </a:path>
            </a:pathLst>
          </a:custGeom>
          <a:noFill/>
          <a:ln cap="flat" cmpd="sng" w="44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80" name="Shape 680"/>
          <p:cNvSpPr txBox="1"/>
          <p:nvPr>
            <p:ph type="title"/>
          </p:nvPr>
        </p:nvSpPr>
        <p:spPr>
          <a:xfrm>
            <a:off x="1219200" y="1066800"/>
            <a:ext cx="4362449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rIns="63500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Basis Path Testing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5181600" y="2438400"/>
            <a:ext cx="1897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Next, we derive the 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5181600" y="2667000"/>
            <a:ext cx="1873249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 paths: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4757737" y="1711325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5181600" y="3124200"/>
            <a:ext cx="1428749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V(G) = 4,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5181600" y="3352800"/>
            <a:ext cx="19081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four paths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4757737" y="2728911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5486400" y="3733800"/>
            <a:ext cx="1751012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1:  1,2,3,6,7,8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5486400" y="4073525"/>
            <a:ext cx="1751012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2:  1,2,3,5,7,8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5486400" y="4411662"/>
            <a:ext cx="15811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3:  1,2,4,7,8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5486400" y="4751387"/>
            <a:ext cx="2259012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4:  1,2,4,7,2,4,...7,8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4757737" y="4425950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5181600" y="5105400"/>
            <a:ext cx="2100261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Finally, we derive test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5181600" y="5334000"/>
            <a:ext cx="2382836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cases to exercise these  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5181600" y="5562600"/>
            <a:ext cx="598487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paths.</a:t>
            </a:r>
          </a:p>
        </p:txBody>
      </p:sp>
      <p:grpSp>
        <p:nvGrpSpPr>
          <p:cNvPr id="695" name="Shape 695"/>
          <p:cNvGrpSpPr/>
          <p:nvPr/>
        </p:nvGrpSpPr>
        <p:grpSpPr>
          <a:xfrm>
            <a:off x="1828800" y="1752600"/>
            <a:ext cx="2860674" cy="4571999"/>
            <a:chOff x="1184275" y="1039812"/>
            <a:chExt cx="2860674" cy="4063999"/>
          </a:xfrm>
        </p:grpSpPr>
        <p:sp>
          <p:nvSpPr>
            <p:cNvPr id="696" name="Shape 696"/>
            <p:cNvSpPr/>
            <p:nvPr/>
          </p:nvSpPr>
          <p:spPr>
            <a:xfrm>
              <a:off x="2933700" y="2679700"/>
              <a:ext cx="544512" cy="542925"/>
            </a:xfrm>
            <a:custGeom>
              <a:pathLst>
                <a:path extrusionOk="0" h="342" w="343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2933700" y="2679700"/>
              <a:ext cx="544512" cy="542925"/>
            </a:xfrm>
            <a:custGeom>
              <a:pathLst>
                <a:path extrusionOk="0" h="342" w="343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2922586" y="2667000"/>
              <a:ext cx="542925" cy="542925"/>
            </a:xfrm>
            <a:custGeom>
              <a:pathLst>
                <a:path extrusionOk="0" h="342" w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2270125" y="1050925"/>
              <a:ext cx="169861" cy="2047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2259011" y="1039812"/>
              <a:ext cx="192087" cy="228600"/>
            </a:xfrm>
            <a:prstGeom prst="ellipse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2089150" y="2112961"/>
              <a:ext cx="542925" cy="542925"/>
            </a:xfrm>
            <a:custGeom>
              <a:pathLst>
                <a:path extrusionOk="0" h="342" w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2089150" y="2112961"/>
              <a:ext cx="542925" cy="542925"/>
            </a:xfrm>
            <a:custGeom>
              <a:pathLst>
                <a:path extrusionOk="0" h="342" w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2076450" y="2100261"/>
              <a:ext cx="544512" cy="542925"/>
            </a:xfrm>
            <a:custGeom>
              <a:pathLst>
                <a:path extrusionOk="0" h="342" w="343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089150" y="4102100"/>
              <a:ext cx="542925" cy="542925"/>
            </a:xfrm>
            <a:custGeom>
              <a:pathLst>
                <a:path extrusionOk="0" h="342" w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2089150" y="4102100"/>
              <a:ext cx="542925" cy="542925"/>
            </a:xfrm>
            <a:custGeom>
              <a:pathLst>
                <a:path extrusionOk="0" h="342" w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2076450" y="4090987"/>
              <a:ext cx="544512" cy="542925"/>
            </a:xfrm>
            <a:custGeom>
              <a:pathLst>
                <a:path extrusionOk="0" h="342" w="343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655886" y="2378075"/>
              <a:ext cx="544512" cy="168275"/>
            </a:xfrm>
            <a:custGeom>
              <a:pathLst>
                <a:path extrusionOk="0" h="106" w="343">
                  <a:moveTo>
                    <a:pt x="0" y="0"/>
                  </a:moveTo>
                  <a:lnTo>
                    <a:pt x="343" y="0"/>
                  </a:lnTo>
                  <a:lnTo>
                    <a:pt x="343" y="106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644775" y="2365375"/>
              <a:ext cx="542925" cy="169861"/>
            </a:xfrm>
            <a:custGeom>
              <a:pathLst>
                <a:path extrusionOk="0" h="107" w="342">
                  <a:moveTo>
                    <a:pt x="0" y="0"/>
                  </a:moveTo>
                  <a:lnTo>
                    <a:pt x="342" y="0"/>
                  </a:lnTo>
                  <a:lnTo>
                    <a:pt x="342" y="107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9" name="Shape 709"/>
            <p:cNvCxnSpPr/>
            <p:nvPr/>
          </p:nvCxnSpPr>
          <p:spPr>
            <a:xfrm>
              <a:off x="2330450" y="1244600"/>
              <a:ext cx="1587" cy="844550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10" name="Shape 710"/>
            <p:cNvSpPr txBox="1"/>
            <p:nvPr/>
          </p:nvSpPr>
          <p:spPr>
            <a:xfrm>
              <a:off x="2101850" y="1449387"/>
              <a:ext cx="469899" cy="3746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089150" y="1436687"/>
              <a:ext cx="495299" cy="398461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1654175" y="2354261"/>
              <a:ext cx="411162" cy="469900"/>
            </a:xfrm>
            <a:custGeom>
              <a:pathLst>
                <a:path extrusionOk="0" h="296" w="259">
                  <a:moveTo>
                    <a:pt x="259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3478212" y="2944811"/>
              <a:ext cx="325436" cy="277811"/>
            </a:xfrm>
            <a:custGeom>
              <a:pathLst>
                <a:path extrusionOk="0" h="175" w="20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3465512" y="2932111"/>
              <a:ext cx="325436" cy="277811"/>
            </a:xfrm>
            <a:custGeom>
              <a:pathLst>
                <a:path extrusionOk="0" h="175" w="20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2655886" y="2944811"/>
              <a:ext cx="303212" cy="349250"/>
            </a:xfrm>
            <a:custGeom>
              <a:pathLst>
                <a:path extrusionOk="0" h="220" w="191">
                  <a:moveTo>
                    <a:pt x="191" y="0"/>
                  </a:move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2644775" y="2932111"/>
              <a:ext cx="301625" cy="350836"/>
            </a:xfrm>
            <a:custGeom>
              <a:pathLst>
                <a:path extrusionOk="0" h="221" w="190">
                  <a:moveTo>
                    <a:pt x="190" y="0"/>
                  </a:move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2632075" y="3463925"/>
              <a:ext cx="1171575" cy="155575"/>
            </a:xfrm>
            <a:custGeom>
              <a:pathLst>
                <a:path extrusionOk="0" h="98" w="738">
                  <a:moveTo>
                    <a:pt x="0" y="0"/>
                  </a:moveTo>
                  <a:lnTo>
                    <a:pt x="0" y="98"/>
                  </a:lnTo>
                  <a:lnTo>
                    <a:pt x="738" y="98"/>
                  </a:lnTo>
                  <a:lnTo>
                    <a:pt x="738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 txBox="1"/>
            <p:nvPr/>
          </p:nvSpPr>
          <p:spPr>
            <a:xfrm>
              <a:off x="2620961" y="3451225"/>
              <a:ext cx="1169986" cy="157162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 txBox="1"/>
            <p:nvPr/>
          </p:nvSpPr>
          <p:spPr>
            <a:xfrm>
              <a:off x="2379661" y="3065461"/>
              <a:ext cx="458786" cy="3730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2366961" y="3052761"/>
              <a:ext cx="482599" cy="398461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3562350" y="3065461"/>
              <a:ext cx="471487" cy="3730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3549650" y="3052761"/>
              <a:ext cx="495299" cy="398461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1425575" y="2871786"/>
              <a:ext cx="469899" cy="361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1412875" y="2860675"/>
              <a:ext cx="495299" cy="385762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5" name="Shape 725"/>
            <p:cNvCxnSpPr/>
            <p:nvPr/>
          </p:nvCxnSpPr>
          <p:spPr>
            <a:xfrm>
              <a:off x="2330450" y="3765550"/>
              <a:ext cx="1587" cy="265111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26" name="Shape 726"/>
            <p:cNvCxnSpPr/>
            <p:nvPr/>
          </p:nvCxnSpPr>
          <p:spPr>
            <a:xfrm>
              <a:off x="2330450" y="4573587"/>
              <a:ext cx="1587" cy="265111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27" name="Shape 727"/>
            <p:cNvSpPr/>
            <p:nvPr/>
          </p:nvSpPr>
          <p:spPr>
            <a:xfrm>
              <a:off x="2270125" y="4899025"/>
              <a:ext cx="169861" cy="1920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2259011" y="4886325"/>
              <a:ext cx="192087" cy="217487"/>
            </a:xfrm>
            <a:prstGeom prst="ellipse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1195387" y="2039936"/>
              <a:ext cx="1158875" cy="2292350"/>
            </a:xfrm>
            <a:custGeom>
              <a:pathLst>
                <a:path extrusionOk="0" h="1444" w="730">
                  <a:moveTo>
                    <a:pt x="563" y="1444"/>
                  </a:moveTo>
                  <a:lnTo>
                    <a:pt x="0" y="1444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1184275" y="2028825"/>
              <a:ext cx="1158875" cy="2290761"/>
            </a:xfrm>
            <a:custGeom>
              <a:pathLst>
                <a:path extrusionOk="0" h="1443" w="730">
                  <a:moveTo>
                    <a:pt x="562" y="1443"/>
                  </a:moveTo>
                  <a:lnTo>
                    <a:pt x="0" y="1443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1" name="Shape 731"/>
            <p:cNvGrpSpPr/>
            <p:nvPr/>
          </p:nvGrpSpPr>
          <p:grpSpPr>
            <a:xfrm>
              <a:off x="2101850" y="1979611"/>
              <a:ext cx="241300" cy="84136"/>
              <a:chOff x="2101850" y="1979611"/>
              <a:chExt cx="241300" cy="84136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2162175" y="1979611"/>
                <a:ext cx="180975" cy="84136"/>
              </a:xfrm>
              <a:custGeom>
                <a:pathLst>
                  <a:path extrusionOk="0" h="53" w="114">
                    <a:moveTo>
                      <a:pt x="114" y="23"/>
                    </a:moveTo>
                    <a:lnTo>
                      <a:pt x="0" y="5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11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3" name="Shape 733"/>
              <p:cNvCxnSpPr/>
              <p:nvPr/>
            </p:nvCxnSpPr>
            <p:spPr>
              <a:xfrm>
                <a:off x="2101850" y="2016125"/>
                <a:ext cx="60324" cy="1587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34" name="Shape 734"/>
            <p:cNvGrpSpPr/>
            <p:nvPr/>
          </p:nvGrpSpPr>
          <p:grpSpPr>
            <a:xfrm>
              <a:off x="3114675" y="2365375"/>
              <a:ext cx="85725" cy="290511"/>
              <a:chOff x="3114675" y="2365375"/>
              <a:chExt cx="85725" cy="290511"/>
            </a:xfrm>
          </p:grpSpPr>
          <p:sp>
            <p:nvSpPr>
              <p:cNvPr id="735" name="Shape 735"/>
              <p:cNvSpPr/>
              <p:nvPr/>
            </p:nvSpPr>
            <p:spPr>
              <a:xfrm>
                <a:off x="3114675" y="2474911"/>
                <a:ext cx="85725" cy="180975"/>
              </a:xfrm>
              <a:custGeom>
                <a:pathLst>
                  <a:path extrusionOk="0" h="114" w="5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54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6" name="Shape 736"/>
              <p:cNvCxnSpPr/>
              <p:nvPr/>
            </p:nvCxnSpPr>
            <p:spPr>
              <a:xfrm>
                <a:off x="3163886" y="2365375"/>
                <a:ext cx="1587" cy="109537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37" name="Shape 737"/>
            <p:cNvGrpSpPr/>
            <p:nvPr/>
          </p:nvGrpSpPr>
          <p:grpSpPr>
            <a:xfrm>
              <a:off x="1617662" y="2606675"/>
              <a:ext cx="96836" cy="265111"/>
              <a:chOff x="1617662" y="2606675"/>
              <a:chExt cx="96836" cy="265111"/>
            </a:xfrm>
          </p:grpSpPr>
          <p:sp>
            <p:nvSpPr>
              <p:cNvPr id="738" name="Shape 738"/>
              <p:cNvSpPr/>
              <p:nvPr/>
            </p:nvSpPr>
            <p:spPr>
              <a:xfrm>
                <a:off x="1617662" y="2690811"/>
                <a:ext cx="96836" cy="180975"/>
              </a:xfrm>
              <a:custGeom>
                <a:pathLst>
                  <a:path extrusionOk="0" h="114" w="61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9" name="Shape 739"/>
              <p:cNvCxnSpPr/>
              <p:nvPr/>
            </p:nvCxnSpPr>
            <p:spPr>
              <a:xfrm>
                <a:off x="1666875" y="2606675"/>
                <a:ext cx="1587" cy="84137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40" name="Shape 740"/>
            <p:cNvGrpSpPr/>
            <p:nvPr/>
          </p:nvGrpSpPr>
          <p:grpSpPr>
            <a:xfrm>
              <a:off x="2293936" y="3776662"/>
              <a:ext cx="96836" cy="314325"/>
              <a:chOff x="2293936" y="3776662"/>
              <a:chExt cx="96836" cy="314325"/>
            </a:xfrm>
          </p:grpSpPr>
          <p:sp>
            <p:nvSpPr>
              <p:cNvPr id="741" name="Shape 741"/>
              <p:cNvSpPr/>
              <p:nvPr/>
            </p:nvSpPr>
            <p:spPr>
              <a:xfrm>
                <a:off x="2293936" y="3910012"/>
                <a:ext cx="96836" cy="180975"/>
              </a:xfrm>
              <a:custGeom>
                <a:pathLst>
                  <a:path extrusionOk="0" h="114" w="61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2" name="Shape 742"/>
              <p:cNvCxnSpPr/>
              <p:nvPr/>
            </p:nvCxnSpPr>
            <p:spPr>
              <a:xfrm>
                <a:off x="2343150" y="3776662"/>
                <a:ext cx="1587" cy="133349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43" name="Shape 743"/>
            <p:cNvGrpSpPr/>
            <p:nvPr/>
          </p:nvGrpSpPr>
          <p:grpSpPr>
            <a:xfrm>
              <a:off x="2293936" y="1858961"/>
              <a:ext cx="96836" cy="241300"/>
              <a:chOff x="2293936" y="1858961"/>
              <a:chExt cx="96836" cy="241300"/>
            </a:xfrm>
          </p:grpSpPr>
          <p:sp>
            <p:nvSpPr>
              <p:cNvPr id="744" name="Shape 744"/>
              <p:cNvSpPr/>
              <p:nvPr/>
            </p:nvSpPr>
            <p:spPr>
              <a:xfrm>
                <a:off x="2293936" y="1919286"/>
                <a:ext cx="96836" cy="180975"/>
              </a:xfrm>
              <a:custGeom>
                <a:pathLst>
                  <a:path extrusionOk="0" h="114" w="61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5" name="Shape 745"/>
              <p:cNvCxnSpPr/>
              <p:nvPr/>
            </p:nvCxnSpPr>
            <p:spPr>
              <a:xfrm>
                <a:off x="2343150" y="1858961"/>
                <a:ext cx="1587" cy="60324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46" name="Shape 746"/>
            <p:cNvGrpSpPr/>
            <p:nvPr/>
          </p:nvGrpSpPr>
          <p:grpSpPr>
            <a:xfrm>
              <a:off x="2293936" y="4633912"/>
              <a:ext cx="96836" cy="215900"/>
              <a:chOff x="2293936" y="4633912"/>
              <a:chExt cx="96836" cy="215900"/>
            </a:xfrm>
          </p:grpSpPr>
          <p:sp>
            <p:nvSpPr>
              <p:cNvPr id="747" name="Shape 747"/>
              <p:cNvSpPr/>
              <p:nvPr/>
            </p:nvSpPr>
            <p:spPr>
              <a:xfrm>
                <a:off x="2293936" y="4668837"/>
                <a:ext cx="96836" cy="180975"/>
              </a:xfrm>
              <a:custGeom>
                <a:pathLst>
                  <a:path extrusionOk="0" h="114" w="61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8" name="Shape 748"/>
              <p:cNvCxnSpPr/>
              <p:nvPr/>
            </p:nvCxnSpPr>
            <p:spPr>
              <a:xfrm>
                <a:off x="2343150" y="4633912"/>
                <a:ext cx="1587" cy="34924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749" name="Shape 749"/>
            <p:cNvSpPr/>
            <p:nvPr/>
          </p:nvSpPr>
          <p:spPr>
            <a:xfrm>
              <a:off x="1677986" y="3246436"/>
              <a:ext cx="1522412" cy="590550"/>
            </a:xfrm>
            <a:custGeom>
              <a:pathLst>
                <a:path extrusionOk="0" h="372" w="959">
                  <a:moveTo>
                    <a:pt x="959" y="258"/>
                  </a:moveTo>
                  <a:lnTo>
                    <a:pt x="959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666875" y="3233736"/>
              <a:ext cx="1520825" cy="592137"/>
            </a:xfrm>
            <a:custGeom>
              <a:pathLst>
                <a:path extrusionOk="0" h="373" w="958">
                  <a:moveTo>
                    <a:pt x="958" y="259"/>
                  </a:moveTo>
                  <a:lnTo>
                    <a:pt x="958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 txBox="1"/>
            <p:nvPr/>
          </p:nvSpPr>
          <p:spPr>
            <a:xfrm>
              <a:off x="2354261" y="1558925"/>
              <a:ext cx="84137" cy="14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</a:p>
          </p:txBody>
        </p:sp>
        <p:sp>
          <p:nvSpPr>
            <p:cNvPr id="752" name="Shape 752"/>
            <p:cNvSpPr txBox="1"/>
            <p:nvPr/>
          </p:nvSpPr>
          <p:spPr>
            <a:xfrm>
              <a:off x="2330450" y="2306636"/>
              <a:ext cx="84137" cy="146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</a:p>
          </p:txBody>
        </p:sp>
        <p:sp>
          <p:nvSpPr>
            <p:cNvPr id="753" name="Shape 753"/>
            <p:cNvSpPr txBox="1"/>
            <p:nvPr/>
          </p:nvSpPr>
          <p:spPr>
            <a:xfrm>
              <a:off x="3176586" y="2849561"/>
              <a:ext cx="84137" cy="146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</a:p>
          </p:txBody>
        </p:sp>
        <p:sp>
          <p:nvSpPr>
            <p:cNvPr id="754" name="Shape 754"/>
            <p:cNvSpPr txBox="1"/>
            <p:nvPr/>
          </p:nvSpPr>
          <p:spPr>
            <a:xfrm>
              <a:off x="1570037" y="3005136"/>
              <a:ext cx="84137" cy="146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</a:p>
          </p:txBody>
        </p:sp>
        <p:sp>
          <p:nvSpPr>
            <p:cNvPr id="755" name="Shape 755"/>
            <p:cNvSpPr txBox="1"/>
            <p:nvPr/>
          </p:nvSpPr>
          <p:spPr>
            <a:xfrm>
              <a:off x="2595561" y="3222625"/>
              <a:ext cx="84137" cy="14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</a:p>
          </p:txBody>
        </p:sp>
        <p:sp>
          <p:nvSpPr>
            <p:cNvPr id="756" name="Shape 756"/>
            <p:cNvSpPr txBox="1"/>
            <p:nvPr/>
          </p:nvSpPr>
          <p:spPr>
            <a:xfrm>
              <a:off x="3779837" y="3222625"/>
              <a:ext cx="84137" cy="14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</a:p>
          </p:txBody>
        </p:sp>
        <p:sp>
          <p:nvSpPr>
            <p:cNvPr id="757" name="Shape 757"/>
            <p:cNvSpPr txBox="1"/>
            <p:nvPr/>
          </p:nvSpPr>
          <p:spPr>
            <a:xfrm>
              <a:off x="2330450" y="4248150"/>
              <a:ext cx="84137" cy="146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</a:p>
          </p:txBody>
        </p:sp>
        <p:sp>
          <p:nvSpPr>
            <p:cNvPr id="758" name="Shape 758"/>
            <p:cNvSpPr txBox="1"/>
            <p:nvPr/>
          </p:nvSpPr>
          <p:spPr>
            <a:xfrm>
              <a:off x="2524125" y="4862512"/>
              <a:ext cx="84137" cy="146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765" name="Shape 765"/>
          <p:cNvSpPr txBox="1"/>
          <p:nvPr>
            <p:ph type="title"/>
          </p:nvPr>
        </p:nvSpPr>
        <p:spPr>
          <a:xfrm>
            <a:off x="1219200" y="1066800"/>
            <a:ext cx="5830887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rIns="63500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Basis Path Testing Notes</a:t>
            </a:r>
          </a:p>
        </p:txBody>
      </p:sp>
      <p:grpSp>
        <p:nvGrpSpPr>
          <p:cNvPr id="766" name="Shape 766"/>
          <p:cNvGrpSpPr/>
          <p:nvPr/>
        </p:nvGrpSpPr>
        <p:grpSpPr>
          <a:xfrm>
            <a:off x="1219200" y="2133600"/>
            <a:ext cx="2232025" cy="3557586"/>
            <a:chOff x="901700" y="1422400"/>
            <a:chExt cx="2232025" cy="3162299"/>
          </a:xfrm>
        </p:grpSpPr>
        <p:sp>
          <p:nvSpPr>
            <p:cNvPr id="767" name="Shape 767"/>
            <p:cNvSpPr/>
            <p:nvPr/>
          </p:nvSpPr>
          <p:spPr>
            <a:xfrm>
              <a:off x="2259011" y="2700336"/>
              <a:ext cx="430212" cy="417511"/>
            </a:xfrm>
            <a:custGeom>
              <a:pathLst>
                <a:path extrusionOk="0" h="263" w="271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2259011" y="2700336"/>
              <a:ext cx="430212" cy="417511"/>
            </a:xfrm>
            <a:custGeom>
              <a:pathLst>
                <a:path extrusionOk="0" h="263" w="271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2246311" y="2687636"/>
              <a:ext cx="430212" cy="417511"/>
            </a:xfrm>
            <a:custGeom>
              <a:pathLst>
                <a:path extrusionOk="0" h="263" w="271">
                  <a:moveTo>
                    <a:pt x="135" y="0"/>
                  </a:moveTo>
                  <a:lnTo>
                    <a:pt x="0" y="135"/>
                  </a:lnTo>
                  <a:lnTo>
                    <a:pt x="135" y="263"/>
                  </a:lnTo>
                  <a:lnTo>
                    <a:pt x="271" y="13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1751011" y="1435100"/>
              <a:ext cx="127000" cy="152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1738311" y="1422400"/>
              <a:ext cx="152399" cy="177800"/>
            </a:xfrm>
            <a:prstGeom prst="ellipse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1598612" y="2270125"/>
              <a:ext cx="431800" cy="404811"/>
            </a:xfrm>
            <a:custGeom>
              <a:pathLst>
                <a:path extrusionOk="0" h="255" w="272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1598612" y="2270125"/>
              <a:ext cx="431800" cy="404811"/>
            </a:xfrm>
            <a:custGeom>
              <a:pathLst>
                <a:path extrusionOk="0" h="255" w="272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585912" y="2257425"/>
              <a:ext cx="431800" cy="404811"/>
            </a:xfrm>
            <a:custGeom>
              <a:pathLst>
                <a:path extrusionOk="0" h="255" w="272">
                  <a:moveTo>
                    <a:pt x="136" y="0"/>
                  </a:moveTo>
                  <a:lnTo>
                    <a:pt x="0" y="119"/>
                  </a:lnTo>
                  <a:lnTo>
                    <a:pt x="136" y="255"/>
                  </a:lnTo>
                  <a:lnTo>
                    <a:pt x="272" y="119"/>
                  </a:lnTo>
                  <a:lnTo>
                    <a:pt x="136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1598612" y="3800475"/>
              <a:ext cx="431800" cy="417511"/>
            </a:xfrm>
            <a:custGeom>
              <a:pathLst>
                <a:path extrusionOk="0" h="263" w="272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1598612" y="3800475"/>
              <a:ext cx="431800" cy="417511"/>
            </a:xfrm>
            <a:custGeom>
              <a:pathLst>
                <a:path extrusionOk="0" h="263" w="272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1585912" y="3787775"/>
              <a:ext cx="431800" cy="417511"/>
            </a:xfrm>
            <a:custGeom>
              <a:pathLst>
                <a:path extrusionOk="0" h="263" w="272">
                  <a:moveTo>
                    <a:pt x="136" y="0"/>
                  </a:moveTo>
                  <a:lnTo>
                    <a:pt x="0" y="128"/>
                  </a:lnTo>
                  <a:lnTo>
                    <a:pt x="136" y="263"/>
                  </a:lnTo>
                  <a:lnTo>
                    <a:pt x="272" y="128"/>
                  </a:lnTo>
                  <a:lnTo>
                    <a:pt x="136" y="0"/>
                  </a:lnTo>
                  <a:close/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3111" y="2459036"/>
              <a:ext cx="430212" cy="139700"/>
            </a:xfrm>
            <a:custGeom>
              <a:pathLst>
                <a:path extrusionOk="0" h="88" w="271">
                  <a:moveTo>
                    <a:pt x="0" y="0"/>
                  </a:moveTo>
                  <a:lnTo>
                    <a:pt x="271" y="0"/>
                  </a:lnTo>
                  <a:lnTo>
                    <a:pt x="271" y="88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2030411" y="2446336"/>
              <a:ext cx="430212" cy="139700"/>
            </a:xfrm>
            <a:custGeom>
              <a:pathLst>
                <a:path extrusionOk="0" h="88" w="271">
                  <a:moveTo>
                    <a:pt x="0" y="0"/>
                  </a:moveTo>
                  <a:lnTo>
                    <a:pt x="271" y="0"/>
                  </a:lnTo>
                  <a:lnTo>
                    <a:pt x="271" y="88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0" name="Shape 780"/>
            <p:cNvCxnSpPr/>
            <p:nvPr/>
          </p:nvCxnSpPr>
          <p:spPr>
            <a:xfrm>
              <a:off x="1789111" y="1574800"/>
              <a:ext cx="1587" cy="657224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81" name="Shape 781"/>
            <p:cNvSpPr txBox="1"/>
            <p:nvPr/>
          </p:nvSpPr>
          <p:spPr>
            <a:xfrm>
              <a:off x="1611312" y="1738311"/>
              <a:ext cx="381000" cy="303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1598612" y="1725611"/>
              <a:ext cx="406399" cy="328611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1257300" y="2433636"/>
              <a:ext cx="315912" cy="368300"/>
            </a:xfrm>
            <a:custGeom>
              <a:pathLst>
                <a:path extrusionOk="0" h="232" w="199">
                  <a:moveTo>
                    <a:pt x="199" y="0"/>
                  </a:moveTo>
                  <a:lnTo>
                    <a:pt x="0" y="0"/>
                  </a:lnTo>
                  <a:lnTo>
                    <a:pt x="0" y="232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2689225" y="2914650"/>
              <a:ext cx="266700" cy="203200"/>
            </a:xfrm>
            <a:custGeom>
              <a:pathLst>
                <a:path extrusionOk="0" h="128" w="168">
                  <a:moveTo>
                    <a:pt x="0" y="0"/>
                  </a:moveTo>
                  <a:lnTo>
                    <a:pt x="168" y="0"/>
                  </a:lnTo>
                  <a:lnTo>
                    <a:pt x="168" y="128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2676525" y="2901950"/>
              <a:ext cx="266700" cy="203200"/>
            </a:xfrm>
            <a:custGeom>
              <a:pathLst>
                <a:path extrusionOk="0" h="128" w="168">
                  <a:moveTo>
                    <a:pt x="0" y="0"/>
                  </a:moveTo>
                  <a:lnTo>
                    <a:pt x="168" y="0"/>
                  </a:lnTo>
                  <a:lnTo>
                    <a:pt x="168" y="128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2043111" y="2914650"/>
              <a:ext cx="252411" cy="266700"/>
            </a:xfrm>
            <a:custGeom>
              <a:pathLst>
                <a:path extrusionOk="0" h="168" w="159">
                  <a:moveTo>
                    <a:pt x="159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2030411" y="2901950"/>
              <a:ext cx="252411" cy="266700"/>
            </a:xfrm>
            <a:custGeom>
              <a:pathLst>
                <a:path extrusionOk="0" h="168" w="159">
                  <a:moveTo>
                    <a:pt x="159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030411" y="3306762"/>
              <a:ext cx="925511" cy="127000"/>
            </a:xfrm>
            <a:custGeom>
              <a:pathLst>
                <a:path extrusionOk="0" h="80" w="583">
                  <a:moveTo>
                    <a:pt x="0" y="0"/>
                  </a:moveTo>
                  <a:lnTo>
                    <a:pt x="0" y="80"/>
                  </a:lnTo>
                  <a:lnTo>
                    <a:pt x="583" y="80"/>
                  </a:lnTo>
                  <a:lnTo>
                    <a:pt x="583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 txBox="1"/>
            <p:nvPr/>
          </p:nvSpPr>
          <p:spPr>
            <a:xfrm>
              <a:off x="2017711" y="3294062"/>
              <a:ext cx="925511" cy="127000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 txBox="1"/>
            <p:nvPr/>
          </p:nvSpPr>
          <p:spPr>
            <a:xfrm>
              <a:off x="1827211" y="2990850"/>
              <a:ext cx="381000" cy="303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1814511" y="2978150"/>
              <a:ext cx="406399" cy="328611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 txBox="1"/>
            <p:nvPr/>
          </p:nvSpPr>
          <p:spPr>
            <a:xfrm>
              <a:off x="2752725" y="2990850"/>
              <a:ext cx="368299" cy="303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 txBox="1"/>
            <p:nvPr/>
          </p:nvSpPr>
          <p:spPr>
            <a:xfrm>
              <a:off x="2740025" y="2978150"/>
              <a:ext cx="393700" cy="328611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1092200" y="2840036"/>
              <a:ext cx="366711" cy="2905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 txBox="1"/>
            <p:nvPr/>
          </p:nvSpPr>
          <p:spPr>
            <a:xfrm>
              <a:off x="1079500" y="2827336"/>
              <a:ext cx="392112" cy="315912"/>
            </a:xfrm>
            <a:prstGeom prst="rect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6" name="Shape 796"/>
            <p:cNvCxnSpPr/>
            <p:nvPr/>
          </p:nvCxnSpPr>
          <p:spPr>
            <a:xfrm>
              <a:off x="1789111" y="3535362"/>
              <a:ext cx="1587" cy="201611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1789111" y="4167187"/>
              <a:ext cx="1587" cy="203199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98" name="Shape 798"/>
            <p:cNvSpPr/>
            <p:nvPr/>
          </p:nvSpPr>
          <p:spPr>
            <a:xfrm>
              <a:off x="1751011" y="4421187"/>
              <a:ext cx="127000" cy="1508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1738311" y="4408487"/>
              <a:ext cx="152399" cy="176212"/>
            </a:xfrm>
            <a:prstGeom prst="ellipse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914400" y="2206625"/>
              <a:ext cx="900112" cy="1771650"/>
            </a:xfrm>
            <a:custGeom>
              <a:pathLst>
                <a:path extrusionOk="0" h="1116" w="567">
                  <a:moveTo>
                    <a:pt x="431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901700" y="2193925"/>
              <a:ext cx="900112" cy="1771650"/>
            </a:xfrm>
            <a:custGeom>
              <a:pathLst>
                <a:path extrusionOk="0" h="1116" w="567">
                  <a:moveTo>
                    <a:pt x="431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2" name="Shape 802"/>
            <p:cNvGrpSpPr/>
            <p:nvPr/>
          </p:nvGrpSpPr>
          <p:grpSpPr>
            <a:xfrm>
              <a:off x="1611312" y="2155825"/>
              <a:ext cx="190500" cy="76200"/>
              <a:chOff x="1611312" y="2155825"/>
              <a:chExt cx="190500" cy="76200"/>
            </a:xfrm>
          </p:grpSpPr>
          <p:sp>
            <p:nvSpPr>
              <p:cNvPr id="803" name="Shape 803"/>
              <p:cNvSpPr/>
              <p:nvPr/>
            </p:nvSpPr>
            <p:spPr>
              <a:xfrm>
                <a:off x="1636712" y="2155825"/>
                <a:ext cx="165100" cy="76200"/>
              </a:xfrm>
              <a:custGeom>
                <a:pathLst>
                  <a:path extrusionOk="0" h="48" w="104">
                    <a:moveTo>
                      <a:pt x="104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0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4" name="Shape 804"/>
              <p:cNvCxnSpPr/>
              <p:nvPr/>
            </p:nvCxnSpPr>
            <p:spPr>
              <a:xfrm>
                <a:off x="1611312" y="2193925"/>
                <a:ext cx="25399" cy="1587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05" name="Shape 805"/>
            <p:cNvGrpSpPr/>
            <p:nvPr/>
          </p:nvGrpSpPr>
          <p:grpSpPr>
            <a:xfrm>
              <a:off x="2409825" y="2446336"/>
              <a:ext cx="76200" cy="241300"/>
              <a:chOff x="2409825" y="2446336"/>
              <a:chExt cx="76200" cy="241300"/>
            </a:xfrm>
          </p:grpSpPr>
          <p:sp>
            <p:nvSpPr>
              <p:cNvPr id="806" name="Shape 806"/>
              <p:cNvSpPr/>
              <p:nvPr/>
            </p:nvSpPr>
            <p:spPr>
              <a:xfrm>
                <a:off x="2409825" y="2522536"/>
                <a:ext cx="76200" cy="165100"/>
              </a:xfrm>
              <a:custGeom>
                <a:pathLst>
                  <a:path extrusionOk="0" h="104" w="48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7" name="Shape 807"/>
              <p:cNvCxnSpPr/>
              <p:nvPr/>
            </p:nvCxnSpPr>
            <p:spPr>
              <a:xfrm>
                <a:off x="2447925" y="2446336"/>
                <a:ext cx="1587" cy="76199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08" name="Shape 808"/>
            <p:cNvGrpSpPr/>
            <p:nvPr/>
          </p:nvGrpSpPr>
          <p:grpSpPr>
            <a:xfrm>
              <a:off x="1231900" y="2624136"/>
              <a:ext cx="88900" cy="215900"/>
              <a:chOff x="1231900" y="2624136"/>
              <a:chExt cx="88900" cy="215900"/>
            </a:xfrm>
          </p:grpSpPr>
          <p:sp>
            <p:nvSpPr>
              <p:cNvPr id="809" name="Shape 809"/>
              <p:cNvSpPr/>
              <p:nvPr/>
            </p:nvSpPr>
            <p:spPr>
              <a:xfrm>
                <a:off x="1231900" y="2674936"/>
                <a:ext cx="88900" cy="165100"/>
              </a:xfrm>
              <a:custGeom>
                <a:pathLst>
                  <a:path extrusionOk="0" h="104" w="56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0" name="Shape 810"/>
              <p:cNvCxnSpPr/>
              <p:nvPr/>
            </p:nvCxnSpPr>
            <p:spPr>
              <a:xfrm>
                <a:off x="1270000" y="2624136"/>
                <a:ext cx="1587" cy="50799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11" name="Shape 811"/>
            <p:cNvGrpSpPr/>
            <p:nvPr/>
          </p:nvGrpSpPr>
          <p:grpSpPr>
            <a:xfrm>
              <a:off x="1763711" y="3548062"/>
              <a:ext cx="88900" cy="239712"/>
              <a:chOff x="1763711" y="3548062"/>
              <a:chExt cx="88900" cy="239712"/>
            </a:xfrm>
          </p:grpSpPr>
          <p:sp>
            <p:nvSpPr>
              <p:cNvPr id="812" name="Shape 812"/>
              <p:cNvSpPr/>
              <p:nvPr/>
            </p:nvSpPr>
            <p:spPr>
              <a:xfrm>
                <a:off x="1763711" y="3611562"/>
                <a:ext cx="88900" cy="176212"/>
              </a:xfrm>
              <a:custGeom>
                <a:pathLst>
                  <a:path extrusionOk="0" h="111" w="56">
                    <a:moveTo>
                      <a:pt x="24" y="111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3" name="Shape 813"/>
              <p:cNvCxnSpPr/>
              <p:nvPr/>
            </p:nvCxnSpPr>
            <p:spPr>
              <a:xfrm>
                <a:off x="1801811" y="3548062"/>
                <a:ext cx="1587" cy="63500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14" name="Shape 814"/>
            <p:cNvGrpSpPr/>
            <p:nvPr/>
          </p:nvGrpSpPr>
          <p:grpSpPr>
            <a:xfrm>
              <a:off x="1763711" y="2066925"/>
              <a:ext cx="88900" cy="177800"/>
              <a:chOff x="1763711" y="2066925"/>
              <a:chExt cx="88900" cy="177800"/>
            </a:xfrm>
          </p:grpSpPr>
          <p:sp>
            <p:nvSpPr>
              <p:cNvPr id="815" name="Shape 815"/>
              <p:cNvSpPr/>
              <p:nvPr/>
            </p:nvSpPr>
            <p:spPr>
              <a:xfrm>
                <a:off x="1763711" y="2079625"/>
                <a:ext cx="88900" cy="165100"/>
              </a:xfrm>
              <a:custGeom>
                <a:pathLst>
                  <a:path extrusionOk="0" h="104" w="56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6" name="Shape 816"/>
              <p:cNvCxnSpPr/>
              <p:nvPr/>
            </p:nvCxnSpPr>
            <p:spPr>
              <a:xfrm>
                <a:off x="1801811" y="2066925"/>
                <a:ext cx="1587" cy="12699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17" name="Shape 817"/>
            <p:cNvGrpSpPr/>
            <p:nvPr/>
          </p:nvGrpSpPr>
          <p:grpSpPr>
            <a:xfrm>
              <a:off x="1763711" y="4205287"/>
              <a:ext cx="88900" cy="177800"/>
              <a:chOff x="1763711" y="4205287"/>
              <a:chExt cx="88900" cy="177800"/>
            </a:xfrm>
          </p:grpSpPr>
          <p:sp>
            <p:nvSpPr>
              <p:cNvPr id="818" name="Shape 818"/>
              <p:cNvSpPr/>
              <p:nvPr/>
            </p:nvSpPr>
            <p:spPr>
              <a:xfrm>
                <a:off x="1763711" y="4217987"/>
                <a:ext cx="88900" cy="165100"/>
              </a:xfrm>
              <a:custGeom>
                <a:pathLst>
                  <a:path extrusionOk="0" h="104" w="56">
                    <a:moveTo>
                      <a:pt x="24" y="10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56" y="0"/>
                    </a:lnTo>
                    <a:lnTo>
                      <a:pt x="24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9" name="Shape 819"/>
              <p:cNvCxnSpPr/>
              <p:nvPr/>
            </p:nvCxnSpPr>
            <p:spPr>
              <a:xfrm>
                <a:off x="1801811" y="4205287"/>
                <a:ext cx="1587" cy="12699"/>
              </a:xfrm>
              <a:prstGeom prst="straightConnector1">
                <a:avLst/>
              </a:prstGeom>
              <a:noFill/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820" name="Shape 820"/>
            <p:cNvSpPr/>
            <p:nvPr/>
          </p:nvSpPr>
          <p:spPr>
            <a:xfrm>
              <a:off x="1282700" y="3155950"/>
              <a:ext cx="1190625" cy="430212"/>
            </a:xfrm>
            <a:custGeom>
              <a:pathLst>
                <a:path extrusionOk="0" h="271" w="750">
                  <a:moveTo>
                    <a:pt x="750" y="191"/>
                  </a:moveTo>
                  <a:lnTo>
                    <a:pt x="750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1270000" y="3143250"/>
              <a:ext cx="1190625" cy="430212"/>
            </a:xfrm>
            <a:custGeom>
              <a:pathLst>
                <a:path extrusionOk="0" h="271" w="750">
                  <a:moveTo>
                    <a:pt x="750" y="191"/>
                  </a:moveTo>
                  <a:lnTo>
                    <a:pt x="750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cap="flat" cmpd="sng" w="301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970337" y="2251074"/>
            <a:ext cx="4949825" cy="3530600"/>
            <a:chOff x="3652837" y="1536700"/>
            <a:chExt cx="4949825" cy="3138487"/>
          </a:xfrm>
        </p:grpSpPr>
        <p:grpSp>
          <p:nvGrpSpPr>
            <p:cNvPr id="823" name="Shape 823"/>
            <p:cNvGrpSpPr/>
            <p:nvPr/>
          </p:nvGrpSpPr>
          <p:grpSpPr>
            <a:xfrm>
              <a:off x="3652837" y="4054475"/>
              <a:ext cx="241299" cy="239712"/>
              <a:chOff x="3652837" y="4054475"/>
              <a:chExt cx="241299" cy="239712"/>
            </a:xfrm>
          </p:grpSpPr>
          <p:sp>
            <p:nvSpPr>
              <p:cNvPr id="824" name="Shape 824"/>
              <p:cNvSpPr txBox="1"/>
              <p:nvPr/>
            </p:nvSpPr>
            <p:spPr>
              <a:xfrm>
                <a:off x="3690937" y="4078287"/>
                <a:ext cx="203199" cy="215899"/>
              </a:xfrm>
              <a:prstGeom prst="rect">
                <a:avLst/>
              </a:prstGeom>
              <a:solidFill>
                <a:srgbClr val="000000"/>
              </a:solidFill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Shape 825"/>
              <p:cNvSpPr txBox="1"/>
              <p:nvPr/>
            </p:nvSpPr>
            <p:spPr>
              <a:xfrm>
                <a:off x="3652837" y="4054475"/>
                <a:ext cx="215899" cy="214312"/>
              </a:xfrm>
              <a:prstGeom prst="rect">
                <a:avLst/>
              </a:prstGeom>
              <a:solidFill>
                <a:srgbClr val="FFFFFF"/>
              </a:solidFill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6" name="Shape 826"/>
            <p:cNvSpPr txBox="1"/>
            <p:nvPr/>
          </p:nvSpPr>
          <p:spPr>
            <a:xfrm>
              <a:off x="4097337" y="1536700"/>
              <a:ext cx="4103687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you don't need a flow chart, </a:t>
              </a: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4097337" y="1852611"/>
              <a:ext cx="4351336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but the picture will help when </a:t>
              </a:r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4097337" y="2170111"/>
              <a:ext cx="35734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you trace program paths</a:t>
              </a:r>
            </a:p>
          </p:txBody>
        </p:sp>
        <p:sp>
          <p:nvSpPr>
            <p:cNvPr id="829" name="Shape 829"/>
            <p:cNvSpPr txBox="1"/>
            <p:nvPr/>
          </p:nvSpPr>
          <p:spPr>
            <a:xfrm>
              <a:off x="4097337" y="2486025"/>
              <a:ext cx="0" cy="22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 txBox="1"/>
            <p:nvPr/>
          </p:nvSpPr>
          <p:spPr>
            <a:xfrm>
              <a:off x="4097337" y="2801936"/>
              <a:ext cx="4505325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count each simple logical test, </a:t>
              </a:r>
            </a:p>
          </p:txBody>
        </p:sp>
        <p:sp>
          <p:nvSpPr>
            <p:cNvPr id="831" name="Shape 831"/>
            <p:cNvSpPr txBox="1"/>
            <p:nvPr/>
          </p:nvSpPr>
          <p:spPr>
            <a:xfrm>
              <a:off x="4097337" y="3117850"/>
              <a:ext cx="4419599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compound tests count as 2 or </a:t>
              </a:r>
            </a:p>
          </p:txBody>
        </p:sp>
        <p:sp>
          <p:nvSpPr>
            <p:cNvPr id="832" name="Shape 832"/>
            <p:cNvSpPr txBox="1"/>
            <p:nvPr/>
          </p:nvSpPr>
          <p:spPr>
            <a:xfrm>
              <a:off x="4097337" y="3435350"/>
              <a:ext cx="746125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more</a:t>
              </a:r>
            </a:p>
          </p:txBody>
        </p:sp>
        <p:sp>
          <p:nvSpPr>
            <p:cNvPr id="833" name="Shape 833"/>
            <p:cNvSpPr txBox="1"/>
            <p:nvPr/>
          </p:nvSpPr>
          <p:spPr>
            <a:xfrm>
              <a:off x="4097337" y="3751262"/>
              <a:ext cx="0" cy="22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 txBox="1"/>
            <p:nvPr/>
          </p:nvSpPr>
          <p:spPr>
            <a:xfrm>
              <a:off x="4097337" y="4067175"/>
              <a:ext cx="4200524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basis path testing should be </a:t>
              </a: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4097337" y="4383087"/>
              <a:ext cx="3844925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applied to critical modules</a:t>
              </a:r>
            </a:p>
          </p:txBody>
        </p:sp>
        <p:grpSp>
          <p:nvGrpSpPr>
            <p:cNvPr id="836" name="Shape 836"/>
            <p:cNvGrpSpPr/>
            <p:nvPr/>
          </p:nvGrpSpPr>
          <p:grpSpPr>
            <a:xfrm>
              <a:off x="3652837" y="2827336"/>
              <a:ext cx="241299" cy="239713"/>
              <a:chOff x="3652837" y="2827336"/>
              <a:chExt cx="241299" cy="239713"/>
            </a:xfrm>
          </p:grpSpPr>
          <p:sp>
            <p:nvSpPr>
              <p:cNvPr id="837" name="Shape 837"/>
              <p:cNvSpPr txBox="1"/>
              <p:nvPr/>
            </p:nvSpPr>
            <p:spPr>
              <a:xfrm>
                <a:off x="3690937" y="2851150"/>
                <a:ext cx="203199" cy="215899"/>
              </a:xfrm>
              <a:prstGeom prst="rect">
                <a:avLst/>
              </a:prstGeom>
              <a:solidFill>
                <a:srgbClr val="000000"/>
              </a:solidFill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Shape 838"/>
              <p:cNvSpPr txBox="1"/>
              <p:nvPr/>
            </p:nvSpPr>
            <p:spPr>
              <a:xfrm>
                <a:off x="3652837" y="2827336"/>
                <a:ext cx="215899" cy="214312"/>
              </a:xfrm>
              <a:prstGeom prst="rect">
                <a:avLst/>
              </a:prstGeom>
              <a:solidFill>
                <a:srgbClr val="FFFFFF"/>
              </a:solidFill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Shape 839"/>
            <p:cNvGrpSpPr/>
            <p:nvPr/>
          </p:nvGrpSpPr>
          <p:grpSpPr>
            <a:xfrm>
              <a:off x="3652837" y="1574800"/>
              <a:ext cx="241299" cy="239712"/>
              <a:chOff x="3652837" y="1574800"/>
              <a:chExt cx="241299" cy="239712"/>
            </a:xfrm>
          </p:grpSpPr>
          <p:sp>
            <p:nvSpPr>
              <p:cNvPr id="840" name="Shape 840"/>
              <p:cNvSpPr txBox="1"/>
              <p:nvPr/>
            </p:nvSpPr>
            <p:spPr>
              <a:xfrm>
                <a:off x="3690937" y="1600200"/>
                <a:ext cx="203199" cy="214312"/>
              </a:xfrm>
              <a:prstGeom prst="rect">
                <a:avLst/>
              </a:prstGeom>
              <a:solidFill>
                <a:srgbClr val="000000"/>
              </a:solidFill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Shape 841"/>
              <p:cNvSpPr txBox="1"/>
              <p:nvPr/>
            </p:nvSpPr>
            <p:spPr>
              <a:xfrm>
                <a:off x="3652837" y="1574800"/>
                <a:ext cx="215899" cy="214312"/>
              </a:xfrm>
              <a:prstGeom prst="rect">
                <a:avLst/>
              </a:prstGeom>
              <a:solidFill>
                <a:srgbClr val="FFFFFF"/>
              </a:solidFill>
              <a:ln cap="flat" cmpd="sng" w="174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2" name="Shape 842"/>
          <p:cNvSpPr txBox="1"/>
          <p:nvPr/>
        </p:nvSpPr>
        <p:spPr>
          <a:xfrm>
            <a:off x="2568575" y="4094162"/>
            <a:ext cx="461961" cy="17303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49" name="Shape 849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Deriving Test Cases</a:t>
            </a:r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Summarizing: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Using the design or code as a foundation, draw a corresponding flow graph.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Determine the cyclomatic complexity of the resultant flow graph.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Determine a basis set of linearly independent paths.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Prepare test cases that will force execution of each path in the basis set.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57" name="Shape 857"/>
          <p:cNvSpPr txBox="1"/>
          <p:nvPr>
            <p:ph type="title"/>
          </p:nvPr>
        </p:nvSpPr>
        <p:spPr>
          <a:xfrm>
            <a:off x="1219200" y="1066800"/>
            <a:ext cx="3692524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Matrices</a:t>
            </a:r>
          </a:p>
        </p:txBody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1752600" y="1905000"/>
            <a:ext cx="6781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graph matrix is a square matrix whose size (i.e., number of rows and columns) is equal to the number of nodes on a flow graph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row and column corresponds to an identified node, and matrix entries correspond to connections (an edge) between nodes.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adding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weight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each matrix entry, the graph matrix can become a powerful tool for evaluating program control structure during testing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65" name="Shape 865"/>
          <p:cNvSpPr txBox="1"/>
          <p:nvPr>
            <p:ph type="title"/>
          </p:nvPr>
        </p:nvSpPr>
        <p:spPr>
          <a:xfrm>
            <a:off x="1219200" y="1066800"/>
            <a:ext cx="6932611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Structure Testing</a:t>
            </a:r>
          </a:p>
        </p:txBody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testing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a test case design method that exercises the logical conditions contained in a program module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flow testing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selects test paths of a program according to the locations of definitions and uses of variables in the program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73" name="Shape 873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Flow Testing</a:t>
            </a:r>
          </a:p>
        </p:txBody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data flow testing method [Fra93] selects test paths of a program according to the locations of definitions and uses of variables in the program.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Assume that each statement in a program is assigned a unique statement number and that each function does not modify its parameters or global variables. For a statement with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as its statement number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attrocento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DEF(</a:t>
            </a:r>
            <a:r>
              <a:rPr b="0" i="1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) = {</a:t>
            </a:r>
            <a:r>
              <a:rPr b="0" i="1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| statement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contains a definition of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}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attrocento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USE(</a:t>
            </a:r>
            <a:r>
              <a:rPr b="0" i="1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) = {</a:t>
            </a:r>
            <a:r>
              <a:rPr b="0" i="1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| statement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contains a use of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}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</a:t>
            </a:r>
            <a:r>
              <a:rPr b="0" i="1" lang="en-US" sz="18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definition-use (DU) chain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of variable X is of the form [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X, S, 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], 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S' 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are statement numbers,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in DEF(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) and USE(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), and the definition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in statement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live at statement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S'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81" name="Shape 881"/>
          <p:cNvSpPr txBox="1"/>
          <p:nvPr>
            <p:ph type="title"/>
          </p:nvPr>
        </p:nvSpPr>
        <p:spPr>
          <a:xfrm>
            <a:off x="1219200" y="1066800"/>
            <a:ext cx="4765674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 Testing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3340100" y="4886325"/>
            <a:ext cx="1052511" cy="55244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4548187" y="5576887"/>
            <a:ext cx="1843087" cy="66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Concatenated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Loops       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6526212" y="5815012"/>
            <a:ext cx="2165350" cy="3778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Unstructured       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7021511" y="6129337"/>
            <a:ext cx="904875" cy="3778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1866900" y="4238625"/>
            <a:ext cx="1039811" cy="55244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2070100" y="2414586"/>
            <a:ext cx="685799" cy="485775"/>
          </a:xfrm>
          <a:prstGeom prst="rect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2108200" y="3171825"/>
            <a:ext cx="584200" cy="557211"/>
          </a:xfrm>
          <a:prstGeom prst="diamond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9" name="Shape 889"/>
          <p:cNvCxnSpPr/>
          <p:nvPr/>
        </p:nvCxnSpPr>
        <p:spPr>
          <a:xfrm>
            <a:off x="2425700" y="2065336"/>
            <a:ext cx="0" cy="3286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90" name="Shape 890"/>
          <p:cNvCxnSpPr/>
          <p:nvPr/>
        </p:nvCxnSpPr>
        <p:spPr>
          <a:xfrm>
            <a:off x="2413000" y="2951161"/>
            <a:ext cx="0" cy="2428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1" name="Shape 891"/>
          <p:cNvSpPr/>
          <p:nvPr/>
        </p:nvSpPr>
        <p:spPr>
          <a:xfrm>
            <a:off x="1790700" y="2700336"/>
            <a:ext cx="306386" cy="758825"/>
          </a:xfrm>
          <a:custGeom>
            <a:pathLst>
              <a:path extrusionOk="0" h="424" w="192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Shape 892"/>
          <p:cNvCxnSpPr/>
          <p:nvPr/>
        </p:nvCxnSpPr>
        <p:spPr>
          <a:xfrm>
            <a:off x="2432050" y="3779837"/>
            <a:ext cx="0" cy="3000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3" name="Shape 893"/>
          <p:cNvSpPr txBox="1"/>
          <p:nvPr/>
        </p:nvSpPr>
        <p:spPr>
          <a:xfrm>
            <a:off x="3492500" y="2214561"/>
            <a:ext cx="685799" cy="485775"/>
          </a:xfrm>
          <a:prstGeom prst="rect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3530600" y="2971800"/>
            <a:ext cx="584200" cy="557211"/>
          </a:xfrm>
          <a:prstGeom prst="diamond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5" name="Shape 895"/>
          <p:cNvCxnSpPr/>
          <p:nvPr/>
        </p:nvCxnSpPr>
        <p:spPr>
          <a:xfrm>
            <a:off x="3848100" y="1865311"/>
            <a:ext cx="0" cy="3286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96" name="Shape 896"/>
          <p:cNvCxnSpPr/>
          <p:nvPr/>
        </p:nvCxnSpPr>
        <p:spPr>
          <a:xfrm>
            <a:off x="3835400" y="2751136"/>
            <a:ext cx="0" cy="2428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7" name="Shape 897"/>
          <p:cNvSpPr/>
          <p:nvPr/>
        </p:nvSpPr>
        <p:spPr>
          <a:xfrm>
            <a:off x="3213100" y="2500311"/>
            <a:ext cx="306386" cy="758825"/>
          </a:xfrm>
          <a:custGeom>
            <a:pathLst>
              <a:path extrusionOk="0" h="424" w="192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8" name="Shape 898"/>
          <p:cNvCxnSpPr/>
          <p:nvPr/>
        </p:nvCxnSpPr>
        <p:spPr>
          <a:xfrm>
            <a:off x="3854450" y="3579812"/>
            <a:ext cx="0" cy="3000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9" name="Shape 899"/>
          <p:cNvSpPr/>
          <p:nvPr/>
        </p:nvSpPr>
        <p:spPr>
          <a:xfrm>
            <a:off x="3568700" y="3886200"/>
            <a:ext cx="584200" cy="557211"/>
          </a:xfrm>
          <a:prstGeom prst="diamond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0" name="Shape 900"/>
          <p:cNvCxnSpPr/>
          <p:nvPr/>
        </p:nvCxnSpPr>
        <p:spPr>
          <a:xfrm>
            <a:off x="3892550" y="4451350"/>
            <a:ext cx="0" cy="3000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1" name="Shape 901"/>
          <p:cNvSpPr/>
          <p:nvPr/>
        </p:nvSpPr>
        <p:spPr>
          <a:xfrm>
            <a:off x="3098800" y="2128836"/>
            <a:ext cx="750886" cy="2044699"/>
          </a:xfrm>
          <a:custGeom>
            <a:pathLst>
              <a:path extrusionOk="0" h="1144" w="472">
                <a:moveTo>
                  <a:pt x="296" y="1144"/>
                </a:moveTo>
                <a:lnTo>
                  <a:pt x="0" y="1144"/>
                </a:lnTo>
                <a:lnTo>
                  <a:pt x="0" y="0"/>
                </a:lnTo>
                <a:lnTo>
                  <a:pt x="472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5219700" y="1985961"/>
            <a:ext cx="685799" cy="485775"/>
          </a:xfrm>
          <a:prstGeom prst="rect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5257800" y="2743200"/>
            <a:ext cx="584200" cy="557211"/>
          </a:xfrm>
          <a:prstGeom prst="diamond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Shape 904"/>
          <p:cNvCxnSpPr/>
          <p:nvPr/>
        </p:nvCxnSpPr>
        <p:spPr>
          <a:xfrm>
            <a:off x="5575300" y="1636712"/>
            <a:ext cx="0" cy="3286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05" name="Shape 905"/>
          <p:cNvCxnSpPr/>
          <p:nvPr/>
        </p:nvCxnSpPr>
        <p:spPr>
          <a:xfrm>
            <a:off x="5562600" y="2522536"/>
            <a:ext cx="0" cy="2428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6" name="Shape 906"/>
          <p:cNvSpPr/>
          <p:nvPr/>
        </p:nvSpPr>
        <p:spPr>
          <a:xfrm>
            <a:off x="4940300" y="2271711"/>
            <a:ext cx="306386" cy="758825"/>
          </a:xfrm>
          <a:custGeom>
            <a:pathLst>
              <a:path extrusionOk="0" h="424" w="192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7" name="Shape 907"/>
          <p:cNvCxnSpPr/>
          <p:nvPr/>
        </p:nvCxnSpPr>
        <p:spPr>
          <a:xfrm>
            <a:off x="5581650" y="3351212"/>
            <a:ext cx="0" cy="3000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8" name="Shape 908"/>
          <p:cNvSpPr txBox="1"/>
          <p:nvPr/>
        </p:nvSpPr>
        <p:spPr>
          <a:xfrm>
            <a:off x="5219700" y="3714750"/>
            <a:ext cx="685799" cy="485775"/>
          </a:xfrm>
          <a:prstGeom prst="rect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5257800" y="4471987"/>
            <a:ext cx="584200" cy="557211"/>
          </a:xfrm>
          <a:prstGeom prst="diamond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0" name="Shape 910"/>
          <p:cNvCxnSpPr/>
          <p:nvPr/>
        </p:nvCxnSpPr>
        <p:spPr>
          <a:xfrm>
            <a:off x="5575300" y="3365500"/>
            <a:ext cx="0" cy="3286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1" name="Shape 911"/>
          <p:cNvCxnSpPr/>
          <p:nvPr/>
        </p:nvCxnSpPr>
        <p:spPr>
          <a:xfrm>
            <a:off x="5562600" y="4251325"/>
            <a:ext cx="0" cy="2428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2" name="Shape 912"/>
          <p:cNvSpPr/>
          <p:nvPr/>
        </p:nvSpPr>
        <p:spPr>
          <a:xfrm>
            <a:off x="4940300" y="4000500"/>
            <a:ext cx="306386" cy="758825"/>
          </a:xfrm>
          <a:custGeom>
            <a:pathLst>
              <a:path extrusionOk="0" h="424" w="192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Shape 913"/>
          <p:cNvCxnSpPr/>
          <p:nvPr/>
        </p:nvCxnSpPr>
        <p:spPr>
          <a:xfrm>
            <a:off x="5568950" y="5094287"/>
            <a:ext cx="0" cy="3000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4" name="Shape 914"/>
          <p:cNvSpPr txBox="1"/>
          <p:nvPr/>
        </p:nvSpPr>
        <p:spPr>
          <a:xfrm>
            <a:off x="7124700" y="1657350"/>
            <a:ext cx="685799" cy="485775"/>
          </a:xfrm>
          <a:prstGeom prst="rect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162800" y="2414586"/>
            <a:ext cx="584200" cy="557211"/>
          </a:xfrm>
          <a:prstGeom prst="diamond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6" name="Shape 916"/>
          <p:cNvCxnSpPr/>
          <p:nvPr/>
        </p:nvCxnSpPr>
        <p:spPr>
          <a:xfrm>
            <a:off x="7480300" y="1308100"/>
            <a:ext cx="0" cy="32861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7" name="Shape 917"/>
          <p:cNvCxnSpPr/>
          <p:nvPr/>
        </p:nvCxnSpPr>
        <p:spPr>
          <a:xfrm>
            <a:off x="7467600" y="2193925"/>
            <a:ext cx="0" cy="2428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8" name="Shape 918"/>
          <p:cNvSpPr/>
          <p:nvPr/>
        </p:nvSpPr>
        <p:spPr>
          <a:xfrm>
            <a:off x="6845300" y="1943100"/>
            <a:ext cx="306386" cy="758825"/>
          </a:xfrm>
          <a:custGeom>
            <a:pathLst>
              <a:path extrusionOk="0" h="424" w="192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9" name="Shape 919"/>
          <p:cNvCxnSpPr/>
          <p:nvPr/>
        </p:nvCxnSpPr>
        <p:spPr>
          <a:xfrm>
            <a:off x="7486650" y="3022600"/>
            <a:ext cx="0" cy="3000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0" name="Shape 920"/>
          <p:cNvSpPr txBox="1"/>
          <p:nvPr/>
        </p:nvSpPr>
        <p:spPr>
          <a:xfrm>
            <a:off x="7124700" y="3414712"/>
            <a:ext cx="685799" cy="485775"/>
          </a:xfrm>
          <a:prstGeom prst="rect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7162800" y="4143375"/>
            <a:ext cx="584200" cy="557211"/>
          </a:xfrm>
          <a:prstGeom prst="diamond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2" name="Shape 922"/>
          <p:cNvCxnSpPr/>
          <p:nvPr/>
        </p:nvCxnSpPr>
        <p:spPr>
          <a:xfrm>
            <a:off x="7480300" y="3036886"/>
            <a:ext cx="0" cy="3286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23" name="Shape 923"/>
          <p:cNvCxnSpPr/>
          <p:nvPr/>
        </p:nvCxnSpPr>
        <p:spPr>
          <a:xfrm>
            <a:off x="7467600" y="3922712"/>
            <a:ext cx="0" cy="2428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4" name="Shape 924"/>
          <p:cNvSpPr/>
          <p:nvPr/>
        </p:nvSpPr>
        <p:spPr>
          <a:xfrm>
            <a:off x="6680200" y="1785936"/>
            <a:ext cx="522286" cy="2644775"/>
          </a:xfrm>
          <a:custGeom>
            <a:pathLst>
              <a:path extrusionOk="0" h="1480" w="328">
                <a:moveTo>
                  <a:pt x="328" y="1480"/>
                </a:moveTo>
                <a:lnTo>
                  <a:pt x="0" y="1480"/>
                </a:lnTo>
                <a:lnTo>
                  <a:pt x="0" y="0"/>
                </a:lnTo>
                <a:lnTo>
                  <a:pt x="273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Shape 925"/>
          <p:cNvCxnSpPr/>
          <p:nvPr/>
        </p:nvCxnSpPr>
        <p:spPr>
          <a:xfrm>
            <a:off x="7486650" y="4751387"/>
            <a:ext cx="0" cy="3000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6" name="Shape 926"/>
          <p:cNvSpPr/>
          <p:nvPr/>
        </p:nvSpPr>
        <p:spPr>
          <a:xfrm>
            <a:off x="7759700" y="2700336"/>
            <a:ext cx="534986" cy="1744661"/>
          </a:xfrm>
          <a:custGeom>
            <a:pathLst>
              <a:path extrusionOk="0" h="976" w="336">
                <a:moveTo>
                  <a:pt x="0" y="0"/>
                </a:moveTo>
                <a:lnTo>
                  <a:pt x="336" y="0"/>
                </a:lnTo>
                <a:lnTo>
                  <a:pt x="328" y="976"/>
                </a:lnTo>
                <a:lnTo>
                  <a:pt x="24" y="976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7188200" y="5014912"/>
            <a:ext cx="584200" cy="557211"/>
          </a:xfrm>
          <a:prstGeom prst="diamond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7785100" y="3686175"/>
            <a:ext cx="801687" cy="1644650"/>
          </a:xfrm>
          <a:custGeom>
            <a:pathLst>
              <a:path extrusionOk="0" h="920" w="504">
                <a:moveTo>
                  <a:pt x="0" y="920"/>
                </a:moveTo>
                <a:lnTo>
                  <a:pt x="504" y="920"/>
                </a:lnTo>
                <a:lnTo>
                  <a:pt x="504" y="0"/>
                </a:lnTo>
                <a:lnTo>
                  <a:pt x="48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6502400" y="2328861"/>
            <a:ext cx="954087" cy="2973386"/>
          </a:xfrm>
          <a:custGeom>
            <a:pathLst>
              <a:path extrusionOk="0" h="1664" w="600">
                <a:moveTo>
                  <a:pt x="424" y="1664"/>
                </a:moveTo>
                <a:lnTo>
                  <a:pt x="0" y="1664"/>
                </a:lnTo>
                <a:lnTo>
                  <a:pt x="8" y="0"/>
                </a:lnTo>
                <a:lnTo>
                  <a:pt x="600" y="0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0" name="Shape 930"/>
          <p:cNvCxnSpPr/>
          <p:nvPr/>
        </p:nvCxnSpPr>
        <p:spPr>
          <a:xfrm>
            <a:off x="7499350" y="5537200"/>
            <a:ext cx="0" cy="30003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937" name="Shape 937"/>
          <p:cNvSpPr txBox="1"/>
          <p:nvPr>
            <p:ph type="title"/>
          </p:nvPr>
        </p:nvSpPr>
        <p:spPr>
          <a:xfrm>
            <a:off x="1219200" y="990600"/>
            <a:ext cx="6508749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 Testing: Simple Loops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1981200" y="1828800"/>
            <a:ext cx="5446712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24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conditions—Simple Loops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2349500" y="2386011"/>
            <a:ext cx="36528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 skip the loop entirely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0" name="Shape 940"/>
          <p:cNvSpPr txBox="1"/>
          <p:nvPr/>
        </p:nvSpPr>
        <p:spPr>
          <a:xfrm>
            <a:off x="2362200" y="2500311"/>
            <a:ext cx="1809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1" name="Shape 941"/>
          <p:cNvSpPr txBox="1"/>
          <p:nvPr/>
        </p:nvSpPr>
        <p:spPr>
          <a:xfrm>
            <a:off x="2362200" y="2857500"/>
            <a:ext cx="5141911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 only one pass through the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2" name="Shape 942"/>
          <p:cNvSpPr txBox="1"/>
          <p:nvPr/>
        </p:nvSpPr>
        <p:spPr>
          <a:xfrm>
            <a:off x="2362200" y="3214686"/>
            <a:ext cx="1809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2362200" y="3314700"/>
            <a:ext cx="4752974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 two passes through the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4" name="Shape 944"/>
          <p:cNvSpPr txBox="1"/>
          <p:nvPr/>
        </p:nvSpPr>
        <p:spPr>
          <a:xfrm>
            <a:off x="2362200" y="3929062"/>
            <a:ext cx="1809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5" name="Shape 945"/>
          <p:cNvSpPr txBox="1"/>
          <p:nvPr/>
        </p:nvSpPr>
        <p:spPr>
          <a:xfrm>
            <a:off x="2336800" y="3757612"/>
            <a:ext cx="54737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 m passes through the loop  m &lt; 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6" name="Shape 946"/>
          <p:cNvSpPr txBox="1"/>
          <p:nvPr/>
        </p:nvSpPr>
        <p:spPr>
          <a:xfrm>
            <a:off x="2362200" y="4643437"/>
            <a:ext cx="1809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7" name="Shape 947"/>
          <p:cNvSpPr txBox="1"/>
          <p:nvPr/>
        </p:nvSpPr>
        <p:spPr>
          <a:xfrm>
            <a:off x="2362200" y="4214812"/>
            <a:ext cx="601503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 (n-1), n, and (n+1) passes through      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2362200" y="4572000"/>
            <a:ext cx="136683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loop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2413000" y="5143500"/>
            <a:ext cx="5008561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n is the maximum number 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2425700" y="5514975"/>
            <a:ext cx="304323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allowable passes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1295400" y="1066800"/>
            <a:ext cx="6932611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“Good” Test?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905000" y="2133600"/>
            <a:ext cx="5578475" cy="296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good test has a high probability of finding an error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good test is not redundant.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good test should be “best of breed”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good test should be neither too simple nor too complex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957" name="Shape 957"/>
          <p:cNvSpPr txBox="1"/>
          <p:nvPr>
            <p:ph type="title"/>
          </p:nvPr>
        </p:nvSpPr>
        <p:spPr>
          <a:xfrm>
            <a:off x="1219200" y="990600"/>
            <a:ext cx="6905625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 Testing: Nested Loops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2362200" y="1905000"/>
            <a:ext cx="60991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at the innermost loop. Set all outer loops to their 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2362200" y="2162175"/>
            <a:ext cx="4170361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iteration parameter values.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0" name="Shape 960"/>
          <p:cNvSpPr txBox="1"/>
          <p:nvPr/>
        </p:nvSpPr>
        <p:spPr>
          <a:xfrm>
            <a:off x="2362200" y="2276475"/>
            <a:ext cx="180975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1" name="Shape 961"/>
          <p:cNvSpPr txBox="1"/>
          <p:nvPr/>
        </p:nvSpPr>
        <p:spPr>
          <a:xfrm>
            <a:off x="2362200" y="2533650"/>
            <a:ext cx="5256211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the min+1, typical, max-1 and max for the </a:t>
            </a:r>
          </a:p>
        </p:txBody>
      </p:sp>
      <p:sp>
        <p:nvSpPr>
          <p:cNvPr id="962" name="Shape 962"/>
          <p:cNvSpPr txBox="1"/>
          <p:nvPr/>
        </p:nvSpPr>
        <p:spPr>
          <a:xfrm>
            <a:off x="2362200" y="2790825"/>
            <a:ext cx="60229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innermost loop, while holding the outer loops at their </a:t>
            </a:r>
          </a:p>
        </p:txBody>
      </p:sp>
      <p:sp>
        <p:nvSpPr>
          <p:cNvPr id="963" name="Shape 963"/>
          <p:cNvSpPr txBox="1"/>
          <p:nvPr/>
        </p:nvSpPr>
        <p:spPr>
          <a:xfrm>
            <a:off x="2362200" y="3048000"/>
            <a:ext cx="2035175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values.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4" name="Shape 964"/>
          <p:cNvSpPr txBox="1"/>
          <p:nvPr/>
        </p:nvSpPr>
        <p:spPr>
          <a:xfrm>
            <a:off x="2362200" y="3305175"/>
            <a:ext cx="180975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2362200" y="3390900"/>
            <a:ext cx="62515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out one loop and set it up as in step 2, holding all 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2362200" y="3648075"/>
            <a:ext cx="59848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loops at typical values. Continue this step until 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2362200" y="3905250"/>
            <a:ext cx="41052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outermost loop has been tested.</a:t>
            </a:r>
          </a:p>
        </p:txBody>
      </p:sp>
      <p:sp>
        <p:nvSpPr>
          <p:cNvPr id="968" name="Shape 968"/>
          <p:cNvSpPr txBox="1"/>
          <p:nvPr/>
        </p:nvSpPr>
        <p:spPr>
          <a:xfrm>
            <a:off x="2362200" y="4662487"/>
            <a:ext cx="4943475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loops are independent of one another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9" name="Shape 969"/>
          <p:cNvSpPr txBox="1"/>
          <p:nvPr/>
        </p:nvSpPr>
        <p:spPr>
          <a:xfrm>
            <a:off x="2362200" y="4919662"/>
            <a:ext cx="3840161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then treat each as a simple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0" name="Shape 970"/>
          <p:cNvSpPr txBox="1"/>
          <p:nvPr/>
        </p:nvSpPr>
        <p:spPr>
          <a:xfrm>
            <a:off x="2362200" y="5176837"/>
            <a:ext cx="3255962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else* treat as nested loops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1" name="Shape 971"/>
          <p:cNvSpPr txBox="1"/>
          <p:nvPr/>
        </p:nvSpPr>
        <p:spPr>
          <a:xfrm>
            <a:off x="2362200" y="5434012"/>
            <a:ext cx="879474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endif*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2" name="Shape 972"/>
          <p:cNvSpPr txBox="1"/>
          <p:nvPr/>
        </p:nvSpPr>
        <p:spPr>
          <a:xfrm>
            <a:off x="2362200" y="5691187"/>
            <a:ext cx="180975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3" name="Shape 973"/>
          <p:cNvSpPr txBox="1"/>
          <p:nvPr/>
        </p:nvSpPr>
        <p:spPr>
          <a:xfrm>
            <a:off x="2362200" y="5819775"/>
            <a:ext cx="5897562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the final loop counter value of loop 1 is </a:t>
            </a:r>
          </a:p>
        </p:txBody>
      </p:sp>
      <p:sp>
        <p:nvSpPr>
          <p:cNvPr id="974" name="Shape 974"/>
          <p:cNvSpPr txBox="1"/>
          <p:nvPr/>
        </p:nvSpPr>
        <p:spPr>
          <a:xfrm>
            <a:off x="2362200" y="6062662"/>
            <a:ext cx="27590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initialize loop 2.</a:t>
            </a:r>
          </a:p>
        </p:txBody>
      </p:sp>
      <p:sp>
        <p:nvSpPr>
          <p:cNvPr id="975" name="Shape 975"/>
          <p:cNvSpPr txBox="1"/>
          <p:nvPr/>
        </p:nvSpPr>
        <p:spPr>
          <a:xfrm>
            <a:off x="1676400" y="1676400"/>
            <a:ext cx="16922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Loops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1739900" y="4248150"/>
            <a:ext cx="24415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Concatenated Loops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grpSp>
        <p:nvGrpSpPr>
          <p:cNvPr id="983" name="Shape 983"/>
          <p:cNvGrpSpPr/>
          <p:nvPr/>
        </p:nvGrpSpPr>
        <p:grpSpPr>
          <a:xfrm>
            <a:off x="6113461" y="2490786"/>
            <a:ext cx="1206499" cy="1304925"/>
            <a:chOff x="6045200" y="1846261"/>
            <a:chExt cx="1206499" cy="1158875"/>
          </a:xfrm>
        </p:grpSpPr>
        <p:sp>
          <p:nvSpPr>
            <p:cNvPr id="984" name="Shape 984"/>
            <p:cNvSpPr/>
            <p:nvPr/>
          </p:nvSpPr>
          <p:spPr>
            <a:xfrm>
              <a:off x="6889750" y="2536825"/>
              <a:ext cx="149224" cy="361949"/>
            </a:xfrm>
            <a:custGeom>
              <a:pathLst>
                <a:path extrusionOk="0" h="227" w="93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02362" y="1952625"/>
              <a:ext cx="1049336" cy="1052511"/>
            </a:xfrm>
            <a:custGeom>
              <a:pathLst>
                <a:path extrusionOk="0" h="662" w="660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045200" y="2430461"/>
              <a:ext cx="146049" cy="574674"/>
            </a:xfrm>
            <a:custGeom>
              <a:pathLst>
                <a:path extrusionOk="0" h="361" w="91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045200" y="2111375"/>
              <a:ext cx="993775" cy="414336"/>
            </a:xfrm>
            <a:custGeom>
              <a:pathLst>
                <a:path extrusionOk="0" h="260" w="625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889750" y="1846261"/>
              <a:ext cx="149224" cy="360361"/>
            </a:xfrm>
            <a:custGeom>
              <a:pathLst>
                <a:path extrusionOk="0" h="226" w="93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9" name="Shape 989"/>
          <p:cNvSpPr txBox="1"/>
          <p:nvPr>
            <p:ph type="title"/>
          </p:nvPr>
        </p:nvSpPr>
        <p:spPr>
          <a:xfrm>
            <a:off x="1219200" y="1066800"/>
            <a:ext cx="5189536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Black-Box Testing</a:t>
            </a:r>
          </a:p>
        </p:txBody>
      </p:sp>
      <p:grpSp>
        <p:nvGrpSpPr>
          <p:cNvPr id="990" name="Shape 990"/>
          <p:cNvGrpSpPr/>
          <p:nvPr/>
        </p:nvGrpSpPr>
        <p:grpSpPr>
          <a:xfrm>
            <a:off x="4633911" y="4757737"/>
            <a:ext cx="888999" cy="1425575"/>
            <a:chOff x="4565650" y="3860800"/>
            <a:chExt cx="888999" cy="1266825"/>
          </a:xfrm>
        </p:grpSpPr>
        <p:sp>
          <p:nvSpPr>
            <p:cNvPr id="991" name="Shape 991"/>
            <p:cNvSpPr/>
            <p:nvPr/>
          </p:nvSpPr>
          <p:spPr>
            <a:xfrm>
              <a:off x="4778375" y="4340225"/>
              <a:ext cx="95249" cy="787400"/>
            </a:xfrm>
            <a:custGeom>
              <a:pathLst>
                <a:path extrusionOk="0" h="495" w="59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4672012" y="3914775"/>
              <a:ext cx="782637" cy="1212850"/>
            </a:xfrm>
            <a:custGeom>
              <a:pathLst>
                <a:path extrusionOk="0" h="763" w="492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4565650" y="3860800"/>
              <a:ext cx="466725" cy="628649"/>
            </a:xfrm>
            <a:custGeom>
              <a:pathLst>
                <a:path extrusionOk="0" h="395" w="293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3233736" y="2714624"/>
            <a:ext cx="3062287" cy="2622549"/>
            <a:chOff x="3165475" y="2044700"/>
            <a:chExt cx="3062287" cy="2330450"/>
          </a:xfrm>
        </p:grpSpPr>
        <p:sp>
          <p:nvSpPr>
            <p:cNvPr id="995" name="Shape 995"/>
            <p:cNvSpPr/>
            <p:nvPr/>
          </p:nvSpPr>
          <p:spPr>
            <a:xfrm>
              <a:off x="3165475" y="2949575"/>
              <a:ext cx="625475" cy="1425575"/>
            </a:xfrm>
            <a:custGeom>
              <a:pathLst>
                <a:path extrusionOk="0" h="897" w="393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3165475" y="2044700"/>
              <a:ext cx="3062286" cy="1265237"/>
            </a:xfrm>
            <a:custGeom>
              <a:pathLst>
                <a:path extrusionOk="0" h="796" w="1928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3802062" y="2365375"/>
              <a:ext cx="2425699" cy="2009774"/>
            </a:xfrm>
            <a:custGeom>
              <a:pathLst>
                <a:path extrusionOk="0" h="1265" w="1527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Shape 998"/>
          <p:cNvSpPr/>
          <p:nvPr/>
        </p:nvSpPr>
        <p:spPr>
          <a:xfrm>
            <a:off x="4557712" y="1998661"/>
            <a:ext cx="466725" cy="166687"/>
          </a:xfrm>
          <a:custGeom>
            <a:pathLst>
              <a:path extrusionOk="0" h="92" w="2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9" name="Shape 999"/>
          <p:cNvGrpSpPr/>
          <p:nvPr/>
        </p:nvGrpSpPr>
        <p:grpSpPr>
          <a:xfrm>
            <a:off x="4267200" y="2057400"/>
            <a:ext cx="1030287" cy="1184274"/>
            <a:chOff x="4198937" y="1460500"/>
            <a:chExt cx="1030287" cy="1052511"/>
          </a:xfrm>
        </p:grpSpPr>
        <p:sp>
          <p:nvSpPr>
            <p:cNvPr id="1000" name="Shape 1000"/>
            <p:cNvSpPr/>
            <p:nvPr/>
          </p:nvSpPr>
          <p:spPr>
            <a:xfrm>
              <a:off x="4867275" y="1978025"/>
              <a:ext cx="361949" cy="136524"/>
            </a:xfrm>
            <a:custGeom>
              <a:pathLst>
                <a:path extrusionOk="0" h="85" w="227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313237" y="1460500"/>
              <a:ext cx="915986" cy="1052511"/>
            </a:xfrm>
            <a:custGeom>
              <a:pathLst>
                <a:path extrusionOk="0" h="662" w="576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198937" y="2205036"/>
              <a:ext cx="398462" cy="147637"/>
            </a:xfrm>
            <a:custGeom>
              <a:pathLst>
                <a:path extrusionOk="0" h="92" w="250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502150" y="1512887"/>
              <a:ext cx="95249" cy="733425"/>
            </a:xfrm>
            <a:custGeom>
              <a:pathLst>
                <a:path extrusionOk="0" h="461" w="59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Shape 1004"/>
          <p:cNvGrpSpPr/>
          <p:nvPr/>
        </p:nvGrpSpPr>
        <p:grpSpPr>
          <a:xfrm>
            <a:off x="2493961" y="4090986"/>
            <a:ext cx="1206498" cy="1304925"/>
            <a:chOff x="2425700" y="3268661"/>
            <a:chExt cx="1206498" cy="1158875"/>
          </a:xfrm>
        </p:grpSpPr>
        <p:sp>
          <p:nvSpPr>
            <p:cNvPr id="1005" name="Shape 1005"/>
            <p:cNvSpPr/>
            <p:nvPr/>
          </p:nvSpPr>
          <p:spPr>
            <a:xfrm>
              <a:off x="3270250" y="3959225"/>
              <a:ext cx="149224" cy="361949"/>
            </a:xfrm>
            <a:custGeom>
              <a:pathLst>
                <a:path extrusionOk="0" h="227" w="93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82861" y="3375025"/>
              <a:ext cx="1049336" cy="1052511"/>
            </a:xfrm>
            <a:custGeom>
              <a:pathLst>
                <a:path extrusionOk="0" h="662" w="660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425700" y="3852862"/>
              <a:ext cx="146049" cy="574674"/>
            </a:xfrm>
            <a:custGeom>
              <a:pathLst>
                <a:path extrusionOk="0" h="361" w="91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425700" y="3533775"/>
              <a:ext cx="993775" cy="414336"/>
            </a:xfrm>
            <a:custGeom>
              <a:pathLst>
                <a:path extrusionOk="0" h="260" w="625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3270250" y="3268661"/>
              <a:ext cx="149224" cy="360361"/>
            </a:xfrm>
            <a:custGeom>
              <a:pathLst>
                <a:path extrusionOk="0" h="226" w="93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Shape 1010"/>
          <p:cNvSpPr txBox="1"/>
          <p:nvPr/>
        </p:nvSpPr>
        <p:spPr>
          <a:xfrm>
            <a:off x="2416175" y="2184400"/>
            <a:ext cx="2111375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5311775" y="5441950"/>
            <a:ext cx="1146174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2606675" y="5370512"/>
            <a:ext cx="925511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</a:p>
        </p:txBody>
      </p:sp>
      <p:sp>
        <p:nvSpPr>
          <p:cNvPr id="1013" name="Shape 1013"/>
          <p:cNvSpPr txBox="1"/>
          <p:nvPr/>
        </p:nvSpPr>
        <p:spPr>
          <a:xfrm>
            <a:off x="6607175" y="3770312"/>
            <a:ext cx="1128711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20" name="Shape 1020"/>
          <p:cNvSpPr txBox="1"/>
          <p:nvPr>
            <p:ph type="title"/>
          </p:nvPr>
        </p:nvSpPr>
        <p:spPr>
          <a:xfrm>
            <a:off x="1219200" y="1066800"/>
            <a:ext cx="4814887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Black-Box Testing</a:t>
            </a:r>
          </a:p>
        </p:txBody>
      </p:sp>
      <p:sp>
        <p:nvSpPr>
          <p:cNvPr id="1021" name="Shape 1021"/>
          <p:cNvSpPr txBox="1"/>
          <p:nvPr>
            <p:ph idx="1" type="body"/>
          </p:nvPr>
        </p:nvSpPr>
        <p:spPr>
          <a:xfrm>
            <a:off x="1828800" y="2057400"/>
            <a:ext cx="6705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is functional validity tested?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is system behavior and performance tested?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classes of input will make good test cases?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system particularly sensitive to certain input values?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are the boundaries of a data class isolated?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rates and data volume can the system tolerate?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effect will specific combinations of data have on system operation?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28" name="Shape 1028"/>
          <p:cNvSpPr txBox="1"/>
          <p:nvPr>
            <p:ph type="title"/>
          </p:nvPr>
        </p:nvSpPr>
        <p:spPr>
          <a:xfrm>
            <a:off x="1219200" y="990600"/>
            <a:ext cx="6538912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Graph-Based Methods</a:t>
            </a:r>
          </a:p>
        </p:txBody>
      </p:sp>
      <p:pic>
        <p:nvPicPr>
          <p:cNvPr id="1029" name="Shape 10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57400"/>
            <a:ext cx="4089399" cy="40719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Shape 1030"/>
          <p:cNvSpPr txBox="1"/>
          <p:nvPr/>
        </p:nvSpPr>
        <p:spPr>
          <a:xfrm>
            <a:off x="1981200" y="1828800"/>
            <a:ext cx="2319337" cy="4802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understand the objects that are modeled in software and the relationships that connect these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 this context, we consider the term “objects” in the broadest possible context. It encompasses data objects, traditional components (modules), and object-oriented elements of computer software.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3FF0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37" name="Shape 1037"/>
          <p:cNvSpPr txBox="1"/>
          <p:nvPr>
            <p:ph type="title"/>
          </p:nvPr>
        </p:nvSpPr>
        <p:spPr>
          <a:xfrm>
            <a:off x="1255712" y="1217612"/>
            <a:ext cx="6183312" cy="31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Equivalence Partitioning</a:t>
            </a:r>
          </a:p>
        </p:txBody>
      </p:sp>
      <p:grpSp>
        <p:nvGrpSpPr>
          <p:cNvPr id="1038" name="Shape 1038"/>
          <p:cNvGrpSpPr/>
          <p:nvPr/>
        </p:nvGrpSpPr>
        <p:grpSpPr>
          <a:xfrm>
            <a:off x="2049461" y="2285999"/>
            <a:ext cx="1123950" cy="3513138"/>
            <a:chOff x="1744661" y="1687511"/>
            <a:chExt cx="1123950" cy="3122613"/>
          </a:xfrm>
        </p:grpSpPr>
        <p:sp>
          <p:nvSpPr>
            <p:cNvPr id="1039" name="Shape 1039"/>
            <p:cNvSpPr/>
            <p:nvPr/>
          </p:nvSpPr>
          <p:spPr>
            <a:xfrm>
              <a:off x="1744661" y="1687511"/>
              <a:ext cx="835025" cy="106361"/>
            </a:xfrm>
            <a:custGeom>
              <a:pathLst>
                <a:path extrusionOk="0" h="66" w="525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5F00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509836" y="1687511"/>
              <a:ext cx="357187" cy="1603375"/>
            </a:xfrm>
            <a:custGeom>
              <a:pathLst>
                <a:path extrusionOk="0" h="1009" w="224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9F3FD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517775" y="32035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DF9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744661" y="17922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7F00D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Shape 1043"/>
          <p:cNvGrpSpPr/>
          <p:nvPr/>
        </p:nvGrpSpPr>
        <p:grpSpPr>
          <a:xfrm>
            <a:off x="3835400" y="2285999"/>
            <a:ext cx="1123949" cy="3513138"/>
            <a:chOff x="3530600" y="1687511"/>
            <a:chExt cx="1123949" cy="3122613"/>
          </a:xfrm>
        </p:grpSpPr>
        <p:sp>
          <p:nvSpPr>
            <p:cNvPr id="1044" name="Shape 1044"/>
            <p:cNvSpPr/>
            <p:nvPr/>
          </p:nvSpPr>
          <p:spPr>
            <a:xfrm>
              <a:off x="3530600" y="16875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295775" y="16875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303712" y="32035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3530600" y="17922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Shape 1048"/>
          <p:cNvGrpSpPr/>
          <p:nvPr/>
        </p:nvGrpSpPr>
        <p:grpSpPr>
          <a:xfrm>
            <a:off x="2925761" y="2285999"/>
            <a:ext cx="1123950" cy="3513138"/>
            <a:chOff x="2620961" y="1687511"/>
            <a:chExt cx="1123950" cy="3122613"/>
          </a:xfrm>
        </p:grpSpPr>
        <p:sp>
          <p:nvSpPr>
            <p:cNvPr id="1049" name="Shape 1049"/>
            <p:cNvSpPr/>
            <p:nvPr/>
          </p:nvSpPr>
          <p:spPr>
            <a:xfrm>
              <a:off x="2620961" y="1687511"/>
              <a:ext cx="835025" cy="106361"/>
            </a:xfrm>
            <a:custGeom>
              <a:pathLst>
                <a:path extrusionOk="0" h="66" w="525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3386137" y="1687511"/>
              <a:ext cx="357187" cy="1603375"/>
            </a:xfrm>
            <a:custGeom>
              <a:pathLst>
                <a:path extrusionOk="0" h="1009" w="224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3394075" y="32035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620961" y="17922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Shape 1053"/>
          <p:cNvGrpSpPr/>
          <p:nvPr/>
        </p:nvGrpSpPr>
        <p:grpSpPr>
          <a:xfrm>
            <a:off x="4775200" y="2285999"/>
            <a:ext cx="1123949" cy="3513138"/>
            <a:chOff x="4470400" y="1687511"/>
            <a:chExt cx="1123949" cy="3122613"/>
          </a:xfrm>
        </p:grpSpPr>
        <p:sp>
          <p:nvSpPr>
            <p:cNvPr id="1054" name="Shape 1054"/>
            <p:cNvSpPr/>
            <p:nvPr/>
          </p:nvSpPr>
          <p:spPr>
            <a:xfrm>
              <a:off x="4470400" y="16875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235575" y="16875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243512" y="32035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4470400" y="17922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Shape 1058"/>
          <p:cNvGrpSpPr/>
          <p:nvPr/>
        </p:nvGrpSpPr>
        <p:grpSpPr>
          <a:xfrm>
            <a:off x="5715000" y="2285999"/>
            <a:ext cx="1123949" cy="3513138"/>
            <a:chOff x="5410200" y="1687511"/>
            <a:chExt cx="1123949" cy="3122613"/>
          </a:xfrm>
        </p:grpSpPr>
        <p:sp>
          <p:nvSpPr>
            <p:cNvPr id="1059" name="Shape 1059"/>
            <p:cNvSpPr/>
            <p:nvPr/>
          </p:nvSpPr>
          <p:spPr>
            <a:xfrm>
              <a:off x="5410200" y="16875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6175375" y="16875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6183312" y="32035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410200" y="17922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Shape 1063"/>
          <p:cNvGrpSpPr/>
          <p:nvPr/>
        </p:nvGrpSpPr>
        <p:grpSpPr>
          <a:xfrm>
            <a:off x="6654800" y="2285999"/>
            <a:ext cx="1123948" cy="3513138"/>
            <a:chOff x="6350000" y="1687511"/>
            <a:chExt cx="1123948" cy="3122613"/>
          </a:xfrm>
        </p:grpSpPr>
        <p:sp>
          <p:nvSpPr>
            <p:cNvPr id="1064" name="Shape 1064"/>
            <p:cNvSpPr/>
            <p:nvPr/>
          </p:nvSpPr>
          <p:spPr>
            <a:xfrm>
              <a:off x="6350000" y="16875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7115175" y="16875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7123111" y="32035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350000" y="17922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8" name="Shape 1068"/>
          <p:cNvSpPr txBox="1"/>
          <p:nvPr/>
        </p:nvSpPr>
        <p:spPr>
          <a:xfrm>
            <a:off x="2017711" y="3524250"/>
            <a:ext cx="812799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queries</a:t>
            </a:r>
          </a:p>
        </p:txBody>
      </p:sp>
      <p:sp>
        <p:nvSpPr>
          <p:cNvPr id="1069" name="Shape 1069"/>
          <p:cNvSpPr txBox="1"/>
          <p:nvPr/>
        </p:nvSpPr>
        <p:spPr>
          <a:xfrm>
            <a:off x="3135311" y="3824287"/>
            <a:ext cx="754062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mouse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picks</a:t>
            </a:r>
          </a:p>
        </p:txBody>
      </p:sp>
      <p:sp>
        <p:nvSpPr>
          <p:cNvPr id="1070" name="Shape 1070"/>
          <p:cNvSpPr txBox="1"/>
          <p:nvPr/>
        </p:nvSpPr>
        <p:spPr>
          <a:xfrm>
            <a:off x="4075112" y="3581400"/>
            <a:ext cx="83343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formats</a:t>
            </a:r>
          </a:p>
        </p:txBody>
      </p:sp>
      <p:sp>
        <p:nvSpPr>
          <p:cNvPr id="1071" name="Shape 1071"/>
          <p:cNvSpPr txBox="1"/>
          <p:nvPr/>
        </p:nvSpPr>
        <p:spPr>
          <a:xfrm>
            <a:off x="5002212" y="4052887"/>
            <a:ext cx="89217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prompts</a:t>
            </a:r>
          </a:p>
        </p:txBody>
      </p:sp>
      <p:sp>
        <p:nvSpPr>
          <p:cNvPr id="1072" name="Shape 1072"/>
          <p:cNvSpPr txBox="1"/>
          <p:nvPr/>
        </p:nvSpPr>
        <p:spPr>
          <a:xfrm>
            <a:off x="5992812" y="3538537"/>
            <a:ext cx="615949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FK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x="6983411" y="3924300"/>
            <a:ext cx="54609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80" name="Shape 1080"/>
          <p:cNvSpPr txBox="1"/>
          <p:nvPr>
            <p:ph type="title"/>
          </p:nvPr>
        </p:nvSpPr>
        <p:spPr>
          <a:xfrm>
            <a:off x="1219200" y="990600"/>
            <a:ext cx="6943724" cy="628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 Equivalence Classes</a:t>
            </a:r>
          </a:p>
        </p:txBody>
      </p:sp>
      <p:sp>
        <p:nvSpPr>
          <p:cNvPr id="1081" name="Shape 1081"/>
          <p:cNvSpPr txBox="1"/>
          <p:nvPr/>
        </p:nvSpPr>
        <p:spPr>
          <a:xfrm>
            <a:off x="3468687" y="2027236"/>
            <a:ext cx="2936874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supplied commands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2" name="Shape 1082"/>
          <p:cNvSpPr txBox="1"/>
          <p:nvPr/>
        </p:nvSpPr>
        <p:spPr>
          <a:xfrm>
            <a:off x="3468687" y="2346325"/>
            <a:ext cx="3433761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responses to system prompts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3" name="Shape 1083"/>
          <p:cNvSpPr txBox="1"/>
          <p:nvPr/>
        </p:nvSpPr>
        <p:spPr>
          <a:xfrm>
            <a:off x="3468687" y="2665411"/>
            <a:ext cx="1298575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names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4" name="Shape 1084"/>
          <p:cNvSpPr txBox="1"/>
          <p:nvPr/>
        </p:nvSpPr>
        <p:spPr>
          <a:xfrm>
            <a:off x="3468687" y="2968625"/>
            <a:ext cx="2276475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5" name="Shape 1085"/>
          <p:cNvSpPr txBox="1"/>
          <p:nvPr/>
        </p:nvSpPr>
        <p:spPr>
          <a:xfrm>
            <a:off x="3468687" y="3275011"/>
            <a:ext cx="2900362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physical parameters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6" name="Shape 1086"/>
          <p:cNvSpPr txBox="1"/>
          <p:nvPr/>
        </p:nvSpPr>
        <p:spPr>
          <a:xfrm>
            <a:off x="3468687" y="3565525"/>
            <a:ext cx="2251075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bounding values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7" name="Shape 1087"/>
          <p:cNvSpPr txBox="1"/>
          <p:nvPr/>
        </p:nvSpPr>
        <p:spPr>
          <a:xfrm>
            <a:off x="3455987" y="3840162"/>
            <a:ext cx="2162174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initiation values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8" name="Shape 1088"/>
          <p:cNvSpPr txBox="1"/>
          <p:nvPr/>
        </p:nvSpPr>
        <p:spPr>
          <a:xfrm>
            <a:off x="3455987" y="4146550"/>
            <a:ext cx="26193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data formatting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3468687" y="4406900"/>
            <a:ext cx="3370262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responses to error messages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0" name="Shape 1090"/>
          <p:cNvSpPr txBox="1"/>
          <p:nvPr/>
        </p:nvSpPr>
        <p:spPr>
          <a:xfrm>
            <a:off x="3468687" y="4668837"/>
            <a:ext cx="3852862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graphical data (e.g., mouse picks)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3468687" y="5497512"/>
            <a:ext cx="41560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outside bounds of the program 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3468687" y="5761037"/>
            <a:ext cx="3078162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physically impossible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3" name="Shape 1093"/>
          <p:cNvSpPr txBox="1"/>
          <p:nvPr/>
        </p:nvSpPr>
        <p:spPr>
          <a:xfrm>
            <a:off x="3455987" y="6035675"/>
            <a:ext cx="42195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 value supplied in wrong place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3048000" y="1752600"/>
            <a:ext cx="12604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data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3073400" y="5168900"/>
            <a:ext cx="14382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Invalid data</a:t>
            </a:r>
          </a:p>
        </p:txBody>
      </p:sp>
      <p:grpSp>
        <p:nvGrpSpPr>
          <p:cNvPr id="1096" name="Shape 1096"/>
          <p:cNvGrpSpPr/>
          <p:nvPr/>
        </p:nvGrpSpPr>
        <p:grpSpPr>
          <a:xfrm>
            <a:off x="1855787" y="2349499"/>
            <a:ext cx="1123948" cy="3513138"/>
            <a:chOff x="1511300" y="1725611"/>
            <a:chExt cx="1123948" cy="3122613"/>
          </a:xfrm>
        </p:grpSpPr>
        <p:sp>
          <p:nvSpPr>
            <p:cNvPr id="1097" name="Shape 1097"/>
            <p:cNvSpPr/>
            <p:nvPr/>
          </p:nvSpPr>
          <p:spPr>
            <a:xfrm>
              <a:off x="1511300" y="17256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2276475" y="17256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2284411" y="32416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511300" y="18303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107" name="Shape 1107"/>
          <p:cNvSpPr txBox="1"/>
          <p:nvPr>
            <p:ph type="title"/>
          </p:nvPr>
        </p:nvSpPr>
        <p:spPr>
          <a:xfrm>
            <a:off x="1219200" y="1066800"/>
            <a:ext cx="6777036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Boundary Value Analysis</a:t>
            </a:r>
          </a:p>
        </p:txBody>
      </p:sp>
      <p:grpSp>
        <p:nvGrpSpPr>
          <p:cNvPr id="1108" name="Shape 1108"/>
          <p:cNvGrpSpPr/>
          <p:nvPr/>
        </p:nvGrpSpPr>
        <p:grpSpPr>
          <a:xfrm>
            <a:off x="1795462" y="2209799"/>
            <a:ext cx="1123949" cy="3513138"/>
            <a:chOff x="1287462" y="1674811"/>
            <a:chExt cx="1123949" cy="3122613"/>
          </a:xfrm>
        </p:grpSpPr>
        <p:sp>
          <p:nvSpPr>
            <p:cNvPr id="1109" name="Shape 1109"/>
            <p:cNvSpPr/>
            <p:nvPr/>
          </p:nvSpPr>
          <p:spPr>
            <a:xfrm>
              <a:off x="1287462" y="1674811"/>
              <a:ext cx="835025" cy="106361"/>
            </a:xfrm>
            <a:custGeom>
              <a:pathLst>
                <a:path extrusionOk="0" h="66" w="525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5F00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2052636" y="1674811"/>
              <a:ext cx="357187" cy="1603375"/>
            </a:xfrm>
            <a:custGeom>
              <a:pathLst>
                <a:path extrusionOk="0" h="1009" w="224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9F3FD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060575" y="31908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DF9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287462" y="17795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7F00D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3" name="Shape 1113"/>
          <p:cNvGrpSpPr/>
          <p:nvPr/>
        </p:nvGrpSpPr>
        <p:grpSpPr>
          <a:xfrm>
            <a:off x="3581400" y="2209799"/>
            <a:ext cx="1123949" cy="3513138"/>
            <a:chOff x="3073400" y="1674811"/>
            <a:chExt cx="1123949" cy="3122613"/>
          </a:xfrm>
        </p:grpSpPr>
        <p:sp>
          <p:nvSpPr>
            <p:cNvPr id="1114" name="Shape 1114"/>
            <p:cNvSpPr/>
            <p:nvPr/>
          </p:nvSpPr>
          <p:spPr>
            <a:xfrm>
              <a:off x="3073400" y="16748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3838575" y="16748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3846512" y="31908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073400" y="17795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Shape 1118"/>
          <p:cNvGrpSpPr/>
          <p:nvPr/>
        </p:nvGrpSpPr>
        <p:grpSpPr>
          <a:xfrm>
            <a:off x="2671761" y="2209799"/>
            <a:ext cx="1123950" cy="3513138"/>
            <a:chOff x="2163761" y="1674811"/>
            <a:chExt cx="1123950" cy="3122613"/>
          </a:xfrm>
        </p:grpSpPr>
        <p:sp>
          <p:nvSpPr>
            <p:cNvPr id="1119" name="Shape 1119"/>
            <p:cNvSpPr/>
            <p:nvPr/>
          </p:nvSpPr>
          <p:spPr>
            <a:xfrm>
              <a:off x="2163761" y="1674811"/>
              <a:ext cx="835025" cy="106361"/>
            </a:xfrm>
            <a:custGeom>
              <a:pathLst>
                <a:path extrusionOk="0" h="66" w="525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2928936" y="1674811"/>
              <a:ext cx="357187" cy="1603375"/>
            </a:xfrm>
            <a:custGeom>
              <a:pathLst>
                <a:path extrusionOk="0" h="1009" w="224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2936875" y="31908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2163761" y="17795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3" name="Shape 1123"/>
          <p:cNvGrpSpPr/>
          <p:nvPr/>
        </p:nvGrpSpPr>
        <p:grpSpPr>
          <a:xfrm>
            <a:off x="4521200" y="2209799"/>
            <a:ext cx="1123949" cy="3513138"/>
            <a:chOff x="4013200" y="1674811"/>
            <a:chExt cx="1123949" cy="3122613"/>
          </a:xfrm>
        </p:grpSpPr>
        <p:sp>
          <p:nvSpPr>
            <p:cNvPr id="1124" name="Shape 1124"/>
            <p:cNvSpPr/>
            <p:nvPr/>
          </p:nvSpPr>
          <p:spPr>
            <a:xfrm>
              <a:off x="4013200" y="16748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8375" y="16748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786312" y="31908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013200" y="17795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8" name="Shape 1128"/>
          <p:cNvGrpSpPr/>
          <p:nvPr/>
        </p:nvGrpSpPr>
        <p:grpSpPr>
          <a:xfrm>
            <a:off x="5461000" y="2209799"/>
            <a:ext cx="1123949" cy="3513138"/>
            <a:chOff x="4953000" y="1674811"/>
            <a:chExt cx="1123949" cy="3122613"/>
          </a:xfrm>
        </p:grpSpPr>
        <p:sp>
          <p:nvSpPr>
            <p:cNvPr id="1129" name="Shape 1129"/>
            <p:cNvSpPr/>
            <p:nvPr/>
          </p:nvSpPr>
          <p:spPr>
            <a:xfrm>
              <a:off x="4953000" y="16748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718175" y="16748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726112" y="31908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4953000" y="17795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Shape 1133"/>
          <p:cNvGrpSpPr/>
          <p:nvPr/>
        </p:nvGrpSpPr>
        <p:grpSpPr>
          <a:xfrm>
            <a:off x="6400800" y="2209799"/>
            <a:ext cx="1123948" cy="3513138"/>
            <a:chOff x="5892800" y="1674811"/>
            <a:chExt cx="1123948" cy="3122613"/>
          </a:xfrm>
        </p:grpSpPr>
        <p:sp>
          <p:nvSpPr>
            <p:cNvPr id="1134" name="Shape 1134"/>
            <p:cNvSpPr/>
            <p:nvPr/>
          </p:nvSpPr>
          <p:spPr>
            <a:xfrm>
              <a:off x="5892800" y="1674811"/>
              <a:ext cx="836612" cy="106361"/>
            </a:xfrm>
            <a:custGeom>
              <a:pathLst>
                <a:path extrusionOk="0" h="66" w="526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657975" y="1674811"/>
              <a:ext cx="357187" cy="1601787"/>
            </a:xfrm>
            <a:custGeom>
              <a:pathLst>
                <a:path extrusionOk="0" h="1008" w="224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6665911" y="31908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892800" y="17795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8" name="Shape 1138"/>
          <p:cNvSpPr txBox="1"/>
          <p:nvPr/>
        </p:nvSpPr>
        <p:spPr>
          <a:xfrm>
            <a:off x="1763711" y="3448050"/>
            <a:ext cx="812799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queries</a:t>
            </a:r>
          </a:p>
        </p:txBody>
      </p:sp>
      <p:sp>
        <p:nvSpPr>
          <p:cNvPr id="1139" name="Shape 1139"/>
          <p:cNvSpPr/>
          <p:nvPr/>
        </p:nvSpPr>
        <p:spPr>
          <a:xfrm>
            <a:off x="2730500" y="2382836"/>
            <a:ext cx="928687" cy="3244849"/>
          </a:xfrm>
          <a:custGeom>
            <a:pathLst>
              <a:path extrusionOk="0" h="1816" w="584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cap="rnd" cmpd="sng" w="76200">
            <a:solidFill>
              <a:srgbClr val="51DC00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Shape 1140"/>
          <p:cNvSpPr txBox="1"/>
          <p:nvPr/>
        </p:nvSpPr>
        <p:spPr>
          <a:xfrm>
            <a:off x="2881311" y="3748087"/>
            <a:ext cx="754062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mouse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picks</a:t>
            </a:r>
          </a:p>
        </p:txBody>
      </p:sp>
      <p:sp>
        <p:nvSpPr>
          <p:cNvPr id="1141" name="Shape 1141"/>
          <p:cNvSpPr/>
          <p:nvPr/>
        </p:nvSpPr>
        <p:spPr>
          <a:xfrm>
            <a:off x="3670300" y="2411411"/>
            <a:ext cx="928687" cy="3244849"/>
          </a:xfrm>
          <a:custGeom>
            <a:pathLst>
              <a:path extrusionOk="0" h="1816" w="584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cap="rnd" cmpd="sng" w="76200">
            <a:solidFill>
              <a:srgbClr val="51DC00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4610100" y="2425700"/>
            <a:ext cx="928687" cy="3244849"/>
          </a:xfrm>
          <a:custGeom>
            <a:pathLst>
              <a:path extrusionOk="0" h="1816" w="584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cap="rnd" cmpd="sng" w="76200">
            <a:solidFill>
              <a:srgbClr val="51DC00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5537200" y="2397125"/>
            <a:ext cx="928687" cy="3244849"/>
          </a:xfrm>
          <a:custGeom>
            <a:pathLst>
              <a:path extrusionOk="0" h="1816" w="584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cap="rnd" cmpd="sng" w="76200">
            <a:solidFill>
              <a:srgbClr val="51DC00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6477000" y="2411411"/>
            <a:ext cx="928687" cy="3244849"/>
          </a:xfrm>
          <a:custGeom>
            <a:pathLst>
              <a:path extrusionOk="0" h="1816" w="584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cap="rnd" cmpd="sng" w="76200">
            <a:solidFill>
              <a:srgbClr val="51DC00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Shape 1145"/>
          <p:cNvSpPr txBox="1"/>
          <p:nvPr/>
        </p:nvSpPr>
        <p:spPr>
          <a:xfrm>
            <a:off x="3821112" y="3505200"/>
            <a:ext cx="83343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formats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4748212" y="3976687"/>
            <a:ext cx="89217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prompts</a:t>
            </a:r>
          </a:p>
        </p:txBody>
      </p:sp>
      <p:sp>
        <p:nvSpPr>
          <p:cNvPr id="1147" name="Shape 1147"/>
          <p:cNvSpPr txBox="1"/>
          <p:nvPr/>
        </p:nvSpPr>
        <p:spPr>
          <a:xfrm>
            <a:off x="5738812" y="3462337"/>
            <a:ext cx="615949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FK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6729411" y="3848100"/>
            <a:ext cx="54609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</a:p>
        </p:txBody>
      </p:sp>
      <p:grpSp>
        <p:nvGrpSpPr>
          <p:cNvPr id="1149" name="Shape 1149"/>
          <p:cNvGrpSpPr/>
          <p:nvPr/>
        </p:nvGrpSpPr>
        <p:grpSpPr>
          <a:xfrm>
            <a:off x="7612061" y="2209799"/>
            <a:ext cx="1123950" cy="3513138"/>
            <a:chOff x="7104061" y="1674811"/>
            <a:chExt cx="1123950" cy="3122613"/>
          </a:xfrm>
        </p:grpSpPr>
        <p:sp>
          <p:nvSpPr>
            <p:cNvPr id="1150" name="Shape 1150"/>
            <p:cNvSpPr/>
            <p:nvPr/>
          </p:nvSpPr>
          <p:spPr>
            <a:xfrm>
              <a:off x="7104061" y="1674811"/>
              <a:ext cx="835025" cy="106361"/>
            </a:xfrm>
            <a:custGeom>
              <a:pathLst>
                <a:path extrusionOk="0" h="66" w="525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7869236" y="1674811"/>
              <a:ext cx="357187" cy="1603375"/>
            </a:xfrm>
            <a:custGeom>
              <a:pathLst>
                <a:path extrusionOk="0" h="1009" w="224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7877175" y="3190875"/>
              <a:ext cx="350836" cy="1606549"/>
            </a:xfrm>
            <a:custGeom>
              <a:pathLst>
                <a:path extrusionOk="0" h="1011" w="220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7104061" y="1779586"/>
              <a:ext cx="1062037" cy="3017836"/>
            </a:xfrm>
            <a:custGeom>
              <a:pathLst>
                <a:path extrusionOk="0" h="1900" w="668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4" name="Shape 1154"/>
          <p:cNvSpPr/>
          <p:nvPr/>
        </p:nvSpPr>
        <p:spPr>
          <a:xfrm>
            <a:off x="7670800" y="2382836"/>
            <a:ext cx="928687" cy="3244849"/>
          </a:xfrm>
          <a:custGeom>
            <a:pathLst>
              <a:path extrusionOk="0" h="1816" w="584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cap="rnd" cmpd="sng" w="76200">
            <a:solidFill>
              <a:srgbClr val="51DC00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Shape 1155"/>
          <p:cNvSpPr txBox="1"/>
          <p:nvPr/>
        </p:nvSpPr>
        <p:spPr>
          <a:xfrm>
            <a:off x="7466011" y="5743575"/>
            <a:ext cx="993774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3681412" y="5895975"/>
            <a:ext cx="16160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domain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163" name="Shape 1163"/>
          <p:cNvSpPr txBox="1"/>
          <p:nvPr>
            <p:ph type="title"/>
          </p:nvPr>
        </p:nvSpPr>
        <p:spPr>
          <a:xfrm>
            <a:off x="1219200" y="1066800"/>
            <a:ext cx="6354761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Testing</a:t>
            </a:r>
          </a:p>
        </p:txBody>
      </p:sp>
      <p:sp>
        <p:nvSpPr>
          <p:cNvPr id="1164" name="Shape 1164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only in situations in which the reliability of software is absolutely critical (e.g., human-rated systems)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 software engineering teams develop independent versions of an application using the same specification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Each version can be tested with the same test data to ensure that all provide identical output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all versions are executed in parallel with real-time comparison of results to ensure consistency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170" name="Shape 117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171" name="Shape 1171"/>
          <p:cNvSpPr txBox="1"/>
          <p:nvPr/>
        </p:nvSpPr>
        <p:spPr>
          <a:xfrm>
            <a:off x="2286000" y="3200400"/>
            <a:ext cx="6129336" cy="3006724"/>
          </a:xfrm>
          <a:prstGeom prst="rect">
            <a:avLst/>
          </a:prstGeom>
          <a:solidFill>
            <a:srgbClr val="96E3F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Shape 1172"/>
          <p:cNvSpPr txBox="1"/>
          <p:nvPr>
            <p:ph type="title"/>
          </p:nvPr>
        </p:nvSpPr>
        <p:spPr>
          <a:xfrm>
            <a:off x="1219200" y="1066800"/>
            <a:ext cx="694054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Orthogonal Array Testing</a:t>
            </a:r>
          </a:p>
        </p:txBody>
      </p:sp>
      <p:sp>
        <p:nvSpPr>
          <p:cNvPr id="1173" name="Shape 1173"/>
          <p:cNvSpPr txBox="1"/>
          <p:nvPr>
            <p:ph idx="1" type="body"/>
          </p:nvPr>
        </p:nvSpPr>
        <p:spPr>
          <a:xfrm>
            <a:off x="1828800" y="1905000"/>
            <a:ext cx="6781800" cy="1347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when the number of input parameters is small and the values that each of the parameters may take are clearly bounded</a:t>
            </a:r>
          </a:p>
        </p:txBody>
      </p:sp>
      <p:pic>
        <p:nvPicPr>
          <p:cNvPr id="1174" name="Shape 1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511" y="3478212"/>
            <a:ext cx="4800600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180" name="Shape 118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181" name="Shape 1181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Model-Based Testing</a:t>
            </a:r>
          </a:p>
        </p:txBody>
      </p:sp>
      <p:sp>
        <p:nvSpPr>
          <p:cNvPr id="1182" name="Shape 1182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Analyze an existing behavioral model for the software or create one.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Recall that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behavioral model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indicates how software will respond to external events or stimuli.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Traverse the behavioral model and specify the inputs that will force the software to make the transition from state to state.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inputs will trigger events that will cause the transition to occur.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Review the behavioral model and note the expected outputs as the software makes the transition from state to state.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Execute the test cases.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Compare actual and expected results and take corrective action as required.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and External Views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Any engineered product (and most other things) can be tested in one of two ways: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Knowing the specified function that a product has been designed to perform, tests can be conducted that demonstrate each function is fully operational while at the same time searching for errors in each function;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Knowing the internal workings of a product, tests can be conducted to ensure that "all gears mesh," that is, internal operations are performed according to specifications and all internal components have been adequately exercised.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189" name="Shape 1189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Testing Patterns</a:t>
            </a:r>
          </a:p>
        </p:txBody>
      </p:sp>
      <p:sp>
        <p:nvSpPr>
          <p:cNvPr id="1190" name="Shape 1190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Testing patterns are described in much the same way as design patterns (Chapter 12).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Example: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attrocento"/>
              <a:buChar char="•"/>
            </a:pPr>
            <a:r>
              <a:rPr b="0" i="1" lang="en-US" sz="18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Pattern name: 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ScenarioTesting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attrocento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Abstract: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Once unit and integration tests have been conducted, there is a need to determine whether the software will perform in a manner that satisfies users.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ScenarioTesting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pattern describes a technique for exercising the software from the user’s point of view. A failure at this level indicates that the software has failed to meet a user visible requirement. [Kan01]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1219200" y="1066800"/>
            <a:ext cx="416401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rIns="63500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Case Design</a:t>
            </a:r>
          </a:p>
        </p:txBody>
      </p:sp>
      <p:sp>
        <p:nvSpPr>
          <p:cNvPr id="247" name="Shape 247"/>
          <p:cNvSpPr/>
          <p:nvPr/>
        </p:nvSpPr>
        <p:spPr>
          <a:xfrm>
            <a:off x="5486400" y="2362200"/>
            <a:ext cx="1347787" cy="1258887"/>
          </a:xfrm>
          <a:custGeom>
            <a:pathLst>
              <a:path extrusionOk="0" h="704" w="848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  <a:lnTo>
                  <a:pt x="0" y="584"/>
                </a:lnTo>
              </a:path>
            </a:pathLst>
          </a:custGeom>
          <a:solidFill>
            <a:schemeClr val="hlink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486400" y="2362200"/>
            <a:ext cx="1347787" cy="1258887"/>
          </a:xfrm>
          <a:custGeom>
            <a:pathLst>
              <a:path extrusionOk="0" h="704" w="848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143500" y="1476375"/>
            <a:ext cx="852486" cy="2201862"/>
          </a:xfrm>
          <a:custGeom>
            <a:pathLst>
              <a:path extrusionOk="0" h="1232" w="536">
                <a:moveTo>
                  <a:pt x="536" y="0"/>
                </a:moveTo>
                <a:lnTo>
                  <a:pt x="536" y="840"/>
                </a:lnTo>
                <a:lnTo>
                  <a:pt x="0" y="123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5994400" y="2990850"/>
            <a:ext cx="1244599" cy="200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1" name="Shape 251"/>
          <p:cNvSpPr/>
          <p:nvPr/>
        </p:nvSpPr>
        <p:spPr>
          <a:xfrm>
            <a:off x="6426200" y="3419475"/>
            <a:ext cx="495299" cy="1143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6413500" y="3405187"/>
            <a:ext cx="520700" cy="142875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426200" y="3576637"/>
            <a:ext cx="103186" cy="230187"/>
          </a:xfrm>
          <a:custGeom>
            <a:pathLst>
              <a:path extrusionOk="0" h="128" w="64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6413500" y="3562350"/>
            <a:ext cx="103186" cy="230187"/>
          </a:xfrm>
          <a:custGeom>
            <a:pathLst>
              <a:path extrusionOk="0" h="128" w="64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692900" y="3605212"/>
            <a:ext cx="65086" cy="230187"/>
          </a:xfrm>
          <a:custGeom>
            <a:pathLst>
              <a:path extrusionOk="0" h="128" w="40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680200" y="3590925"/>
            <a:ext cx="65086" cy="230187"/>
          </a:xfrm>
          <a:custGeom>
            <a:pathLst>
              <a:path extrusionOk="0" h="128" w="40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896100" y="3533775"/>
            <a:ext cx="65086" cy="230187"/>
          </a:xfrm>
          <a:custGeom>
            <a:pathLst>
              <a:path extrusionOk="0" h="128" w="40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883400" y="3519487"/>
            <a:ext cx="65086" cy="230187"/>
          </a:xfrm>
          <a:custGeom>
            <a:pathLst>
              <a:path extrusionOk="0" h="128" w="40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6807200" y="3548062"/>
            <a:ext cx="0" cy="10001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0" name="Shape 260"/>
          <p:cNvSpPr/>
          <p:nvPr/>
        </p:nvSpPr>
        <p:spPr>
          <a:xfrm>
            <a:off x="6362700" y="3548062"/>
            <a:ext cx="103186" cy="173036"/>
          </a:xfrm>
          <a:custGeom>
            <a:pathLst>
              <a:path extrusionOk="0" h="96" w="64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350000" y="3533775"/>
            <a:ext cx="103186" cy="173036"/>
          </a:xfrm>
          <a:custGeom>
            <a:pathLst>
              <a:path extrusionOk="0" h="96" w="64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Shape 262"/>
          <p:cNvCxnSpPr/>
          <p:nvPr/>
        </p:nvCxnSpPr>
        <p:spPr>
          <a:xfrm>
            <a:off x="6350000" y="3676650"/>
            <a:ext cx="0" cy="142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3" name="Shape 263"/>
          <p:cNvSpPr/>
          <p:nvPr/>
        </p:nvSpPr>
        <p:spPr>
          <a:xfrm>
            <a:off x="6591300" y="3605212"/>
            <a:ext cx="39686" cy="144462"/>
          </a:xfrm>
          <a:custGeom>
            <a:pathLst>
              <a:path extrusionOk="0" h="80" w="24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578600" y="3590925"/>
            <a:ext cx="39686" cy="144462"/>
          </a:xfrm>
          <a:custGeom>
            <a:pathLst>
              <a:path extrusionOk="0" h="80" w="24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324600" y="3305175"/>
            <a:ext cx="101599" cy="128587"/>
          </a:xfrm>
          <a:prstGeom prst="ellipse">
            <a:avLst/>
          </a:prstGeom>
          <a:solidFill>
            <a:srgbClr val="51DC00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311900" y="3290887"/>
            <a:ext cx="127000" cy="157162"/>
          </a:xfrm>
          <a:prstGeom prst="ellipse">
            <a:avLst/>
          </a:prstGeom>
          <a:noFill/>
          <a:ln cap="flat" cmpd="sng" w="254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108700" y="3033711"/>
            <a:ext cx="242887" cy="258762"/>
          </a:xfrm>
          <a:custGeom>
            <a:pathLst>
              <a:path extrusionOk="0" h="144" w="152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6108700" y="3033711"/>
            <a:ext cx="242887" cy="258762"/>
          </a:xfrm>
          <a:custGeom>
            <a:pathLst>
              <a:path extrusionOk="0" h="144" w="152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051550" y="2984500"/>
            <a:ext cx="50799" cy="71436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248400" y="2919411"/>
            <a:ext cx="166686" cy="373061"/>
          </a:xfrm>
          <a:custGeom>
            <a:pathLst>
              <a:path extrusionOk="0" h="208" w="104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248400" y="2919411"/>
            <a:ext cx="166686" cy="373061"/>
          </a:xfrm>
          <a:custGeom>
            <a:pathLst>
              <a:path extrusionOk="0" h="208" w="104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191250" y="2870200"/>
            <a:ext cx="88900" cy="71436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865311" y="1931986"/>
            <a:ext cx="3375025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"Bugs lurk in corners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865311" y="2289175"/>
            <a:ext cx="289083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congregate at 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65311" y="2646361"/>
            <a:ext cx="230663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boundaries ..."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855911" y="3160711"/>
            <a:ext cx="1958974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Boris Beizer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662111" y="4103687"/>
            <a:ext cx="1908174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662111" y="4460875"/>
            <a:ext cx="1809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1662111" y="4818062"/>
            <a:ext cx="1620836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662111" y="5175250"/>
            <a:ext cx="1809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662111" y="5532437"/>
            <a:ext cx="2179637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859212" y="4103687"/>
            <a:ext cx="27051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uncover errors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3859212" y="4460875"/>
            <a:ext cx="1809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859212" y="4818062"/>
            <a:ext cx="33147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complete manner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3859212" y="5175250"/>
            <a:ext cx="1809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3859212" y="5532437"/>
            <a:ext cx="5057775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 minimum of effort and time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1219200" y="838200"/>
            <a:ext cx="6243636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Exhaustive Testing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3359150" y="3943350"/>
            <a:ext cx="0" cy="200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95" name="Shape 295"/>
          <p:cNvGrpSpPr/>
          <p:nvPr/>
        </p:nvGrpSpPr>
        <p:grpSpPr>
          <a:xfrm>
            <a:off x="5029200" y="1371599"/>
            <a:ext cx="65086" cy="201611"/>
            <a:chOff x="4457700" y="1016000"/>
            <a:chExt cx="65086" cy="179387"/>
          </a:xfrm>
        </p:grpSpPr>
        <p:sp>
          <p:nvSpPr>
            <p:cNvPr id="296" name="Shape 296"/>
            <p:cNvSpPr/>
            <p:nvPr/>
          </p:nvSpPr>
          <p:spPr>
            <a:xfrm>
              <a:off x="4457700" y="1054100"/>
              <a:ext cx="65086" cy="141287"/>
            </a:xfrm>
            <a:custGeom>
              <a:pathLst>
                <a:path extrusionOk="0" h="88" w="40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cap="rnd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4502150" y="1016000"/>
              <a:ext cx="0" cy="2539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298" name="Shape 298"/>
          <p:cNvCxnSpPr/>
          <p:nvPr/>
        </p:nvCxnSpPr>
        <p:spPr>
          <a:xfrm>
            <a:off x="5073650" y="1343025"/>
            <a:ext cx="0" cy="10001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9" name="Shape 299"/>
          <p:cNvSpPr txBox="1"/>
          <p:nvPr/>
        </p:nvSpPr>
        <p:spPr>
          <a:xfrm>
            <a:off x="4800600" y="1600200"/>
            <a:ext cx="546099" cy="25717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Shape 300"/>
          <p:cNvGrpSpPr/>
          <p:nvPr/>
        </p:nvGrpSpPr>
        <p:grpSpPr>
          <a:xfrm>
            <a:off x="5359400" y="1671636"/>
            <a:ext cx="1523999" cy="73024"/>
            <a:chOff x="4787900" y="1282700"/>
            <a:chExt cx="1523999" cy="65086"/>
          </a:xfrm>
        </p:grpSpPr>
        <p:sp>
          <p:nvSpPr>
            <p:cNvPr id="301" name="Shape 301"/>
            <p:cNvSpPr/>
            <p:nvPr/>
          </p:nvSpPr>
          <p:spPr>
            <a:xfrm>
              <a:off x="4787900" y="1282700"/>
              <a:ext cx="141287" cy="65086"/>
            </a:xfrm>
            <a:custGeom>
              <a:pathLst>
                <a:path extrusionOk="0" h="40" w="88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cap="rnd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2" name="Shape 302"/>
            <p:cNvCxnSpPr/>
            <p:nvPr/>
          </p:nvCxnSpPr>
          <p:spPr>
            <a:xfrm>
              <a:off x="4953000" y="1327150"/>
              <a:ext cx="135889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303" name="Shape 303"/>
          <p:cNvCxnSpPr/>
          <p:nvPr/>
        </p:nvCxnSpPr>
        <p:spPr>
          <a:xfrm>
            <a:off x="5073650" y="1885950"/>
            <a:ext cx="0" cy="1714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4" name="Shape 304"/>
          <p:cNvSpPr/>
          <p:nvPr/>
        </p:nvSpPr>
        <p:spPr>
          <a:xfrm>
            <a:off x="4902200" y="2071686"/>
            <a:ext cx="344486" cy="187325"/>
          </a:xfrm>
          <a:custGeom>
            <a:pathLst>
              <a:path extrusionOk="0" h="104" w="216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902200" y="2071686"/>
            <a:ext cx="344486" cy="187325"/>
          </a:xfrm>
          <a:custGeom>
            <a:pathLst>
              <a:path extrusionOk="0" h="104" w="216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>
            <a:off x="4191000" y="2265361"/>
            <a:ext cx="6730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4013200" y="2457450"/>
            <a:ext cx="344486" cy="187325"/>
          </a:xfrm>
          <a:custGeom>
            <a:pathLst>
              <a:path extrusionOk="0" h="104" w="216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013200" y="2457450"/>
            <a:ext cx="344486" cy="187325"/>
          </a:xfrm>
          <a:custGeom>
            <a:pathLst>
              <a:path extrusionOk="0" h="104" w="216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Shape 309"/>
          <p:cNvCxnSpPr/>
          <p:nvPr/>
        </p:nvCxnSpPr>
        <p:spPr>
          <a:xfrm rot="10800000">
            <a:off x="3416299" y="2651125"/>
            <a:ext cx="596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5257800" y="2265361"/>
            <a:ext cx="1003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 rot="10800000">
            <a:off x="4184650" y="2257425"/>
            <a:ext cx="0" cy="200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2" name="Shape 312"/>
          <p:cNvSpPr txBox="1"/>
          <p:nvPr/>
        </p:nvSpPr>
        <p:spPr>
          <a:xfrm>
            <a:off x="5994400" y="2571750"/>
            <a:ext cx="546099" cy="25717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Shape 313"/>
          <p:cNvCxnSpPr/>
          <p:nvPr/>
        </p:nvCxnSpPr>
        <p:spPr>
          <a:xfrm rot="10800000">
            <a:off x="6280150" y="2257424"/>
            <a:ext cx="0" cy="3000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3422650" y="2657475"/>
            <a:ext cx="0" cy="200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5" name="Shape 315"/>
          <p:cNvSpPr/>
          <p:nvPr/>
        </p:nvSpPr>
        <p:spPr>
          <a:xfrm>
            <a:off x="3238500" y="2871786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238500" y="2871786"/>
            <a:ext cx="522286" cy="201612"/>
          </a:xfrm>
          <a:custGeom>
            <a:pathLst>
              <a:path extrusionOk="0" h="112" w="328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984500" y="3071811"/>
            <a:ext cx="230187" cy="315911"/>
          </a:xfrm>
          <a:custGeom>
            <a:pathLst>
              <a:path extrusionOk="0" h="176" w="144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Shape 318"/>
          <p:cNvCxnSpPr/>
          <p:nvPr/>
        </p:nvCxnSpPr>
        <p:spPr>
          <a:xfrm>
            <a:off x="3765550" y="3086100"/>
            <a:ext cx="0" cy="285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9" name="Shape 319"/>
          <p:cNvSpPr txBox="1"/>
          <p:nvPr/>
        </p:nvSpPr>
        <p:spPr>
          <a:xfrm>
            <a:off x="3479800" y="3429000"/>
            <a:ext cx="546099" cy="27146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2717800" y="3429000"/>
            <a:ext cx="533399" cy="27146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Shape 321"/>
          <p:cNvCxnSpPr/>
          <p:nvPr/>
        </p:nvCxnSpPr>
        <p:spPr>
          <a:xfrm>
            <a:off x="2990850" y="3729037"/>
            <a:ext cx="0" cy="1857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2" name="Shape 322"/>
          <p:cNvCxnSpPr/>
          <p:nvPr/>
        </p:nvCxnSpPr>
        <p:spPr>
          <a:xfrm>
            <a:off x="3765550" y="3729037"/>
            <a:ext cx="0" cy="1857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3" name="Shape 323"/>
          <p:cNvCxnSpPr/>
          <p:nvPr/>
        </p:nvCxnSpPr>
        <p:spPr>
          <a:xfrm>
            <a:off x="2997200" y="3937000"/>
            <a:ext cx="7492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4" name="Shape 324"/>
          <p:cNvCxnSpPr/>
          <p:nvPr/>
        </p:nvCxnSpPr>
        <p:spPr>
          <a:xfrm>
            <a:off x="4368800" y="2651125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5" name="Shape 325"/>
          <p:cNvSpPr/>
          <p:nvPr/>
        </p:nvSpPr>
        <p:spPr>
          <a:xfrm>
            <a:off x="4787900" y="2871786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787900" y="2871786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4521200" y="3071811"/>
            <a:ext cx="230187" cy="315911"/>
          </a:xfrm>
          <a:custGeom>
            <a:pathLst>
              <a:path extrusionOk="0" h="176" w="144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5302250" y="3086100"/>
            <a:ext cx="0" cy="285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9" name="Shape 329"/>
          <p:cNvSpPr txBox="1"/>
          <p:nvPr/>
        </p:nvSpPr>
        <p:spPr>
          <a:xfrm>
            <a:off x="5029200" y="3429000"/>
            <a:ext cx="546099" cy="27146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254500" y="3429000"/>
            <a:ext cx="546099" cy="27146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4527550" y="3729037"/>
            <a:ext cx="0" cy="1857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2" name="Shape 332"/>
          <p:cNvCxnSpPr/>
          <p:nvPr/>
        </p:nvCxnSpPr>
        <p:spPr>
          <a:xfrm>
            <a:off x="5302250" y="3729037"/>
            <a:ext cx="0" cy="1857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4940300" y="3937000"/>
            <a:ext cx="3428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4" name="Shape 334"/>
          <p:cNvCxnSpPr/>
          <p:nvPr/>
        </p:nvCxnSpPr>
        <p:spPr>
          <a:xfrm>
            <a:off x="4959350" y="2657475"/>
            <a:ext cx="0" cy="200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4533900" y="393700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6" name="Shape 336"/>
          <p:cNvSpPr/>
          <p:nvPr/>
        </p:nvSpPr>
        <p:spPr>
          <a:xfrm>
            <a:off x="4876800" y="3914775"/>
            <a:ext cx="38099" cy="42861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340100" y="3914775"/>
            <a:ext cx="25399" cy="42861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Shape 338"/>
          <p:cNvCxnSpPr/>
          <p:nvPr/>
        </p:nvCxnSpPr>
        <p:spPr>
          <a:xfrm>
            <a:off x="4908550" y="3943350"/>
            <a:ext cx="0" cy="200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9" name="Shape 339"/>
          <p:cNvCxnSpPr/>
          <p:nvPr/>
        </p:nvCxnSpPr>
        <p:spPr>
          <a:xfrm rot="10800000">
            <a:off x="4241800" y="4165600"/>
            <a:ext cx="6222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0" name="Shape 340"/>
          <p:cNvCxnSpPr/>
          <p:nvPr/>
        </p:nvCxnSpPr>
        <p:spPr>
          <a:xfrm>
            <a:off x="3365500" y="4165600"/>
            <a:ext cx="8381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1" name="Shape 341"/>
          <p:cNvSpPr/>
          <p:nvPr/>
        </p:nvSpPr>
        <p:spPr>
          <a:xfrm>
            <a:off x="4191000" y="4143375"/>
            <a:ext cx="38099" cy="28575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4216400" y="4186237"/>
            <a:ext cx="534986" cy="230187"/>
          </a:xfrm>
          <a:custGeom>
            <a:pathLst>
              <a:path extrusionOk="0" h="128" w="336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737100" y="4400550"/>
            <a:ext cx="38099" cy="28575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Shape 344"/>
          <p:cNvCxnSpPr/>
          <p:nvPr/>
        </p:nvCxnSpPr>
        <p:spPr>
          <a:xfrm>
            <a:off x="6280150" y="2857500"/>
            <a:ext cx="0" cy="15430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5" name="Shape 345"/>
          <p:cNvCxnSpPr/>
          <p:nvPr/>
        </p:nvCxnSpPr>
        <p:spPr>
          <a:xfrm>
            <a:off x="4800600" y="4422775"/>
            <a:ext cx="1460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6" name="Shape 346"/>
          <p:cNvSpPr/>
          <p:nvPr/>
        </p:nvSpPr>
        <p:spPr>
          <a:xfrm>
            <a:off x="4584700" y="4672012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584700" y="4672012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Shape 348"/>
          <p:cNvCxnSpPr/>
          <p:nvPr/>
        </p:nvCxnSpPr>
        <p:spPr>
          <a:xfrm rot="10800000">
            <a:off x="4756150" y="4414837"/>
            <a:ext cx="0" cy="257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9" name="Shape 349"/>
          <p:cNvSpPr/>
          <p:nvPr/>
        </p:nvSpPr>
        <p:spPr>
          <a:xfrm>
            <a:off x="4927600" y="1714500"/>
            <a:ext cx="1970086" cy="3159125"/>
          </a:xfrm>
          <a:custGeom>
            <a:pathLst>
              <a:path extrusionOk="0" h="1768" w="1240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Shape 350"/>
          <p:cNvGrpSpPr/>
          <p:nvPr/>
        </p:nvGrpSpPr>
        <p:grpSpPr>
          <a:xfrm>
            <a:off x="4711700" y="5072061"/>
            <a:ext cx="65086" cy="230187"/>
            <a:chOff x="4140200" y="4305300"/>
            <a:chExt cx="65086" cy="204787"/>
          </a:xfrm>
        </p:grpSpPr>
        <p:sp>
          <p:nvSpPr>
            <p:cNvPr id="351" name="Shape 351"/>
            <p:cNvSpPr/>
            <p:nvPr/>
          </p:nvSpPr>
          <p:spPr>
            <a:xfrm>
              <a:off x="4140200" y="4368800"/>
              <a:ext cx="65086" cy="141287"/>
            </a:xfrm>
            <a:custGeom>
              <a:pathLst>
                <a:path extrusionOk="0" h="88" w="40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cap="rnd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Shape 352"/>
            <p:cNvCxnSpPr/>
            <p:nvPr/>
          </p:nvCxnSpPr>
          <p:spPr>
            <a:xfrm>
              <a:off x="4184650" y="4305300"/>
              <a:ext cx="0" cy="5079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353" name="Shape 353"/>
          <p:cNvCxnSpPr/>
          <p:nvPr/>
        </p:nvCxnSpPr>
        <p:spPr>
          <a:xfrm rot="10800000">
            <a:off x="4756150" y="5057775"/>
            <a:ext cx="0" cy="128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4" name="Shape 354"/>
          <p:cNvSpPr txBox="1"/>
          <p:nvPr/>
        </p:nvSpPr>
        <p:spPr>
          <a:xfrm>
            <a:off x="6950075" y="3538537"/>
            <a:ext cx="1258887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 &lt; 20 X</a:t>
            </a:r>
          </a:p>
        </p:txBody>
      </p:sp>
      <p:sp>
        <p:nvSpPr>
          <p:cNvPr id="355" name="Shape 355"/>
          <p:cNvSpPr/>
          <p:nvPr/>
        </p:nvSpPr>
        <p:spPr>
          <a:xfrm>
            <a:off x="4902200" y="2257425"/>
            <a:ext cx="344486" cy="201612"/>
          </a:xfrm>
          <a:custGeom>
            <a:pathLst>
              <a:path extrusionOk="0" h="112" w="216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4902200" y="2257425"/>
            <a:ext cx="344486" cy="201612"/>
          </a:xfrm>
          <a:custGeom>
            <a:pathLst>
              <a:path extrusionOk="0" h="112" w="216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013200" y="2643186"/>
            <a:ext cx="344486" cy="201612"/>
          </a:xfrm>
          <a:custGeom>
            <a:pathLst>
              <a:path extrusionOk="0" h="112" w="216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013200" y="2643186"/>
            <a:ext cx="344486" cy="201612"/>
          </a:xfrm>
          <a:custGeom>
            <a:pathLst>
              <a:path extrusionOk="0" h="112" w="216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238500" y="3071811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238500" y="3071811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787900" y="3071811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4787900" y="3071811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584700" y="4872037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4584700" y="4872037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Shape 365"/>
          <p:cNvCxnSpPr/>
          <p:nvPr/>
        </p:nvCxnSpPr>
        <p:spPr>
          <a:xfrm>
            <a:off x="5143500" y="3079750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6" name="Shape 366"/>
          <p:cNvSpPr txBox="1"/>
          <p:nvPr/>
        </p:nvSpPr>
        <p:spPr>
          <a:xfrm>
            <a:off x="2360611" y="5575300"/>
            <a:ext cx="5351461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10   possible paths! If we execute 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2360611" y="5832475"/>
            <a:ext cx="5414961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per millisecond, it would take 3,170 years 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2360611" y="6089650"/>
            <a:ext cx="22002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this program!!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656012" y="5470525"/>
            <a:ext cx="379412" cy="30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</a:p>
        </p:txBody>
      </p:sp>
      <p:sp>
        <p:nvSpPr>
          <p:cNvPr id="370" name="Shape 370"/>
          <p:cNvSpPr/>
          <p:nvPr/>
        </p:nvSpPr>
        <p:spPr>
          <a:xfrm>
            <a:off x="4851400" y="2028825"/>
            <a:ext cx="419099" cy="428625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962400" y="2428875"/>
            <a:ext cx="419099" cy="428625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187700" y="2843211"/>
            <a:ext cx="419099" cy="428625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737100" y="2843211"/>
            <a:ext cx="419099" cy="428625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521200" y="4643437"/>
            <a:ext cx="419099" cy="428625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1697036" y="1201737"/>
            <a:ext cx="5794375" cy="166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Selective Testing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3130550" y="4643437"/>
            <a:ext cx="0" cy="171449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4854575" y="1954211"/>
            <a:ext cx="0" cy="261936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 txBox="1"/>
          <p:nvPr/>
        </p:nvSpPr>
        <p:spPr>
          <a:xfrm>
            <a:off x="4572000" y="2286000"/>
            <a:ext cx="546099" cy="257175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Shape 385"/>
          <p:cNvGrpSpPr/>
          <p:nvPr/>
        </p:nvGrpSpPr>
        <p:grpSpPr>
          <a:xfrm>
            <a:off x="5130800" y="2357436"/>
            <a:ext cx="1523999" cy="73024"/>
            <a:chOff x="4724400" y="1828800"/>
            <a:chExt cx="1523999" cy="65086"/>
          </a:xfrm>
        </p:grpSpPr>
        <p:sp>
          <p:nvSpPr>
            <p:cNvPr id="386" name="Shape 386"/>
            <p:cNvSpPr/>
            <p:nvPr/>
          </p:nvSpPr>
          <p:spPr>
            <a:xfrm>
              <a:off x="4724400" y="1828800"/>
              <a:ext cx="141287" cy="65086"/>
            </a:xfrm>
            <a:custGeom>
              <a:pathLst>
                <a:path extrusionOk="0" h="40" w="88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cap="rnd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Shape 387"/>
            <p:cNvCxnSpPr/>
            <p:nvPr/>
          </p:nvCxnSpPr>
          <p:spPr>
            <a:xfrm>
              <a:off x="4889500" y="1873250"/>
              <a:ext cx="135889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388" name="Shape 388"/>
          <p:cNvCxnSpPr/>
          <p:nvPr/>
        </p:nvCxnSpPr>
        <p:spPr>
          <a:xfrm>
            <a:off x="4845050" y="2586036"/>
            <a:ext cx="0" cy="142875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9" name="Shape 389"/>
          <p:cNvSpPr/>
          <p:nvPr/>
        </p:nvSpPr>
        <p:spPr>
          <a:xfrm>
            <a:off x="4673600" y="2757486"/>
            <a:ext cx="344486" cy="187325"/>
          </a:xfrm>
          <a:custGeom>
            <a:pathLst>
              <a:path extrusionOk="0" h="104" w="216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673600" y="2757486"/>
            <a:ext cx="344486" cy="187325"/>
          </a:xfrm>
          <a:custGeom>
            <a:pathLst>
              <a:path extrusionOk="0" h="104" w="216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Shape 391"/>
          <p:cNvCxnSpPr/>
          <p:nvPr/>
        </p:nvCxnSpPr>
        <p:spPr>
          <a:xfrm rot="10800000">
            <a:off x="3962400" y="2951161"/>
            <a:ext cx="673099" cy="0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2" name="Shape 392"/>
          <p:cNvSpPr/>
          <p:nvPr/>
        </p:nvSpPr>
        <p:spPr>
          <a:xfrm>
            <a:off x="3784600" y="3143250"/>
            <a:ext cx="344486" cy="187325"/>
          </a:xfrm>
          <a:custGeom>
            <a:pathLst>
              <a:path extrusionOk="0" h="104" w="216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784600" y="3143250"/>
            <a:ext cx="344486" cy="187325"/>
          </a:xfrm>
          <a:custGeom>
            <a:pathLst>
              <a:path extrusionOk="0" h="104" w="216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Shape 394"/>
          <p:cNvCxnSpPr/>
          <p:nvPr/>
        </p:nvCxnSpPr>
        <p:spPr>
          <a:xfrm rot="10800000">
            <a:off x="3187699" y="3336925"/>
            <a:ext cx="596900" cy="0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5" name="Shape 395"/>
          <p:cNvCxnSpPr/>
          <p:nvPr/>
        </p:nvCxnSpPr>
        <p:spPr>
          <a:xfrm>
            <a:off x="5029200" y="2951161"/>
            <a:ext cx="1003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6" name="Shape 396"/>
          <p:cNvCxnSpPr/>
          <p:nvPr/>
        </p:nvCxnSpPr>
        <p:spPr>
          <a:xfrm rot="10800000">
            <a:off x="3956050" y="2943225"/>
            <a:ext cx="0" cy="200024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7" name="Shape 397"/>
          <p:cNvSpPr txBox="1"/>
          <p:nvPr/>
        </p:nvSpPr>
        <p:spPr>
          <a:xfrm>
            <a:off x="5765800" y="3257550"/>
            <a:ext cx="546099" cy="257175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6051550" y="2943224"/>
            <a:ext cx="0" cy="3000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9" name="Shape 399"/>
          <p:cNvCxnSpPr/>
          <p:nvPr/>
        </p:nvCxnSpPr>
        <p:spPr>
          <a:xfrm>
            <a:off x="3194050" y="3357562"/>
            <a:ext cx="0" cy="171449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0" name="Shape 400"/>
          <p:cNvSpPr/>
          <p:nvPr/>
        </p:nvSpPr>
        <p:spPr>
          <a:xfrm>
            <a:off x="3009900" y="3557587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3009900" y="3557587"/>
            <a:ext cx="522286" cy="201612"/>
          </a:xfrm>
          <a:custGeom>
            <a:pathLst>
              <a:path extrusionOk="0" h="112" w="328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2755900" y="3757612"/>
            <a:ext cx="230187" cy="315911"/>
          </a:xfrm>
          <a:custGeom>
            <a:pathLst>
              <a:path extrusionOk="0" h="176" w="144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cap="rnd" cmpd="sng" w="508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Shape 403"/>
          <p:cNvCxnSpPr/>
          <p:nvPr/>
        </p:nvCxnSpPr>
        <p:spPr>
          <a:xfrm>
            <a:off x="3536950" y="3771900"/>
            <a:ext cx="0" cy="285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4" name="Shape 404"/>
          <p:cNvSpPr txBox="1"/>
          <p:nvPr/>
        </p:nvSpPr>
        <p:spPr>
          <a:xfrm>
            <a:off x="3251200" y="4114800"/>
            <a:ext cx="546099" cy="271461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2489200" y="4114800"/>
            <a:ext cx="533399" cy="271461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Shape 406"/>
          <p:cNvCxnSpPr/>
          <p:nvPr/>
        </p:nvCxnSpPr>
        <p:spPr>
          <a:xfrm>
            <a:off x="2762250" y="4414837"/>
            <a:ext cx="0" cy="185736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7" name="Shape 407"/>
          <p:cNvCxnSpPr/>
          <p:nvPr/>
        </p:nvCxnSpPr>
        <p:spPr>
          <a:xfrm>
            <a:off x="3536950" y="4414837"/>
            <a:ext cx="0" cy="1857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8" name="Shape 408"/>
          <p:cNvCxnSpPr/>
          <p:nvPr/>
        </p:nvCxnSpPr>
        <p:spPr>
          <a:xfrm>
            <a:off x="4140200" y="3336925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9" name="Shape 409"/>
          <p:cNvSpPr/>
          <p:nvPr/>
        </p:nvSpPr>
        <p:spPr>
          <a:xfrm>
            <a:off x="4559300" y="3557587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4559300" y="3557587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292600" y="3757612"/>
            <a:ext cx="230187" cy="315911"/>
          </a:xfrm>
          <a:custGeom>
            <a:pathLst>
              <a:path extrusionOk="0" h="176" w="144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Shape 412"/>
          <p:cNvCxnSpPr/>
          <p:nvPr/>
        </p:nvCxnSpPr>
        <p:spPr>
          <a:xfrm>
            <a:off x="5073650" y="3771900"/>
            <a:ext cx="0" cy="285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3" name="Shape 413"/>
          <p:cNvSpPr txBox="1"/>
          <p:nvPr/>
        </p:nvSpPr>
        <p:spPr>
          <a:xfrm>
            <a:off x="4800600" y="4114800"/>
            <a:ext cx="546099" cy="271461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4025900" y="4114800"/>
            <a:ext cx="546099" cy="271461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Shape 415"/>
          <p:cNvCxnSpPr/>
          <p:nvPr/>
        </p:nvCxnSpPr>
        <p:spPr>
          <a:xfrm>
            <a:off x="4298950" y="4414837"/>
            <a:ext cx="0" cy="1857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6" name="Shape 416"/>
          <p:cNvCxnSpPr/>
          <p:nvPr/>
        </p:nvCxnSpPr>
        <p:spPr>
          <a:xfrm>
            <a:off x="5073650" y="4414837"/>
            <a:ext cx="0" cy="1857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7" name="Shape 417"/>
          <p:cNvCxnSpPr/>
          <p:nvPr/>
        </p:nvCxnSpPr>
        <p:spPr>
          <a:xfrm>
            <a:off x="4711700" y="4622800"/>
            <a:ext cx="3428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8" name="Shape 418"/>
          <p:cNvCxnSpPr/>
          <p:nvPr/>
        </p:nvCxnSpPr>
        <p:spPr>
          <a:xfrm>
            <a:off x="4730750" y="3343275"/>
            <a:ext cx="0" cy="200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9" name="Shape 419"/>
          <p:cNvCxnSpPr/>
          <p:nvPr/>
        </p:nvCxnSpPr>
        <p:spPr>
          <a:xfrm>
            <a:off x="4305300" y="462280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0" name="Shape 420"/>
          <p:cNvSpPr/>
          <p:nvPr/>
        </p:nvSpPr>
        <p:spPr>
          <a:xfrm>
            <a:off x="4648200" y="4600575"/>
            <a:ext cx="38099" cy="42861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111500" y="4600575"/>
            <a:ext cx="25399" cy="42861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Shape 422"/>
          <p:cNvCxnSpPr/>
          <p:nvPr/>
        </p:nvCxnSpPr>
        <p:spPr>
          <a:xfrm>
            <a:off x="4679950" y="4629150"/>
            <a:ext cx="0" cy="200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3" name="Shape 423"/>
          <p:cNvCxnSpPr/>
          <p:nvPr/>
        </p:nvCxnSpPr>
        <p:spPr>
          <a:xfrm rot="10800000">
            <a:off x="4013200" y="4851400"/>
            <a:ext cx="6222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4" name="Shape 424"/>
          <p:cNvCxnSpPr/>
          <p:nvPr/>
        </p:nvCxnSpPr>
        <p:spPr>
          <a:xfrm>
            <a:off x="3149600" y="4851400"/>
            <a:ext cx="812799" cy="0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5" name="Shape 425"/>
          <p:cNvSpPr/>
          <p:nvPr/>
        </p:nvSpPr>
        <p:spPr>
          <a:xfrm>
            <a:off x="3962400" y="4829175"/>
            <a:ext cx="38099" cy="28575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3987800" y="4872037"/>
            <a:ext cx="534986" cy="230187"/>
          </a:xfrm>
          <a:custGeom>
            <a:pathLst>
              <a:path extrusionOk="0" h="128" w="336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cap="rnd" cmpd="sng" w="508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508500" y="5086350"/>
            <a:ext cx="38099" cy="28575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Shape 428"/>
          <p:cNvCxnSpPr/>
          <p:nvPr/>
        </p:nvCxnSpPr>
        <p:spPr>
          <a:xfrm>
            <a:off x="6051550" y="3543300"/>
            <a:ext cx="0" cy="15430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4572000" y="5108575"/>
            <a:ext cx="1460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0" name="Shape 430"/>
          <p:cNvSpPr/>
          <p:nvPr/>
        </p:nvSpPr>
        <p:spPr>
          <a:xfrm>
            <a:off x="4356100" y="5357812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4356100" y="5357812"/>
            <a:ext cx="344486" cy="201612"/>
          </a:xfrm>
          <a:custGeom>
            <a:pathLst>
              <a:path extrusionOk="0" h="112" w="216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Shape 432"/>
          <p:cNvCxnSpPr/>
          <p:nvPr/>
        </p:nvCxnSpPr>
        <p:spPr>
          <a:xfrm rot="10800000">
            <a:off x="4527550" y="5100637"/>
            <a:ext cx="0" cy="257175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3" name="Shape 433"/>
          <p:cNvSpPr/>
          <p:nvPr/>
        </p:nvSpPr>
        <p:spPr>
          <a:xfrm>
            <a:off x="4699000" y="2400300"/>
            <a:ext cx="1970086" cy="3159125"/>
          </a:xfrm>
          <a:custGeom>
            <a:pathLst>
              <a:path extrusionOk="0" h="1768" w="1240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Shape 434"/>
          <p:cNvGrpSpPr/>
          <p:nvPr/>
        </p:nvGrpSpPr>
        <p:grpSpPr>
          <a:xfrm>
            <a:off x="4483100" y="5757861"/>
            <a:ext cx="65086" cy="230187"/>
            <a:chOff x="4076700" y="4851400"/>
            <a:chExt cx="65086" cy="204787"/>
          </a:xfrm>
        </p:grpSpPr>
        <p:sp>
          <p:nvSpPr>
            <p:cNvPr id="435" name="Shape 435"/>
            <p:cNvSpPr/>
            <p:nvPr/>
          </p:nvSpPr>
          <p:spPr>
            <a:xfrm>
              <a:off x="4076700" y="4914900"/>
              <a:ext cx="65086" cy="141287"/>
            </a:xfrm>
            <a:custGeom>
              <a:pathLst>
                <a:path extrusionOk="0" h="88" w="40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cap="rnd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Shape 436"/>
            <p:cNvCxnSpPr/>
            <p:nvPr/>
          </p:nvCxnSpPr>
          <p:spPr>
            <a:xfrm>
              <a:off x="4121150" y="4851400"/>
              <a:ext cx="0" cy="5079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437" name="Shape 437"/>
          <p:cNvCxnSpPr/>
          <p:nvPr/>
        </p:nvCxnSpPr>
        <p:spPr>
          <a:xfrm rot="10800000">
            <a:off x="4527550" y="5743575"/>
            <a:ext cx="0" cy="128587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8" name="Shape 438"/>
          <p:cNvSpPr txBox="1"/>
          <p:nvPr/>
        </p:nvSpPr>
        <p:spPr>
          <a:xfrm>
            <a:off x="6710361" y="4160837"/>
            <a:ext cx="1258887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 &lt; 20 X</a:t>
            </a:r>
          </a:p>
        </p:txBody>
      </p:sp>
      <p:sp>
        <p:nvSpPr>
          <p:cNvPr id="439" name="Shape 439"/>
          <p:cNvSpPr/>
          <p:nvPr/>
        </p:nvSpPr>
        <p:spPr>
          <a:xfrm>
            <a:off x="4673600" y="2943225"/>
            <a:ext cx="344486" cy="201612"/>
          </a:xfrm>
          <a:custGeom>
            <a:pathLst>
              <a:path extrusionOk="0" h="112" w="216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4673600" y="2943225"/>
            <a:ext cx="344486" cy="201612"/>
          </a:xfrm>
          <a:custGeom>
            <a:pathLst>
              <a:path extrusionOk="0" h="112" w="216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3784600" y="3328987"/>
            <a:ext cx="344486" cy="201612"/>
          </a:xfrm>
          <a:custGeom>
            <a:pathLst>
              <a:path extrusionOk="0" h="112" w="216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3784600" y="3328987"/>
            <a:ext cx="344486" cy="201612"/>
          </a:xfrm>
          <a:custGeom>
            <a:pathLst>
              <a:path extrusionOk="0" h="112" w="216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3009900" y="3757612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3009900" y="3757612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559300" y="3757612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4559300" y="3757612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4356100" y="5557837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4356100" y="5557837"/>
            <a:ext cx="344486" cy="187325"/>
          </a:xfrm>
          <a:custGeom>
            <a:pathLst>
              <a:path extrusionOk="0" h="104" w="216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Shape 449"/>
          <p:cNvCxnSpPr/>
          <p:nvPr/>
        </p:nvCxnSpPr>
        <p:spPr>
          <a:xfrm>
            <a:off x="4914900" y="3765550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0" name="Shape 450"/>
          <p:cNvSpPr/>
          <p:nvPr/>
        </p:nvSpPr>
        <p:spPr>
          <a:xfrm>
            <a:off x="4622800" y="2714625"/>
            <a:ext cx="419099" cy="428625"/>
          </a:xfrm>
          <a:prstGeom prst="diamond">
            <a:avLst/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733800" y="3114675"/>
            <a:ext cx="419099" cy="428625"/>
          </a:xfrm>
          <a:prstGeom prst="diamond">
            <a:avLst/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959100" y="3529012"/>
            <a:ext cx="419099" cy="428625"/>
          </a:xfrm>
          <a:prstGeom prst="diamond">
            <a:avLst/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508500" y="3529012"/>
            <a:ext cx="419099" cy="428625"/>
          </a:xfrm>
          <a:prstGeom prst="diamond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4292600" y="5329237"/>
            <a:ext cx="419099" cy="428625"/>
          </a:xfrm>
          <a:prstGeom prst="diamond">
            <a:avLst/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Shape 455"/>
          <p:cNvCxnSpPr/>
          <p:nvPr/>
        </p:nvCxnSpPr>
        <p:spPr>
          <a:xfrm>
            <a:off x="2781300" y="4629150"/>
            <a:ext cx="304799" cy="0"/>
          </a:xfrm>
          <a:prstGeom prst="straightConnector1">
            <a:avLst/>
          </a:prstGeom>
          <a:noFill/>
          <a:ln cap="flat" cmpd="sng" w="508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6" name="Shape 456"/>
          <p:cNvCxnSpPr/>
          <p:nvPr/>
        </p:nvCxnSpPr>
        <p:spPr>
          <a:xfrm>
            <a:off x="3175000" y="4629150"/>
            <a:ext cx="330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7" name="Shape 457"/>
          <p:cNvSpPr txBox="1"/>
          <p:nvPr/>
        </p:nvSpPr>
        <p:spPr>
          <a:xfrm>
            <a:off x="1930400" y="2281236"/>
            <a:ext cx="18319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Selected path</a:t>
            </a:r>
          </a:p>
        </p:txBody>
      </p:sp>
      <p:cxnSp>
        <p:nvCxnSpPr>
          <p:cNvPr id="458" name="Shape 458"/>
          <p:cNvCxnSpPr/>
          <p:nvPr/>
        </p:nvCxnSpPr>
        <p:spPr>
          <a:xfrm>
            <a:off x="2859086" y="2647950"/>
            <a:ext cx="568324" cy="58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65" name="Shape 465"/>
          <p:cNvSpPr txBox="1"/>
          <p:nvPr>
            <p:ph type="title"/>
          </p:nvPr>
        </p:nvSpPr>
        <p:spPr>
          <a:xfrm>
            <a:off x="1295400" y="990600"/>
            <a:ext cx="5278437" cy="627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Testing</a:t>
            </a:r>
          </a:p>
        </p:txBody>
      </p:sp>
      <p:sp>
        <p:nvSpPr>
          <p:cNvPr id="466" name="Shape 466"/>
          <p:cNvSpPr/>
          <p:nvPr/>
        </p:nvSpPr>
        <p:spPr>
          <a:xfrm>
            <a:off x="2198686" y="4468812"/>
            <a:ext cx="5638800" cy="1028700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2757486" y="4354512"/>
            <a:ext cx="4559300" cy="642936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Shape 468"/>
          <p:cNvGrpSpPr/>
          <p:nvPr/>
        </p:nvGrpSpPr>
        <p:grpSpPr>
          <a:xfrm>
            <a:off x="2008187" y="2211387"/>
            <a:ext cx="2224086" cy="2516187"/>
            <a:chOff x="1511300" y="1701800"/>
            <a:chExt cx="2224086" cy="2236787"/>
          </a:xfrm>
        </p:grpSpPr>
        <p:sp>
          <p:nvSpPr>
            <p:cNvPr id="469" name="Shape 469"/>
            <p:cNvSpPr/>
            <p:nvPr/>
          </p:nvSpPr>
          <p:spPr>
            <a:xfrm>
              <a:off x="1524000" y="1701800"/>
              <a:ext cx="2058986" cy="852486"/>
            </a:xfrm>
            <a:custGeom>
              <a:pathLst>
                <a:path extrusionOk="0" h="536" w="1296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chemeClr val="accent1"/>
            </a:solidFill>
            <a:ln cap="rnd" cmpd="sng" w="25400">
              <a:solidFill>
                <a:schemeClr val="folHlink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511300" y="2527300"/>
              <a:ext cx="2224086" cy="1411287"/>
            </a:xfrm>
            <a:custGeom>
              <a:pathLst>
                <a:path extrusionOk="0" h="888" w="1400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chemeClr val="dk2"/>
            </a:solidFill>
            <a:ln cap="rnd" cmpd="sng" w="25400">
              <a:solidFill>
                <a:schemeClr val="folHlink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984500" y="1701800"/>
              <a:ext cx="738186" cy="2236787"/>
            </a:xfrm>
            <a:custGeom>
              <a:pathLst>
                <a:path extrusionOk="0" h="1408" w="464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chemeClr val="accent1"/>
            </a:solidFill>
            <a:ln cap="rnd" cmpd="sng" w="25400">
              <a:solidFill>
                <a:schemeClr val="folHlink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5716587" y="2182811"/>
            <a:ext cx="2224086" cy="2516187"/>
            <a:chOff x="5219700" y="1676400"/>
            <a:chExt cx="2224086" cy="2236787"/>
          </a:xfrm>
        </p:grpSpPr>
        <p:sp>
          <p:nvSpPr>
            <p:cNvPr id="473" name="Shape 473"/>
            <p:cNvSpPr/>
            <p:nvPr/>
          </p:nvSpPr>
          <p:spPr>
            <a:xfrm>
              <a:off x="5372100" y="1676400"/>
              <a:ext cx="2058986" cy="852486"/>
            </a:xfrm>
            <a:custGeom>
              <a:pathLst>
                <a:path extrusionOk="0" h="536" w="1296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rnd" cmpd="sng" w="25400">
              <a:solidFill>
                <a:schemeClr val="folHlink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5219700" y="2501900"/>
              <a:ext cx="2224086" cy="1411287"/>
            </a:xfrm>
            <a:custGeom>
              <a:pathLst>
                <a:path extrusionOk="0" h="888" w="1400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chemeClr val="dk2"/>
            </a:solidFill>
            <a:ln cap="rnd" cmpd="sng" w="25400">
              <a:solidFill>
                <a:schemeClr val="folHlink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5232400" y="1676400"/>
              <a:ext cx="738186" cy="2236787"/>
            </a:xfrm>
            <a:custGeom>
              <a:pathLst>
                <a:path extrusionOk="0" h="1408" w="464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chemeClr val="accent1"/>
            </a:solidFill>
            <a:ln cap="rnd" cmpd="sng" w="25400">
              <a:solidFill>
                <a:schemeClr val="folHlink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Shape 476"/>
          <p:cNvSpPr txBox="1"/>
          <p:nvPr/>
        </p:nvSpPr>
        <p:spPr>
          <a:xfrm>
            <a:off x="4445000" y="4486275"/>
            <a:ext cx="10572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4394200" y="5086350"/>
            <a:ext cx="12096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Strategies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2438400" y="2314575"/>
            <a:ext cx="1374774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white-box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      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6172200" y="2286000"/>
            <a:ext cx="1374774" cy="63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black-box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methods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86" name="Shape 486"/>
          <p:cNvSpPr txBox="1"/>
          <p:nvPr>
            <p:ph type="title"/>
          </p:nvPr>
        </p:nvSpPr>
        <p:spPr>
          <a:xfrm>
            <a:off x="1295400" y="1066800"/>
            <a:ext cx="4276725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rIns="63500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White-Box Testing</a:t>
            </a:r>
          </a:p>
        </p:txBody>
      </p:sp>
      <p:sp>
        <p:nvSpPr>
          <p:cNvPr id="487" name="Shape 487"/>
          <p:cNvSpPr/>
          <p:nvPr/>
        </p:nvSpPr>
        <p:spPr>
          <a:xfrm>
            <a:off x="5300662" y="2413000"/>
            <a:ext cx="63500" cy="1143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5287962" y="2398711"/>
            <a:ext cx="88900" cy="14287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Shape 489"/>
          <p:cNvCxnSpPr/>
          <p:nvPr/>
        </p:nvCxnSpPr>
        <p:spPr>
          <a:xfrm>
            <a:off x="5338762" y="2555875"/>
            <a:ext cx="0" cy="857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0" name="Shape 490"/>
          <p:cNvSpPr txBox="1"/>
          <p:nvPr/>
        </p:nvSpPr>
        <p:spPr>
          <a:xfrm>
            <a:off x="5160962" y="2698750"/>
            <a:ext cx="355600" cy="20002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5148262" y="2684461"/>
            <a:ext cx="381000" cy="228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Shape 492"/>
          <p:cNvCxnSpPr/>
          <p:nvPr/>
        </p:nvCxnSpPr>
        <p:spPr>
          <a:xfrm>
            <a:off x="5338762" y="2927350"/>
            <a:ext cx="0" cy="714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3" name="Shape 493"/>
          <p:cNvCxnSpPr/>
          <p:nvPr/>
        </p:nvCxnSpPr>
        <p:spPr>
          <a:xfrm rot="10800000">
            <a:off x="4767262" y="3113086"/>
            <a:ext cx="355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4" name="Shape 494"/>
          <p:cNvSpPr txBox="1"/>
          <p:nvPr/>
        </p:nvSpPr>
        <p:spPr>
          <a:xfrm>
            <a:off x="4602162" y="3313112"/>
            <a:ext cx="355600" cy="20002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4589462" y="3298825"/>
            <a:ext cx="381000" cy="228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5719762" y="3341687"/>
            <a:ext cx="355600" cy="20002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5707062" y="3327400"/>
            <a:ext cx="381000" cy="228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Shape 498"/>
          <p:cNvCxnSpPr/>
          <p:nvPr/>
        </p:nvCxnSpPr>
        <p:spPr>
          <a:xfrm>
            <a:off x="4779962" y="3113086"/>
            <a:ext cx="0" cy="1714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9" name="Shape 499"/>
          <p:cNvCxnSpPr/>
          <p:nvPr/>
        </p:nvCxnSpPr>
        <p:spPr>
          <a:xfrm rot="10800000">
            <a:off x="5541962" y="3113086"/>
            <a:ext cx="355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0" name="Shape 500"/>
          <p:cNvCxnSpPr/>
          <p:nvPr/>
        </p:nvCxnSpPr>
        <p:spPr>
          <a:xfrm>
            <a:off x="5897562" y="3113086"/>
            <a:ext cx="0" cy="1714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1" name="Shape 501"/>
          <p:cNvCxnSpPr/>
          <p:nvPr/>
        </p:nvCxnSpPr>
        <p:spPr>
          <a:xfrm>
            <a:off x="4779962" y="3541712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2" name="Shape 502"/>
          <p:cNvCxnSpPr/>
          <p:nvPr/>
        </p:nvCxnSpPr>
        <p:spPr>
          <a:xfrm>
            <a:off x="5897562" y="3570287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3" name="Shape 503"/>
          <p:cNvCxnSpPr/>
          <p:nvPr/>
        </p:nvCxnSpPr>
        <p:spPr>
          <a:xfrm>
            <a:off x="4779962" y="3698875"/>
            <a:ext cx="11048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4" name="Shape 504"/>
          <p:cNvCxnSpPr/>
          <p:nvPr/>
        </p:nvCxnSpPr>
        <p:spPr>
          <a:xfrm>
            <a:off x="5338762" y="3698875"/>
            <a:ext cx="0" cy="1714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5160962" y="3927475"/>
            <a:ext cx="355600" cy="20002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148262" y="3913187"/>
            <a:ext cx="381000" cy="228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Shape 507"/>
          <p:cNvCxnSpPr/>
          <p:nvPr/>
        </p:nvCxnSpPr>
        <p:spPr>
          <a:xfrm>
            <a:off x="5338762" y="4156075"/>
            <a:ext cx="0" cy="214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8" name="Shape 508"/>
          <p:cNvCxnSpPr/>
          <p:nvPr/>
        </p:nvCxnSpPr>
        <p:spPr>
          <a:xfrm>
            <a:off x="5338762" y="4498975"/>
            <a:ext cx="0" cy="714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9" name="Shape 509"/>
          <p:cNvCxnSpPr/>
          <p:nvPr/>
        </p:nvCxnSpPr>
        <p:spPr>
          <a:xfrm>
            <a:off x="5338762" y="2613025"/>
            <a:ext cx="863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0" name="Shape 510"/>
          <p:cNvCxnSpPr/>
          <p:nvPr/>
        </p:nvCxnSpPr>
        <p:spPr>
          <a:xfrm>
            <a:off x="5338762" y="4556125"/>
            <a:ext cx="863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1" name="Shape 511"/>
          <p:cNvCxnSpPr/>
          <p:nvPr/>
        </p:nvCxnSpPr>
        <p:spPr>
          <a:xfrm>
            <a:off x="6215062" y="2613025"/>
            <a:ext cx="0" cy="19288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2" name="Shape 512"/>
          <p:cNvSpPr txBox="1"/>
          <p:nvPr/>
        </p:nvSpPr>
        <p:spPr>
          <a:xfrm>
            <a:off x="2428875" y="5097462"/>
            <a:ext cx="466883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 our goal is to ensure that all 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2428875" y="5454650"/>
            <a:ext cx="4906961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statements and conditions have 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2428875" y="5811837"/>
            <a:ext cx="4568825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been executed at least once ...</a:t>
            </a:r>
          </a:p>
        </p:txBody>
      </p:sp>
      <p:sp>
        <p:nvSpPr>
          <p:cNvPr id="515" name="Shape 515"/>
          <p:cNvSpPr/>
          <p:nvPr/>
        </p:nvSpPr>
        <p:spPr>
          <a:xfrm>
            <a:off x="5110162" y="2984500"/>
            <a:ext cx="444500" cy="271461"/>
          </a:xfrm>
          <a:prstGeom prst="diamond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5110162" y="4398962"/>
            <a:ext cx="444500" cy="271461"/>
          </a:xfrm>
          <a:prstGeom prst="diamond">
            <a:avLst/>
          </a:prstGeom>
          <a:solidFill>
            <a:schemeClr val="dk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Shape 517"/>
          <p:cNvCxnSpPr/>
          <p:nvPr/>
        </p:nvCxnSpPr>
        <p:spPr>
          <a:xfrm>
            <a:off x="5338762" y="4713287"/>
            <a:ext cx="0" cy="3571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518" name="Shape 5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828800"/>
            <a:ext cx="2068512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1295400" y="1066800"/>
            <a:ext cx="29210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rIns="63500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Cover?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2438400" y="1905000"/>
            <a:ext cx="5741986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 errors and incorrect assumptions 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2438400" y="2262186"/>
            <a:ext cx="5424486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inversely proportional to a path's 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2438400" y="2617786"/>
            <a:ext cx="306546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probability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233611" y="2568575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2438400" y="3330575"/>
            <a:ext cx="1404936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often  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3810000" y="3330575"/>
            <a:ext cx="1033462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believe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4876800" y="3330575"/>
            <a:ext cx="260826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a path is not 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438400" y="3686175"/>
            <a:ext cx="5640386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likely to be executed;  in fact, reality is 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2438400" y="4041775"/>
            <a:ext cx="3200399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counter intuitive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233611" y="3990975"/>
            <a:ext cx="0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2438400" y="4752975"/>
            <a:ext cx="5492749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typographical errors are random;  it's 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2438400" y="5108575"/>
            <a:ext cx="5487987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likely that untested paths will contain 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2438400" y="5464175"/>
            <a:ext cx="881062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</a:t>
            </a:r>
          </a:p>
        </p:txBody>
      </p:sp>
      <p:grpSp>
        <p:nvGrpSpPr>
          <p:cNvPr id="539" name="Shape 539"/>
          <p:cNvGrpSpPr/>
          <p:nvPr/>
        </p:nvGrpSpPr>
        <p:grpSpPr>
          <a:xfrm>
            <a:off x="1919286" y="4765675"/>
            <a:ext cx="241299" cy="271461"/>
            <a:chOff x="1714500" y="3876675"/>
            <a:chExt cx="241299" cy="241299"/>
          </a:xfrm>
        </p:grpSpPr>
        <p:sp>
          <p:nvSpPr>
            <p:cNvPr id="540" name="Shape 540"/>
            <p:cNvSpPr txBox="1"/>
            <p:nvPr/>
          </p:nvSpPr>
          <p:spPr>
            <a:xfrm>
              <a:off x="1739900" y="3902075"/>
              <a:ext cx="215899" cy="215899"/>
            </a:xfrm>
            <a:prstGeom prst="rect">
              <a:avLst/>
            </a:prstGeom>
            <a:solidFill>
              <a:schemeClr val="folHlink"/>
            </a:solidFill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1714500" y="3876675"/>
              <a:ext cx="203199" cy="215899"/>
            </a:xfrm>
            <a:prstGeom prst="rect">
              <a:avLst/>
            </a:prstGeom>
            <a:solidFill>
              <a:schemeClr val="folHlink"/>
            </a:solidFill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1919286" y="3328986"/>
            <a:ext cx="241299" cy="269875"/>
            <a:chOff x="1714500" y="2598736"/>
            <a:chExt cx="241299" cy="239712"/>
          </a:xfrm>
        </p:grpSpPr>
        <p:sp>
          <p:nvSpPr>
            <p:cNvPr id="543" name="Shape 543"/>
            <p:cNvSpPr txBox="1"/>
            <p:nvPr/>
          </p:nvSpPr>
          <p:spPr>
            <a:xfrm>
              <a:off x="1739900" y="2624136"/>
              <a:ext cx="215899" cy="214312"/>
            </a:xfrm>
            <a:prstGeom prst="rect">
              <a:avLst/>
            </a:prstGeom>
            <a:solidFill>
              <a:schemeClr val="folHlink"/>
            </a:solidFill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 txBox="1"/>
            <p:nvPr/>
          </p:nvSpPr>
          <p:spPr>
            <a:xfrm>
              <a:off x="1714500" y="2598736"/>
              <a:ext cx="203199" cy="215899"/>
            </a:xfrm>
            <a:prstGeom prst="rect">
              <a:avLst/>
            </a:prstGeom>
            <a:solidFill>
              <a:schemeClr val="folHlink"/>
            </a:solidFill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1919286" y="1890712"/>
            <a:ext cx="241299" cy="269875"/>
            <a:chOff x="1714500" y="1320800"/>
            <a:chExt cx="241299" cy="239712"/>
          </a:xfrm>
        </p:grpSpPr>
        <p:sp>
          <p:nvSpPr>
            <p:cNvPr id="546" name="Shape 546"/>
            <p:cNvSpPr txBox="1"/>
            <p:nvPr/>
          </p:nvSpPr>
          <p:spPr>
            <a:xfrm>
              <a:off x="1739900" y="1346200"/>
              <a:ext cx="215899" cy="214312"/>
            </a:xfrm>
            <a:prstGeom prst="rect">
              <a:avLst/>
            </a:prstGeom>
            <a:solidFill>
              <a:schemeClr val="folHlink"/>
            </a:solidFill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 txBox="1"/>
            <p:nvPr/>
          </p:nvSpPr>
          <p:spPr>
            <a:xfrm>
              <a:off x="1714500" y="1320800"/>
              <a:ext cx="203199" cy="201611"/>
            </a:xfrm>
            <a:prstGeom prst="rect">
              <a:avLst/>
            </a:prstGeom>
            <a:solidFill>
              <a:schemeClr val="folHlink"/>
            </a:solidFill>
            <a:ln cap="flat" cmpd="sng" w="174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1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