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Quattrocento"/>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Quattrocento-bold.fntdata"/><Relationship Id="rId11" Type="http://schemas.openxmlformats.org/officeDocument/2006/relationships/slide" Target="slides/slide5.xml"/><Relationship Id="rId22" Type="http://schemas.openxmlformats.org/officeDocument/2006/relationships/font" Target="fonts/HelveticaNeue-bold.fntdata"/><Relationship Id="rId10" Type="http://schemas.openxmlformats.org/officeDocument/2006/relationships/slide" Target="slides/slide4.xml"/><Relationship Id="rId21" Type="http://schemas.openxmlformats.org/officeDocument/2006/relationships/font" Target="fonts/HelveticaNeue-regular.fntdata"/><Relationship Id="rId13" Type="http://schemas.openxmlformats.org/officeDocument/2006/relationships/slide" Target="slides/slide7.xml"/><Relationship Id="rId24" Type="http://schemas.openxmlformats.org/officeDocument/2006/relationships/font" Target="fonts/HelveticaNeue-boldItalic.fntdata"/><Relationship Id="rId12" Type="http://schemas.openxmlformats.org/officeDocument/2006/relationships/slide" Target="slides/slide6.xml"/><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notesMaster" Target="notesMasters/notesMaster.xml"/><Relationship Id="rId19" Type="http://schemas.openxmlformats.org/officeDocument/2006/relationships/font" Target="fonts/Quattrocento-regular.fntdata"/><Relationship Id="rId6" Type="http://schemas.openxmlformats.org/officeDocument/2006/relationships/slide" Target="slides/slide.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1" name="Shape 2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07" name="Shape 3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8" name="Shape 2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66" name="Shape 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75" name="Shape 2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83" name="Shape 2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79" name="Shape 79"/>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0" name="Shape 80"/>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81" name="Shape 81"/>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2" name="Shape 82"/>
        <p:cNvGrpSpPr/>
        <p:nvPr/>
      </p:nvGrpSpPr>
      <p:grpSpPr>
        <a:xfrm>
          <a:off x="0" y="0"/>
          <a:ext cx="0" cy="0"/>
          <a:chOff x="0" y="0"/>
          <a:chExt cx="0" cy="0"/>
        </a:xfrm>
      </p:grpSpPr>
      <p:sp>
        <p:nvSpPr>
          <p:cNvPr id="83" name="Shape 83"/>
          <p:cNvSpPr txBox="1"/>
          <p:nvPr>
            <p:ph type="title"/>
          </p:nvPr>
        </p:nvSpPr>
        <p:spPr>
          <a:xfrm rot="5400000">
            <a:off x="5267325" y="2600324"/>
            <a:ext cx="5105399" cy="1885950"/>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4" name="Shape 84"/>
          <p:cNvSpPr txBox="1"/>
          <p:nvPr>
            <p:ph idx="1" type="body"/>
          </p:nvPr>
        </p:nvSpPr>
        <p:spPr>
          <a:xfrm rot="5400000">
            <a:off x="1419225" y="790574"/>
            <a:ext cx="5105399" cy="5505450"/>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5" name="Shape 85"/>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86" name="Shape 8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1" name="Shape 201"/>
        <p:cNvGrpSpPr/>
        <p:nvPr/>
      </p:nvGrpSpPr>
      <p:grpSpPr>
        <a:xfrm>
          <a:off x="0" y="0"/>
          <a:ext cx="0" cy="0"/>
          <a:chOff x="0" y="0"/>
          <a:chExt cx="0" cy="0"/>
        </a:xfrm>
      </p:grpSpPr>
      <p:sp>
        <p:nvSpPr>
          <p:cNvPr id="202" name="Shape 202"/>
          <p:cNvSpPr txBox="1"/>
          <p:nvPr>
            <p:ph type="ctrTitle"/>
          </p:nvPr>
        </p:nvSpPr>
        <p:spPr>
          <a:xfrm>
            <a:off x="779462" y="1447800"/>
            <a:ext cx="7678736" cy="1081088"/>
          </a:xfrm>
          <a:prstGeom prst="rect">
            <a:avLst/>
          </a:prstGeom>
          <a:noFill/>
          <a:ln>
            <a:noFill/>
          </a:ln>
        </p:spPr>
        <p:txBody>
          <a:bodyPr anchorCtr="0" anchor="b" bIns="91425" lIns="91425" rIns="91425" tIns="91425"/>
          <a:lstStyle>
            <a:lvl1pPr indent="0" lvl="0" marL="0" marR="0" rtl="0" algn="r">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203" name="Shape 203"/>
          <p:cNvSpPr txBox="1"/>
          <p:nvPr>
            <p:ph idx="1" type="subTitle"/>
          </p:nvPr>
        </p:nvSpPr>
        <p:spPr>
          <a:xfrm>
            <a:off x="4021137" y="2860675"/>
            <a:ext cx="4437062" cy="3114675"/>
          </a:xfrm>
          <a:prstGeom prst="rect">
            <a:avLst/>
          </a:prstGeom>
          <a:noFill/>
          <a:ln>
            <a:noFill/>
          </a:ln>
        </p:spPr>
        <p:txBody>
          <a:bodyPr anchorCtr="0" anchor="t" bIns="91425" lIns="91425" rIns="91425" tIns="91425"/>
          <a:lstStyle>
            <a:lvl1pPr indent="0" lvl="0" marL="0" marR="0" rtl="0" algn="l">
              <a:spcBef>
                <a:spcPts val="480"/>
              </a:spcBef>
              <a:spcAft>
                <a:spcPts val="0"/>
              </a:spcAft>
              <a:buClr>
                <a:schemeClr val="folHlink"/>
              </a:buClr>
              <a:buFont typeface="Noto Symbol"/>
              <a:buNone/>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204" name="Shape 204"/>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5" name="Shape 205"/>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6" name="Shape 206"/>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9" name="Shape 89"/>
          <p:cNvSpPr txBox="1"/>
          <p:nvPr>
            <p:ph idx="1" type="body"/>
          </p:nvPr>
        </p:nvSpPr>
        <p:spPr>
          <a:xfrm rot="5400000">
            <a:off x="3200400" y="533400"/>
            <a:ext cx="4190999" cy="69341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90" name="Shape 90"/>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91" name="Shape 91"/>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1792288" y="612775"/>
            <a:ext cx="5486399" cy="4114800"/>
          </a:xfrm>
          <a:prstGeom prst="rect">
            <a:avLst/>
          </a:prstGeom>
          <a:noFill/>
          <a:ln>
            <a:noFill/>
          </a:ln>
        </p:spPr>
      </p:sp>
      <p:sp>
        <p:nvSpPr>
          <p:cNvPr id="95" name="Shape 9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96" name="Shape 96"/>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97" name="Shape 97"/>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sp>
        <p:nvSpPr>
          <p:cNvPr id="99" name="Shape 99"/>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1" name="Shape 10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02" name="Shape 102"/>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03" name="Shape 103"/>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4" name="Shape 104"/>
        <p:cNvGrpSpPr/>
        <p:nvPr/>
      </p:nvGrpSpPr>
      <p:grpSpPr>
        <a:xfrm>
          <a:off x="0" y="0"/>
          <a:ext cx="0" cy="0"/>
          <a:chOff x="0" y="0"/>
          <a:chExt cx="0" cy="0"/>
        </a:xfrm>
      </p:grpSpPr>
      <p:sp>
        <p:nvSpPr>
          <p:cNvPr id="105" name="Shape 105"/>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06" name="Shape 10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7" name="Shape 107"/>
        <p:cNvGrpSpPr/>
        <p:nvPr/>
      </p:nvGrpSpPr>
      <p:grpSpPr>
        <a:xfrm>
          <a:off x="0" y="0"/>
          <a:ext cx="0" cy="0"/>
          <a:chOff x="0" y="0"/>
          <a:chExt cx="0" cy="0"/>
        </a:xfrm>
      </p:grpSpPr>
      <p:sp>
        <p:nvSpPr>
          <p:cNvPr id="108" name="Shape 10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09" name="Shape 109"/>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0" name="Shape 110"/>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3" name="Shape 113"/>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4" name="Shape 114"/>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6" name="Shape 116"/>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7" name="Shape 117"/>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8" name="Shape 118"/>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9" name="Shape 119"/>
        <p:cNvGrpSpPr/>
        <p:nvPr/>
      </p:nvGrpSpPr>
      <p:grpSpPr>
        <a:xfrm>
          <a:off x="0" y="0"/>
          <a:ext cx="0" cy="0"/>
          <a:chOff x="0" y="0"/>
          <a:chExt cx="0" cy="0"/>
        </a:xfrm>
      </p:grpSpPr>
      <p:sp>
        <p:nvSpPr>
          <p:cNvPr id="120" name="Shape 120"/>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21" name="Shape 121"/>
          <p:cNvSpPr txBox="1"/>
          <p:nvPr>
            <p:ph idx="1" type="body"/>
          </p:nvPr>
        </p:nvSpPr>
        <p:spPr>
          <a:xfrm>
            <a:off x="18288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2" name="Shape 122"/>
          <p:cNvSpPr txBox="1"/>
          <p:nvPr>
            <p:ph idx="2" type="body"/>
          </p:nvPr>
        </p:nvSpPr>
        <p:spPr>
          <a:xfrm>
            <a:off x="53721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3" name="Shape 123"/>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24" name="Shape 124"/>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5" name="Shape 125"/>
        <p:cNvGrpSpPr/>
        <p:nvPr/>
      </p:nvGrpSpPr>
      <p:grpSpPr>
        <a:xfrm>
          <a:off x="0" y="0"/>
          <a:ext cx="0" cy="0"/>
          <a:chOff x="0" y="0"/>
          <a:chExt cx="0" cy="0"/>
        </a:xfrm>
      </p:grpSpPr>
      <p:sp>
        <p:nvSpPr>
          <p:cNvPr id="126" name="Shape 126"/>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7" name="Shape 127"/>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28" name="Shape 128"/>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29" name="Shape 129"/>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1219200" y="-9525"/>
            <a:ext cx="7924798" cy="6867525"/>
            <a:chOff x="0" y="0"/>
            <a:chExt cx="9147173" cy="6867525"/>
          </a:xfrm>
        </p:grpSpPr>
        <p:sp>
          <p:nvSpPr>
            <p:cNvPr id="11" name="Shape 11"/>
            <p:cNvSpPr txBox="1"/>
            <p:nvPr/>
          </p:nvSpPr>
          <p:spPr>
            <a:xfrm>
              <a:off x="0"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2" name="Shape 12"/>
            <p:cNvSpPr txBox="1"/>
            <p:nvPr/>
          </p:nvSpPr>
          <p:spPr>
            <a:xfrm>
              <a:off x="15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 name="Shape 13"/>
            <p:cNvSpPr txBox="1"/>
            <p:nvPr/>
          </p:nvSpPr>
          <p:spPr>
            <a:xfrm>
              <a:off x="30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 name="Shape 14"/>
            <p:cNvSpPr txBox="1"/>
            <p:nvPr/>
          </p:nvSpPr>
          <p:spPr>
            <a:xfrm>
              <a:off x="45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 name="Shape 15"/>
            <p:cNvSpPr txBox="1"/>
            <p:nvPr/>
          </p:nvSpPr>
          <p:spPr>
            <a:xfrm>
              <a:off x="60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 name="Shape 16"/>
            <p:cNvSpPr txBox="1"/>
            <p:nvPr/>
          </p:nvSpPr>
          <p:spPr>
            <a:xfrm>
              <a:off x="76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 name="Shape 17"/>
            <p:cNvSpPr txBox="1"/>
            <p:nvPr/>
          </p:nvSpPr>
          <p:spPr>
            <a:xfrm>
              <a:off x="91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 name="Shape 18"/>
            <p:cNvSpPr txBox="1"/>
            <p:nvPr/>
          </p:nvSpPr>
          <p:spPr>
            <a:xfrm>
              <a:off x="106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 name="Shape 19"/>
            <p:cNvSpPr txBox="1"/>
            <p:nvPr/>
          </p:nvSpPr>
          <p:spPr>
            <a:xfrm>
              <a:off x="121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0" name="Shape 20"/>
            <p:cNvSpPr txBox="1"/>
            <p:nvPr/>
          </p:nvSpPr>
          <p:spPr>
            <a:xfrm>
              <a:off x="137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1" name="Shape 21"/>
            <p:cNvSpPr txBox="1"/>
            <p:nvPr/>
          </p:nvSpPr>
          <p:spPr>
            <a:xfrm>
              <a:off x="152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2" name="Shape 22"/>
            <p:cNvSpPr txBox="1"/>
            <p:nvPr/>
          </p:nvSpPr>
          <p:spPr>
            <a:xfrm>
              <a:off x="167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3" name="Shape 23"/>
            <p:cNvSpPr txBox="1"/>
            <p:nvPr/>
          </p:nvSpPr>
          <p:spPr>
            <a:xfrm>
              <a:off x="182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4" name="Shape 24"/>
            <p:cNvSpPr txBox="1"/>
            <p:nvPr/>
          </p:nvSpPr>
          <p:spPr>
            <a:xfrm>
              <a:off x="198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5" name="Shape 25"/>
            <p:cNvSpPr txBox="1"/>
            <p:nvPr/>
          </p:nvSpPr>
          <p:spPr>
            <a:xfrm>
              <a:off x="213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6" name="Shape 26"/>
            <p:cNvSpPr txBox="1"/>
            <p:nvPr/>
          </p:nvSpPr>
          <p:spPr>
            <a:xfrm>
              <a:off x="228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7" name="Shape 27"/>
            <p:cNvSpPr txBox="1"/>
            <p:nvPr/>
          </p:nvSpPr>
          <p:spPr>
            <a:xfrm>
              <a:off x="243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8" name="Shape 28"/>
            <p:cNvSpPr txBox="1"/>
            <p:nvPr/>
          </p:nvSpPr>
          <p:spPr>
            <a:xfrm>
              <a:off x="259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9" name="Shape 29"/>
            <p:cNvSpPr txBox="1"/>
            <p:nvPr/>
          </p:nvSpPr>
          <p:spPr>
            <a:xfrm>
              <a:off x="274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 name="Shape 30"/>
            <p:cNvSpPr txBox="1"/>
            <p:nvPr/>
          </p:nvSpPr>
          <p:spPr>
            <a:xfrm>
              <a:off x="289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1" name="Shape 31"/>
            <p:cNvSpPr txBox="1"/>
            <p:nvPr/>
          </p:nvSpPr>
          <p:spPr>
            <a:xfrm>
              <a:off x="304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2" name="Shape 32"/>
            <p:cNvSpPr txBox="1"/>
            <p:nvPr/>
          </p:nvSpPr>
          <p:spPr>
            <a:xfrm>
              <a:off x="320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3" name="Shape 33"/>
            <p:cNvSpPr txBox="1"/>
            <p:nvPr/>
          </p:nvSpPr>
          <p:spPr>
            <a:xfrm>
              <a:off x="335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4" name="Shape 34"/>
            <p:cNvSpPr txBox="1"/>
            <p:nvPr/>
          </p:nvSpPr>
          <p:spPr>
            <a:xfrm>
              <a:off x="350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5" name="Shape 35"/>
            <p:cNvSpPr txBox="1"/>
            <p:nvPr/>
          </p:nvSpPr>
          <p:spPr>
            <a:xfrm>
              <a:off x="365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6" name="Shape 36"/>
            <p:cNvSpPr txBox="1"/>
            <p:nvPr/>
          </p:nvSpPr>
          <p:spPr>
            <a:xfrm>
              <a:off x="381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 name="Shape 37"/>
            <p:cNvSpPr txBox="1"/>
            <p:nvPr/>
          </p:nvSpPr>
          <p:spPr>
            <a:xfrm>
              <a:off x="396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 name="Shape 38"/>
            <p:cNvSpPr txBox="1"/>
            <p:nvPr/>
          </p:nvSpPr>
          <p:spPr>
            <a:xfrm>
              <a:off x="411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 name="Shape 39"/>
            <p:cNvSpPr txBox="1"/>
            <p:nvPr/>
          </p:nvSpPr>
          <p:spPr>
            <a:xfrm>
              <a:off x="426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 name="Shape 40"/>
            <p:cNvSpPr txBox="1"/>
            <p:nvPr/>
          </p:nvSpPr>
          <p:spPr>
            <a:xfrm>
              <a:off x="441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 name="Shape 41"/>
            <p:cNvSpPr txBox="1"/>
            <p:nvPr/>
          </p:nvSpPr>
          <p:spPr>
            <a:xfrm>
              <a:off x="457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 name="Shape 42"/>
            <p:cNvSpPr txBox="1"/>
            <p:nvPr/>
          </p:nvSpPr>
          <p:spPr>
            <a:xfrm>
              <a:off x="472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 name="Shape 43"/>
            <p:cNvSpPr txBox="1"/>
            <p:nvPr/>
          </p:nvSpPr>
          <p:spPr>
            <a:xfrm>
              <a:off x="487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4" name="Shape 44"/>
            <p:cNvSpPr txBox="1"/>
            <p:nvPr/>
          </p:nvSpPr>
          <p:spPr>
            <a:xfrm>
              <a:off x="502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5" name="Shape 45"/>
            <p:cNvSpPr txBox="1"/>
            <p:nvPr/>
          </p:nvSpPr>
          <p:spPr>
            <a:xfrm>
              <a:off x="518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6" name="Shape 46"/>
            <p:cNvSpPr txBox="1"/>
            <p:nvPr/>
          </p:nvSpPr>
          <p:spPr>
            <a:xfrm>
              <a:off x="533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7" name="Shape 47"/>
            <p:cNvSpPr txBox="1"/>
            <p:nvPr/>
          </p:nvSpPr>
          <p:spPr>
            <a:xfrm>
              <a:off x="548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8" name="Shape 48"/>
            <p:cNvSpPr txBox="1"/>
            <p:nvPr/>
          </p:nvSpPr>
          <p:spPr>
            <a:xfrm>
              <a:off x="563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9" name="Shape 49"/>
            <p:cNvSpPr txBox="1"/>
            <p:nvPr/>
          </p:nvSpPr>
          <p:spPr>
            <a:xfrm>
              <a:off x="579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0" name="Shape 50"/>
            <p:cNvSpPr txBox="1"/>
            <p:nvPr/>
          </p:nvSpPr>
          <p:spPr>
            <a:xfrm>
              <a:off x="594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1" name="Shape 51"/>
            <p:cNvSpPr txBox="1"/>
            <p:nvPr/>
          </p:nvSpPr>
          <p:spPr>
            <a:xfrm>
              <a:off x="609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2" name="Shape 52"/>
            <p:cNvSpPr txBox="1"/>
            <p:nvPr/>
          </p:nvSpPr>
          <p:spPr>
            <a:xfrm>
              <a:off x="624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3" name="Shape 53"/>
            <p:cNvSpPr txBox="1"/>
            <p:nvPr/>
          </p:nvSpPr>
          <p:spPr>
            <a:xfrm>
              <a:off x="640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4" name="Shape 54"/>
            <p:cNvSpPr txBox="1"/>
            <p:nvPr/>
          </p:nvSpPr>
          <p:spPr>
            <a:xfrm>
              <a:off x="655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5" name="Shape 55"/>
            <p:cNvSpPr txBox="1"/>
            <p:nvPr/>
          </p:nvSpPr>
          <p:spPr>
            <a:xfrm>
              <a:off x="670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6" name="Shape 56"/>
            <p:cNvSpPr txBox="1"/>
            <p:nvPr/>
          </p:nvSpPr>
          <p:spPr>
            <a:xfrm>
              <a:off x="685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7" name="Shape 57"/>
            <p:cNvSpPr txBox="1"/>
            <p:nvPr/>
          </p:nvSpPr>
          <p:spPr>
            <a:xfrm>
              <a:off x="701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8" name="Shape 58"/>
            <p:cNvSpPr txBox="1"/>
            <p:nvPr/>
          </p:nvSpPr>
          <p:spPr>
            <a:xfrm>
              <a:off x="716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9" name="Shape 59"/>
            <p:cNvSpPr txBox="1"/>
            <p:nvPr/>
          </p:nvSpPr>
          <p:spPr>
            <a:xfrm>
              <a:off x="731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0" name="Shape 60"/>
            <p:cNvSpPr txBox="1"/>
            <p:nvPr/>
          </p:nvSpPr>
          <p:spPr>
            <a:xfrm>
              <a:off x="746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1" name="Shape 61"/>
            <p:cNvSpPr txBox="1"/>
            <p:nvPr/>
          </p:nvSpPr>
          <p:spPr>
            <a:xfrm>
              <a:off x="762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 name="Shape 62"/>
            <p:cNvSpPr txBox="1"/>
            <p:nvPr/>
          </p:nvSpPr>
          <p:spPr>
            <a:xfrm>
              <a:off x="777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3" name="Shape 63"/>
            <p:cNvSpPr txBox="1"/>
            <p:nvPr/>
          </p:nvSpPr>
          <p:spPr>
            <a:xfrm>
              <a:off x="792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4" name="Shape 64"/>
            <p:cNvSpPr txBox="1"/>
            <p:nvPr/>
          </p:nvSpPr>
          <p:spPr>
            <a:xfrm>
              <a:off x="807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5" name="Shape 65"/>
            <p:cNvSpPr txBox="1"/>
            <p:nvPr/>
          </p:nvSpPr>
          <p:spPr>
            <a:xfrm>
              <a:off x="822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6" name="Shape 66"/>
            <p:cNvSpPr txBox="1"/>
            <p:nvPr/>
          </p:nvSpPr>
          <p:spPr>
            <a:xfrm>
              <a:off x="838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7" name="Shape 67"/>
            <p:cNvSpPr txBox="1"/>
            <p:nvPr/>
          </p:nvSpPr>
          <p:spPr>
            <a:xfrm>
              <a:off x="853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8" name="Shape 68"/>
            <p:cNvSpPr txBox="1"/>
            <p:nvPr/>
          </p:nvSpPr>
          <p:spPr>
            <a:xfrm>
              <a:off x="868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9" name="Shape 69"/>
            <p:cNvSpPr txBox="1"/>
            <p:nvPr/>
          </p:nvSpPr>
          <p:spPr>
            <a:xfrm>
              <a:off x="883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0" name="Shape 70"/>
            <p:cNvSpPr txBox="1"/>
            <p:nvPr/>
          </p:nvSpPr>
          <p:spPr>
            <a:xfrm>
              <a:off x="899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1" name="Shape 71"/>
            <p:cNvSpPr txBox="1"/>
            <p:nvPr/>
          </p:nvSpPr>
          <p:spPr>
            <a:xfrm>
              <a:off x="684212"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 name="Shape 72"/>
            <p:cNvSpPr txBox="1"/>
            <p:nvPr/>
          </p:nvSpPr>
          <p:spPr>
            <a:xfrm>
              <a:off x="0" y="1716086"/>
              <a:ext cx="6950074" cy="74611"/>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73" name="Shape 73"/>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74" name="Shape 74"/>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75" name="Shape 75"/>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0" name="Shape 130"/>
        <p:cNvGrpSpPr/>
        <p:nvPr/>
      </p:nvGrpSpPr>
      <p:grpSpPr>
        <a:xfrm>
          <a:off x="0" y="0"/>
          <a:ext cx="0" cy="0"/>
          <a:chOff x="0" y="0"/>
          <a:chExt cx="0" cy="0"/>
        </a:xfrm>
      </p:grpSpPr>
      <p:grpSp>
        <p:nvGrpSpPr>
          <p:cNvPr id="131" name="Shape 131"/>
          <p:cNvGrpSpPr/>
          <p:nvPr/>
        </p:nvGrpSpPr>
        <p:grpSpPr>
          <a:xfrm>
            <a:off x="-3175" y="0"/>
            <a:ext cx="9147175" cy="6867525"/>
            <a:chOff x="-3175" y="0"/>
            <a:chExt cx="9147175" cy="6867525"/>
          </a:xfrm>
        </p:grpSpPr>
        <p:grpSp>
          <p:nvGrpSpPr>
            <p:cNvPr id="132" name="Shape 132"/>
            <p:cNvGrpSpPr/>
            <p:nvPr/>
          </p:nvGrpSpPr>
          <p:grpSpPr>
            <a:xfrm>
              <a:off x="-3175" y="0"/>
              <a:ext cx="9067799" cy="6867525"/>
              <a:chOff x="-3175" y="0"/>
              <a:chExt cx="9067799" cy="6867525"/>
            </a:xfrm>
          </p:grpSpPr>
          <p:sp>
            <p:nvSpPr>
              <p:cNvPr id="133" name="Shape 133"/>
              <p:cNvSpPr txBox="1"/>
              <p:nvPr/>
            </p:nvSpPr>
            <p:spPr>
              <a:xfrm>
                <a:off x="-3175"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4" name="Shape 134"/>
              <p:cNvSpPr txBox="1"/>
              <p:nvPr/>
            </p:nvSpPr>
            <p:spPr>
              <a:xfrm>
                <a:off x="14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5" name="Shape 135"/>
              <p:cNvSpPr txBox="1"/>
              <p:nvPr/>
            </p:nvSpPr>
            <p:spPr>
              <a:xfrm>
                <a:off x="30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6" name="Shape 136"/>
              <p:cNvSpPr txBox="1"/>
              <p:nvPr/>
            </p:nvSpPr>
            <p:spPr>
              <a:xfrm>
                <a:off x="45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7" name="Shape 137"/>
              <p:cNvSpPr txBox="1"/>
              <p:nvPr/>
            </p:nvSpPr>
            <p:spPr>
              <a:xfrm>
                <a:off x="60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8" name="Shape 138"/>
              <p:cNvSpPr txBox="1"/>
              <p:nvPr/>
            </p:nvSpPr>
            <p:spPr>
              <a:xfrm>
                <a:off x="75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9" name="Shape 139"/>
              <p:cNvSpPr txBox="1"/>
              <p:nvPr/>
            </p:nvSpPr>
            <p:spPr>
              <a:xfrm>
                <a:off x="91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0" name="Shape 140"/>
              <p:cNvSpPr txBox="1"/>
              <p:nvPr/>
            </p:nvSpPr>
            <p:spPr>
              <a:xfrm>
                <a:off x="106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1" name="Shape 141"/>
              <p:cNvSpPr txBox="1"/>
              <p:nvPr/>
            </p:nvSpPr>
            <p:spPr>
              <a:xfrm>
                <a:off x="121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2" name="Shape 142"/>
              <p:cNvSpPr txBox="1"/>
              <p:nvPr/>
            </p:nvSpPr>
            <p:spPr>
              <a:xfrm>
                <a:off x="136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3" name="Shape 143"/>
              <p:cNvSpPr txBox="1"/>
              <p:nvPr/>
            </p:nvSpPr>
            <p:spPr>
              <a:xfrm>
                <a:off x="152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4" name="Shape 144"/>
              <p:cNvSpPr txBox="1"/>
              <p:nvPr/>
            </p:nvSpPr>
            <p:spPr>
              <a:xfrm>
                <a:off x="167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5" name="Shape 145"/>
              <p:cNvSpPr txBox="1"/>
              <p:nvPr/>
            </p:nvSpPr>
            <p:spPr>
              <a:xfrm>
                <a:off x="182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6" name="Shape 146"/>
              <p:cNvSpPr txBox="1"/>
              <p:nvPr/>
            </p:nvSpPr>
            <p:spPr>
              <a:xfrm>
                <a:off x="197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7" name="Shape 147"/>
              <p:cNvSpPr txBox="1"/>
              <p:nvPr/>
            </p:nvSpPr>
            <p:spPr>
              <a:xfrm>
                <a:off x="213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8" name="Shape 148"/>
              <p:cNvSpPr txBox="1"/>
              <p:nvPr/>
            </p:nvSpPr>
            <p:spPr>
              <a:xfrm>
                <a:off x="228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9" name="Shape 149"/>
              <p:cNvSpPr txBox="1"/>
              <p:nvPr/>
            </p:nvSpPr>
            <p:spPr>
              <a:xfrm>
                <a:off x="243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0" name="Shape 150"/>
              <p:cNvSpPr txBox="1"/>
              <p:nvPr/>
            </p:nvSpPr>
            <p:spPr>
              <a:xfrm>
                <a:off x="258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1" name="Shape 151"/>
              <p:cNvSpPr txBox="1"/>
              <p:nvPr/>
            </p:nvSpPr>
            <p:spPr>
              <a:xfrm>
                <a:off x="274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2" name="Shape 152"/>
              <p:cNvSpPr txBox="1"/>
              <p:nvPr/>
            </p:nvSpPr>
            <p:spPr>
              <a:xfrm>
                <a:off x="289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3" name="Shape 153"/>
              <p:cNvSpPr txBox="1"/>
              <p:nvPr/>
            </p:nvSpPr>
            <p:spPr>
              <a:xfrm>
                <a:off x="304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4" name="Shape 154"/>
              <p:cNvSpPr txBox="1"/>
              <p:nvPr/>
            </p:nvSpPr>
            <p:spPr>
              <a:xfrm>
                <a:off x="319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5" name="Shape 155"/>
              <p:cNvSpPr txBox="1"/>
              <p:nvPr/>
            </p:nvSpPr>
            <p:spPr>
              <a:xfrm>
                <a:off x="334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6" name="Shape 156"/>
              <p:cNvSpPr txBox="1"/>
              <p:nvPr/>
            </p:nvSpPr>
            <p:spPr>
              <a:xfrm>
                <a:off x="350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7" name="Shape 157"/>
              <p:cNvSpPr txBox="1"/>
              <p:nvPr/>
            </p:nvSpPr>
            <p:spPr>
              <a:xfrm>
                <a:off x="365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8" name="Shape 158"/>
              <p:cNvSpPr txBox="1"/>
              <p:nvPr/>
            </p:nvSpPr>
            <p:spPr>
              <a:xfrm>
                <a:off x="380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9" name="Shape 159"/>
              <p:cNvSpPr txBox="1"/>
              <p:nvPr/>
            </p:nvSpPr>
            <p:spPr>
              <a:xfrm>
                <a:off x="395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0" name="Shape 160"/>
              <p:cNvSpPr txBox="1"/>
              <p:nvPr/>
            </p:nvSpPr>
            <p:spPr>
              <a:xfrm>
                <a:off x="411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1" name="Shape 161"/>
              <p:cNvSpPr txBox="1"/>
              <p:nvPr/>
            </p:nvSpPr>
            <p:spPr>
              <a:xfrm>
                <a:off x="426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2" name="Shape 162"/>
              <p:cNvSpPr txBox="1"/>
              <p:nvPr/>
            </p:nvSpPr>
            <p:spPr>
              <a:xfrm>
                <a:off x="441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3" name="Shape 163"/>
              <p:cNvSpPr txBox="1"/>
              <p:nvPr/>
            </p:nvSpPr>
            <p:spPr>
              <a:xfrm>
                <a:off x="456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4" name="Shape 164"/>
              <p:cNvSpPr txBox="1"/>
              <p:nvPr/>
            </p:nvSpPr>
            <p:spPr>
              <a:xfrm>
                <a:off x="472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5" name="Shape 165"/>
              <p:cNvSpPr txBox="1"/>
              <p:nvPr/>
            </p:nvSpPr>
            <p:spPr>
              <a:xfrm>
                <a:off x="487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6" name="Shape 166"/>
              <p:cNvSpPr txBox="1"/>
              <p:nvPr/>
            </p:nvSpPr>
            <p:spPr>
              <a:xfrm>
                <a:off x="502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7" name="Shape 167"/>
              <p:cNvSpPr txBox="1"/>
              <p:nvPr/>
            </p:nvSpPr>
            <p:spPr>
              <a:xfrm>
                <a:off x="517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8" name="Shape 168"/>
              <p:cNvSpPr txBox="1"/>
              <p:nvPr/>
            </p:nvSpPr>
            <p:spPr>
              <a:xfrm>
                <a:off x="533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9" name="Shape 169"/>
              <p:cNvSpPr txBox="1"/>
              <p:nvPr/>
            </p:nvSpPr>
            <p:spPr>
              <a:xfrm>
                <a:off x="548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0" name="Shape 170"/>
              <p:cNvSpPr txBox="1"/>
              <p:nvPr/>
            </p:nvSpPr>
            <p:spPr>
              <a:xfrm>
                <a:off x="563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1" name="Shape 171"/>
              <p:cNvSpPr txBox="1"/>
              <p:nvPr/>
            </p:nvSpPr>
            <p:spPr>
              <a:xfrm>
                <a:off x="578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2" name="Shape 172"/>
              <p:cNvSpPr txBox="1"/>
              <p:nvPr/>
            </p:nvSpPr>
            <p:spPr>
              <a:xfrm>
                <a:off x="594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3" name="Shape 173"/>
              <p:cNvSpPr txBox="1"/>
              <p:nvPr/>
            </p:nvSpPr>
            <p:spPr>
              <a:xfrm>
                <a:off x="609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4" name="Shape 174"/>
              <p:cNvSpPr txBox="1"/>
              <p:nvPr/>
            </p:nvSpPr>
            <p:spPr>
              <a:xfrm>
                <a:off x="624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5" name="Shape 175"/>
              <p:cNvSpPr txBox="1"/>
              <p:nvPr/>
            </p:nvSpPr>
            <p:spPr>
              <a:xfrm>
                <a:off x="639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6" name="Shape 176"/>
              <p:cNvSpPr txBox="1"/>
              <p:nvPr/>
            </p:nvSpPr>
            <p:spPr>
              <a:xfrm>
                <a:off x="655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7" name="Shape 177"/>
              <p:cNvSpPr txBox="1"/>
              <p:nvPr/>
            </p:nvSpPr>
            <p:spPr>
              <a:xfrm>
                <a:off x="670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8" name="Shape 178"/>
              <p:cNvSpPr txBox="1"/>
              <p:nvPr/>
            </p:nvSpPr>
            <p:spPr>
              <a:xfrm>
                <a:off x="685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9" name="Shape 179"/>
              <p:cNvSpPr txBox="1"/>
              <p:nvPr/>
            </p:nvSpPr>
            <p:spPr>
              <a:xfrm>
                <a:off x="700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0" name="Shape 180"/>
              <p:cNvSpPr txBox="1"/>
              <p:nvPr/>
            </p:nvSpPr>
            <p:spPr>
              <a:xfrm>
                <a:off x="715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1" name="Shape 181"/>
              <p:cNvSpPr txBox="1"/>
              <p:nvPr/>
            </p:nvSpPr>
            <p:spPr>
              <a:xfrm>
                <a:off x="731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2" name="Shape 182"/>
              <p:cNvSpPr txBox="1"/>
              <p:nvPr/>
            </p:nvSpPr>
            <p:spPr>
              <a:xfrm>
                <a:off x="746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3" name="Shape 183"/>
              <p:cNvSpPr txBox="1"/>
              <p:nvPr/>
            </p:nvSpPr>
            <p:spPr>
              <a:xfrm>
                <a:off x="761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4" name="Shape 184"/>
              <p:cNvSpPr txBox="1"/>
              <p:nvPr/>
            </p:nvSpPr>
            <p:spPr>
              <a:xfrm>
                <a:off x="776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5" name="Shape 185"/>
              <p:cNvSpPr txBox="1"/>
              <p:nvPr/>
            </p:nvSpPr>
            <p:spPr>
              <a:xfrm>
                <a:off x="792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6" name="Shape 186"/>
              <p:cNvSpPr txBox="1"/>
              <p:nvPr/>
            </p:nvSpPr>
            <p:spPr>
              <a:xfrm>
                <a:off x="807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7" name="Shape 187"/>
              <p:cNvSpPr txBox="1"/>
              <p:nvPr/>
            </p:nvSpPr>
            <p:spPr>
              <a:xfrm>
                <a:off x="822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8" name="Shape 188"/>
              <p:cNvSpPr txBox="1"/>
              <p:nvPr/>
            </p:nvSpPr>
            <p:spPr>
              <a:xfrm>
                <a:off x="837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9" name="Shape 189"/>
              <p:cNvSpPr txBox="1"/>
              <p:nvPr/>
            </p:nvSpPr>
            <p:spPr>
              <a:xfrm>
                <a:off x="853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0" name="Shape 190"/>
              <p:cNvSpPr txBox="1"/>
              <p:nvPr/>
            </p:nvSpPr>
            <p:spPr>
              <a:xfrm>
                <a:off x="868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1" name="Shape 191"/>
              <p:cNvSpPr txBox="1"/>
              <p:nvPr/>
            </p:nvSpPr>
            <p:spPr>
              <a:xfrm>
                <a:off x="883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2" name="Shape 192"/>
              <p:cNvSpPr txBox="1"/>
              <p:nvPr/>
            </p:nvSpPr>
            <p:spPr>
              <a:xfrm>
                <a:off x="898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3" name="Shape 193"/>
            <p:cNvSpPr txBox="1"/>
            <p:nvPr/>
          </p:nvSpPr>
          <p:spPr>
            <a:xfrm>
              <a:off x="681037"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4" name="Shape 194"/>
            <p:cNvSpPr txBox="1"/>
            <p:nvPr/>
          </p:nvSpPr>
          <p:spPr>
            <a:xfrm>
              <a:off x="0" y="0"/>
              <a:ext cx="9144000" cy="509586"/>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5" name="Shape 195"/>
          <p:cNvSpPr txBox="1"/>
          <p:nvPr/>
        </p:nvSpPr>
        <p:spPr>
          <a:xfrm>
            <a:off x="3505200" y="2590800"/>
            <a:ext cx="4892675" cy="76199"/>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6" name="Shape 196"/>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197" name="Shape 197"/>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198" name="Shape 198"/>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9" name="Shape 199"/>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0" name="Shape 200"/>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12" name="Shape 21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13" name="Shape 213"/>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Chapter 24</a:t>
            </a:r>
          </a:p>
        </p:txBody>
      </p:sp>
      <p:sp>
        <p:nvSpPr>
          <p:cNvPr id="214" name="Shape 214"/>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1" i="0" lang="en-US" sz="2400" u="none" cap="none" strike="noStrike">
                <a:solidFill>
                  <a:schemeClr val="folHlink"/>
                </a:solidFill>
                <a:latin typeface="Helvetica Neue"/>
                <a:ea typeface="Helvetica Neue"/>
                <a:cs typeface="Helvetica Neue"/>
                <a:sym typeface="Helvetica Neue"/>
              </a:rPr>
              <a:t>Testing Object-Oriented Applications</a:t>
            </a:r>
          </a:p>
        </p:txBody>
      </p:sp>
      <p:sp>
        <p:nvSpPr>
          <p:cNvPr id="215" name="Shape 215"/>
          <p:cNvSpPr txBox="1"/>
          <p:nvPr/>
        </p:nvSpPr>
        <p:spPr>
          <a:xfrm>
            <a:off x="2133600" y="2438400"/>
            <a:ext cx="6476999" cy="33242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1" lang="en-US" sz="1800" u="none" cap="none" strike="noStrike">
                <a:solidFill>
                  <a:schemeClr val="dk2"/>
                </a:solidFill>
                <a:latin typeface="Helvetica Neue"/>
                <a:ea typeface="Helvetica Neue"/>
                <a:cs typeface="Helvetica Neue"/>
                <a:sym typeface="Helvetica Neue"/>
              </a:rPr>
              <a:t>Slide Set to accompany</a:t>
            </a:r>
            <a:br>
              <a:rPr b="0" i="1" lang="en-US" sz="3200" u="none" cap="none" strike="noStrike">
                <a:solidFill>
                  <a:schemeClr val="dk2"/>
                </a:solidFill>
                <a:latin typeface="Helvetica Neue"/>
                <a:ea typeface="Helvetica Neue"/>
                <a:cs typeface="Helvetica Neue"/>
                <a:sym typeface="Helvetica Neue"/>
              </a:rPr>
            </a:br>
            <a:r>
              <a:rPr b="0" i="1" lang="en-US" sz="2000" u="none" cap="none" strike="noStrike">
                <a:solidFill>
                  <a:schemeClr val="dk2"/>
                </a:solidFill>
                <a:latin typeface="Helvetica Neue"/>
                <a:ea typeface="Helvetica Neue"/>
                <a:cs typeface="Helvetica Neue"/>
                <a:sym typeface="Helvetica Neue"/>
              </a:rPr>
              <a:t>Software Engineering: A Practitioner’s Approach, 8/e</a:t>
            </a:r>
            <a:r>
              <a:rPr b="0" i="1" lang="en-US" sz="2400" u="none" cap="none" strike="noStrike">
                <a:solidFill>
                  <a:schemeClr val="dk2"/>
                </a:solidFill>
                <a:latin typeface="Helvetica Neue"/>
                <a:ea typeface="Helvetica Neue"/>
                <a:cs typeface="Helvetica Neue"/>
                <a:sym typeface="Helvetica Neue"/>
              </a:rPr>
              <a:t> </a:t>
            </a:r>
          </a:p>
          <a:p>
            <a:pPr indent="0" lvl="0" marL="0" marR="0" rtl="0" algn="l">
              <a:lnSpc>
                <a:spcPct val="100000"/>
              </a:lnSpc>
              <a:spcBef>
                <a:spcPts val="0"/>
              </a:spcBef>
              <a:spcAft>
                <a:spcPts val="0"/>
              </a:spcAft>
              <a:buClr>
                <a:schemeClr val="dk1"/>
              </a:buClr>
              <a:buSzPct val="25000"/>
              <a:buFont typeface="Arial"/>
              <a:buNone/>
            </a:pPr>
            <a:r>
              <a:rPr b="1" i="0" lang="en-US" sz="1600" u="none" cap="none" strike="noStrike">
                <a:solidFill>
                  <a:schemeClr val="dk1"/>
                </a:solidFill>
                <a:latin typeface="Arial"/>
                <a:ea typeface="Arial"/>
                <a:cs typeface="Arial"/>
                <a:sym typeface="Arial"/>
              </a:rPr>
              <a:t>by Roger S. Pressman and Bruce R.Maxim</a:t>
            </a:r>
          </a:p>
          <a:p>
            <a:pPr indent="0" lvl="0" marL="0" marR="0" rtl="0" algn="l">
              <a:lnSpc>
                <a:spcPct val="100000"/>
              </a:lnSpc>
              <a:spcBef>
                <a:spcPts val="0"/>
              </a:spcBef>
              <a:spcAft>
                <a:spcPts val="0"/>
              </a:spcAft>
              <a:buClr>
                <a:schemeClr val="dk1"/>
              </a:buClr>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Slides copyright © 1996, 2001, 2005, 2009, 2014</a:t>
            </a:r>
            <a:r>
              <a:rPr b="0" i="0" lang="en-US" sz="1800" u="none" cap="none" strike="noStrike">
                <a:solidFill>
                  <a:schemeClr val="dk1"/>
                </a:solidFill>
                <a:latin typeface="Arial"/>
                <a:ea typeface="Arial"/>
                <a:cs typeface="Arial"/>
                <a:sym typeface="Arial"/>
              </a:rPr>
              <a:t> </a:t>
            </a:r>
            <a:r>
              <a:rPr b="1" i="0" lang="en-US" sz="1200" u="none" cap="none" strike="noStrike">
                <a:solidFill>
                  <a:schemeClr val="dk1"/>
                </a:solidFill>
                <a:latin typeface="Arial"/>
                <a:ea typeface="Arial"/>
                <a:cs typeface="Arial"/>
                <a:sym typeface="Arial"/>
              </a:rPr>
              <a:t>by Roger S. Pressman</a:t>
            </a:r>
          </a:p>
          <a:p>
            <a:pPr indent="0" lvl="0" marL="0" marR="0" rtl="0" algn="l">
              <a:lnSpc>
                <a:spcPct val="100000"/>
              </a:lnSpc>
              <a:spcBef>
                <a:spcPts val="0"/>
              </a:spcBef>
              <a:spcAft>
                <a:spcPts val="0"/>
              </a:spcAft>
              <a:buClr>
                <a:schemeClr val="dk1"/>
              </a:buClr>
              <a:buFont typeface="Arial"/>
              <a:buNone/>
            </a:pPr>
            <a:r>
              <a:t/>
            </a:r>
            <a:endParaRPr b="1" i="1"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b="1" i="1" lang="en-US" sz="1800" u="none" cap="none" strike="noStrike">
                <a:solidFill>
                  <a:schemeClr val="dk2"/>
                </a:solidFill>
                <a:latin typeface="Arial"/>
                <a:ea typeface="Arial"/>
                <a:cs typeface="Arial"/>
                <a:sym typeface="Arial"/>
              </a:rPr>
              <a:t>For non-profit educational use only</a:t>
            </a: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May be reproduced ONLY for student use at the university level when used in conjunction with </a:t>
            </a:r>
            <a:r>
              <a:rPr b="0" i="1" lang="en-US" sz="1200" u="none" cap="none" strike="noStrike">
                <a:solidFill>
                  <a:schemeClr val="dk1"/>
                </a:solidFill>
                <a:latin typeface="Arial"/>
                <a:ea typeface="Arial"/>
                <a:cs typeface="Arial"/>
                <a:sym typeface="Arial"/>
              </a:rPr>
              <a:t>Software Engineering: A Practitioner's Approach, 8/e. </a:t>
            </a:r>
            <a:r>
              <a:rPr b="0" i="0" lang="en-US" sz="1200" u="none" cap="none" strike="noStrike">
                <a:solidFill>
                  <a:schemeClr val="dk1"/>
                </a:solidFill>
                <a:latin typeface="Arial"/>
                <a:ea typeface="Arial"/>
                <a:cs typeface="Arial"/>
                <a:sym typeface="Arial"/>
              </a:rPr>
              <a:t>Any other reproduction or use is prohibited without the express written permission of the author.</a:t>
            </a: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All copyright information MUST appear if these slides are posted on a website for student use.</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21" name="Shape 22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22" name="Shape 22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OO Testing</a:t>
            </a:r>
          </a:p>
        </p:txBody>
      </p:sp>
      <p:sp>
        <p:nvSpPr>
          <p:cNvPr id="223" name="Shape 22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To adequately test OO systems, three things must be done:</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Quattrocento"/>
                <a:ea typeface="Quattrocento"/>
                <a:cs typeface="Quattrocento"/>
                <a:sym typeface="Quattrocento"/>
              </a:rPr>
              <a:t>the definition of testing must be broadened to include </a:t>
            </a:r>
            <a:r>
              <a:rPr b="0" i="0" lang="en-US" sz="2000" u="none" cap="none" strike="noStrike">
                <a:solidFill>
                  <a:schemeClr val="folHlink"/>
                </a:solidFill>
                <a:latin typeface="Quattrocento"/>
                <a:ea typeface="Quattrocento"/>
                <a:cs typeface="Quattrocento"/>
                <a:sym typeface="Quattrocento"/>
              </a:rPr>
              <a:t>error discovery techniques applied to object-oriented analysis and design models</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Quattrocento"/>
                <a:ea typeface="Quattrocento"/>
                <a:cs typeface="Quattrocento"/>
                <a:sym typeface="Quattrocento"/>
              </a:rPr>
              <a:t>the strategy for unit and integration testing must change significantly, and </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Quattrocento"/>
                <a:ea typeface="Quattrocento"/>
                <a:cs typeface="Quattrocento"/>
                <a:sym typeface="Quattrocento"/>
              </a:rPr>
              <a:t>the design of test cases must account for the unique characteristics of OO software.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94" name="Shape 29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95" name="Shape 295"/>
          <p:cNvSpPr txBox="1"/>
          <p:nvPr>
            <p:ph type="title"/>
          </p:nvPr>
        </p:nvSpPr>
        <p:spPr>
          <a:xfrm>
            <a:off x="1219200" y="1066800"/>
            <a:ext cx="7270749" cy="660400"/>
          </a:xfrm>
          <a:prstGeom prst="rect">
            <a:avLst/>
          </a:prstGeom>
          <a:noFill/>
          <a:ln>
            <a:noFill/>
          </a:ln>
        </p:spPr>
        <p:txBody>
          <a:bodyPr anchorCtr="0" anchor="t" bIns="25400" lIns="63500" rIns="63500" tIns="254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OOT Methods: Partition Testing</a:t>
            </a:r>
          </a:p>
        </p:txBody>
      </p:sp>
      <p:sp>
        <p:nvSpPr>
          <p:cNvPr id="296" name="Shape 296"/>
          <p:cNvSpPr txBox="1"/>
          <p:nvPr>
            <p:ph idx="1" type="body"/>
          </p:nvPr>
        </p:nvSpPr>
        <p:spPr>
          <a:xfrm>
            <a:off x="1828800" y="1905000"/>
            <a:ext cx="7162799" cy="4114800"/>
          </a:xfrm>
          <a:prstGeom prst="rect">
            <a:avLst/>
          </a:prstGeom>
          <a:noFill/>
          <a:ln>
            <a:noFill/>
          </a:ln>
        </p:spPr>
        <p:txBody>
          <a:bodyPr anchorCtr="0" anchor="t" bIns="44450" lIns="90475" rIns="90475" tIns="4445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Partition Testing</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reduces the number of test cases required to test a class in much the same way as equivalence partitioning for conventional software</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state-based partitioning</a:t>
            </a:r>
          </a:p>
          <a:p>
            <a:pPr indent="-228600" lvl="2" marL="1143000" marR="0" rtl="0" algn="l">
              <a:lnSpc>
                <a:spcPct val="90000"/>
              </a:lnSpc>
              <a:spcBef>
                <a:spcPts val="320"/>
              </a:spcBef>
              <a:spcAft>
                <a:spcPts val="0"/>
              </a:spcAft>
              <a:buClr>
                <a:schemeClr val="dk2"/>
              </a:buClr>
              <a:buSzPct val="100000"/>
              <a:buFont typeface="Helvetica Neue"/>
              <a:buChar char="•"/>
            </a:pPr>
            <a:r>
              <a:rPr b="0" i="0" lang="en-US" sz="1600" u="none" cap="none" strike="noStrike">
                <a:solidFill>
                  <a:schemeClr val="dk1"/>
                </a:solidFill>
                <a:latin typeface="Helvetica Neue"/>
                <a:ea typeface="Helvetica Neue"/>
                <a:cs typeface="Helvetica Neue"/>
                <a:sym typeface="Helvetica Neue"/>
              </a:rPr>
              <a:t>categorize and test operations based on their ability to change the state of a class</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attribute-based partitioning</a:t>
            </a:r>
          </a:p>
          <a:p>
            <a:pPr indent="-228600" lvl="2" marL="1143000" marR="0" rtl="0" algn="l">
              <a:lnSpc>
                <a:spcPct val="90000"/>
              </a:lnSpc>
              <a:spcBef>
                <a:spcPts val="320"/>
              </a:spcBef>
              <a:spcAft>
                <a:spcPts val="0"/>
              </a:spcAft>
              <a:buClr>
                <a:schemeClr val="dk2"/>
              </a:buClr>
              <a:buSzPct val="100000"/>
              <a:buFont typeface="Helvetica Neue"/>
              <a:buChar char="•"/>
            </a:pPr>
            <a:r>
              <a:rPr b="0" i="0" lang="en-US" sz="1600" u="none" cap="none" strike="noStrike">
                <a:solidFill>
                  <a:schemeClr val="dk1"/>
                </a:solidFill>
                <a:latin typeface="Helvetica Neue"/>
                <a:ea typeface="Helvetica Neue"/>
                <a:cs typeface="Helvetica Neue"/>
                <a:sym typeface="Helvetica Neue"/>
              </a:rPr>
              <a:t>categorize and test operations based on the attributes that they use</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category-based partitioning</a:t>
            </a:r>
          </a:p>
          <a:p>
            <a:pPr indent="-228600" lvl="2" marL="1143000" marR="0" rtl="0" algn="l">
              <a:lnSpc>
                <a:spcPct val="90000"/>
              </a:lnSpc>
              <a:spcBef>
                <a:spcPts val="320"/>
              </a:spcBef>
              <a:spcAft>
                <a:spcPts val="0"/>
              </a:spcAft>
              <a:buClr>
                <a:schemeClr val="dk2"/>
              </a:buClr>
              <a:buSzPct val="100000"/>
              <a:buFont typeface="Helvetica Neue"/>
              <a:buChar char="•"/>
            </a:pPr>
            <a:r>
              <a:rPr b="0" i="0" lang="en-US" sz="1600" u="none" cap="none" strike="noStrike">
                <a:solidFill>
                  <a:schemeClr val="dk1"/>
                </a:solidFill>
                <a:latin typeface="Helvetica Neue"/>
                <a:ea typeface="Helvetica Neue"/>
                <a:cs typeface="Helvetica Neue"/>
                <a:sym typeface="Helvetica Neue"/>
              </a:rPr>
              <a:t>categorize and test operations based on the generic function each performs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02" name="Shape 30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03" name="Shape 303"/>
          <p:cNvSpPr txBox="1"/>
          <p:nvPr>
            <p:ph type="title"/>
          </p:nvPr>
        </p:nvSpPr>
        <p:spPr>
          <a:xfrm>
            <a:off x="1281112" y="1066800"/>
            <a:ext cx="7088187" cy="600075"/>
          </a:xfrm>
          <a:prstGeom prst="rect">
            <a:avLst/>
          </a:prstGeom>
          <a:noFill/>
          <a:ln>
            <a:noFill/>
          </a:ln>
        </p:spPr>
        <p:txBody>
          <a:bodyPr anchorCtr="0" anchor="t" bIns="25400" lIns="63500" rIns="63500" tIns="254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3600" u="none" cap="none" strike="noStrike">
                <a:solidFill>
                  <a:schemeClr val="dk2"/>
                </a:solidFill>
                <a:latin typeface="Helvetica Neue"/>
                <a:ea typeface="Helvetica Neue"/>
                <a:cs typeface="Helvetica Neue"/>
                <a:sym typeface="Helvetica Neue"/>
              </a:rPr>
              <a:t>OOT Methods: Inter-Class Testing</a:t>
            </a:r>
          </a:p>
        </p:txBody>
      </p:sp>
      <p:sp>
        <p:nvSpPr>
          <p:cNvPr id="304" name="Shape 304"/>
          <p:cNvSpPr txBox="1"/>
          <p:nvPr>
            <p:ph idx="1" type="body"/>
          </p:nvPr>
        </p:nvSpPr>
        <p:spPr>
          <a:xfrm>
            <a:off x="1752600" y="1828800"/>
            <a:ext cx="6705599" cy="4114800"/>
          </a:xfrm>
          <a:prstGeom prst="rect">
            <a:avLst/>
          </a:prstGeom>
          <a:noFill/>
          <a:ln>
            <a:noFill/>
          </a:ln>
        </p:spPr>
        <p:txBody>
          <a:bodyPr anchorCtr="0" anchor="t" bIns="44450" lIns="90475" rIns="90475" tIns="4445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Inter-class testing</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For each client class, use the list of class operators to generate a series of random test sequences. The operators will send messages to other server classes.</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For each message that is generated, determine the collaborator class and the corresponding operator in the server object.</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For each operator in the server object (that has been invoked by messages sent from the client object), determine the messages that it transmits.</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For each of the messages, determine the next level of operators that are invoked and incorporate these into the test sequence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10" name="Shape 31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11" name="Shape 311"/>
          <p:cNvSpPr txBox="1"/>
          <p:nvPr>
            <p:ph type="title"/>
          </p:nvPr>
        </p:nvSpPr>
        <p:spPr>
          <a:xfrm>
            <a:off x="1143000" y="1143000"/>
            <a:ext cx="7772400" cy="600075"/>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OOT Methods: Behavior Testing</a:t>
            </a:r>
          </a:p>
        </p:txBody>
      </p:sp>
      <p:pic>
        <p:nvPicPr>
          <p:cNvPr id="312" name="Shape 312"/>
          <p:cNvPicPr preferRelativeResize="0"/>
          <p:nvPr/>
        </p:nvPicPr>
        <p:blipFill rotWithShape="1">
          <a:blip r:embed="rId3">
            <a:alphaModFix/>
          </a:blip>
          <a:srcRect b="0" l="0" r="0" t="0"/>
          <a:stretch/>
        </p:blipFill>
        <p:spPr>
          <a:xfrm>
            <a:off x="4267200" y="2057400"/>
            <a:ext cx="4305299" cy="3929062"/>
          </a:xfrm>
          <a:prstGeom prst="rect">
            <a:avLst/>
          </a:prstGeom>
          <a:noFill/>
          <a:ln>
            <a:noFill/>
          </a:ln>
        </p:spPr>
      </p:pic>
      <p:sp>
        <p:nvSpPr>
          <p:cNvPr id="313" name="Shape 313"/>
          <p:cNvSpPr txBox="1"/>
          <p:nvPr/>
        </p:nvSpPr>
        <p:spPr>
          <a:xfrm>
            <a:off x="1905000" y="2057400"/>
            <a:ext cx="2200275" cy="3063874"/>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Arial"/>
              <a:buNone/>
            </a:pPr>
            <a:r>
              <a:rPr b="1" i="0" lang="en-US" sz="1800" u="none" cap="none" strike="noStrike">
                <a:solidFill>
                  <a:schemeClr val="dk1"/>
                </a:solidFill>
                <a:latin typeface="Arial"/>
                <a:ea typeface="Arial"/>
                <a:cs typeface="Arial"/>
                <a:sym typeface="Arial"/>
              </a:rPr>
              <a:t>The tests to be designed should achieve all state coverage [KIR94]. That is, the operation sequences should cause the Account class to make transition through all allowable states</a:t>
            </a:r>
          </a:p>
        </p:txBody>
      </p:sp>
      <p:sp>
        <p:nvSpPr>
          <p:cNvPr id="314" name="Shape 314"/>
          <p:cNvSpPr txBox="1"/>
          <p:nvPr/>
        </p:nvSpPr>
        <p:spPr>
          <a:xfrm>
            <a:off x="4191000" y="5715000"/>
            <a:ext cx="4038599" cy="304799"/>
          </a:xfrm>
          <a:prstGeom prst="rect">
            <a:avLst/>
          </a:prstGeom>
          <a:solidFill>
            <a:schemeClr val="accent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29" name="Shape 22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30" name="Shape 23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‘Testing’ OO Models</a:t>
            </a:r>
          </a:p>
        </p:txBody>
      </p:sp>
      <p:sp>
        <p:nvSpPr>
          <p:cNvPr id="231" name="Shape 231"/>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The review of OO analysis and design models is especially useful because the same semantic constructs (e.g., classes, attributes, operations, messages) appear at the analysis, design, and code level</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Therefore, a problem in the definition of class attributes that is uncovered during analysis will circumvent side affects that might occur if the problem were not discovered until design or code (or even the next iteration of analysis).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37" name="Shape 237"/>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38" name="Shape 238"/>
          <p:cNvSpPr txBox="1"/>
          <p:nvPr>
            <p:ph type="title"/>
          </p:nvPr>
        </p:nvSpPr>
        <p:spPr>
          <a:xfrm>
            <a:off x="1219200" y="11430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Correctness of OO Models</a:t>
            </a:r>
          </a:p>
        </p:txBody>
      </p:sp>
      <p:sp>
        <p:nvSpPr>
          <p:cNvPr id="239" name="Shape 23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During analysis and design, semantic correctness can be asesssed based on the model’s conformance to the real world problem domain. </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If the model accurately reflects the real world (to a level of detail that is appropriate to the stage of development at which the model is reviewed) then it is semantically correct. </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To determine whether the model does, in fact, reflect real world requirements, it should be presented to problem domain experts who will examine the class definitions and hierarchy for omissions and ambiguity. </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Class relationships (instance connections) are evaluated to determine whether they accurately reflect real-world object connections.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45" name="Shape 245"/>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46" name="Shape 246"/>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Class Model Consistency</a:t>
            </a:r>
          </a:p>
        </p:txBody>
      </p:sp>
      <p:sp>
        <p:nvSpPr>
          <p:cNvPr id="247" name="Shape 247"/>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Revisit the CRC model and the object-relationship model.</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Inspect the description of each CRC index card to determine if a delegated responsibility is part of the collaborator’s definition.</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Invert the connection to ensure that each collaborator that is asked for service is receiving requests from a reasonable source.</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Using the inverted connections examined in the preceding step, determine whether other classes might be required or whether responsibilities are properly grouped among the classes.</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Determine whether widely requested responsibilities might be combined into a single responsibility.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53" name="Shape 25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54" name="Shape 254"/>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OO Testing Strategies</a:t>
            </a:r>
          </a:p>
        </p:txBody>
      </p:sp>
      <p:sp>
        <p:nvSpPr>
          <p:cNvPr id="255" name="Shape 255"/>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Unit testing</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Quattrocento"/>
                <a:ea typeface="Quattrocento"/>
                <a:cs typeface="Quattrocento"/>
                <a:sym typeface="Quattrocento"/>
              </a:rPr>
              <a:t>the concept of the unit changes</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Quattrocento"/>
                <a:ea typeface="Quattrocento"/>
                <a:cs typeface="Quattrocento"/>
                <a:sym typeface="Quattrocento"/>
              </a:rPr>
              <a:t>the smallest testable unit is the encapsulated class</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Quattrocento"/>
                <a:ea typeface="Quattrocento"/>
                <a:cs typeface="Quattrocento"/>
                <a:sym typeface="Quattrocento"/>
              </a:rPr>
              <a:t>a single operation can no longer be tested in isolation (the conventional view of unit testing) but rather, as part of a class </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Integration Testing</a:t>
            </a:r>
          </a:p>
          <a:p>
            <a:pPr indent="-285750" lvl="1" marL="742950" marR="0" rtl="0" algn="l">
              <a:lnSpc>
                <a:spcPct val="90000"/>
              </a:lnSpc>
              <a:spcBef>
                <a:spcPts val="320"/>
              </a:spcBef>
              <a:spcAft>
                <a:spcPts val="0"/>
              </a:spcAft>
              <a:buClr>
                <a:schemeClr val="folHlink"/>
              </a:buClr>
              <a:buSzPct val="70000"/>
              <a:buFont typeface="Noto Symbol"/>
              <a:buChar char="■"/>
            </a:pPr>
            <a:r>
              <a:rPr b="0" i="1" lang="en-US" sz="1600" u="none" cap="none" strike="noStrike">
                <a:solidFill>
                  <a:schemeClr val="folHlink"/>
                </a:solidFill>
                <a:latin typeface="Quattrocento"/>
                <a:ea typeface="Quattrocento"/>
                <a:cs typeface="Quattrocento"/>
                <a:sym typeface="Quattrocento"/>
              </a:rPr>
              <a:t>Thread-based testing</a:t>
            </a:r>
            <a:r>
              <a:rPr b="0" i="0" lang="en-US" sz="1600" u="none" cap="none" strike="noStrike">
                <a:solidFill>
                  <a:schemeClr val="dk1"/>
                </a:solidFill>
                <a:latin typeface="Quattrocento"/>
                <a:ea typeface="Quattrocento"/>
                <a:cs typeface="Quattrocento"/>
                <a:sym typeface="Quattrocento"/>
              </a:rPr>
              <a:t> integrates the set of classes required to respond to one input or event for the system</a:t>
            </a:r>
          </a:p>
          <a:p>
            <a:pPr indent="-285750" lvl="1" marL="742950" marR="0" rtl="0" algn="l">
              <a:lnSpc>
                <a:spcPct val="90000"/>
              </a:lnSpc>
              <a:spcBef>
                <a:spcPts val="320"/>
              </a:spcBef>
              <a:spcAft>
                <a:spcPts val="0"/>
              </a:spcAft>
              <a:buClr>
                <a:schemeClr val="folHlink"/>
              </a:buClr>
              <a:buSzPct val="70000"/>
              <a:buFont typeface="Noto Symbol"/>
              <a:buChar char="■"/>
            </a:pPr>
            <a:r>
              <a:rPr b="0" i="1" lang="en-US" sz="1600" u="none" cap="none" strike="noStrike">
                <a:solidFill>
                  <a:schemeClr val="folHlink"/>
                </a:solidFill>
                <a:latin typeface="Quattrocento"/>
                <a:ea typeface="Quattrocento"/>
                <a:cs typeface="Quattrocento"/>
                <a:sym typeface="Quattrocento"/>
              </a:rPr>
              <a:t>Use-based testing</a:t>
            </a:r>
            <a:r>
              <a:rPr b="0" i="1" lang="en-US" sz="1600" u="none" cap="none" strike="noStrike">
                <a:solidFill>
                  <a:schemeClr val="dk1"/>
                </a:solidFill>
                <a:latin typeface="Quattrocento"/>
                <a:ea typeface="Quattrocento"/>
                <a:cs typeface="Quattrocento"/>
                <a:sym typeface="Quattrocento"/>
              </a:rPr>
              <a:t> </a:t>
            </a:r>
            <a:r>
              <a:rPr b="0" i="0" lang="en-US" sz="1600" u="none" cap="none" strike="noStrike">
                <a:solidFill>
                  <a:schemeClr val="dk1"/>
                </a:solidFill>
                <a:latin typeface="Quattrocento"/>
                <a:ea typeface="Quattrocento"/>
                <a:cs typeface="Quattrocento"/>
                <a:sym typeface="Quattrocento"/>
              </a:rPr>
              <a:t>begins the construction of the system by testing those classes (called </a:t>
            </a:r>
            <a:r>
              <a:rPr b="0" i="1" lang="en-US" sz="1600" u="none" cap="none" strike="noStrike">
                <a:solidFill>
                  <a:schemeClr val="dk1"/>
                </a:solidFill>
                <a:latin typeface="Quattrocento"/>
                <a:ea typeface="Quattrocento"/>
                <a:cs typeface="Quattrocento"/>
                <a:sym typeface="Quattrocento"/>
              </a:rPr>
              <a:t>independent classes</a:t>
            </a:r>
            <a:r>
              <a:rPr b="0" i="0" lang="en-US" sz="1600" u="none" cap="none" strike="noStrike">
                <a:solidFill>
                  <a:schemeClr val="dk1"/>
                </a:solidFill>
                <a:latin typeface="Quattrocento"/>
                <a:ea typeface="Quattrocento"/>
                <a:cs typeface="Quattrocento"/>
                <a:sym typeface="Quattrocento"/>
              </a:rPr>
              <a:t>) that use very few (if any) of server classes. After the independent classes are tested, the next layer of classes, called </a:t>
            </a:r>
            <a:r>
              <a:rPr b="0" i="1" lang="en-US" sz="1600" u="none" cap="none" strike="noStrike">
                <a:solidFill>
                  <a:schemeClr val="dk1"/>
                </a:solidFill>
                <a:latin typeface="Quattrocento"/>
                <a:ea typeface="Quattrocento"/>
                <a:cs typeface="Quattrocento"/>
                <a:sym typeface="Quattrocento"/>
              </a:rPr>
              <a:t>dependent classes</a:t>
            </a:r>
          </a:p>
          <a:p>
            <a:pPr indent="-285750" lvl="1" marL="742950" marR="0" rtl="0" algn="l">
              <a:lnSpc>
                <a:spcPct val="90000"/>
              </a:lnSpc>
              <a:spcBef>
                <a:spcPts val="320"/>
              </a:spcBef>
              <a:spcAft>
                <a:spcPts val="0"/>
              </a:spcAft>
              <a:buClr>
                <a:schemeClr val="folHlink"/>
              </a:buClr>
              <a:buSzPct val="70000"/>
              <a:buFont typeface="Noto Symbol"/>
              <a:buChar char="■"/>
            </a:pPr>
            <a:r>
              <a:rPr b="0" i="1" lang="en-US" sz="1600" u="none" cap="none" strike="noStrike">
                <a:solidFill>
                  <a:schemeClr val="folHlink"/>
                </a:solidFill>
                <a:latin typeface="Quattrocento"/>
                <a:ea typeface="Quattrocento"/>
                <a:cs typeface="Quattrocento"/>
                <a:sym typeface="Quattrocento"/>
              </a:rPr>
              <a:t>Cluster testing</a:t>
            </a:r>
            <a:r>
              <a:rPr b="0" i="0" lang="en-US" sz="1600" u="none" cap="none" strike="noStrike">
                <a:solidFill>
                  <a:schemeClr val="dk1"/>
                </a:solidFill>
                <a:latin typeface="Quattrocento"/>
                <a:ea typeface="Quattrocento"/>
                <a:cs typeface="Quattrocento"/>
                <a:sym typeface="Quattrocento"/>
              </a:rPr>
              <a:t> [McG94] defines a cluster of collaborating classes (determined by examining the CRC and object-relationship model) is exercised by designing test cases that attempt to uncover errors in the collaborations.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61" name="Shape 26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62" name="Shape 26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OO Testing Strategies</a:t>
            </a:r>
          </a:p>
        </p:txBody>
      </p:sp>
      <p:sp>
        <p:nvSpPr>
          <p:cNvPr id="263" name="Shape 26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Validation Testing</a:t>
            </a:r>
          </a:p>
          <a:p>
            <a:pPr indent="-285750" lvl="1" marL="742950" marR="0" rtl="0" algn="l">
              <a:lnSpc>
                <a:spcPct val="9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Quattrocento"/>
                <a:ea typeface="Quattrocento"/>
                <a:cs typeface="Quattrocento"/>
                <a:sym typeface="Quattrocento"/>
              </a:rPr>
              <a:t>details of class connections disappear</a:t>
            </a:r>
          </a:p>
          <a:p>
            <a:pPr indent="-285750" lvl="1" marL="742950" marR="0" rtl="0" algn="l">
              <a:lnSpc>
                <a:spcPct val="9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Quattrocento"/>
                <a:ea typeface="Quattrocento"/>
                <a:cs typeface="Quattrocento"/>
                <a:sym typeface="Quattrocento"/>
              </a:rPr>
              <a:t>draw upon use cases (Chapters 5 and 6) that are part of the requirements model</a:t>
            </a:r>
          </a:p>
          <a:p>
            <a:pPr indent="-285750" lvl="1" marL="742950" marR="0" rtl="0" algn="l">
              <a:lnSpc>
                <a:spcPct val="9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Quattrocento"/>
                <a:ea typeface="Quattrocento"/>
                <a:cs typeface="Quattrocento"/>
                <a:sym typeface="Quattrocento"/>
              </a:rPr>
              <a:t>Conventional black-box testing methods (Chapter 18) can be used to drive validation tests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69" name="Shape 26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70" name="Shape 270"/>
          <p:cNvSpPr txBox="1"/>
          <p:nvPr>
            <p:ph type="title"/>
          </p:nvPr>
        </p:nvSpPr>
        <p:spPr>
          <a:xfrm>
            <a:off x="1219200" y="1066800"/>
            <a:ext cx="3317875" cy="660400"/>
          </a:xfrm>
          <a:prstGeom prst="rect">
            <a:avLst/>
          </a:prstGeom>
          <a:noFill/>
          <a:ln>
            <a:noFill/>
          </a:ln>
        </p:spPr>
        <p:txBody>
          <a:bodyPr anchorCtr="0" anchor="t" bIns="25400" lIns="63500" rIns="63500" tIns="254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OOT Methods</a:t>
            </a:r>
          </a:p>
        </p:txBody>
      </p:sp>
      <p:sp>
        <p:nvSpPr>
          <p:cNvPr id="271" name="Shape 271"/>
          <p:cNvSpPr txBox="1"/>
          <p:nvPr/>
        </p:nvSpPr>
        <p:spPr>
          <a:xfrm>
            <a:off x="1828800" y="1828800"/>
            <a:ext cx="5503862" cy="584200"/>
          </a:xfrm>
          <a:prstGeom prst="rect">
            <a:avLst/>
          </a:prstGeom>
          <a:noFill/>
          <a:ln>
            <a:noFill/>
          </a:ln>
        </p:spPr>
        <p:txBody>
          <a:bodyPr anchorCtr="0" anchor="t" bIns="44450" lIns="90475" rIns="90475" tIns="44450">
            <a:noAutofit/>
          </a:bodyPr>
          <a:lstStyle/>
          <a:p>
            <a:pPr indent="0" lvl="0" marL="0" marR="0" rtl="0" algn="l">
              <a:lnSpc>
                <a:spcPct val="9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Berard [Ber93] proposes the following approach:</a:t>
            </a: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272" name="Shape 272"/>
          <p:cNvSpPr txBox="1"/>
          <p:nvPr/>
        </p:nvSpPr>
        <p:spPr>
          <a:xfrm>
            <a:off x="1997075" y="2346325"/>
            <a:ext cx="6384924" cy="3714750"/>
          </a:xfrm>
          <a:prstGeom prst="rect">
            <a:avLst/>
          </a:prstGeom>
          <a:noFill/>
          <a:ln>
            <a:noFill/>
          </a:ln>
        </p:spPr>
        <p:txBody>
          <a:bodyPr anchorCtr="0" anchor="t" bIns="44450" lIns="90475" rIns="90475" tIns="44450">
            <a:noAutofit/>
          </a:bodyPr>
          <a:lstStyle/>
          <a:p>
            <a:pPr indent="0" lvl="0" marL="0" marR="0" rtl="0" algn="l">
              <a:lnSpc>
                <a:spcPct val="90000"/>
              </a:lnSpc>
              <a:spcBef>
                <a:spcPts val="0"/>
              </a:spcBef>
              <a:spcAft>
                <a:spcPts val="0"/>
              </a:spcAft>
              <a:buClr>
                <a:schemeClr val="dk1"/>
              </a:buClr>
              <a:buSzPct val="25000"/>
              <a:buFont typeface="Helvetica Neue"/>
              <a:buNone/>
            </a:pPr>
            <a:r>
              <a:rPr b="1" i="0" lang="en-US" sz="1400" u="none" cap="none" strike="noStrike">
                <a:solidFill>
                  <a:schemeClr val="dk1"/>
                </a:solidFill>
                <a:latin typeface="Helvetica Neue"/>
                <a:ea typeface="Helvetica Neue"/>
                <a:cs typeface="Helvetica Neue"/>
                <a:sym typeface="Helvetica Neue"/>
              </a:rPr>
              <a:t>1.	Each test case should be uniquely identified and should be explicitly 	associated with the class to be tested,</a:t>
            </a:r>
          </a:p>
          <a:p>
            <a:pPr indent="0" lvl="0" marL="0" marR="0" rtl="0" algn="l">
              <a:lnSpc>
                <a:spcPct val="90000"/>
              </a:lnSpc>
              <a:spcBef>
                <a:spcPts val="700"/>
              </a:spcBef>
              <a:spcAft>
                <a:spcPts val="0"/>
              </a:spcAft>
              <a:buClr>
                <a:schemeClr val="dk1"/>
              </a:buClr>
              <a:buSzPct val="25000"/>
              <a:buFont typeface="Helvetica Neue"/>
              <a:buNone/>
            </a:pPr>
            <a:r>
              <a:rPr b="1" i="0" lang="en-US" sz="1400" u="none" cap="none" strike="noStrike">
                <a:solidFill>
                  <a:schemeClr val="dk1"/>
                </a:solidFill>
                <a:latin typeface="Helvetica Neue"/>
                <a:ea typeface="Helvetica Neue"/>
                <a:cs typeface="Helvetica Neue"/>
                <a:sym typeface="Helvetica Neue"/>
              </a:rPr>
              <a:t>2.	The purpose of the test should be stated,</a:t>
            </a:r>
          </a:p>
          <a:p>
            <a:pPr indent="0" lvl="0" marL="0" marR="0" rtl="0" algn="l">
              <a:lnSpc>
                <a:spcPct val="90000"/>
              </a:lnSpc>
              <a:spcBef>
                <a:spcPts val="700"/>
              </a:spcBef>
              <a:spcAft>
                <a:spcPts val="0"/>
              </a:spcAft>
              <a:buClr>
                <a:schemeClr val="dk1"/>
              </a:buClr>
              <a:buSzPct val="25000"/>
              <a:buFont typeface="Helvetica Neue"/>
              <a:buNone/>
            </a:pPr>
            <a:r>
              <a:rPr b="1" i="0" lang="en-US" sz="1400" u="none" cap="none" strike="noStrike">
                <a:solidFill>
                  <a:schemeClr val="dk1"/>
                </a:solidFill>
                <a:latin typeface="Helvetica Neue"/>
                <a:ea typeface="Helvetica Neue"/>
                <a:cs typeface="Helvetica Neue"/>
                <a:sym typeface="Helvetica Neue"/>
              </a:rPr>
              <a:t>3.	A list of testing steps should be developed for each test and should 	contain [BER94]:</a:t>
            </a:r>
          </a:p>
          <a:p>
            <a:pPr indent="0" lvl="1" marL="342900" marR="0" rtl="0" algn="l">
              <a:lnSpc>
                <a:spcPct val="90000"/>
              </a:lnSpc>
              <a:spcBef>
                <a:spcPts val="700"/>
              </a:spcBef>
              <a:spcAft>
                <a:spcPts val="0"/>
              </a:spcAft>
              <a:buClr>
                <a:schemeClr val="dk1"/>
              </a:buClr>
              <a:buSzPct val="25000"/>
              <a:buFont typeface="Helvetica Neue"/>
              <a:buNone/>
            </a:pPr>
            <a:r>
              <a:rPr b="1" i="0" lang="en-US" sz="1400" u="none" cap="none" strike="noStrike">
                <a:solidFill>
                  <a:schemeClr val="dk1"/>
                </a:solidFill>
                <a:latin typeface="Helvetica Neue"/>
                <a:ea typeface="Helvetica Neue"/>
                <a:cs typeface="Helvetica Neue"/>
                <a:sym typeface="Helvetica Neue"/>
              </a:rPr>
              <a:t>a.	a list of specified states for the object that is to be tested</a:t>
            </a:r>
          </a:p>
          <a:p>
            <a:pPr indent="0" lvl="0" marL="0" marR="0" rtl="0" algn="l">
              <a:lnSpc>
                <a:spcPct val="90000"/>
              </a:lnSpc>
              <a:spcBef>
                <a:spcPts val="700"/>
              </a:spcBef>
              <a:spcAft>
                <a:spcPts val="0"/>
              </a:spcAft>
              <a:buClr>
                <a:schemeClr val="dk1"/>
              </a:buClr>
              <a:buSzPct val="25000"/>
              <a:buFont typeface="Helvetica Neue"/>
              <a:buNone/>
            </a:pPr>
            <a:r>
              <a:rPr b="1" i="0" lang="en-US" sz="1400" u="none" cap="none" strike="noStrike">
                <a:solidFill>
                  <a:schemeClr val="dk1"/>
                </a:solidFill>
                <a:latin typeface="Helvetica Neue"/>
                <a:ea typeface="Helvetica Neue"/>
                <a:cs typeface="Helvetica Neue"/>
                <a:sym typeface="Helvetica Neue"/>
              </a:rPr>
              <a:t>	b.	a list of messages and operations that will be exercised as 		a consequence of the test</a:t>
            </a:r>
          </a:p>
          <a:p>
            <a:pPr indent="0" lvl="0" marL="0" marR="0" rtl="0" algn="l">
              <a:lnSpc>
                <a:spcPct val="90000"/>
              </a:lnSpc>
              <a:spcBef>
                <a:spcPts val="700"/>
              </a:spcBef>
              <a:spcAft>
                <a:spcPts val="0"/>
              </a:spcAft>
              <a:buClr>
                <a:schemeClr val="dk1"/>
              </a:buClr>
              <a:buSzPct val="25000"/>
              <a:buFont typeface="Helvetica Neue"/>
              <a:buNone/>
            </a:pPr>
            <a:r>
              <a:rPr b="1" i="0" lang="en-US" sz="1400" u="none" cap="none" strike="noStrike">
                <a:solidFill>
                  <a:schemeClr val="dk1"/>
                </a:solidFill>
                <a:latin typeface="Helvetica Neue"/>
                <a:ea typeface="Helvetica Neue"/>
                <a:cs typeface="Helvetica Neue"/>
                <a:sym typeface="Helvetica Neue"/>
              </a:rPr>
              <a:t>	c.	a list of exceptions that may occur as the object is tested</a:t>
            </a:r>
          </a:p>
          <a:p>
            <a:pPr indent="0" lvl="0" marL="0" marR="0" rtl="0" algn="l">
              <a:lnSpc>
                <a:spcPct val="90000"/>
              </a:lnSpc>
              <a:spcBef>
                <a:spcPts val="700"/>
              </a:spcBef>
              <a:spcAft>
                <a:spcPts val="0"/>
              </a:spcAft>
              <a:buClr>
                <a:schemeClr val="dk1"/>
              </a:buClr>
              <a:buSzPct val="25000"/>
              <a:buFont typeface="Helvetica Neue"/>
              <a:buNone/>
            </a:pPr>
            <a:r>
              <a:rPr b="1" i="0" lang="en-US" sz="1400" u="none" cap="none" strike="noStrike">
                <a:solidFill>
                  <a:schemeClr val="dk1"/>
                </a:solidFill>
                <a:latin typeface="Helvetica Neue"/>
                <a:ea typeface="Helvetica Neue"/>
                <a:cs typeface="Helvetica Neue"/>
                <a:sym typeface="Helvetica Neue"/>
              </a:rPr>
              <a:t>	d.	a list of external conditions (i.e., changes in the environment   		external to the software that must exist in order to properly 		conduct the test)</a:t>
            </a:r>
          </a:p>
          <a:p>
            <a:pPr indent="0" lvl="0" marL="0" marR="0" rtl="0" algn="l">
              <a:lnSpc>
                <a:spcPct val="90000"/>
              </a:lnSpc>
              <a:spcBef>
                <a:spcPts val="700"/>
              </a:spcBef>
              <a:spcAft>
                <a:spcPts val="0"/>
              </a:spcAft>
              <a:buClr>
                <a:schemeClr val="dk1"/>
              </a:buClr>
              <a:buSzPct val="25000"/>
              <a:buFont typeface="Helvetica Neue"/>
              <a:buNone/>
            </a:pPr>
            <a:r>
              <a:rPr b="1" i="0" lang="en-US" sz="1400" u="none" cap="none" strike="noStrike">
                <a:solidFill>
                  <a:schemeClr val="dk1"/>
                </a:solidFill>
                <a:latin typeface="Helvetica Neue"/>
                <a:ea typeface="Helvetica Neue"/>
                <a:cs typeface="Helvetica Neue"/>
                <a:sym typeface="Helvetica Neue"/>
              </a:rPr>
              <a:t>	e.	supplementary information that will aid in understanding or 		implementing the test.</a:t>
            </a:r>
          </a:p>
          <a:p>
            <a:pPr indent="0" lvl="0" marL="0" marR="0" rtl="0" algn="l">
              <a:lnSpc>
                <a:spcPct val="100000"/>
              </a:lnSpc>
              <a:spcBef>
                <a:spcPts val="0"/>
              </a:spcBef>
              <a:spcAft>
                <a:spcPts val="0"/>
              </a:spcAft>
              <a:buNone/>
            </a:pPr>
            <a:r>
              <a:t/>
            </a:r>
            <a:endParaRPr b="1" i="0" sz="1400" u="none" cap="none" strike="noStrike">
              <a:solidFill>
                <a:schemeClr val="dk1"/>
              </a:solidFill>
              <a:latin typeface="Helvetica Neue"/>
              <a:ea typeface="Helvetica Neue"/>
              <a:cs typeface="Helvetica Neue"/>
              <a:sym typeface="Helvetica Neue"/>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78" name="Shape 27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79" name="Shape 279"/>
          <p:cNvSpPr txBox="1"/>
          <p:nvPr>
            <p:ph type="title"/>
          </p:nvPr>
        </p:nvSpPr>
        <p:spPr>
          <a:xfrm>
            <a:off x="1219200" y="1066800"/>
            <a:ext cx="5561012"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Testing Methods</a:t>
            </a:r>
          </a:p>
        </p:txBody>
      </p:sp>
      <p:sp>
        <p:nvSpPr>
          <p:cNvPr id="280" name="Shape 280"/>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1800" u="none" cap="none" strike="noStrike">
                <a:solidFill>
                  <a:schemeClr val="folHlink"/>
                </a:solidFill>
                <a:latin typeface="Helvetica Neue"/>
                <a:ea typeface="Helvetica Neue"/>
                <a:cs typeface="Helvetica Neue"/>
                <a:sym typeface="Helvetica Neue"/>
              </a:rPr>
              <a:t>Fault-based testing</a:t>
            </a:r>
          </a:p>
          <a:p>
            <a:pPr indent="-285750" lvl="1" marL="742950" marR="0" rtl="0" algn="l">
              <a:lnSpc>
                <a:spcPct val="10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 The tester looks for plausible faults (i.e., aspects of the implementation of the system that may result in defects). To determine whether these faults exist, test cases are designed to exercise the design or code. </a:t>
            </a: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chemeClr val="folHlink"/>
                </a:solidFill>
                <a:latin typeface="Helvetica Neue"/>
                <a:ea typeface="Helvetica Neue"/>
                <a:cs typeface="Helvetica Neue"/>
                <a:sym typeface="Helvetica Neue"/>
              </a:rPr>
              <a:t>Class Testing and the Class Hierarchy</a:t>
            </a:r>
          </a:p>
          <a:p>
            <a:pPr indent="-285750" lvl="1" marL="742950" marR="0" rtl="0" algn="l">
              <a:lnSpc>
                <a:spcPct val="10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Inheritance does not obviate the need for thorough testing of all derived classes. In fact, it can actually complicate the testing process.</a:t>
            </a: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chemeClr val="folHlink"/>
                </a:solidFill>
                <a:latin typeface="Helvetica Neue"/>
                <a:ea typeface="Helvetica Neue"/>
                <a:cs typeface="Helvetica Neue"/>
                <a:sym typeface="Helvetica Neue"/>
              </a:rPr>
              <a:t>Scenario-Based Test Design</a:t>
            </a:r>
          </a:p>
          <a:p>
            <a:pPr indent="-285750" lvl="1" marL="742950" marR="0" rtl="0" algn="l">
              <a:lnSpc>
                <a:spcPct val="10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Scenario-based testing concentrates on what the user does, not what the product does. This means capturing the tasks (via use-cases) that the user has to perform, then applying them and their variants as tests.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86" name="Shape 28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87" name="Shape 287"/>
          <p:cNvSpPr txBox="1"/>
          <p:nvPr>
            <p:ph type="title"/>
          </p:nvPr>
        </p:nvSpPr>
        <p:spPr>
          <a:xfrm>
            <a:off x="1219200" y="1066800"/>
            <a:ext cx="7326312" cy="660400"/>
          </a:xfrm>
          <a:prstGeom prst="rect">
            <a:avLst/>
          </a:prstGeom>
          <a:noFill/>
          <a:ln>
            <a:noFill/>
          </a:ln>
        </p:spPr>
        <p:txBody>
          <a:bodyPr anchorCtr="0" anchor="t" bIns="25400" lIns="63500" rIns="63500" tIns="254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OOT Methods: Random Testing</a:t>
            </a:r>
          </a:p>
        </p:txBody>
      </p:sp>
      <p:sp>
        <p:nvSpPr>
          <p:cNvPr id="288" name="Shape 288"/>
          <p:cNvSpPr txBox="1"/>
          <p:nvPr>
            <p:ph idx="1" type="body"/>
          </p:nvPr>
        </p:nvSpPr>
        <p:spPr>
          <a:xfrm>
            <a:off x="1752600" y="1981200"/>
            <a:ext cx="7162799" cy="3276600"/>
          </a:xfrm>
          <a:prstGeom prst="rect">
            <a:avLst/>
          </a:prstGeom>
          <a:noFill/>
          <a:ln>
            <a:noFill/>
          </a:ln>
        </p:spPr>
        <p:txBody>
          <a:bodyPr anchorCtr="0" anchor="t" bIns="44450" lIns="90475" rIns="90475" tIns="4445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Random testing</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identify operations applicable to a class</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define constraints on their use</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identify a minimum test sequence</a:t>
            </a:r>
          </a:p>
          <a:p>
            <a:pPr indent="-228600" lvl="2" marL="1143000" marR="0" rtl="0" algn="l">
              <a:lnSpc>
                <a:spcPct val="100000"/>
              </a:lnSpc>
              <a:spcBef>
                <a:spcPts val="360"/>
              </a:spcBef>
              <a:spcAft>
                <a:spcPts val="0"/>
              </a:spcAft>
              <a:buClr>
                <a:schemeClr val="dk2"/>
              </a:buClr>
              <a:buSzPct val="100000"/>
              <a:buFont typeface="Helvetica Neue"/>
              <a:buChar char="•"/>
            </a:pPr>
            <a:r>
              <a:rPr b="0" i="0" lang="en-US" sz="1800" u="none" cap="none" strike="noStrike">
                <a:solidFill>
                  <a:schemeClr val="dk1"/>
                </a:solidFill>
                <a:latin typeface="Helvetica Neue"/>
                <a:ea typeface="Helvetica Neue"/>
                <a:cs typeface="Helvetica Neue"/>
                <a:sym typeface="Helvetica Neue"/>
              </a:rPr>
              <a:t>an operation sequence that defines the minimum life history of the class (object)</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generate a variety of random (but valid) test sequences</a:t>
            </a:r>
          </a:p>
          <a:p>
            <a:pPr indent="-228600" lvl="2" marL="1143000" marR="0" rtl="0" algn="l">
              <a:lnSpc>
                <a:spcPct val="100000"/>
              </a:lnSpc>
              <a:spcBef>
                <a:spcPts val="360"/>
              </a:spcBef>
              <a:spcAft>
                <a:spcPts val="0"/>
              </a:spcAft>
              <a:buClr>
                <a:schemeClr val="dk2"/>
              </a:buClr>
              <a:buSzPct val="100000"/>
              <a:buFont typeface="Helvetica Neue"/>
              <a:buChar char="•"/>
            </a:pPr>
            <a:r>
              <a:rPr b="0" i="0" lang="en-US" sz="1800" u="none" cap="none" strike="noStrike">
                <a:solidFill>
                  <a:schemeClr val="dk1"/>
                </a:solidFill>
                <a:latin typeface="Helvetica Neue"/>
                <a:ea typeface="Helvetica Neue"/>
                <a:cs typeface="Helvetica Neue"/>
                <a:sym typeface="Helvetica Neue"/>
              </a:rPr>
              <a:t>exercise other (more complex) class instance life histories</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