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8" name="Shape 3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4" name="Shape 3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2" name="Shape 3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8" name="Shape 3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4" name="Shape 3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2" name="Shape 3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0" name="Shape 4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8" name="Shape 4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6" name="Shape 4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81" name="Shape 81"/>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86" name="Shape 8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91" name="Shape 91"/>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97" name="Shape 97"/>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03" name="Shape 103"/>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06" name="Shape 10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10" name="Shape 110"/>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18" name="Shape 118"/>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24" name="Shape 124"/>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29" name="Shape 129"/>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76" name="Shape 7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2" name="Shape 212"/>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13" name="Shape 21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25</a:t>
            </a:r>
          </a:p>
        </p:txBody>
      </p:sp>
      <p:sp>
        <p:nvSpPr>
          <p:cNvPr id="214" name="Shape 21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Testing Web Applications</a:t>
            </a:r>
          </a:p>
        </p:txBody>
      </p:sp>
      <p:sp>
        <p:nvSpPr>
          <p:cNvPr id="215" name="Shape 215"/>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 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2009,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1" name="Shape 22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22" name="Shape 222"/>
          <p:cNvSpPr txBox="1"/>
          <p:nvPr>
            <p:ph type="title"/>
          </p:nvPr>
        </p:nvSpPr>
        <p:spPr>
          <a:xfrm>
            <a:off x="1219200" y="990600"/>
            <a:ext cx="76961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Quality Dimensions-I</a:t>
            </a:r>
          </a:p>
        </p:txBody>
      </p:sp>
      <p:sp>
        <p:nvSpPr>
          <p:cNvPr id="223" name="Shape 223"/>
          <p:cNvSpPr txBox="1"/>
          <p:nvPr>
            <p:ph idx="1" type="body"/>
          </p:nvPr>
        </p:nvSpPr>
        <p:spPr>
          <a:xfrm>
            <a:off x="1828800" y="1828800"/>
            <a:ext cx="6765925" cy="44989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Content</a:t>
            </a:r>
            <a:r>
              <a:rPr b="0" i="0" lang="en-US" sz="1800" u="none" cap="none" strike="noStrike">
                <a:solidFill>
                  <a:schemeClr val="folHlink"/>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is evaluated at both a syntactic and semantic level.</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syntactic level—spelling, punctuation and grammar are assessed for text-based documents.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semantic level—correctness (of information presented), consistency (across the entire content object and related objects) and lack of ambiguity are all assessed.</a:t>
            </a:r>
          </a:p>
          <a:p>
            <a:pPr indent="-342900" lvl="0" marL="342900" marR="0" rtl="0" algn="l">
              <a:lnSpc>
                <a:spcPct val="90000"/>
              </a:lnSpc>
              <a:spcBef>
                <a:spcPts val="30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Function</a:t>
            </a:r>
            <a:r>
              <a:rPr b="0" i="0" lang="en-US" sz="1800" u="none" cap="none" strike="noStrike">
                <a:solidFill>
                  <a:schemeClr val="dk1"/>
                </a:solidFill>
                <a:latin typeface="Helvetica Neue"/>
                <a:ea typeface="Helvetica Neue"/>
                <a:cs typeface="Helvetica Neue"/>
                <a:sym typeface="Helvetica Neue"/>
              </a:rPr>
              <a:t> is tested for correctness, instability,</a:t>
            </a:r>
            <a:r>
              <a:rPr b="0" i="0" lang="en-US" sz="1800" u="none" cap="none" strike="noStrike">
                <a:solidFill>
                  <a:srgbClr val="FF0000"/>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and general conformance to appropriate implementation standards (e.g.,Java or XML language standards). </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Structure</a:t>
            </a:r>
            <a:r>
              <a:rPr b="0" i="0" lang="en-US" sz="1800" u="none" cap="none" strike="noStrike">
                <a:solidFill>
                  <a:schemeClr val="dk1"/>
                </a:solidFill>
                <a:latin typeface="Helvetica Neue"/>
                <a:ea typeface="Helvetica Neue"/>
                <a:cs typeface="Helvetica Neue"/>
                <a:sym typeface="Helvetica Neue"/>
              </a:rPr>
              <a:t> is assessed to ensure that it </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properly delivers WebApp content and function</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 is extensible</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 can be supported as new content or functionality is added.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3" name="Shape 29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94" name="Shape 29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Database Testing</a:t>
            </a:r>
          </a:p>
        </p:txBody>
      </p:sp>
      <p:pic>
        <p:nvPicPr>
          <p:cNvPr id="295" name="Shape 295"/>
          <p:cNvPicPr preferRelativeResize="0"/>
          <p:nvPr/>
        </p:nvPicPr>
        <p:blipFill rotWithShape="1">
          <a:blip r:embed="rId3">
            <a:alphaModFix/>
          </a:blip>
          <a:srcRect b="0" l="0" r="0" t="0"/>
          <a:stretch/>
        </p:blipFill>
        <p:spPr>
          <a:xfrm>
            <a:off x="4953000" y="1905000"/>
            <a:ext cx="3454399" cy="4314824"/>
          </a:xfrm>
          <a:prstGeom prst="rect">
            <a:avLst/>
          </a:prstGeom>
          <a:noFill/>
          <a:ln>
            <a:noFill/>
          </a:ln>
        </p:spPr>
      </p:pic>
      <p:sp>
        <p:nvSpPr>
          <p:cNvPr id="296" name="Shape 296"/>
          <p:cNvSpPr txBox="1"/>
          <p:nvPr/>
        </p:nvSpPr>
        <p:spPr>
          <a:xfrm>
            <a:off x="1711325" y="3087686"/>
            <a:ext cx="2432049" cy="587374"/>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Tests are defined for</a:t>
            </a:r>
          </a:p>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each layer</a:t>
            </a:r>
          </a:p>
        </p:txBody>
      </p:sp>
      <p:cxnSp>
        <p:nvCxnSpPr>
          <p:cNvPr id="297" name="Shape 297"/>
          <p:cNvCxnSpPr/>
          <p:nvPr/>
        </p:nvCxnSpPr>
        <p:spPr>
          <a:xfrm flipH="1" rot="10800000">
            <a:off x="4102100" y="2165349"/>
            <a:ext cx="785811" cy="969961"/>
          </a:xfrm>
          <a:prstGeom prst="straightConnector1">
            <a:avLst/>
          </a:prstGeom>
          <a:noFill/>
          <a:ln cap="flat" cmpd="sng" w="12700">
            <a:solidFill>
              <a:schemeClr val="dk1"/>
            </a:solidFill>
            <a:prstDash val="solid"/>
            <a:miter/>
            <a:headEnd len="med" w="med" type="none"/>
            <a:tailEnd len="med" w="med" type="none"/>
          </a:ln>
        </p:spPr>
      </p:cxnSp>
      <p:cxnSp>
        <p:nvCxnSpPr>
          <p:cNvPr id="298" name="Shape 298"/>
          <p:cNvCxnSpPr/>
          <p:nvPr/>
        </p:nvCxnSpPr>
        <p:spPr>
          <a:xfrm flipH="1" rot="10800000">
            <a:off x="4133850" y="2813049"/>
            <a:ext cx="709612" cy="392112"/>
          </a:xfrm>
          <a:prstGeom prst="straightConnector1">
            <a:avLst/>
          </a:prstGeom>
          <a:noFill/>
          <a:ln cap="flat" cmpd="sng" w="12700">
            <a:solidFill>
              <a:schemeClr val="dk1"/>
            </a:solidFill>
            <a:prstDash val="solid"/>
            <a:miter/>
            <a:headEnd len="med" w="med" type="none"/>
            <a:tailEnd len="med" w="med" type="none"/>
          </a:ln>
        </p:spPr>
      </p:cxnSp>
      <p:cxnSp>
        <p:nvCxnSpPr>
          <p:cNvPr id="299" name="Shape 299"/>
          <p:cNvCxnSpPr/>
          <p:nvPr/>
        </p:nvCxnSpPr>
        <p:spPr>
          <a:xfrm>
            <a:off x="4165600" y="3308350"/>
            <a:ext cx="709612" cy="203199"/>
          </a:xfrm>
          <a:prstGeom prst="straightConnector1">
            <a:avLst/>
          </a:prstGeom>
          <a:noFill/>
          <a:ln cap="flat" cmpd="sng" w="12700">
            <a:solidFill>
              <a:schemeClr val="dk1"/>
            </a:solidFill>
            <a:prstDash val="solid"/>
            <a:miter/>
            <a:headEnd len="med" w="med" type="none"/>
            <a:tailEnd len="med" w="med" type="none"/>
          </a:ln>
        </p:spPr>
      </p:cxnSp>
      <p:cxnSp>
        <p:nvCxnSpPr>
          <p:cNvPr id="300" name="Shape 300"/>
          <p:cNvCxnSpPr/>
          <p:nvPr/>
        </p:nvCxnSpPr>
        <p:spPr>
          <a:xfrm>
            <a:off x="4135437" y="3395662"/>
            <a:ext cx="755649" cy="831850"/>
          </a:xfrm>
          <a:prstGeom prst="straightConnector1">
            <a:avLst/>
          </a:prstGeom>
          <a:noFill/>
          <a:ln cap="flat" cmpd="sng" w="12700">
            <a:solidFill>
              <a:schemeClr val="dk1"/>
            </a:solidFill>
            <a:prstDash val="solid"/>
            <a:miter/>
            <a:headEnd len="med" w="med" type="none"/>
            <a:tailEnd len="med" w="med" type="none"/>
          </a:ln>
        </p:spPr>
      </p:cxnSp>
      <p:cxnSp>
        <p:nvCxnSpPr>
          <p:cNvPr id="301" name="Shape 301"/>
          <p:cNvCxnSpPr/>
          <p:nvPr/>
        </p:nvCxnSpPr>
        <p:spPr>
          <a:xfrm>
            <a:off x="4090987" y="3481387"/>
            <a:ext cx="785811" cy="1477961"/>
          </a:xfrm>
          <a:prstGeom prst="straightConnector1">
            <a:avLst/>
          </a:prstGeom>
          <a:noFill/>
          <a:ln cap="flat" cmpd="sng" w="12700">
            <a:solidFill>
              <a:schemeClr val="dk1"/>
            </a:solidFill>
            <a:prstDash val="solid"/>
            <a:miter/>
            <a:headEnd len="med" w="med" type="none"/>
            <a:tailEnd len="med" w="med" type="non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7" name="Shape 30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08" name="Shape 30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User Interface Testing</a:t>
            </a:r>
          </a:p>
        </p:txBody>
      </p:sp>
      <p:sp>
        <p:nvSpPr>
          <p:cNvPr id="309" name="Shape 309"/>
          <p:cNvSpPr txBox="1"/>
          <p:nvPr>
            <p:ph idx="1" type="body"/>
          </p:nvPr>
        </p:nvSpPr>
        <p:spPr>
          <a:xfrm>
            <a:off x="1828800" y="1828800"/>
            <a:ext cx="6430962" cy="3962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Interface features are tested to ensure that design rules, aesthetics, and related visual content is available for the user without error.</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Individual interface mechanisms are tested in a manner that is analogous to unit testing.</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Each interface mechanism is tested within the context of a use-case or NSU for a specific user category.</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The complete interface is tested against selected use-cases and NSUs to uncover errors in the semantics of the interface.</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The interface is tested within a variety of environments (e.g., browsers) to ensure that it will be compatible.</a:t>
            </a:r>
            <a:r>
              <a:rPr b="0" i="1" lang="en-US" sz="1800" u="none" cap="none" strike="noStrike">
                <a:solidFill>
                  <a:schemeClr val="dk1"/>
                </a:solidFill>
                <a:latin typeface="Helvetica Neue"/>
                <a:ea typeface="Helvetica Neue"/>
                <a:cs typeface="Helvetica Neue"/>
                <a:sym typeface="Helvetica Neue"/>
              </a:rPr>
              <a:t>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5" name="Shape 31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16" name="Shape 316"/>
          <p:cNvSpPr txBox="1"/>
          <p:nvPr>
            <p:ph type="title"/>
          </p:nvPr>
        </p:nvSpPr>
        <p:spPr>
          <a:xfrm>
            <a:off x="1219200" y="990600"/>
            <a:ext cx="79247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Interface Mechanisms-I</a:t>
            </a:r>
          </a:p>
        </p:txBody>
      </p:sp>
      <p:sp>
        <p:nvSpPr>
          <p:cNvPr id="317" name="Shape 31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Links</a:t>
            </a:r>
            <a:r>
              <a:rPr b="0" i="0" lang="en-US" sz="1800" u="none" cap="none" strike="noStrike">
                <a:solidFill>
                  <a:schemeClr val="dk1"/>
                </a:solidFill>
                <a:latin typeface="Helvetica Neue"/>
                <a:ea typeface="Helvetica Neue"/>
                <a:cs typeface="Helvetica Neue"/>
                <a:sym typeface="Helvetica Neue"/>
              </a:rPr>
              <a:t>—navigation mechanisms that link the user to some other content object or function.</a:t>
            </a:r>
          </a:p>
          <a:p>
            <a:pPr indent="-342900" lvl="0" marL="342900" marR="0" rtl="0" algn="l">
              <a:lnSpc>
                <a:spcPct val="90000"/>
              </a:lnSpc>
              <a:spcBef>
                <a:spcPts val="30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Forms</a:t>
            </a:r>
            <a:r>
              <a:rPr b="0" i="0" lang="en-US" sz="1800" u="none" cap="none" strike="noStrike">
                <a:solidFill>
                  <a:schemeClr val="dk1"/>
                </a:solidFill>
                <a:latin typeface="Helvetica Neue"/>
                <a:ea typeface="Helvetica Neue"/>
                <a:cs typeface="Helvetica Neue"/>
                <a:sym typeface="Helvetica Neue"/>
              </a:rPr>
              <a:t>—a structured document containing blank fields that are filled in by the user. The data contained in the fields are used as input to one or more WebApp functions.</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Client-side scripting</a:t>
            </a:r>
            <a:r>
              <a:rPr b="0" i="0" lang="en-US" sz="1800" u="none" cap="none" strike="noStrike">
                <a:solidFill>
                  <a:schemeClr val="dk1"/>
                </a:solidFill>
                <a:latin typeface="Helvetica Neue"/>
                <a:ea typeface="Helvetica Neue"/>
                <a:cs typeface="Helvetica Neue"/>
                <a:sym typeface="Helvetica Neue"/>
              </a:rPr>
              <a:t>—a list of programmed commands in a scripting language (e.g., Javascript) that handle information input via forms or other user interactions</a:t>
            </a:r>
          </a:p>
          <a:p>
            <a:pPr indent="-342900" lvl="0" marL="342900" marR="0" rtl="0" algn="l">
              <a:lnSpc>
                <a:spcPct val="90000"/>
              </a:lnSpc>
              <a:spcBef>
                <a:spcPts val="36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Dynamic HTML</a:t>
            </a:r>
            <a:r>
              <a:rPr b="0" i="0" lang="en-US" sz="1800" u="none" cap="none" strike="noStrike">
                <a:solidFill>
                  <a:schemeClr val="dk1"/>
                </a:solidFill>
                <a:latin typeface="Helvetica Neue"/>
                <a:ea typeface="Helvetica Neue"/>
                <a:cs typeface="Helvetica Neue"/>
                <a:sym typeface="Helvetica Neue"/>
              </a:rPr>
              <a:t>—leads to content objects that are manipulated on the client side using scripting or cascading style sheets (CSS).</a:t>
            </a:r>
          </a:p>
          <a:p>
            <a:pPr indent="-342900" lvl="0" marL="342900" marR="0" rtl="0" algn="l">
              <a:lnSpc>
                <a:spcPct val="90000"/>
              </a:lnSpc>
              <a:spcBef>
                <a:spcPts val="300"/>
              </a:spcBef>
              <a:spcAft>
                <a:spcPts val="0"/>
              </a:spcAft>
              <a:buClr>
                <a:schemeClr val="folHlink"/>
              </a:buClr>
              <a:buSzPct val="75000"/>
              <a:buFont typeface="Noto Symbol"/>
              <a:buChar char="■"/>
            </a:pPr>
            <a:r>
              <a:rPr b="0" i="1" lang="en-US" sz="1800" u="none" cap="none" strike="noStrike">
                <a:solidFill>
                  <a:schemeClr val="folHlink"/>
                </a:solidFill>
                <a:latin typeface="Helvetica Neue"/>
                <a:ea typeface="Helvetica Neue"/>
                <a:cs typeface="Helvetica Neue"/>
                <a:sym typeface="Helvetica Neue"/>
              </a:rPr>
              <a:t>Client-side pop-up windows</a:t>
            </a:r>
            <a:r>
              <a:rPr b="0" i="0" lang="en-US" sz="1800" u="none" cap="none" strike="noStrike">
                <a:solidFill>
                  <a:schemeClr val="dk1"/>
                </a:solidFill>
                <a:latin typeface="Helvetica Neue"/>
                <a:ea typeface="Helvetica Neue"/>
                <a:cs typeface="Helvetica Neue"/>
                <a:sym typeface="Helvetica Neue"/>
              </a:rPr>
              <a:t>—small windows that pop-up without user interaction. These windows can be content-oriented and may require some form of user interaction.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23" name="Shape 32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24" name="Shape 324"/>
          <p:cNvSpPr txBox="1"/>
          <p:nvPr>
            <p:ph type="title"/>
          </p:nvPr>
        </p:nvSpPr>
        <p:spPr>
          <a:xfrm>
            <a:off x="1219200" y="990600"/>
            <a:ext cx="76199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Interface Mechanisms-II</a:t>
            </a:r>
          </a:p>
        </p:txBody>
      </p:sp>
      <p:sp>
        <p:nvSpPr>
          <p:cNvPr id="325" name="Shape 32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1600" u="none" cap="none" strike="noStrike">
                <a:solidFill>
                  <a:schemeClr val="folHlink"/>
                </a:solidFill>
                <a:latin typeface="Helvetica Neue"/>
                <a:ea typeface="Helvetica Neue"/>
                <a:cs typeface="Helvetica Neue"/>
                <a:sym typeface="Helvetica Neue"/>
              </a:rPr>
              <a:t>CGI scripts</a:t>
            </a:r>
            <a:r>
              <a:rPr b="0" i="0" lang="en-US" sz="1600" u="none" cap="none" strike="noStrike">
                <a:solidFill>
                  <a:schemeClr val="dk1"/>
                </a:solidFill>
                <a:latin typeface="Helvetica Neue"/>
                <a:ea typeface="Helvetica Neue"/>
                <a:cs typeface="Helvetica Neue"/>
                <a:sym typeface="Helvetica Neue"/>
              </a:rPr>
              <a:t>—a common gateway interface (CGI) script implements a standard method that allows a Web server to interact dynamically with users (e.g., a WebApp that contains forms may use a CGI script to process the data contained in the form once it is submitted by the user).</a:t>
            </a:r>
          </a:p>
          <a:p>
            <a:pPr indent="-342900" lvl="0" marL="342900" marR="0" rtl="0" algn="l">
              <a:lnSpc>
                <a:spcPct val="90000"/>
              </a:lnSpc>
              <a:spcBef>
                <a:spcPts val="320"/>
              </a:spcBef>
              <a:spcAft>
                <a:spcPts val="0"/>
              </a:spcAft>
              <a:buClr>
                <a:schemeClr val="folHlink"/>
              </a:buClr>
              <a:buSzPct val="75000"/>
              <a:buFont typeface="Noto Symbol"/>
              <a:buChar char="■"/>
            </a:pPr>
            <a:r>
              <a:rPr b="0" i="1" lang="en-US" sz="1600" u="none" cap="none" strike="noStrike">
                <a:solidFill>
                  <a:schemeClr val="folHlink"/>
                </a:solidFill>
                <a:latin typeface="Helvetica Neue"/>
                <a:ea typeface="Helvetica Neue"/>
                <a:cs typeface="Helvetica Neue"/>
                <a:sym typeface="Helvetica Neue"/>
              </a:rPr>
              <a:t>Streaming content</a:t>
            </a:r>
            <a:r>
              <a:rPr b="0" i="0" lang="en-US" sz="1600" u="none" cap="none" strike="noStrike">
                <a:solidFill>
                  <a:schemeClr val="dk1"/>
                </a:solidFill>
                <a:latin typeface="Helvetica Neue"/>
                <a:ea typeface="Helvetica Neue"/>
                <a:cs typeface="Helvetica Neue"/>
                <a:sym typeface="Helvetica Neue"/>
              </a:rPr>
              <a:t>—rather than waiting for a request from the client-side, content objects are downloaded automatically from the server side. This approach is sometimes called “push” technology because the server pushes data to the client.</a:t>
            </a:r>
          </a:p>
          <a:p>
            <a:pPr indent="-342900" lvl="0" marL="342900" marR="0" rtl="0" algn="l">
              <a:lnSpc>
                <a:spcPct val="90000"/>
              </a:lnSpc>
              <a:spcBef>
                <a:spcPts val="320"/>
              </a:spcBef>
              <a:spcAft>
                <a:spcPts val="0"/>
              </a:spcAft>
              <a:buClr>
                <a:schemeClr val="folHlink"/>
              </a:buClr>
              <a:buSzPct val="75000"/>
              <a:buFont typeface="Noto Symbol"/>
              <a:buChar char="■"/>
            </a:pPr>
            <a:r>
              <a:rPr b="0" i="1" lang="en-US" sz="1600" u="none" cap="none" strike="noStrike">
                <a:solidFill>
                  <a:schemeClr val="folHlink"/>
                </a:solidFill>
                <a:latin typeface="Helvetica Neue"/>
                <a:ea typeface="Helvetica Neue"/>
                <a:cs typeface="Helvetica Neue"/>
                <a:sym typeface="Helvetica Neue"/>
              </a:rPr>
              <a:t>Cookies</a:t>
            </a:r>
            <a:r>
              <a:rPr b="0" i="0" lang="en-US" sz="1600" u="none" cap="none" strike="noStrike">
                <a:solidFill>
                  <a:schemeClr val="dk1"/>
                </a:solidFill>
                <a:latin typeface="Helvetica Neue"/>
                <a:ea typeface="Helvetica Neue"/>
                <a:cs typeface="Helvetica Neue"/>
                <a:sym typeface="Helvetica Neue"/>
              </a:rPr>
              <a:t>—a block of data sent by the server and stored by a browser as a consequence of a specific user interaction. The content of the data is WebApp-specific (e.g., user identification data or a list of items that have been selected for purchase by the user).</a:t>
            </a:r>
          </a:p>
          <a:p>
            <a:pPr indent="-342900" lvl="0" marL="342900" marR="0" rtl="0" algn="l">
              <a:lnSpc>
                <a:spcPct val="90000"/>
              </a:lnSpc>
              <a:spcBef>
                <a:spcPts val="320"/>
              </a:spcBef>
              <a:spcAft>
                <a:spcPts val="0"/>
              </a:spcAft>
              <a:buClr>
                <a:schemeClr val="folHlink"/>
              </a:buClr>
              <a:buSzPct val="75000"/>
              <a:buFont typeface="Noto Symbol"/>
              <a:buChar char="■"/>
            </a:pPr>
            <a:r>
              <a:rPr b="0" i="1" lang="en-US" sz="1600" u="none" cap="none" strike="noStrike">
                <a:solidFill>
                  <a:schemeClr val="folHlink"/>
                </a:solidFill>
                <a:latin typeface="Helvetica Neue"/>
                <a:ea typeface="Helvetica Neue"/>
                <a:cs typeface="Helvetica Neue"/>
                <a:sym typeface="Helvetica Neue"/>
              </a:rPr>
              <a:t>Application specific interface mechanisms</a:t>
            </a:r>
            <a:r>
              <a:rPr b="0" i="0" lang="en-US" sz="1600" u="none" cap="none" strike="noStrike">
                <a:solidFill>
                  <a:schemeClr val="dk1"/>
                </a:solidFill>
                <a:latin typeface="Helvetica Neue"/>
                <a:ea typeface="Helvetica Neue"/>
                <a:cs typeface="Helvetica Neue"/>
                <a:sym typeface="Helvetica Neue"/>
              </a:rPr>
              <a:t>—include one or more “macro” interface mechanisms such as a shopping cart, credit card processing, or a shipping cost calculator.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31" name="Shape 33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32" name="Shape 33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Usability Tests</a:t>
            </a:r>
          </a:p>
        </p:txBody>
      </p:sp>
      <p:sp>
        <p:nvSpPr>
          <p:cNvPr id="333" name="Shape 333"/>
          <p:cNvSpPr txBox="1"/>
          <p:nvPr>
            <p:ph idx="1" type="body"/>
          </p:nvPr>
        </p:nvSpPr>
        <p:spPr>
          <a:xfrm>
            <a:off x="1828800" y="1828800"/>
            <a:ext cx="6400799" cy="44989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Design by WebE team … executed by end-users</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Testing sequence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Define a set of usability testing categories and identify goals for each.</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Design tests that will enable each goal to be evaluated.</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Select participants who will conduct the tests.</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Instrument participants’ interaction with the WebApp while testing is conducted.</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Develop a mechanism for assessing the usability of the WebApp</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Different levels of abstraction: </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 the usability of a specific interface mechanism (e.g., a form) can be assessed</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the usability of a complete Web page (encompassing interface mechanisms, data objects and related functions) can be evaluated</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the usability of the complete WebApp can be considered.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39" name="Shape 33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40" name="Shape 34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Compatibility Testing</a:t>
            </a:r>
          </a:p>
        </p:txBody>
      </p:sp>
      <p:sp>
        <p:nvSpPr>
          <p:cNvPr id="341" name="Shape 34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Compatibility testing is to define a set of “commonly encountered” client side computing configurations and their variants</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Create a tree structure identifying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each computing platform</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typical display devices</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the operating systems supported on the platform</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the browsers available</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likely Internet connection speeds</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similar information.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Derive a series of compatibility validation tests</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derived from existing interface tests, navigation tests, performance tests, and security tests.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400" u="none" cap="none" strike="noStrike">
                <a:solidFill>
                  <a:schemeClr val="dk1"/>
                </a:solidFill>
                <a:latin typeface="Helvetica Neue"/>
                <a:ea typeface="Helvetica Neue"/>
                <a:cs typeface="Helvetica Neue"/>
                <a:sym typeface="Helvetica Neue"/>
              </a:rPr>
              <a:t>intent of these tests is to uncover errors or execution problems that can be traced to configuration differences.  </a:t>
            </a:r>
          </a:p>
          <a:p>
            <a:pPr indent="-342900" lvl="0" marL="342900" marR="0" rtl="0" algn="l">
              <a:spcBef>
                <a:spcPts val="280"/>
              </a:spcBef>
              <a:spcAft>
                <a:spcPts val="0"/>
              </a:spcAft>
              <a:buClr>
                <a:schemeClr val="folHlink"/>
              </a:buClr>
              <a:buSzPct val="75000"/>
              <a:buFont typeface="Noto Symbol"/>
              <a:buNone/>
            </a:pPr>
            <a:r>
              <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47" name="Shape 34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48" name="Shape 34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Component-Level Testing</a:t>
            </a:r>
          </a:p>
        </p:txBody>
      </p:sp>
      <p:sp>
        <p:nvSpPr>
          <p:cNvPr id="349" name="Shape 34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Focuses on a set of tests that attempt to uncover errors in WebApp functions</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Conventional black-box and white-box test case design methods can be used</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Database testing is often an integral part of the component-testing regime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5" name="Shape 35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56" name="Shape 35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Navigation Testing</a:t>
            </a:r>
          </a:p>
        </p:txBody>
      </p:sp>
      <p:sp>
        <p:nvSpPr>
          <p:cNvPr id="357" name="Shape 357"/>
          <p:cNvSpPr txBox="1"/>
          <p:nvPr>
            <p:ph idx="1" type="body"/>
          </p:nvPr>
        </p:nvSpPr>
        <p:spPr>
          <a:xfrm>
            <a:off x="1828800" y="1905000"/>
            <a:ext cx="6689724" cy="44989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The following navigation mechanisms should be tested:</a:t>
            </a:r>
          </a:p>
          <a:p>
            <a:pPr indent="-285750" lvl="1" marL="742950" marR="0" rtl="0" algn="l">
              <a:lnSpc>
                <a:spcPct val="90000"/>
              </a:lnSpc>
              <a:spcBef>
                <a:spcPts val="60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Navigation links</a:t>
            </a:r>
            <a:r>
              <a:rPr b="0" i="0" lang="en-US" sz="1600" u="none" cap="none" strike="noStrike">
                <a:solidFill>
                  <a:schemeClr val="dk1"/>
                </a:solidFill>
                <a:latin typeface="Helvetica Neue"/>
                <a:ea typeface="Helvetica Neue"/>
                <a:cs typeface="Helvetica Neue"/>
                <a:sym typeface="Helvetica Neue"/>
              </a:rPr>
              <a:t>—these mechanisms include internal links within the WebApp, external links to other WebApps, and anchors within a specific Web page. </a:t>
            </a:r>
          </a:p>
          <a:p>
            <a:pPr indent="-285750" lvl="1" marL="742950" marR="0" rtl="0" algn="l">
              <a:lnSpc>
                <a:spcPct val="90000"/>
              </a:lnSpc>
              <a:spcBef>
                <a:spcPts val="60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Redirects</a:t>
            </a:r>
            <a:r>
              <a:rPr b="0" i="0" lang="en-US" sz="1600" u="none" cap="none" strike="noStrike">
                <a:solidFill>
                  <a:schemeClr val="dk1"/>
                </a:solidFill>
                <a:latin typeface="Helvetica Neue"/>
                <a:ea typeface="Helvetica Neue"/>
                <a:cs typeface="Helvetica Neue"/>
                <a:sym typeface="Helvetica Neue"/>
              </a:rPr>
              <a:t>—these links come into play when a user requests a non-existent URL or selects a link whose destination has been removed or whose name has changed. </a:t>
            </a:r>
          </a:p>
          <a:p>
            <a:pPr indent="-285750" lvl="1" marL="742950" marR="0" rtl="0" algn="l">
              <a:lnSpc>
                <a:spcPct val="9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Bookmarks</a:t>
            </a:r>
            <a:r>
              <a:rPr b="0" i="0" lang="en-US" sz="1600" u="none" cap="none" strike="noStrike">
                <a:solidFill>
                  <a:schemeClr val="dk1"/>
                </a:solidFill>
                <a:latin typeface="Helvetica Neue"/>
                <a:ea typeface="Helvetica Neue"/>
                <a:cs typeface="Helvetica Neue"/>
                <a:sym typeface="Helvetica Neue"/>
              </a:rPr>
              <a:t>—although bookmarks are a browser function, the WebApp should be tested to ensure that a meaningful page title can be extracted as the bookmark is created.</a:t>
            </a:r>
          </a:p>
          <a:p>
            <a:pPr indent="-285750" lvl="1" marL="742950" marR="0" rtl="0" algn="l">
              <a:lnSpc>
                <a:spcPct val="9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Frames and framesets</a:t>
            </a:r>
            <a:r>
              <a:rPr b="0" i="0" lang="en-US" sz="1600" u="none" cap="none" strike="noStrike">
                <a:solidFill>
                  <a:schemeClr val="dk1"/>
                </a:solidFill>
                <a:latin typeface="Helvetica Neue"/>
                <a:ea typeface="Helvetica Neue"/>
                <a:cs typeface="Helvetica Neue"/>
                <a:sym typeface="Helvetica Neue"/>
              </a:rPr>
              <a:t>—tested for correct content, proper layout and sizing, download performance, and browser compatibility</a:t>
            </a:r>
          </a:p>
          <a:p>
            <a:pPr indent="-285750" lvl="1" marL="742950" marR="0" rtl="0" algn="l">
              <a:lnSpc>
                <a:spcPct val="9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Site maps</a:t>
            </a:r>
            <a:r>
              <a:rPr b="0" i="0" lang="en-US" sz="1600" u="none" cap="none" strike="noStrike">
                <a:solidFill>
                  <a:schemeClr val="dk1"/>
                </a:solidFill>
                <a:latin typeface="Helvetica Neue"/>
                <a:ea typeface="Helvetica Neue"/>
                <a:cs typeface="Helvetica Neue"/>
                <a:sym typeface="Helvetica Neue"/>
              </a:rPr>
              <a:t>—Each site map entry should be tested to ensure that the link takes the user to the proper content or functionality.</a:t>
            </a:r>
          </a:p>
          <a:p>
            <a:pPr indent="-285750" lvl="1" marL="742950" marR="0" rtl="0" algn="l">
              <a:lnSpc>
                <a:spcPct val="90000"/>
              </a:lnSpc>
              <a:spcBef>
                <a:spcPts val="320"/>
              </a:spcBef>
              <a:spcAft>
                <a:spcPts val="0"/>
              </a:spcAft>
              <a:buClr>
                <a:schemeClr val="folHlink"/>
              </a:buClr>
              <a:buSzPct val="70000"/>
              <a:buFont typeface="Noto Symbol"/>
              <a:buChar char="■"/>
            </a:pPr>
            <a:r>
              <a:rPr b="0" i="1" lang="en-US" sz="1600" u="none" cap="none" strike="noStrike">
                <a:solidFill>
                  <a:schemeClr val="folHlink"/>
                </a:solidFill>
                <a:latin typeface="Helvetica Neue"/>
                <a:ea typeface="Helvetica Neue"/>
                <a:cs typeface="Helvetica Neue"/>
                <a:sym typeface="Helvetica Neue"/>
              </a:rPr>
              <a:t>Internal search engines</a:t>
            </a:r>
            <a:r>
              <a:rPr b="0" i="0" lang="en-US" sz="1600" u="none" cap="none" strike="noStrike">
                <a:solidFill>
                  <a:schemeClr val="dk1"/>
                </a:solidFill>
                <a:latin typeface="Helvetica Neue"/>
                <a:ea typeface="Helvetica Neue"/>
                <a:cs typeface="Helvetica Neue"/>
                <a:sym typeface="Helvetica Neue"/>
              </a:rPr>
              <a:t>—Search engine testing validates the accuracy and completeness of the search, the error-handling properties of the search engine, and advanced search features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63" name="Shape 36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64" name="Shape 364"/>
          <p:cNvSpPr txBox="1"/>
          <p:nvPr>
            <p:ph type="title"/>
          </p:nvPr>
        </p:nvSpPr>
        <p:spPr>
          <a:xfrm>
            <a:off x="1219200" y="990600"/>
            <a:ext cx="79247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Navigation Semantics-I</a:t>
            </a:r>
          </a:p>
        </p:txBody>
      </p:sp>
      <p:sp>
        <p:nvSpPr>
          <p:cNvPr id="365" name="Shape 365"/>
          <p:cNvSpPr txBox="1"/>
          <p:nvPr>
            <p:ph idx="1" type="body"/>
          </p:nvPr>
        </p:nvSpPr>
        <p:spPr>
          <a:xfrm>
            <a:off x="1828800" y="1905000"/>
            <a:ext cx="6950074" cy="4498975"/>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the NSU achieved in its entirety without error?</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every navigation node (defined for a NSU) reachable within the context of the navigation paths defined for the NSU?</a:t>
            </a:r>
          </a:p>
          <a:p>
            <a:pPr indent="-342900" lvl="0" marL="342900" marR="0" rtl="0" algn="l">
              <a:lnSpc>
                <a:spcPct val="10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If the NSU can be achieved using more than one navigation path, has every relevant path been tested?</a:t>
            </a:r>
          </a:p>
          <a:p>
            <a:pPr indent="-342900" lvl="0" marL="342900" marR="0" rtl="0" algn="l">
              <a:lnSpc>
                <a:spcPct val="10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If guidance is provided by the user interface to assist in navigation, are directions correct and understandable as navigation proceeds?</a:t>
            </a:r>
          </a:p>
          <a:p>
            <a:pPr indent="-342900" lvl="0" marL="342900" marR="0" rtl="0" algn="l">
              <a:lnSpc>
                <a:spcPct val="10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there a mechanism (other than the browser ‘back’ arrow) for returning to the preceding navigation node and to the beginning of the navigation path.</a:t>
            </a:r>
          </a:p>
          <a:p>
            <a:pPr indent="-342900" lvl="0" marL="342900" marR="0" rtl="0" algn="l">
              <a:lnSpc>
                <a:spcPct val="10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Do mechanisms for navigation within a large navigation node (i.e., a long web page) work properly?</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If a function is to be executed at a node and the user chooses not to provide input, can the remainder of the NSU be completed?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71" name="Shape 37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72" name="Shape 372"/>
          <p:cNvSpPr txBox="1"/>
          <p:nvPr>
            <p:ph type="title"/>
          </p:nvPr>
        </p:nvSpPr>
        <p:spPr>
          <a:xfrm>
            <a:off x="1219200" y="990600"/>
            <a:ext cx="76199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Navigation Semantics-II</a:t>
            </a:r>
          </a:p>
        </p:txBody>
      </p:sp>
      <p:sp>
        <p:nvSpPr>
          <p:cNvPr id="373" name="Shape 37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If a function is executed at a node and an error in function processing occurs, can the NSU be completed?</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Is there a way to discontinue the navigation before all nodes have been reached, but then return to where the navigation was discontinued and proceed from there?</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Is every node reachable from the site map? Are node names meaningful to end-users?</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If a node within an NSU is reached from some external source, is it possible to process to the next node on the navigation path. Is it possible to return to the previous node on the navigation path?</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Does the user understand his location within the content architecture as the NSU is executed?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9" name="Shape 22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30" name="Shape 230"/>
          <p:cNvSpPr txBox="1"/>
          <p:nvPr>
            <p:ph type="title"/>
          </p:nvPr>
        </p:nvSpPr>
        <p:spPr>
          <a:xfrm>
            <a:off x="1219200" y="990600"/>
            <a:ext cx="76199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Quality Dimensions-II</a:t>
            </a:r>
          </a:p>
        </p:txBody>
      </p:sp>
      <p:sp>
        <p:nvSpPr>
          <p:cNvPr id="231" name="Shape 231"/>
          <p:cNvSpPr txBox="1"/>
          <p:nvPr>
            <p:ph idx="1" type="body"/>
          </p:nvPr>
        </p:nvSpPr>
        <p:spPr>
          <a:xfrm>
            <a:off x="1874836" y="1828800"/>
            <a:ext cx="7269161" cy="44989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2000" u="none" cap="none" strike="noStrike">
                <a:solidFill>
                  <a:schemeClr val="folHlink"/>
                </a:solidFill>
                <a:latin typeface="Helvetica Neue"/>
                <a:ea typeface="Helvetica Neue"/>
                <a:cs typeface="Helvetica Neue"/>
                <a:sym typeface="Helvetica Neue"/>
              </a:rPr>
              <a:t>Usability</a:t>
            </a:r>
            <a:r>
              <a:rPr b="0" i="0" lang="en-US" sz="2000" u="none" cap="none" strike="noStrike">
                <a:solidFill>
                  <a:schemeClr val="dk1"/>
                </a:solidFill>
                <a:latin typeface="Helvetica Neue"/>
                <a:ea typeface="Helvetica Neue"/>
                <a:cs typeface="Helvetica Neue"/>
                <a:sym typeface="Helvetica Neue"/>
              </a:rPr>
              <a:t> is tested to ensure that each category of user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is supported by the interface</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can learn and apply all required navigation syntax and semantics</a:t>
            </a:r>
          </a:p>
          <a:p>
            <a:pPr indent="-342900" lvl="0" marL="342900" marR="0" rtl="0" algn="l">
              <a:lnSpc>
                <a:spcPct val="90000"/>
              </a:lnSpc>
              <a:spcBef>
                <a:spcPts val="400"/>
              </a:spcBef>
              <a:spcAft>
                <a:spcPts val="0"/>
              </a:spcAft>
              <a:buClr>
                <a:schemeClr val="folHlink"/>
              </a:buClr>
              <a:buSzPct val="75000"/>
              <a:buFont typeface="Noto Symbol"/>
              <a:buChar char="■"/>
            </a:pPr>
            <a:r>
              <a:rPr b="0" i="1" lang="en-US" sz="2000" u="none" cap="none" strike="noStrike">
                <a:solidFill>
                  <a:schemeClr val="folHlink"/>
                </a:solidFill>
                <a:latin typeface="Helvetica Neue"/>
                <a:ea typeface="Helvetica Neue"/>
                <a:cs typeface="Helvetica Neue"/>
                <a:sym typeface="Helvetica Neue"/>
              </a:rPr>
              <a:t>Navigability</a:t>
            </a:r>
            <a:r>
              <a:rPr b="0" i="0" lang="en-US" sz="2000" u="none" cap="none" strike="noStrike">
                <a:solidFill>
                  <a:schemeClr val="dk1"/>
                </a:solidFill>
                <a:latin typeface="Helvetica Neue"/>
                <a:ea typeface="Helvetica Neue"/>
                <a:cs typeface="Helvetica Neue"/>
                <a:sym typeface="Helvetica Neue"/>
              </a:rPr>
              <a:t> is tested to ensure that</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all navigation syntax and semantics are exercised to uncover any navigation errors (e.g., dead links, improper links, erroneous links).</a:t>
            </a:r>
          </a:p>
          <a:p>
            <a:pPr indent="-342900" lvl="0" marL="342900" marR="0" rtl="0" algn="l">
              <a:lnSpc>
                <a:spcPct val="90000"/>
              </a:lnSpc>
              <a:spcBef>
                <a:spcPts val="400"/>
              </a:spcBef>
              <a:spcAft>
                <a:spcPts val="0"/>
              </a:spcAft>
              <a:buClr>
                <a:schemeClr val="folHlink"/>
              </a:buClr>
              <a:buSzPct val="75000"/>
              <a:buFont typeface="Noto Symbol"/>
              <a:buChar char="■"/>
            </a:pPr>
            <a:r>
              <a:rPr b="0" i="1" lang="en-US" sz="2000" u="none" cap="none" strike="noStrike">
                <a:solidFill>
                  <a:schemeClr val="folHlink"/>
                </a:solidFill>
                <a:latin typeface="Helvetica Neue"/>
                <a:ea typeface="Helvetica Neue"/>
                <a:cs typeface="Helvetica Neue"/>
                <a:sym typeface="Helvetica Neue"/>
              </a:rPr>
              <a:t>Performance</a:t>
            </a:r>
            <a:r>
              <a:rPr b="0" i="0" lang="en-US" sz="2000" u="none" cap="none" strike="noStrike">
                <a:solidFill>
                  <a:schemeClr val="dk1"/>
                </a:solidFill>
                <a:latin typeface="Helvetica Neue"/>
                <a:ea typeface="Helvetica Neue"/>
                <a:cs typeface="Helvetica Neue"/>
                <a:sym typeface="Helvetica Neue"/>
              </a:rPr>
              <a:t> is tested under a variety of operating conditions, configurations, and loading to ensure that </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the system is responsive to user interaction</a:t>
            </a:r>
          </a:p>
          <a:p>
            <a:pPr indent="-285750" lvl="1" marL="742950" marR="0" rtl="0" algn="l">
              <a:lnSpc>
                <a:spcPct val="90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the system handles extreme loading without unacceptable operational degradation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79" name="Shape 37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80" name="Shape 38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Configuration Testing</a:t>
            </a:r>
          </a:p>
        </p:txBody>
      </p:sp>
      <p:sp>
        <p:nvSpPr>
          <p:cNvPr id="381" name="Shape 38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Server-side</a:t>
            </a:r>
          </a:p>
          <a:p>
            <a:pPr indent="-285750" lvl="1" marL="742950" marR="0" rtl="0" algn="l">
              <a:lnSpc>
                <a:spcPct val="90000"/>
              </a:lnSpc>
              <a:spcBef>
                <a:spcPts val="60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Is the WebApp fully compatible with the server OS?</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Are system files, directories, and related system data created correctly when the WebApp is operational?</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Do system security measures (e.g., firewalls or encryption) allow the WebApp to execute and service users without interference or performance degradation?</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Has the WebApp been tested with the distributed server configuration (if one exists) that has been chosen?</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Is the WebApp properly integrated with database software? Is the WebApp sensitive to different versions of database software?</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Do server-side WebApp scripts execute properly?</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Have system administrator errors been examined for their affect on WebApp operations?</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If proxy servers are used, have differences in their configuration been addressed with on-site testing?</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87" name="Shape 38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88" name="Shape 38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Configuration Testing</a:t>
            </a:r>
          </a:p>
        </p:txBody>
      </p:sp>
      <p:sp>
        <p:nvSpPr>
          <p:cNvPr id="389" name="Shape 38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Client-side</a:t>
            </a:r>
          </a:p>
          <a:p>
            <a:pPr indent="-285750" lvl="1" marL="742950" marR="0" rtl="0" algn="l">
              <a:lnSpc>
                <a:spcPct val="90000"/>
              </a:lnSpc>
              <a:spcBef>
                <a:spcPts val="600"/>
              </a:spcBef>
              <a:spcAft>
                <a:spcPts val="0"/>
              </a:spcAft>
              <a:buClr>
                <a:schemeClr val="folHlink"/>
              </a:buClr>
              <a:buSzPct val="70000"/>
              <a:buFont typeface="Noto Symbol"/>
              <a:buChar char="■"/>
            </a:pPr>
            <a:r>
              <a:rPr b="0" i="1" lang="en-US" sz="1800" u="none" cap="none" strike="noStrike">
                <a:solidFill>
                  <a:schemeClr val="dk1"/>
                </a:solidFill>
                <a:latin typeface="Helvetica Neue"/>
                <a:ea typeface="Helvetica Neue"/>
                <a:cs typeface="Helvetica Neue"/>
                <a:sym typeface="Helvetica Neue"/>
              </a:rPr>
              <a:t>Hardware—</a:t>
            </a:r>
            <a:r>
              <a:rPr b="0" i="0" lang="en-US" sz="1800" u="none" cap="none" strike="noStrike">
                <a:solidFill>
                  <a:schemeClr val="dk1"/>
                </a:solidFill>
                <a:latin typeface="Helvetica Neue"/>
                <a:ea typeface="Helvetica Neue"/>
                <a:cs typeface="Helvetica Neue"/>
                <a:sym typeface="Helvetica Neue"/>
              </a:rPr>
              <a:t>CPU, memory, storage and printing devices</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dk1"/>
                </a:solidFill>
                <a:latin typeface="Helvetica Neue"/>
                <a:ea typeface="Helvetica Neue"/>
                <a:cs typeface="Helvetica Neue"/>
                <a:sym typeface="Helvetica Neue"/>
              </a:rPr>
              <a:t>Operating systems</a:t>
            </a:r>
            <a:r>
              <a:rPr b="0" i="0" lang="en-US" sz="1800" u="none" cap="none" strike="noStrike">
                <a:solidFill>
                  <a:schemeClr val="dk1"/>
                </a:solidFill>
                <a:latin typeface="Helvetica Neue"/>
                <a:ea typeface="Helvetica Neue"/>
                <a:cs typeface="Helvetica Neue"/>
                <a:sym typeface="Helvetica Neue"/>
              </a:rPr>
              <a:t>—Linux, Macintosh OS, Microsoft Windows, a mobile-based OS</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dk1"/>
                </a:solidFill>
                <a:latin typeface="Helvetica Neue"/>
                <a:ea typeface="Helvetica Neue"/>
                <a:cs typeface="Helvetica Neue"/>
                <a:sym typeface="Helvetica Neue"/>
              </a:rPr>
              <a:t>Browser software</a:t>
            </a:r>
            <a:r>
              <a:rPr b="0" i="0" lang="en-US" sz="1800" u="none" cap="none" strike="noStrike">
                <a:solidFill>
                  <a:schemeClr val="dk1"/>
                </a:solidFill>
                <a:latin typeface="Helvetica Neue"/>
                <a:ea typeface="Helvetica Neue"/>
                <a:cs typeface="Helvetica Neue"/>
                <a:sym typeface="Helvetica Neue"/>
              </a:rPr>
              <a:t>—Internet Explorer, Mozilla/Netscape, Opera, Safari, and others </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dk1"/>
                </a:solidFill>
                <a:latin typeface="Helvetica Neue"/>
                <a:ea typeface="Helvetica Neue"/>
                <a:cs typeface="Helvetica Neue"/>
                <a:sym typeface="Helvetica Neue"/>
              </a:rPr>
              <a:t>User interface components</a:t>
            </a:r>
            <a:r>
              <a:rPr b="0" i="0" lang="en-US" sz="1800" u="none" cap="none" strike="noStrike">
                <a:solidFill>
                  <a:schemeClr val="dk1"/>
                </a:solidFill>
                <a:latin typeface="Helvetica Neue"/>
                <a:ea typeface="Helvetica Neue"/>
                <a:cs typeface="Helvetica Neue"/>
                <a:sym typeface="Helvetica Neue"/>
              </a:rPr>
              <a:t>—Active X, Java applets and others</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dk1"/>
                </a:solidFill>
                <a:latin typeface="Helvetica Neue"/>
                <a:ea typeface="Helvetica Neue"/>
                <a:cs typeface="Helvetica Neue"/>
                <a:sym typeface="Helvetica Neue"/>
              </a:rPr>
              <a:t>Plug-ins</a:t>
            </a:r>
            <a:r>
              <a:rPr b="0" i="0" lang="en-US" sz="1800" u="none" cap="none" strike="noStrike">
                <a:solidFill>
                  <a:schemeClr val="dk1"/>
                </a:solidFill>
                <a:latin typeface="Helvetica Neue"/>
                <a:ea typeface="Helvetica Neue"/>
                <a:cs typeface="Helvetica Neue"/>
                <a:sym typeface="Helvetica Neue"/>
              </a:rPr>
              <a:t>—QuickTime, RealPlayer, and many others</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dk1"/>
                </a:solidFill>
                <a:latin typeface="Helvetica Neue"/>
                <a:ea typeface="Helvetica Neue"/>
                <a:cs typeface="Helvetica Neue"/>
                <a:sym typeface="Helvetica Neue"/>
              </a:rPr>
              <a:t>Connectivity</a:t>
            </a:r>
            <a:r>
              <a:rPr b="0" i="0" lang="en-US" sz="1800" u="none" cap="none" strike="noStrike">
                <a:solidFill>
                  <a:schemeClr val="dk1"/>
                </a:solidFill>
                <a:latin typeface="Helvetica Neue"/>
                <a:ea typeface="Helvetica Neue"/>
                <a:cs typeface="Helvetica Neue"/>
                <a:sym typeface="Helvetica Neue"/>
              </a:rPr>
              <a:t>—cable, DSL, regular modem, T1</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The number of configuration variables must be reduced to a manageable number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95" name="Shape 39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96" name="Shape 39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Security Testing</a:t>
            </a:r>
          </a:p>
        </p:txBody>
      </p:sp>
      <p:sp>
        <p:nvSpPr>
          <p:cNvPr id="397" name="Shape 39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Designed to probe vulnerabilities of the client-side environment, the network communications that occur as data are passed from client to server and back again, and the server-side environment</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On the client-side, vulnerabilities can often be traced to pre-existing bugs in browsers, e-mail programs, or communication software.</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On the server-side, vulnerabilities include denial-of-service attacks and malicious scripts that can be passed along to the client-side or used to disable server operations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03" name="Shape 40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404" name="Shape 40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Performance Testing</a:t>
            </a:r>
          </a:p>
        </p:txBody>
      </p:sp>
      <p:sp>
        <p:nvSpPr>
          <p:cNvPr id="405" name="Shape 40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Does the server response time degrade to a point where it is noticeable and unacceptable?</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At what point (in terms of users, transactions or data loading) does performance become unacceptable?</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What system components are responsible for performance degradation?</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What is the average response time for users under a variety of loading conditions?</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Does performance degradation have an impact on system security?</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Is WebApp reliability or accuracy affected as the load on the system grows?</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What happens when loads that are greater than maximum server capacity are applied?</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11" name="Shape 41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412" name="Shape 41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Load Testing</a:t>
            </a:r>
          </a:p>
        </p:txBody>
      </p:sp>
      <p:sp>
        <p:nvSpPr>
          <p:cNvPr id="413" name="Shape 41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The intent is to determine how the WebApp and its server-side environment will respond to various loading conditions</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2000" u="none" cap="none" strike="noStrike">
                <a:solidFill>
                  <a:schemeClr val="dk1"/>
                </a:solidFill>
                <a:latin typeface="Helvetica Neue"/>
                <a:ea typeface="Helvetica Neue"/>
                <a:cs typeface="Helvetica Neue"/>
                <a:sym typeface="Helvetica Neue"/>
              </a:rPr>
              <a:t>N,</a:t>
            </a:r>
            <a:r>
              <a:rPr b="0" i="0" lang="en-US" sz="2000" u="none" cap="none" strike="noStrike">
                <a:solidFill>
                  <a:schemeClr val="dk1"/>
                </a:solidFill>
                <a:latin typeface="Helvetica Neue"/>
                <a:ea typeface="Helvetica Neue"/>
                <a:cs typeface="Helvetica Neue"/>
                <a:sym typeface="Helvetica Neue"/>
              </a:rPr>
              <a:t> the number of concurrent users</a:t>
            </a:r>
          </a:p>
          <a:p>
            <a:pPr indent="-285750" lvl="1" marL="742950" marR="0" rtl="0" algn="l">
              <a:lnSpc>
                <a:spcPct val="100000"/>
              </a:lnSpc>
              <a:spcBef>
                <a:spcPts val="300"/>
              </a:spcBef>
              <a:spcAft>
                <a:spcPts val="0"/>
              </a:spcAft>
              <a:buClr>
                <a:schemeClr val="folHlink"/>
              </a:buClr>
              <a:buSzPct val="70000"/>
              <a:buFont typeface="Noto Symbol"/>
              <a:buChar char="■"/>
            </a:pPr>
            <a:r>
              <a:rPr b="0" i="1" lang="en-US" sz="2000" u="none" cap="none" strike="noStrike">
                <a:solidFill>
                  <a:schemeClr val="dk1"/>
                </a:solidFill>
                <a:latin typeface="Helvetica Neue"/>
                <a:ea typeface="Helvetica Neue"/>
                <a:cs typeface="Helvetica Neue"/>
                <a:sym typeface="Helvetica Neue"/>
              </a:rPr>
              <a:t>T,</a:t>
            </a:r>
            <a:r>
              <a:rPr b="0" i="0" lang="en-US" sz="2000" u="none" cap="none" strike="noStrike">
                <a:solidFill>
                  <a:schemeClr val="dk1"/>
                </a:solidFill>
                <a:latin typeface="Helvetica Neue"/>
                <a:ea typeface="Helvetica Neue"/>
                <a:cs typeface="Helvetica Neue"/>
                <a:sym typeface="Helvetica Neue"/>
              </a:rPr>
              <a:t> the number of on-line transactions per unit of time</a:t>
            </a:r>
          </a:p>
          <a:p>
            <a:pPr indent="-285750" lvl="1" marL="742950" marR="0" rtl="0" algn="l">
              <a:lnSpc>
                <a:spcPct val="100000"/>
              </a:lnSpc>
              <a:spcBef>
                <a:spcPts val="400"/>
              </a:spcBef>
              <a:spcAft>
                <a:spcPts val="0"/>
              </a:spcAft>
              <a:buClr>
                <a:schemeClr val="folHlink"/>
              </a:buClr>
              <a:buSzPct val="70000"/>
              <a:buFont typeface="Noto Symbol"/>
              <a:buChar char="■"/>
            </a:pPr>
            <a:r>
              <a:rPr b="0" i="1" lang="en-US" sz="2000" u="none" cap="none" strike="noStrike">
                <a:solidFill>
                  <a:schemeClr val="dk1"/>
                </a:solidFill>
                <a:latin typeface="Helvetica Neue"/>
                <a:ea typeface="Helvetica Neue"/>
                <a:cs typeface="Helvetica Neue"/>
                <a:sym typeface="Helvetica Neue"/>
              </a:rPr>
              <a:t>D,</a:t>
            </a:r>
            <a:r>
              <a:rPr b="0" i="0" lang="en-US" sz="2000" u="none" cap="none" strike="noStrike">
                <a:solidFill>
                  <a:schemeClr val="dk1"/>
                </a:solidFill>
                <a:latin typeface="Helvetica Neue"/>
                <a:ea typeface="Helvetica Neue"/>
                <a:cs typeface="Helvetica Neue"/>
                <a:sym typeface="Helvetica Neue"/>
              </a:rPr>
              <a:t> the data load processed by the server per transaction</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Overall throughput, </a:t>
            </a:r>
            <a:r>
              <a:rPr b="0" i="1" lang="en-US" sz="2400" u="none" cap="none" strike="noStrike">
                <a:solidFill>
                  <a:schemeClr val="dk1"/>
                </a:solidFill>
                <a:latin typeface="Helvetica Neue"/>
                <a:ea typeface="Helvetica Neue"/>
                <a:cs typeface="Helvetica Neue"/>
                <a:sym typeface="Helvetica Neue"/>
              </a:rPr>
              <a:t>P,</a:t>
            </a:r>
            <a:r>
              <a:rPr b="0" i="0" lang="en-US" sz="2400" u="none" cap="none" strike="noStrike">
                <a:solidFill>
                  <a:schemeClr val="dk1"/>
                </a:solidFill>
                <a:latin typeface="Helvetica Neue"/>
                <a:ea typeface="Helvetica Neue"/>
                <a:cs typeface="Helvetica Neue"/>
                <a:sym typeface="Helvetica Neue"/>
              </a:rPr>
              <a:t> is computed in the following manner:</a:t>
            </a:r>
          </a:p>
          <a:p>
            <a:pPr indent="-228600" lvl="2" marL="1143000" marR="0" rtl="0" algn="l">
              <a:lnSpc>
                <a:spcPct val="100000"/>
              </a:lnSpc>
              <a:spcBef>
                <a:spcPts val="600"/>
              </a:spcBef>
              <a:spcAft>
                <a:spcPts val="600"/>
              </a:spcAft>
              <a:buClr>
                <a:schemeClr val="dk2"/>
              </a:buClr>
              <a:buSzPct val="100000"/>
              <a:buFont typeface="Helvetica Neue"/>
              <a:buChar char="•"/>
            </a:pPr>
            <a:r>
              <a:rPr b="0" i="1" lang="en-US" sz="1800" u="none" cap="none" strike="noStrike">
                <a:solidFill>
                  <a:schemeClr val="dk1"/>
                </a:solidFill>
                <a:latin typeface="Helvetica Neue"/>
                <a:ea typeface="Helvetica Neue"/>
                <a:cs typeface="Helvetica Neue"/>
                <a:sym typeface="Helvetica Neue"/>
              </a:rPr>
              <a:t>P =  N</a:t>
            </a:r>
            <a:r>
              <a:rPr b="0" i="0" lang="en-US" sz="1800" u="none" cap="none" strike="noStrike">
                <a:solidFill>
                  <a:schemeClr val="dk1"/>
                </a:solidFill>
                <a:latin typeface="Helvetica Neue"/>
                <a:ea typeface="Helvetica Neue"/>
                <a:cs typeface="Helvetica Neue"/>
                <a:sym typeface="Helvetica Neue"/>
              </a:rPr>
              <a:t> x</a:t>
            </a:r>
            <a:r>
              <a:rPr b="0" i="1" lang="en-US" sz="1800" u="none" cap="none" strike="noStrike">
                <a:solidFill>
                  <a:schemeClr val="dk1"/>
                </a:solidFill>
                <a:latin typeface="Helvetica Neue"/>
                <a:ea typeface="Helvetica Neue"/>
                <a:cs typeface="Helvetica Neue"/>
                <a:sym typeface="Helvetica Neue"/>
              </a:rPr>
              <a:t> T</a:t>
            </a:r>
            <a:r>
              <a:rPr b="0" i="0" lang="en-US" sz="1800" u="none" cap="none" strike="noStrike">
                <a:solidFill>
                  <a:schemeClr val="dk1"/>
                </a:solidFill>
                <a:latin typeface="Helvetica Neue"/>
                <a:ea typeface="Helvetica Neue"/>
                <a:cs typeface="Helvetica Neue"/>
                <a:sym typeface="Helvetica Neue"/>
              </a:rPr>
              <a:t> x</a:t>
            </a:r>
            <a:r>
              <a:rPr b="0" i="1" lang="en-US" sz="1800" u="none" cap="none" strike="noStrike">
                <a:solidFill>
                  <a:schemeClr val="dk1"/>
                </a:solidFill>
                <a:latin typeface="Helvetica Neue"/>
                <a:ea typeface="Helvetica Neue"/>
                <a:cs typeface="Helvetica Neue"/>
                <a:sym typeface="Helvetica Neue"/>
              </a:rPr>
              <a:t> 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19" name="Shape 41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420" name="Shape 42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Stress Testing</a:t>
            </a:r>
          </a:p>
        </p:txBody>
      </p:sp>
      <p:sp>
        <p:nvSpPr>
          <p:cNvPr id="421" name="Shape 42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Does the system degrade ‘gently’ or does the server shut down as capacity is exceeded?</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Does server software generate “server not available” messages? More generally, are users aware that they cannot reach the server?</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Does the server queue requests for resources and empty the queue once capacity demands diminish? </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Are transactions lost as capacity is exceeded? </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data integrity affected as capacity is exceeded?</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What values of </a:t>
            </a:r>
            <a:r>
              <a:rPr b="0" i="1" lang="en-US" sz="1600" u="none" cap="none" strike="noStrike">
                <a:solidFill>
                  <a:schemeClr val="dk1"/>
                </a:solidFill>
                <a:latin typeface="Helvetica Neue"/>
                <a:ea typeface="Helvetica Neue"/>
                <a:cs typeface="Helvetica Neue"/>
                <a:sym typeface="Helvetica Neue"/>
              </a:rPr>
              <a:t>N, T, </a:t>
            </a:r>
            <a:r>
              <a:rPr b="0" i="0" lang="en-US" sz="1600" u="none" cap="none" strike="noStrike">
                <a:solidFill>
                  <a:schemeClr val="dk1"/>
                </a:solidFill>
                <a:latin typeface="Helvetica Neue"/>
                <a:ea typeface="Helvetica Neue"/>
                <a:cs typeface="Helvetica Neue"/>
                <a:sym typeface="Helvetica Neue"/>
              </a:rPr>
              <a:t>and</a:t>
            </a:r>
            <a:r>
              <a:rPr b="0" i="1" lang="en-US" sz="1600" u="none" cap="none" strike="noStrike">
                <a:solidFill>
                  <a:schemeClr val="dk1"/>
                </a:solidFill>
                <a:latin typeface="Helvetica Neue"/>
                <a:ea typeface="Helvetica Neue"/>
                <a:cs typeface="Helvetica Neue"/>
                <a:sym typeface="Helvetica Neue"/>
              </a:rPr>
              <a:t> D </a:t>
            </a:r>
            <a:r>
              <a:rPr b="0" i="0" lang="en-US" sz="1600" u="none" cap="none" strike="noStrike">
                <a:solidFill>
                  <a:schemeClr val="dk1"/>
                </a:solidFill>
                <a:latin typeface="Helvetica Neue"/>
                <a:ea typeface="Helvetica Neue"/>
                <a:cs typeface="Helvetica Neue"/>
                <a:sym typeface="Helvetica Neue"/>
              </a:rPr>
              <a:t>force the server environment to fail? How does failure manifest itself? Are automated notifications sent to technical support staff at the server site?</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If the system does fail, how long will it take to come back on-line?</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Are certain WebApp functions (e.g., compute intensive functionality, data streaming capabilities) discontinued as capacity reaches the 80 or 90 percent level?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7" name="Shape 23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38" name="Shape 238"/>
          <p:cNvSpPr txBox="1"/>
          <p:nvPr>
            <p:ph type="title"/>
          </p:nvPr>
        </p:nvSpPr>
        <p:spPr>
          <a:xfrm>
            <a:off x="1219200" y="990600"/>
            <a:ext cx="79247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Testing Quality Dimensions-III</a:t>
            </a:r>
          </a:p>
        </p:txBody>
      </p:sp>
      <p:sp>
        <p:nvSpPr>
          <p:cNvPr id="239" name="Shape 239"/>
          <p:cNvSpPr txBox="1"/>
          <p:nvPr>
            <p:ph idx="1" type="body"/>
          </p:nvPr>
        </p:nvSpPr>
        <p:spPr>
          <a:xfrm>
            <a:off x="1766886" y="1905000"/>
            <a:ext cx="6843712" cy="44989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2000" u="none" cap="none" strike="noStrike">
                <a:solidFill>
                  <a:schemeClr val="folHlink"/>
                </a:solidFill>
                <a:latin typeface="Helvetica Neue"/>
                <a:ea typeface="Helvetica Neue"/>
                <a:cs typeface="Helvetica Neue"/>
                <a:sym typeface="Helvetica Neue"/>
              </a:rPr>
              <a:t>Compatibility</a:t>
            </a:r>
            <a:r>
              <a:rPr b="0" i="0" lang="en-US" sz="2000" u="none" cap="none" strike="noStrike">
                <a:solidFill>
                  <a:schemeClr val="dk1"/>
                </a:solidFill>
                <a:latin typeface="Helvetica Neue"/>
                <a:ea typeface="Helvetica Neue"/>
                <a:cs typeface="Helvetica Neue"/>
                <a:sym typeface="Helvetica Neue"/>
              </a:rPr>
              <a:t> is tested by executing the WebApp in a variety of different host configurations on both the client and server sides.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The intent is to find errors that are specific to a unique host configuration.</a:t>
            </a:r>
          </a:p>
          <a:p>
            <a:pPr indent="-342900" lvl="0" marL="342900" marR="0" rtl="0" algn="l">
              <a:lnSpc>
                <a:spcPct val="90000"/>
              </a:lnSpc>
              <a:spcBef>
                <a:spcPts val="400"/>
              </a:spcBef>
              <a:spcAft>
                <a:spcPts val="0"/>
              </a:spcAft>
              <a:buClr>
                <a:schemeClr val="folHlink"/>
              </a:buClr>
              <a:buSzPct val="75000"/>
              <a:buFont typeface="Noto Symbol"/>
              <a:buChar char="■"/>
            </a:pPr>
            <a:r>
              <a:rPr b="0" i="1" lang="en-US" sz="2000" u="none" cap="none" strike="noStrike">
                <a:solidFill>
                  <a:schemeClr val="folHlink"/>
                </a:solidFill>
                <a:latin typeface="Helvetica Neue"/>
                <a:ea typeface="Helvetica Neue"/>
                <a:cs typeface="Helvetica Neue"/>
                <a:sym typeface="Helvetica Neue"/>
              </a:rPr>
              <a:t>Interoperability </a:t>
            </a:r>
            <a:r>
              <a:rPr b="0" i="0" lang="en-US" sz="2000" u="none" cap="none" strike="noStrike">
                <a:solidFill>
                  <a:schemeClr val="dk1"/>
                </a:solidFill>
                <a:latin typeface="Helvetica Neue"/>
                <a:ea typeface="Helvetica Neue"/>
                <a:cs typeface="Helvetica Neue"/>
                <a:sym typeface="Helvetica Neue"/>
              </a:rPr>
              <a:t>is tested to ensure that the WebApp properly interfaces with other applications and/or databases.</a:t>
            </a:r>
          </a:p>
          <a:p>
            <a:pPr indent="-342900" lvl="0" marL="342900" marR="0" rtl="0" algn="l">
              <a:lnSpc>
                <a:spcPct val="90000"/>
              </a:lnSpc>
              <a:spcBef>
                <a:spcPts val="300"/>
              </a:spcBef>
              <a:spcAft>
                <a:spcPts val="0"/>
              </a:spcAft>
              <a:buClr>
                <a:schemeClr val="folHlink"/>
              </a:buClr>
              <a:buSzPct val="75000"/>
              <a:buFont typeface="Noto Symbol"/>
              <a:buChar char="■"/>
            </a:pPr>
            <a:r>
              <a:rPr b="0" i="1" lang="en-US" sz="2000" u="none" cap="none" strike="noStrike">
                <a:solidFill>
                  <a:schemeClr val="folHlink"/>
                </a:solidFill>
                <a:latin typeface="Helvetica Neue"/>
                <a:ea typeface="Helvetica Neue"/>
                <a:cs typeface="Helvetica Neue"/>
                <a:sym typeface="Helvetica Neue"/>
              </a:rPr>
              <a:t>Security</a:t>
            </a:r>
            <a:r>
              <a:rPr b="0" i="0" lang="en-US" sz="2000" u="none" cap="none" strike="noStrike">
                <a:solidFill>
                  <a:schemeClr val="dk1"/>
                </a:solidFill>
                <a:latin typeface="Helvetica Neue"/>
                <a:ea typeface="Helvetica Neue"/>
                <a:cs typeface="Helvetica Neue"/>
                <a:sym typeface="Helvetica Neue"/>
              </a:rPr>
              <a:t> is tested by assessing potential vulnerabilities and attempting to exploit each.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Any successful penetration attempt is deemed a security failure.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5" name="Shape 24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46" name="Shape 24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Errors in a WebApp</a:t>
            </a:r>
          </a:p>
        </p:txBody>
      </p:sp>
      <p:sp>
        <p:nvSpPr>
          <p:cNvPr id="247" name="Shape 24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600" u="none" cap="none" strike="noStrike">
                <a:solidFill>
                  <a:srgbClr val="000000"/>
                </a:solidFill>
                <a:latin typeface="Times New Roman"/>
                <a:ea typeface="Times New Roman"/>
                <a:cs typeface="Times New Roman"/>
                <a:sym typeface="Times New Roman"/>
              </a:rPr>
              <a:t>Because many types of WebApp tests uncover problems that are first evidenced on the client side, </a:t>
            </a:r>
            <a:r>
              <a:rPr b="0" i="0" lang="en-US" sz="1600" u="none" cap="none" strike="noStrike">
                <a:solidFill>
                  <a:schemeClr val="folHlink"/>
                </a:solidFill>
                <a:latin typeface="Times New Roman"/>
                <a:ea typeface="Times New Roman"/>
                <a:cs typeface="Times New Roman"/>
                <a:sym typeface="Times New Roman"/>
              </a:rPr>
              <a:t>you often see a symptom of the error, not the error itself.</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rgbClr val="000000"/>
                </a:solidFill>
                <a:latin typeface="Times New Roman"/>
                <a:ea typeface="Times New Roman"/>
                <a:cs typeface="Times New Roman"/>
                <a:sym typeface="Times New Roman"/>
              </a:rPr>
              <a:t>Because a WebApp is implemented in a number of different configurations and within different environments, </a:t>
            </a:r>
            <a:r>
              <a:rPr b="0" i="0" lang="en-US" sz="1600" u="none" cap="none" strike="noStrike">
                <a:solidFill>
                  <a:schemeClr val="folHlink"/>
                </a:solidFill>
                <a:latin typeface="Times New Roman"/>
                <a:ea typeface="Times New Roman"/>
                <a:cs typeface="Times New Roman"/>
                <a:sym typeface="Times New Roman"/>
              </a:rPr>
              <a:t>it may be difficult or impossible to reproduce an error outside the environment in which the error was originally encountered.</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rgbClr val="000000"/>
                </a:solidFill>
                <a:latin typeface="Times New Roman"/>
                <a:ea typeface="Times New Roman"/>
                <a:cs typeface="Times New Roman"/>
                <a:sym typeface="Times New Roman"/>
              </a:rPr>
              <a:t>Although some errors are the result of incorrect design or improper HTML (or other programming language) coding, </a:t>
            </a:r>
            <a:r>
              <a:rPr b="0" i="0" lang="en-US" sz="1600" u="none" cap="none" strike="noStrike">
                <a:solidFill>
                  <a:schemeClr val="folHlink"/>
                </a:solidFill>
                <a:latin typeface="Times New Roman"/>
                <a:ea typeface="Times New Roman"/>
                <a:cs typeface="Times New Roman"/>
                <a:sym typeface="Times New Roman"/>
              </a:rPr>
              <a:t>many errors can be traced to the WebApp configuration.</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rgbClr val="000000"/>
                </a:solidFill>
                <a:latin typeface="Times New Roman"/>
                <a:ea typeface="Times New Roman"/>
                <a:cs typeface="Times New Roman"/>
                <a:sym typeface="Times New Roman"/>
              </a:rPr>
              <a:t>Because WebApps reside within a client/server architecture, </a:t>
            </a:r>
            <a:r>
              <a:rPr b="0" i="0" lang="en-US" sz="1600" u="none" cap="none" strike="noStrike">
                <a:solidFill>
                  <a:schemeClr val="folHlink"/>
                </a:solidFill>
                <a:latin typeface="Times New Roman"/>
                <a:ea typeface="Times New Roman"/>
                <a:cs typeface="Times New Roman"/>
                <a:sym typeface="Times New Roman"/>
              </a:rPr>
              <a:t>errors can be difficult to trace across three architectural layers</a:t>
            </a:r>
            <a:r>
              <a:rPr b="0" i="0" lang="en-US" sz="1600" u="none" cap="none" strike="noStrike">
                <a:solidFill>
                  <a:srgbClr val="000000"/>
                </a:solidFill>
                <a:latin typeface="Times New Roman"/>
                <a:ea typeface="Times New Roman"/>
                <a:cs typeface="Times New Roman"/>
                <a:sym typeface="Times New Roman"/>
              </a:rPr>
              <a:t>: the client, the server, or the network itself. </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folHlink"/>
                </a:solidFill>
                <a:latin typeface="Times New Roman"/>
                <a:ea typeface="Times New Roman"/>
                <a:cs typeface="Times New Roman"/>
                <a:sym typeface="Times New Roman"/>
              </a:rPr>
              <a:t>Some errors are due to the </a:t>
            </a:r>
            <a:r>
              <a:rPr b="0" i="1" lang="en-US" sz="1600" u="none" cap="none" strike="noStrike">
                <a:solidFill>
                  <a:schemeClr val="folHlink"/>
                </a:solidFill>
                <a:latin typeface="Times New Roman"/>
                <a:ea typeface="Times New Roman"/>
                <a:cs typeface="Times New Roman"/>
                <a:sym typeface="Times New Roman"/>
              </a:rPr>
              <a:t>static operating environment</a:t>
            </a:r>
            <a:r>
              <a:rPr b="0" i="0" lang="en-US" sz="1600" u="none" cap="none" strike="noStrike">
                <a:solidFill>
                  <a:schemeClr val="folHlink"/>
                </a:solidFill>
                <a:latin typeface="Times New Roman"/>
                <a:ea typeface="Times New Roman"/>
                <a:cs typeface="Times New Roman"/>
                <a:sym typeface="Times New Roman"/>
              </a:rPr>
              <a:t> </a:t>
            </a:r>
            <a:r>
              <a:rPr b="0" i="0" lang="en-US" sz="1600" u="none" cap="none" strike="noStrike">
                <a:solidFill>
                  <a:srgbClr val="000000"/>
                </a:solidFill>
                <a:latin typeface="Times New Roman"/>
                <a:ea typeface="Times New Roman"/>
                <a:cs typeface="Times New Roman"/>
                <a:sym typeface="Times New Roman"/>
              </a:rPr>
              <a:t>(i.e., the specific configuration in which testing is conducted), </a:t>
            </a:r>
            <a:r>
              <a:rPr b="0" i="0" lang="en-US" sz="1600" u="none" cap="none" strike="noStrike">
                <a:solidFill>
                  <a:schemeClr val="folHlink"/>
                </a:solidFill>
                <a:latin typeface="Times New Roman"/>
                <a:ea typeface="Times New Roman"/>
                <a:cs typeface="Times New Roman"/>
                <a:sym typeface="Times New Roman"/>
              </a:rPr>
              <a:t>while others are attributable to the dynamic operating environment</a:t>
            </a:r>
            <a:r>
              <a:rPr b="0" i="0" lang="en-US" sz="1600" u="none" cap="none" strike="noStrike">
                <a:solidFill>
                  <a:srgbClr val="000000"/>
                </a:solidFill>
                <a:latin typeface="Times New Roman"/>
                <a:ea typeface="Times New Roman"/>
                <a:cs typeface="Times New Roman"/>
                <a:sym typeface="Times New Roman"/>
              </a:rPr>
              <a:t> (i.e., instantaneous resource loading or time-related errors).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3" name="Shape 25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54" name="Shape 254"/>
          <p:cNvSpPr txBox="1"/>
          <p:nvPr>
            <p:ph type="title"/>
          </p:nvPr>
        </p:nvSpPr>
        <p:spPr>
          <a:xfrm>
            <a:off x="1219200" y="990600"/>
            <a:ext cx="7467600"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WebApp Testing Strategy-I</a:t>
            </a:r>
          </a:p>
        </p:txBody>
      </p:sp>
      <p:sp>
        <p:nvSpPr>
          <p:cNvPr id="255" name="Shape 25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The content model for the WebApp is reviewed to uncover errors. </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The interface model is reviewed to ensure that all use-cases can be accommodated. </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The design model for the WebApp is reviewed to uncover navigation errors. </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The user interface is tested to uncover errors in presentation and/or navigation mechanics.</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Selected functional components are unit tested.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61" name="Shape 26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62" name="Shape 262"/>
          <p:cNvSpPr txBox="1"/>
          <p:nvPr>
            <p:ph type="title"/>
          </p:nvPr>
        </p:nvSpPr>
        <p:spPr>
          <a:xfrm>
            <a:off x="1219200" y="990600"/>
            <a:ext cx="76961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WebApp Testing Strategy-II</a:t>
            </a:r>
          </a:p>
        </p:txBody>
      </p:sp>
      <p:sp>
        <p:nvSpPr>
          <p:cNvPr id="263" name="Shape 26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Navigation throughout the architecture is tested. </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The WebApp is implemented in a variety of different environmental configurations and is tested for compatibility with each configuration. </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Security tests are conducted in an attempt to exploit vulnerabilities in the WebApp or within its environment.</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Performance tests are conducted.</a:t>
            </a:r>
          </a:p>
          <a:p>
            <a:pPr indent="-342900" lvl="0" marL="342900" marR="0" rtl="0" algn="l">
              <a:lnSpc>
                <a:spcPct val="10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The WebApp is tested by a controlled and monitored population of end-users</a:t>
            </a:r>
          </a:p>
          <a:p>
            <a:pPr indent="-285750" lvl="1" marL="742950" marR="0" rtl="0" algn="l">
              <a:lnSpc>
                <a:spcPct val="10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Helvetica Neue"/>
                <a:ea typeface="Helvetica Neue"/>
                <a:cs typeface="Helvetica Neue"/>
                <a:sym typeface="Helvetica Neue"/>
              </a:rPr>
              <a:t> the results of their interaction with the system are evaluated for content and navigation errors, usability concerns, compatibility concerns, and WebApp reliability and performance.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69" name="Shape 26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70" name="Shape 27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Testing Process</a:t>
            </a:r>
          </a:p>
        </p:txBody>
      </p:sp>
      <p:pic>
        <p:nvPicPr>
          <p:cNvPr id="271" name="Shape 271"/>
          <p:cNvPicPr preferRelativeResize="0"/>
          <p:nvPr/>
        </p:nvPicPr>
        <p:blipFill rotWithShape="1">
          <a:blip r:embed="rId3">
            <a:alphaModFix/>
          </a:blip>
          <a:srcRect b="0" l="0" r="0" t="0"/>
          <a:stretch/>
        </p:blipFill>
        <p:spPr>
          <a:xfrm>
            <a:off x="2590800" y="1828800"/>
            <a:ext cx="4978399" cy="4529137"/>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7" name="Shape 27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78" name="Shape 27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Content Testing</a:t>
            </a:r>
          </a:p>
        </p:txBody>
      </p:sp>
      <p:sp>
        <p:nvSpPr>
          <p:cNvPr id="279" name="Shape 27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Content testing has three important objectives: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 to uncover syntactic errors (e.g., typos, grammar mistakes) in text-based documents, graphical representations, and other media</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 to uncover semantic errors (i.e., errors in the accuracy or completeness of information) in any content object presented as navigation occurs, and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 to find errors in the organization or structure of content that is presented to the end-user.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85" name="Shape 28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86" name="Shape 286"/>
          <p:cNvSpPr txBox="1"/>
          <p:nvPr>
            <p:ph type="title"/>
          </p:nvPr>
        </p:nvSpPr>
        <p:spPr>
          <a:xfrm>
            <a:off x="1219200" y="990600"/>
            <a:ext cx="79247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Assessing Content Semantics</a:t>
            </a:r>
          </a:p>
        </p:txBody>
      </p:sp>
      <p:sp>
        <p:nvSpPr>
          <p:cNvPr id="287" name="Shape 28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the information factually accurate?</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the information concise and to the point?</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the layout of the content object easy for the user to understand?</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Can information embedded within a content object be found easily?</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Have proper references been provided for all information derived from other sources?</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the information presented consistent internally and consistent with information presented in other content objects?</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Is the content offensive, misleading, or does it open the door to litigation?</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Does the content infringe on existing copyrights or trademarks?</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Does the content contain internal links that supplement existing content? Are the links correct?</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Helvetica Neue"/>
                <a:ea typeface="Helvetica Neue"/>
                <a:cs typeface="Helvetica Neue"/>
                <a:sym typeface="Helvetica Neue"/>
              </a:rPr>
              <a:t>Does the aesthetic style of the content conflict with the aesthetic style of the interface?</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