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5267325" y="2600324"/>
            <a:ext cx="5105399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419225" y="790574"/>
            <a:ext cx="5105399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779462" y="1447800"/>
            <a:ext cx="767873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4021137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None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200400" y="533400"/>
            <a:ext cx="4190999" cy="693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828800" y="1905000"/>
            <a:ext cx="33909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372100" y="1905000"/>
            <a:ext cx="33909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219200" y="-9525"/>
            <a:ext cx="7924798" cy="6867525"/>
            <a:chOff x="0" y="0"/>
            <a:chExt cx="9147173" cy="6867525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5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30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458787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6096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91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106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21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1373187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5240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16764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1828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1981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2133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2287586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24384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25908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2743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 txBox="1"/>
            <p:nvPr/>
          </p:nvSpPr>
          <p:spPr>
            <a:xfrm>
              <a:off x="2895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 txBox="1"/>
            <p:nvPr/>
          </p:nvSpPr>
          <p:spPr>
            <a:xfrm>
              <a:off x="3048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 txBox="1"/>
            <p:nvPr/>
          </p:nvSpPr>
          <p:spPr>
            <a:xfrm>
              <a:off x="32004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 txBox="1"/>
            <p:nvPr/>
          </p:nvSpPr>
          <p:spPr>
            <a:xfrm>
              <a:off x="33528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 txBox="1"/>
            <p:nvPr/>
          </p:nvSpPr>
          <p:spPr>
            <a:xfrm>
              <a:off x="3505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657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 txBox="1"/>
            <p:nvPr/>
          </p:nvSpPr>
          <p:spPr>
            <a:xfrm>
              <a:off x="3810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960812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 txBox="1"/>
            <p:nvPr/>
          </p:nvSpPr>
          <p:spPr>
            <a:xfrm>
              <a:off x="41148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 txBox="1"/>
            <p:nvPr/>
          </p:nvSpPr>
          <p:spPr>
            <a:xfrm>
              <a:off x="42672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41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472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4875212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50292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51816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5334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5486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5638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792787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59436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60960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6248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6400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6553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6707186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68580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70104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7162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7315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7467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7621586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77724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79248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807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822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838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85344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8686800" y="9525"/>
              <a:ext cx="7461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883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899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684212" y="0"/>
              <a:ext cx="8462961" cy="685800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0" y="1716086"/>
              <a:ext cx="6950074" cy="7461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-3175" y="0"/>
            <a:ext cx="9147175" cy="6867525"/>
            <a:chOff x="-3175" y="0"/>
            <a:chExt cx="9147175" cy="6867525"/>
          </a:xfrm>
        </p:grpSpPr>
        <p:grpSp>
          <p:nvGrpSpPr>
            <p:cNvPr id="132" name="Shape 132"/>
            <p:cNvGrpSpPr/>
            <p:nvPr/>
          </p:nvGrpSpPr>
          <p:grpSpPr>
            <a:xfrm>
              <a:off x="-3175" y="0"/>
              <a:ext cx="9067799" cy="6867525"/>
              <a:chOff x="-3175" y="0"/>
              <a:chExt cx="9067799" cy="6867525"/>
            </a:xfrm>
          </p:grpSpPr>
          <p:sp>
            <p:nvSpPr>
              <p:cNvPr id="133" name="Shape 133"/>
              <p:cNvSpPr txBox="1"/>
              <p:nvPr/>
            </p:nvSpPr>
            <p:spPr>
              <a:xfrm>
                <a:off x="-3175" y="0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14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 txBox="1"/>
              <p:nvPr/>
            </p:nvSpPr>
            <p:spPr>
              <a:xfrm>
                <a:off x="30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 txBox="1"/>
              <p:nvPr/>
            </p:nvSpPr>
            <p:spPr>
              <a:xfrm>
                <a:off x="45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0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75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 txBox="1"/>
              <p:nvPr/>
            </p:nvSpPr>
            <p:spPr>
              <a:xfrm>
                <a:off x="91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106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121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136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43"/>
              <p:cNvSpPr txBox="1"/>
              <p:nvPr/>
            </p:nvSpPr>
            <p:spPr>
              <a:xfrm>
                <a:off x="1520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 txBox="1"/>
              <p:nvPr/>
            </p:nvSpPr>
            <p:spPr>
              <a:xfrm>
                <a:off x="1673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 txBox="1"/>
              <p:nvPr/>
            </p:nvSpPr>
            <p:spPr>
              <a:xfrm>
                <a:off x="1825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>
                <a:off x="1978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 txBox="1"/>
              <p:nvPr/>
            </p:nvSpPr>
            <p:spPr>
              <a:xfrm>
                <a:off x="2130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 txBox="1"/>
              <p:nvPr/>
            </p:nvSpPr>
            <p:spPr>
              <a:xfrm>
                <a:off x="2282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 txBox="1"/>
              <p:nvPr/>
            </p:nvSpPr>
            <p:spPr>
              <a:xfrm>
                <a:off x="2435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 txBox="1"/>
              <p:nvPr/>
            </p:nvSpPr>
            <p:spPr>
              <a:xfrm>
                <a:off x="2587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2740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2892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3044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>
                <a:off x="3197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3349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 txBox="1"/>
              <p:nvPr/>
            </p:nvSpPr>
            <p:spPr>
              <a:xfrm>
                <a:off x="3502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 txBox="1"/>
              <p:nvPr/>
            </p:nvSpPr>
            <p:spPr>
              <a:xfrm>
                <a:off x="3654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806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395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411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426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441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 txBox="1"/>
              <p:nvPr/>
            </p:nvSpPr>
            <p:spPr>
              <a:xfrm>
                <a:off x="456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472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487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502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 txBox="1"/>
              <p:nvPr/>
            </p:nvSpPr>
            <p:spPr>
              <a:xfrm>
                <a:off x="517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5330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5483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5635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5788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940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6092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6245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6397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6550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6702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6854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7007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 txBox="1"/>
              <p:nvPr/>
            </p:nvSpPr>
            <p:spPr>
              <a:xfrm>
                <a:off x="7159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7312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 txBox="1"/>
              <p:nvPr/>
            </p:nvSpPr>
            <p:spPr>
              <a:xfrm>
                <a:off x="7464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 txBox="1"/>
              <p:nvPr/>
            </p:nvSpPr>
            <p:spPr>
              <a:xfrm>
                <a:off x="7616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 txBox="1"/>
              <p:nvPr/>
            </p:nvSpPr>
            <p:spPr>
              <a:xfrm>
                <a:off x="776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792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807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822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 txBox="1"/>
              <p:nvPr/>
            </p:nvSpPr>
            <p:spPr>
              <a:xfrm>
                <a:off x="837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 txBox="1"/>
              <p:nvPr/>
            </p:nvSpPr>
            <p:spPr>
              <a:xfrm>
                <a:off x="853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868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 txBox="1"/>
              <p:nvPr/>
            </p:nvSpPr>
            <p:spPr>
              <a:xfrm>
                <a:off x="883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 txBox="1"/>
              <p:nvPr/>
            </p:nvSpPr>
            <p:spPr>
              <a:xfrm>
                <a:off x="898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Shape 193"/>
            <p:cNvSpPr txBox="1"/>
            <p:nvPr/>
          </p:nvSpPr>
          <p:spPr>
            <a:xfrm>
              <a:off x="681037" y="0"/>
              <a:ext cx="8462961" cy="685800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0" y="0"/>
              <a:ext cx="9144000" cy="509586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Shape 195"/>
          <p:cNvSpPr txBox="1"/>
          <p:nvPr/>
        </p:nvSpPr>
        <p:spPr>
          <a:xfrm>
            <a:off x="3505200" y="2590800"/>
            <a:ext cx="4892675" cy="76199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12" name="Shape 212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26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Mobile Applications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33600" y="2438400"/>
            <a:ext cx="6476999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Set to accompany</a:t>
            </a:r>
            <a:br>
              <a:rPr b="0" i="1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 and Bruce R. Maxim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copyright © 1996, 2001, 2005, 2009, 2014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non-profit educational use only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 when used in conjunction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Approach, 8/e.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prohibited without the express written permission of the author.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copyright information MUST appear if these slides are posted on a website for student use.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21" name="Shape 221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App Testing Strategy Questions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have to build a fully functional prototype before you test with users?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you test with the user’s device or provide a device for testing?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ymbo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devices and user groups should you include in testing?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is lab testing versus remote testing appropriate?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29" name="Shape 229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Testing Guidelines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 the network landscape and device landscape.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Conduct testing in uncontrolled real-world test conditions.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the right automation test tool.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the most critical hardware/ platform combinations to test.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the end-to-end functional flow in all possible platforms at least once.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Conduct performance, GUI, and compatibility testing using actual devices.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MobileApp performance under realistic network load conditions.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7" name="Shape 237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App Testing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Conceptual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and System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Experience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Stability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Connectivity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Compatibility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Certification Testing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45" name="Shape 245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Testing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Feasibility analysis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 of concept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practice test framework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Customize testing tools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under real world conditions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Rapid defect resolution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Reuse of test scripts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53" name="Shape 253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Stress Test Cases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several mobile apps on the same device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Infecting system software with viruses or malware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Attempting to take over a device and use it to spread spam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Force the mobile app to process inordinately large numbers of transactions,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Storing large amounts of data on the device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61" name="Shape 261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Usability Elements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Functionality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architecture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 Design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input mechanisms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context taken into account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usability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Trustworthiness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facilities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69" name="Shape 269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Specialized Usability Tests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Gestures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Voice input and recognition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keyboard input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Alerts and errors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77" name="Shape 277"/>
          <p:cNvSpPr txBox="1"/>
          <p:nvPr/>
        </p:nvSpPr>
        <p:spPr>
          <a:xfrm>
            <a:off x="11430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 2014). Slides copyright 2014 by Roger Pressman. </a:t>
            </a:r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App Testing Tools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page compliance checkers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browser emulators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emulators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logging and playback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monitors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analytics collectors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