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Quattrocento"/>
      <p:regular r:id="rId26"/>
      <p:bold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Quattrocento-regular.fntdata"/><Relationship Id="rId25" Type="http://schemas.openxmlformats.org/officeDocument/2006/relationships/slide" Target="slides/slide19.xml"/><Relationship Id="rId28" Type="http://schemas.openxmlformats.org/officeDocument/2006/relationships/font" Target="fonts/HelveticaNeue-regular.fntdata"/><Relationship Id="rId27" Type="http://schemas.openxmlformats.org/officeDocument/2006/relationships/font" Target="fonts/Quattrocento-bold.fntdata"/><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4" name="Shape 3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2" name="Shape 3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6" name="Shape 3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4" name="Shape 3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2" name="Shape 3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81" name="Shape 81"/>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86" name="Shape 8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91" name="Shape 91"/>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97" name="Shape 97"/>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03" name="Shape 103"/>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06" name="Shape 10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10" name="Shape 110"/>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18" name="Shape 118"/>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24" name="Shape 124"/>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29" name="Shape 129"/>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76" name="Shape 7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 Id="rId3" Type="http://schemas.openxmlformats.org/officeDocument/2006/relationships/image" Target="../media/image0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2" name="Shape 212"/>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13" name="Shape 21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37</a:t>
            </a:r>
          </a:p>
        </p:txBody>
      </p:sp>
      <p:sp>
        <p:nvSpPr>
          <p:cNvPr id="214" name="Shape 21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Software Process Improvement</a:t>
            </a:r>
          </a:p>
        </p:txBody>
      </p:sp>
      <p:sp>
        <p:nvSpPr>
          <p:cNvPr id="215" name="Shape 215"/>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 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2009,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1" name="Shape 22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22" name="Shape 22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What is SPI?</a:t>
            </a:r>
          </a:p>
        </p:txBody>
      </p:sp>
      <p:sp>
        <p:nvSpPr>
          <p:cNvPr id="223" name="Shape 22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SPI implies that </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elements of an effective software process can be defined in an effective manner</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an existing organizational approach to software development can be assessed against those elements, and </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a meaningful strategy for improvement can be defined.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The SPI strategy transforms the existing approach to software development into something that is </a:t>
            </a:r>
            <a:r>
              <a:rPr b="0" i="0" lang="en-US" sz="2000" u="none" cap="none" strike="noStrike">
                <a:solidFill>
                  <a:schemeClr val="folHlink"/>
                </a:solidFill>
                <a:latin typeface="Quattrocento"/>
                <a:ea typeface="Quattrocento"/>
                <a:cs typeface="Quattrocento"/>
                <a:sym typeface="Quattrocento"/>
              </a:rPr>
              <a:t>more focused, more repeatable, and more reliable </a:t>
            </a:r>
            <a:r>
              <a:rPr b="0" i="0" lang="en-US" sz="2000" u="none" cap="none" strike="noStrike">
                <a:solidFill>
                  <a:srgbClr val="000000"/>
                </a:solidFill>
                <a:latin typeface="Quattrocento"/>
                <a:ea typeface="Quattrocento"/>
                <a:cs typeface="Quattrocento"/>
                <a:sym typeface="Quattrocento"/>
              </a:rPr>
              <a:t>(in terms of the quality of the product produced and the timeliness of delivery). </a:t>
            </a:r>
          </a:p>
          <a:p>
            <a:pPr indent="-342900" lvl="0" marL="342900" marR="0" rtl="0" algn="l">
              <a:spcBef>
                <a:spcPts val="400"/>
              </a:spcBef>
              <a:spcAft>
                <a:spcPts val="0"/>
              </a:spcAft>
              <a:buClr>
                <a:schemeClr val="folHlink"/>
              </a:buClr>
              <a:buSzPct val="75000"/>
              <a:buFont typeface="Noto Symbol"/>
              <a:buNone/>
            </a:pPr>
            <a:r>
              <a:t/>
            </a:r>
            <a:endParaRPr b="0" i="0" sz="2000" u="none" cap="none" strike="noStrike">
              <a:solidFill>
                <a:srgbClr val="000000"/>
              </a:solidFill>
              <a:latin typeface="Quattrocento"/>
              <a:ea typeface="Quattrocento"/>
              <a:cs typeface="Quattrocento"/>
              <a:sym typeface="Quattrocento"/>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3" name="Shape 29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94" name="Shape 29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SPI Process—IV</a:t>
            </a:r>
          </a:p>
        </p:txBody>
      </p:sp>
      <p:sp>
        <p:nvSpPr>
          <p:cNvPr id="295" name="Shape 29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Quattrocento"/>
                <a:ea typeface="Quattrocento"/>
                <a:cs typeface="Quattrocento"/>
                <a:sym typeface="Quattrocento"/>
              </a:rPr>
              <a:t>Installation/Migration</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Quattrocento"/>
                <a:ea typeface="Quattrocento"/>
                <a:cs typeface="Quattrocento"/>
                <a:sym typeface="Quattrocento"/>
              </a:rPr>
              <a:t>actually </a:t>
            </a:r>
            <a:r>
              <a:rPr b="0" i="1" lang="en-US" sz="2000" u="none" cap="none" strike="noStrike">
                <a:solidFill>
                  <a:srgbClr val="000000"/>
                </a:solidFill>
                <a:latin typeface="Quattrocento"/>
                <a:ea typeface="Quattrocento"/>
                <a:cs typeface="Quattrocento"/>
                <a:sym typeface="Quattrocento"/>
              </a:rPr>
              <a:t>software process redesign</a:t>
            </a:r>
            <a:r>
              <a:rPr b="0" i="0" lang="en-US" sz="2000" u="none" cap="none" strike="noStrike">
                <a:solidFill>
                  <a:srgbClr val="000000"/>
                </a:solidFill>
                <a:latin typeface="Quattrocento"/>
                <a:ea typeface="Quattrocento"/>
                <a:cs typeface="Quattrocento"/>
                <a:sym typeface="Quattrocento"/>
              </a:rPr>
              <a:t> (SPR) activities. Scacchi [Sca00] states that “SPR is concerned with identification, application, and refinement of new ways to dramatically improve and transform software processes.”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Quattrocento"/>
                <a:ea typeface="Quattrocento"/>
                <a:cs typeface="Quattrocento"/>
                <a:sym typeface="Quattrocento"/>
              </a:rPr>
              <a:t>three different process models are considered: </a:t>
            </a:r>
          </a:p>
          <a:p>
            <a:pPr indent="-228600" lvl="2" marL="1143000" marR="0" rtl="0" algn="l">
              <a:lnSpc>
                <a:spcPct val="100000"/>
              </a:lnSpc>
              <a:spcBef>
                <a:spcPts val="360"/>
              </a:spcBef>
              <a:spcAft>
                <a:spcPts val="0"/>
              </a:spcAft>
              <a:buClr>
                <a:schemeClr val="dk2"/>
              </a:buClr>
              <a:buSzPct val="100000"/>
              <a:buFont typeface="Quattrocento"/>
              <a:buChar char="•"/>
            </a:pPr>
            <a:r>
              <a:rPr b="0" i="0" lang="en-US" sz="1800" u="none" cap="none" strike="noStrike">
                <a:solidFill>
                  <a:srgbClr val="000000"/>
                </a:solidFill>
                <a:latin typeface="Quattrocento"/>
                <a:ea typeface="Quattrocento"/>
                <a:cs typeface="Quattrocento"/>
                <a:sym typeface="Quattrocento"/>
              </a:rPr>
              <a:t>the existing (“as-is”) process, </a:t>
            </a:r>
          </a:p>
          <a:p>
            <a:pPr indent="-228600" lvl="2" marL="1143000" marR="0" rtl="0" algn="l">
              <a:lnSpc>
                <a:spcPct val="100000"/>
              </a:lnSpc>
              <a:spcBef>
                <a:spcPts val="360"/>
              </a:spcBef>
              <a:spcAft>
                <a:spcPts val="0"/>
              </a:spcAft>
              <a:buClr>
                <a:schemeClr val="dk2"/>
              </a:buClr>
              <a:buSzPct val="100000"/>
              <a:buFont typeface="Quattrocento"/>
              <a:buChar char="•"/>
            </a:pPr>
            <a:r>
              <a:rPr b="0" i="0" lang="en-US" sz="1800" u="none" cap="none" strike="noStrike">
                <a:solidFill>
                  <a:srgbClr val="000000"/>
                </a:solidFill>
                <a:latin typeface="Quattrocento"/>
                <a:ea typeface="Quattrocento"/>
                <a:cs typeface="Quattrocento"/>
                <a:sym typeface="Quattrocento"/>
              </a:rPr>
              <a:t>a transitional  (“here-to-there”) process, and </a:t>
            </a:r>
          </a:p>
          <a:p>
            <a:pPr indent="-228600" lvl="2" marL="1143000" marR="0" rtl="0" algn="l">
              <a:lnSpc>
                <a:spcPct val="100000"/>
              </a:lnSpc>
              <a:spcBef>
                <a:spcPts val="360"/>
              </a:spcBef>
              <a:spcAft>
                <a:spcPts val="0"/>
              </a:spcAft>
              <a:buClr>
                <a:schemeClr val="dk2"/>
              </a:buClr>
              <a:buSzPct val="100000"/>
              <a:buFont typeface="Quattrocento"/>
              <a:buChar char="•"/>
            </a:pPr>
            <a:r>
              <a:rPr b="0" i="0" lang="en-US" sz="1800" u="none" cap="none" strike="noStrike">
                <a:solidFill>
                  <a:srgbClr val="000000"/>
                </a:solidFill>
                <a:latin typeface="Quattrocento"/>
                <a:ea typeface="Quattrocento"/>
                <a:cs typeface="Quattrocento"/>
                <a:sym typeface="Quattrocento"/>
              </a:rPr>
              <a:t>the target (“to be”) process.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1" name="Shape 30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02" name="Shape 30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SPI Process—V</a:t>
            </a:r>
          </a:p>
        </p:txBody>
      </p:sp>
      <p:sp>
        <p:nvSpPr>
          <p:cNvPr id="303" name="Shape 30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Evaluation</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assesses the degree to which changes have been instantiated and adopted, </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the degree to which such changes result in better software quality or other tangible process benefits, and </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the overall status of the process and the organizational culture as SPI activities proceed</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From a qualitative point of view, past management and practitioner attitudes about the software process can be compared to attitudes polled after installation of process changes.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9" name="Shape 30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10" name="Shape 31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Risk Management for SPI</a:t>
            </a:r>
          </a:p>
        </p:txBody>
      </p:sp>
      <p:sp>
        <p:nvSpPr>
          <p:cNvPr id="311" name="Shape 311"/>
          <p:cNvSpPr txBox="1"/>
          <p:nvPr>
            <p:ph idx="1" type="body"/>
          </p:nvPr>
        </p:nvSpPr>
        <p:spPr>
          <a:xfrm>
            <a:off x="1828800" y="17526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800" u="none" cap="none" strike="noStrike">
                <a:solidFill>
                  <a:srgbClr val="000000"/>
                </a:solidFill>
                <a:latin typeface="Quattrocento"/>
                <a:ea typeface="Quattrocento"/>
                <a:cs typeface="Quattrocento"/>
                <a:sym typeface="Quattrocento"/>
              </a:rPr>
              <a:t>manage risk at three key points in the SPI process [Sta97b]: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rgbClr val="000000"/>
                </a:solidFill>
                <a:latin typeface="Quattrocento"/>
                <a:ea typeface="Quattrocento"/>
                <a:cs typeface="Quattrocento"/>
                <a:sym typeface="Quattrocento"/>
              </a:rPr>
              <a:t>prior to the initiation of the SPI roadmap,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rgbClr val="000000"/>
                </a:solidFill>
                <a:latin typeface="Quattrocento"/>
                <a:ea typeface="Quattrocento"/>
                <a:cs typeface="Quattrocento"/>
                <a:sym typeface="Quattrocento"/>
              </a:rPr>
              <a:t>during the execution of SPI activities (assessment, education, selection, installation), and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rgbClr val="000000"/>
                </a:solidFill>
                <a:latin typeface="Quattrocento"/>
                <a:ea typeface="Quattrocento"/>
                <a:cs typeface="Quattrocento"/>
                <a:sym typeface="Quattrocento"/>
              </a:rPr>
              <a:t>during the evaluation activity that follows the instantiation of some process characteristic.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800" u="none" cap="none" strike="noStrike">
                <a:solidFill>
                  <a:srgbClr val="000000"/>
                </a:solidFill>
                <a:latin typeface="Quattrocento"/>
                <a:ea typeface="Quattrocento"/>
                <a:cs typeface="Quattrocento"/>
                <a:sym typeface="Quattrocento"/>
              </a:rPr>
              <a:t>In general, the following categories [Sta97b] can be identified for SPI risk factors: </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budget and cost</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content and deliverables culture </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maintenance of SPI deliverables</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mission and goals</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organizational management and organizational stability</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process stakeholders</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schedule for SPI development</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SPI development environment and process</a:t>
            </a:r>
          </a:p>
          <a:p>
            <a:pPr indent="-228600" lvl="2" marL="1143000" marR="0" rtl="0" algn="l">
              <a:lnSpc>
                <a:spcPct val="90000"/>
              </a:lnSpc>
              <a:spcBef>
                <a:spcPts val="300"/>
              </a:spcBef>
              <a:spcAft>
                <a:spcPts val="0"/>
              </a:spcAft>
              <a:buClr>
                <a:schemeClr val="dk2"/>
              </a:buClr>
              <a:buSzPct val="100000"/>
              <a:buFont typeface="Quattrocento"/>
              <a:buChar char="•"/>
            </a:pPr>
            <a:r>
              <a:rPr b="0" i="0" lang="en-US" sz="1400" u="none" cap="none" strike="noStrike">
                <a:solidFill>
                  <a:srgbClr val="000000"/>
                </a:solidFill>
                <a:latin typeface="Quattrocento"/>
                <a:ea typeface="Quattrocento"/>
                <a:cs typeface="Quattrocento"/>
                <a:sym typeface="Quattrocento"/>
              </a:rPr>
              <a:t>SPI project management and SPI staff</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7" name="Shape 31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18" name="Shape 31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Dritical Success Factors</a:t>
            </a:r>
          </a:p>
        </p:txBody>
      </p:sp>
      <p:sp>
        <p:nvSpPr>
          <p:cNvPr id="319" name="Shape 31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Quattrocento"/>
                <a:ea typeface="Quattrocento"/>
                <a:cs typeface="Quattrocento"/>
                <a:sym typeface="Quattrocento"/>
              </a:rPr>
              <a:t>The top five CSFs are [Ste99]:</a:t>
            </a:r>
          </a:p>
          <a:p>
            <a:pPr indent="-285750" lvl="1" marL="742950" marR="0" rtl="0" algn="l">
              <a:lnSpc>
                <a:spcPct val="100000"/>
              </a:lnSpc>
              <a:spcBef>
                <a:spcPts val="400"/>
              </a:spcBef>
              <a:spcAft>
                <a:spcPts val="0"/>
              </a:spcAft>
              <a:buClr>
                <a:schemeClr val="folHlink"/>
              </a:buClr>
              <a:buSzPct val="70000"/>
              <a:buFont typeface="Noto Symbol"/>
              <a:buChar char="■"/>
            </a:pPr>
            <a:r>
              <a:rPr b="1" i="0" lang="en-US" sz="2000" u="none" cap="none" strike="noStrike">
                <a:solidFill>
                  <a:schemeClr val="folHlink"/>
                </a:solidFill>
                <a:latin typeface="Quattrocento"/>
                <a:ea typeface="Quattrocento"/>
                <a:cs typeface="Quattrocento"/>
                <a:sym typeface="Quattrocento"/>
              </a:rPr>
              <a:t>Management commitment and support</a:t>
            </a:r>
          </a:p>
          <a:p>
            <a:pPr indent="-285750" lvl="1" marL="742950" marR="0" rtl="0" algn="l">
              <a:lnSpc>
                <a:spcPct val="100000"/>
              </a:lnSpc>
              <a:spcBef>
                <a:spcPts val="400"/>
              </a:spcBef>
              <a:spcAft>
                <a:spcPts val="0"/>
              </a:spcAft>
              <a:buClr>
                <a:schemeClr val="folHlink"/>
              </a:buClr>
              <a:buSzPct val="70000"/>
              <a:buFont typeface="Noto Symbol"/>
              <a:buChar char="■"/>
            </a:pPr>
            <a:r>
              <a:rPr b="1" i="0" lang="en-US" sz="2000" u="none" cap="none" strike="noStrike">
                <a:solidFill>
                  <a:schemeClr val="folHlink"/>
                </a:solidFill>
                <a:latin typeface="Quattrocento"/>
                <a:ea typeface="Quattrocento"/>
                <a:cs typeface="Quattrocento"/>
                <a:sym typeface="Quattrocento"/>
              </a:rPr>
              <a:t>Staff involvement</a:t>
            </a:r>
          </a:p>
          <a:p>
            <a:pPr indent="-285750" lvl="1" marL="742950" marR="0" rtl="0" algn="l">
              <a:lnSpc>
                <a:spcPct val="100000"/>
              </a:lnSpc>
              <a:spcBef>
                <a:spcPts val="400"/>
              </a:spcBef>
              <a:spcAft>
                <a:spcPts val="0"/>
              </a:spcAft>
              <a:buClr>
                <a:schemeClr val="folHlink"/>
              </a:buClr>
              <a:buSzPct val="70000"/>
              <a:buFont typeface="Noto Symbol"/>
              <a:buChar char="■"/>
            </a:pPr>
            <a:r>
              <a:rPr b="1" i="0" lang="en-US" sz="2000" u="none" cap="none" strike="noStrike">
                <a:solidFill>
                  <a:schemeClr val="folHlink"/>
                </a:solidFill>
                <a:latin typeface="Quattrocento"/>
                <a:ea typeface="Quattrocento"/>
                <a:cs typeface="Quattrocento"/>
                <a:sym typeface="Quattrocento"/>
              </a:rPr>
              <a:t>Process integration and understanding</a:t>
            </a:r>
          </a:p>
          <a:p>
            <a:pPr indent="-285750" lvl="1" marL="742950" marR="0" rtl="0" algn="l">
              <a:lnSpc>
                <a:spcPct val="100000"/>
              </a:lnSpc>
              <a:spcBef>
                <a:spcPts val="400"/>
              </a:spcBef>
              <a:spcAft>
                <a:spcPts val="0"/>
              </a:spcAft>
              <a:buClr>
                <a:schemeClr val="folHlink"/>
              </a:buClr>
              <a:buSzPct val="70000"/>
              <a:buFont typeface="Noto Symbol"/>
              <a:buChar char="■"/>
            </a:pPr>
            <a:r>
              <a:rPr b="1" i="0" lang="en-US" sz="2000" u="none" cap="none" strike="noStrike">
                <a:solidFill>
                  <a:schemeClr val="folHlink"/>
                </a:solidFill>
                <a:latin typeface="Quattrocento"/>
                <a:ea typeface="Quattrocento"/>
                <a:cs typeface="Quattrocento"/>
                <a:sym typeface="Quattrocento"/>
              </a:rPr>
              <a:t>A customized SPI strategy</a:t>
            </a:r>
          </a:p>
          <a:p>
            <a:pPr indent="-285750" lvl="1" marL="742950" marR="0" rtl="0" algn="l">
              <a:lnSpc>
                <a:spcPct val="100000"/>
              </a:lnSpc>
              <a:spcBef>
                <a:spcPts val="400"/>
              </a:spcBef>
              <a:spcAft>
                <a:spcPts val="0"/>
              </a:spcAft>
              <a:buClr>
                <a:schemeClr val="folHlink"/>
              </a:buClr>
              <a:buSzPct val="70000"/>
              <a:buFont typeface="Noto Symbol"/>
              <a:buChar char="■"/>
            </a:pPr>
            <a:r>
              <a:rPr b="1" i="0" lang="en-US" sz="2000" u="none" cap="none" strike="noStrike">
                <a:solidFill>
                  <a:schemeClr val="folHlink"/>
                </a:solidFill>
                <a:latin typeface="Quattrocento"/>
                <a:ea typeface="Quattrocento"/>
                <a:cs typeface="Quattrocento"/>
                <a:sym typeface="Quattrocento"/>
              </a:rPr>
              <a:t>A customized SPI strategy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25" name="Shape 32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26" name="Shape 32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CMMI</a:t>
            </a:r>
          </a:p>
        </p:txBody>
      </p:sp>
      <p:sp>
        <p:nvSpPr>
          <p:cNvPr id="327" name="Shape 32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a comprehensive process meta-model that is predicated on a set of system and software engineering capabilities that should be present as organizations reach different levels of process capability and maturity</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a process meta-model in two different ways: (1) as a “continuous” model and (2) as a “staged” model</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defines each process area in terms of “specific goals” and the “specific practices” required to achieve these goals. </a:t>
            </a:r>
            <a:r>
              <a:rPr b="0" i="1" lang="en-US" sz="2000" u="none" cap="none" strike="noStrike">
                <a:solidFill>
                  <a:schemeClr val="folHlink"/>
                </a:solidFill>
                <a:latin typeface="Quattrocento"/>
                <a:ea typeface="Quattrocento"/>
                <a:cs typeface="Quattrocento"/>
                <a:sym typeface="Quattrocento"/>
              </a:rPr>
              <a:t>Specific goals</a:t>
            </a:r>
            <a:r>
              <a:rPr b="0" i="0" lang="en-US" sz="2000" u="none" cap="none" strike="noStrike">
                <a:solidFill>
                  <a:schemeClr val="dk1"/>
                </a:solidFill>
                <a:latin typeface="Quattrocento"/>
                <a:ea typeface="Quattrocento"/>
                <a:cs typeface="Quattrocento"/>
                <a:sym typeface="Quattrocento"/>
              </a:rPr>
              <a:t> establish the characteristics that must exist if the activities implied by a process area are to be effective. </a:t>
            </a:r>
            <a:r>
              <a:rPr b="0" i="1" lang="en-US" sz="2000" u="none" cap="none" strike="noStrike">
                <a:solidFill>
                  <a:schemeClr val="folHlink"/>
                </a:solidFill>
                <a:latin typeface="Quattrocento"/>
                <a:ea typeface="Quattrocento"/>
                <a:cs typeface="Quattrocento"/>
                <a:sym typeface="Quattrocento"/>
              </a:rPr>
              <a:t>Specific practices</a:t>
            </a:r>
            <a:r>
              <a:rPr b="0" i="1" lang="en-US" sz="2000" u="none" cap="none" strike="noStrike">
                <a:solidFill>
                  <a:schemeClr val="dk1"/>
                </a:solidFill>
                <a:latin typeface="Quattrocento"/>
                <a:ea typeface="Quattrocento"/>
                <a:cs typeface="Quattrocento"/>
                <a:sym typeface="Quattrocento"/>
              </a:rPr>
              <a:t> </a:t>
            </a:r>
            <a:r>
              <a:rPr b="0" i="0" lang="en-US" sz="2000" u="none" cap="none" strike="noStrike">
                <a:solidFill>
                  <a:schemeClr val="dk1"/>
                </a:solidFill>
                <a:latin typeface="Quattrocento"/>
                <a:ea typeface="Quattrocento"/>
                <a:cs typeface="Quattrocento"/>
                <a:sym typeface="Quattrocento"/>
              </a:rPr>
              <a:t>refine a goal into a set of process-related activities.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33" name="Shape 33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34" name="Shape 33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People CMM</a:t>
            </a:r>
          </a:p>
        </p:txBody>
      </p:sp>
      <p:sp>
        <p:nvSpPr>
          <p:cNvPr id="335" name="Shape 33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Quattrocento"/>
                <a:ea typeface="Quattrocento"/>
                <a:cs typeface="Quattrocento"/>
                <a:sym typeface="Quattrocento"/>
              </a:rPr>
              <a:t>“a roadmap for implementing workforce practices that continuously improve the capability of an organization’s workforce.” [Cur02]</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rgbClr val="000000"/>
                </a:solidFill>
                <a:latin typeface="Quattrocento"/>
                <a:ea typeface="Quattrocento"/>
                <a:cs typeface="Quattrocento"/>
                <a:sym typeface="Quattrocento"/>
              </a:rPr>
              <a:t>defines a set of five organizational maturity levels that provide an indication of the relative sophistication of workforce practices and processes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41" name="Shape 34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42" name="Shape 34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P-CMM Process Areas</a:t>
            </a:r>
          </a:p>
        </p:txBody>
      </p:sp>
      <p:pic>
        <p:nvPicPr>
          <p:cNvPr id="343" name="Shape 343"/>
          <p:cNvPicPr preferRelativeResize="0"/>
          <p:nvPr/>
        </p:nvPicPr>
        <p:blipFill rotWithShape="1">
          <a:blip r:embed="rId3">
            <a:alphaModFix/>
          </a:blip>
          <a:srcRect b="0" l="0" r="0" t="0"/>
          <a:stretch/>
        </p:blipFill>
        <p:spPr>
          <a:xfrm>
            <a:off x="2209800" y="1828800"/>
            <a:ext cx="4554537" cy="44545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49" name="Shape 34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50" name="Shape 35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Other SPI Frameworks</a:t>
            </a:r>
          </a:p>
        </p:txBody>
      </p:sp>
      <p:sp>
        <p:nvSpPr>
          <p:cNvPr id="351" name="Shape 35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SPICE</a:t>
            </a:r>
            <a:r>
              <a:rPr b="0" i="0" lang="en-US" sz="2000" u="none" cap="none" strike="noStrike">
                <a:solidFill>
                  <a:srgbClr val="000000"/>
                </a:solidFill>
                <a:latin typeface="Quattrocento"/>
                <a:ea typeface="Quattrocento"/>
                <a:cs typeface="Quattrocento"/>
                <a:sym typeface="Quattrocento"/>
              </a:rPr>
              <a:t>—</a:t>
            </a:r>
            <a:r>
              <a:rPr b="0" i="0" lang="en-US" sz="2000" u="none" cap="none" strike="noStrike">
                <a:solidFill>
                  <a:srgbClr val="393939"/>
                </a:solidFill>
                <a:latin typeface="Quattrocento"/>
                <a:ea typeface="Quattrocento"/>
                <a:cs typeface="Quattrocento"/>
                <a:sym typeface="Quattrocento"/>
              </a:rPr>
              <a:t> a international initiative to support the International Standard ISO/IEC 15504 for (Software) Process Assessment [ISO08]</a:t>
            </a:r>
          </a:p>
          <a:p>
            <a:pPr indent="-342900" lvl="0" marL="342900" marR="0" rtl="0" algn="l">
              <a:lnSpc>
                <a:spcPct val="100000"/>
              </a:lnSpc>
              <a:spcBef>
                <a:spcPts val="30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Bootstrap</a:t>
            </a:r>
            <a:r>
              <a:rPr b="0" i="0" lang="en-US" sz="2000" u="none" cap="none" strike="noStrike">
                <a:solidFill>
                  <a:srgbClr val="393939"/>
                </a:solidFill>
                <a:latin typeface="Quattrocento"/>
                <a:ea typeface="Quattrocento"/>
                <a:cs typeface="Quattrocento"/>
                <a:sym typeface="Quattrocento"/>
              </a:rPr>
              <a:t>—a SPI framework for small and medium sized organizations that conforms to SPICE [Boo06], </a:t>
            </a:r>
          </a:p>
          <a:p>
            <a:pPr indent="-342900" lvl="0" marL="342900" marR="0" rtl="0" algn="l">
              <a:lnSpc>
                <a:spcPct val="100000"/>
              </a:lnSpc>
              <a:spcBef>
                <a:spcPts val="40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PSP and TSP</a:t>
            </a:r>
            <a:r>
              <a:rPr b="0" i="0" lang="en-US" sz="2000" u="none" cap="none" strike="noStrike">
                <a:solidFill>
                  <a:srgbClr val="393939"/>
                </a:solidFill>
                <a:latin typeface="Quattrocento"/>
                <a:ea typeface="Quattrocento"/>
                <a:cs typeface="Quattrocento"/>
                <a:sym typeface="Quattrocento"/>
              </a:rPr>
              <a:t>—individual and team specific SPI frameworks ([Hum05a], [Hum05b]) that focus on process in-the-small, a more rigorous approach to software development coupled with measurement</a:t>
            </a:r>
          </a:p>
          <a:p>
            <a:pPr indent="-342900" lvl="0" marL="342900" marR="0" rtl="0" algn="l">
              <a:lnSpc>
                <a:spcPct val="100000"/>
              </a:lnSpc>
              <a:spcBef>
                <a:spcPts val="40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TickIT</a:t>
            </a:r>
            <a:r>
              <a:rPr b="0" i="0" lang="en-US" sz="2000" u="none" cap="none" strike="noStrike">
                <a:solidFill>
                  <a:srgbClr val="000000"/>
                </a:solidFill>
                <a:latin typeface="Quattrocento"/>
                <a:ea typeface="Quattrocento"/>
                <a:cs typeface="Quattrocento"/>
                <a:sym typeface="Quattrocento"/>
              </a:rPr>
              <a:t>—an auditing method [Tic05] that assesses an organization compliance to ISO Standard 9001:2000</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7" name="Shape 35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58" name="Shape 35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SPI Return on Investment</a:t>
            </a:r>
          </a:p>
        </p:txBody>
      </p:sp>
      <p:sp>
        <p:nvSpPr>
          <p:cNvPr id="359" name="Shape 35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“How do I know that we’ll achieve a reasonable return for the money we’re spending?”</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800" u="none" cap="none" strike="noStrike">
                <a:solidFill>
                  <a:schemeClr val="folHlink"/>
                </a:solidFill>
                <a:latin typeface="Quattrocento"/>
                <a:ea typeface="Quattrocento"/>
                <a:cs typeface="Quattrocento"/>
                <a:sym typeface="Quattrocento"/>
              </a:rPr>
              <a:t>ROI = [</a:t>
            </a:r>
            <a:r>
              <a:rPr b="0" i="0" lang="en-US" sz="1800" u="none" cap="none" strike="noStrike">
                <a:solidFill>
                  <a:schemeClr val="folHlink"/>
                </a:solidFill>
                <a:latin typeface="Arial"/>
                <a:ea typeface="Arial"/>
                <a:cs typeface="Arial"/>
                <a:sym typeface="Arial"/>
              </a:rPr>
              <a:t>S</a:t>
            </a:r>
            <a:r>
              <a:rPr b="0" i="0" lang="en-US" sz="1800" u="none" cap="none" strike="noStrike">
                <a:solidFill>
                  <a:schemeClr val="folHlink"/>
                </a:solidFill>
                <a:latin typeface="Quattrocento"/>
                <a:ea typeface="Quattrocento"/>
                <a:cs typeface="Quattrocento"/>
                <a:sym typeface="Quattrocento"/>
              </a:rPr>
              <a:t> (</a:t>
            </a:r>
            <a:r>
              <a:rPr b="0" i="1" lang="en-US" sz="1800" u="none" cap="none" strike="noStrike">
                <a:solidFill>
                  <a:schemeClr val="folHlink"/>
                </a:solidFill>
                <a:latin typeface="Quattrocento"/>
                <a:ea typeface="Quattrocento"/>
                <a:cs typeface="Quattrocento"/>
                <a:sym typeface="Quattrocento"/>
              </a:rPr>
              <a:t>benefits</a:t>
            </a:r>
            <a:r>
              <a:rPr b="0" i="0" lang="en-US" sz="1800" u="none" cap="none" strike="noStrike">
                <a:solidFill>
                  <a:schemeClr val="folHlink"/>
                </a:solidFill>
                <a:latin typeface="Quattrocento"/>
                <a:ea typeface="Quattrocento"/>
                <a:cs typeface="Quattrocento"/>
                <a:sym typeface="Quattrocento"/>
              </a:rPr>
              <a:t>) – </a:t>
            </a:r>
            <a:r>
              <a:rPr b="0" i="0" lang="en-US" sz="1800" u="none" cap="none" strike="noStrike">
                <a:solidFill>
                  <a:schemeClr val="folHlink"/>
                </a:solidFill>
                <a:latin typeface="Arial"/>
                <a:ea typeface="Arial"/>
                <a:cs typeface="Arial"/>
                <a:sym typeface="Arial"/>
              </a:rPr>
              <a:t>S</a:t>
            </a:r>
            <a:r>
              <a:rPr b="0" i="0" lang="en-US" sz="1800" u="none" cap="none" strike="noStrike">
                <a:solidFill>
                  <a:schemeClr val="folHlink"/>
                </a:solidFill>
                <a:latin typeface="Quattrocento"/>
                <a:ea typeface="Quattrocento"/>
                <a:cs typeface="Quattrocento"/>
                <a:sym typeface="Quattrocento"/>
              </a:rPr>
              <a:t> (</a:t>
            </a:r>
            <a:r>
              <a:rPr b="0" i="1" lang="en-US" sz="1800" u="none" cap="none" strike="noStrike">
                <a:solidFill>
                  <a:schemeClr val="folHlink"/>
                </a:solidFill>
                <a:latin typeface="Quattrocento"/>
                <a:ea typeface="Quattrocento"/>
                <a:cs typeface="Quattrocento"/>
                <a:sym typeface="Quattrocento"/>
              </a:rPr>
              <a:t>costs</a:t>
            </a:r>
            <a:r>
              <a:rPr b="0" i="0" lang="en-US" sz="1800" u="none" cap="none" strike="noStrike">
                <a:solidFill>
                  <a:schemeClr val="folHlink"/>
                </a:solidFill>
                <a:latin typeface="Quattrocento"/>
                <a:ea typeface="Quattrocento"/>
                <a:cs typeface="Quattrocento"/>
                <a:sym typeface="Quattrocento"/>
              </a:rPr>
              <a:t>)] / </a:t>
            </a:r>
            <a:r>
              <a:rPr b="0" i="0" lang="en-US" sz="1800" u="none" cap="none" strike="noStrike">
                <a:solidFill>
                  <a:schemeClr val="folHlink"/>
                </a:solidFill>
                <a:latin typeface="Arial"/>
                <a:ea typeface="Arial"/>
                <a:cs typeface="Arial"/>
                <a:sym typeface="Arial"/>
              </a:rPr>
              <a:t>S</a:t>
            </a:r>
            <a:r>
              <a:rPr b="0" i="0" lang="en-US" sz="1800" u="none" cap="none" strike="noStrike">
                <a:solidFill>
                  <a:schemeClr val="folHlink"/>
                </a:solidFill>
                <a:latin typeface="Quattrocento"/>
                <a:ea typeface="Quattrocento"/>
                <a:cs typeface="Quattrocento"/>
                <a:sym typeface="Quattrocento"/>
              </a:rPr>
              <a:t> (</a:t>
            </a:r>
            <a:r>
              <a:rPr b="0" i="1" lang="en-US" sz="1800" u="none" cap="none" strike="noStrike">
                <a:solidFill>
                  <a:schemeClr val="folHlink"/>
                </a:solidFill>
                <a:latin typeface="Quattrocento"/>
                <a:ea typeface="Quattrocento"/>
                <a:cs typeface="Quattrocento"/>
                <a:sym typeface="Quattrocento"/>
              </a:rPr>
              <a:t>costs</a:t>
            </a:r>
            <a:r>
              <a:rPr b="0" i="0" lang="en-US" sz="1800" u="none" cap="none" strike="noStrike">
                <a:solidFill>
                  <a:schemeClr val="folHlink"/>
                </a:solidFill>
                <a:latin typeface="Quattrocento"/>
                <a:ea typeface="Quattrocento"/>
                <a:cs typeface="Quattrocento"/>
                <a:sym typeface="Quattrocento"/>
              </a:rPr>
              <a:t>)] </a:t>
            </a:r>
            <a:r>
              <a:rPr b="0" i="0" lang="en-US" sz="1800" u="none" cap="none" strike="noStrike">
                <a:solidFill>
                  <a:schemeClr val="folHlink"/>
                </a:solidFill>
                <a:latin typeface="Arial"/>
                <a:ea typeface="Arial"/>
                <a:cs typeface="Arial"/>
                <a:sym typeface="Arial"/>
              </a:rPr>
              <a:t>3</a:t>
            </a:r>
            <a:r>
              <a:rPr b="0" i="0" lang="en-US" sz="1800" u="none" cap="none" strike="noStrike">
                <a:solidFill>
                  <a:schemeClr val="folHlink"/>
                </a:solidFill>
                <a:latin typeface="Quattrocento"/>
                <a:ea typeface="Quattrocento"/>
                <a:cs typeface="Quattrocento"/>
                <a:sym typeface="Quattrocento"/>
              </a:rPr>
              <a:t> 100%</a:t>
            </a:r>
          </a:p>
          <a:p>
            <a:pPr indent="-342900" lvl="0" marL="342900" marR="0" rtl="0" algn="l">
              <a:lnSpc>
                <a:spcPct val="90000"/>
              </a:lnSpc>
              <a:spcBef>
                <a:spcPts val="10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where </a:t>
            </a:r>
          </a:p>
          <a:p>
            <a:pPr indent="-228600" lvl="2" marL="1143000" marR="0" rtl="0" algn="l">
              <a:lnSpc>
                <a:spcPct val="90000"/>
              </a:lnSpc>
              <a:spcBef>
                <a:spcPts val="600"/>
              </a:spcBef>
              <a:spcAft>
                <a:spcPts val="0"/>
              </a:spcAft>
              <a:buClr>
                <a:schemeClr val="dk2"/>
              </a:buClr>
              <a:buSzPct val="100000"/>
              <a:buFont typeface="Quattrocento"/>
              <a:buChar char="•"/>
            </a:pPr>
            <a:r>
              <a:rPr b="0" i="1" lang="en-US" sz="1600" u="none" cap="none" strike="noStrike">
                <a:solidFill>
                  <a:schemeClr val="folHlink"/>
                </a:solidFill>
                <a:latin typeface="Quattrocento"/>
                <a:ea typeface="Quattrocento"/>
                <a:cs typeface="Quattrocento"/>
                <a:sym typeface="Quattrocento"/>
              </a:rPr>
              <a:t>benefits</a:t>
            </a:r>
            <a:r>
              <a:rPr b="0" i="0" lang="en-US" sz="1600" u="none" cap="none" strike="noStrike">
                <a:solidFill>
                  <a:schemeClr val="folHlink"/>
                </a:solidFill>
                <a:latin typeface="Quattrocento"/>
                <a:ea typeface="Quattrocento"/>
                <a:cs typeface="Quattrocento"/>
                <a:sym typeface="Quattrocento"/>
              </a:rPr>
              <a:t> </a:t>
            </a:r>
            <a:r>
              <a:rPr b="0" i="0" lang="en-US" sz="1600" u="none" cap="none" strike="noStrike">
                <a:solidFill>
                  <a:srgbClr val="000000"/>
                </a:solidFill>
                <a:latin typeface="Quattrocento"/>
                <a:ea typeface="Quattrocento"/>
                <a:cs typeface="Quattrocento"/>
                <a:sym typeface="Quattrocento"/>
              </a:rPr>
              <a:t>include the cost savings associated with higher product quality (fewer defects), less rework, reduced effort associated with changes, and the income that accrues from shorter time-to-market. </a:t>
            </a:r>
          </a:p>
          <a:p>
            <a:pPr indent="-228600" lvl="2" marL="1143000" marR="0" rtl="0" algn="l">
              <a:lnSpc>
                <a:spcPct val="90000"/>
              </a:lnSpc>
              <a:spcBef>
                <a:spcPts val="600"/>
              </a:spcBef>
              <a:spcAft>
                <a:spcPts val="0"/>
              </a:spcAft>
              <a:buClr>
                <a:schemeClr val="dk2"/>
              </a:buClr>
              <a:buSzPct val="100000"/>
              <a:buFont typeface="Quattrocento"/>
              <a:buChar char="•"/>
            </a:pPr>
            <a:r>
              <a:rPr b="0" i="1" lang="en-US" sz="1600" u="none" cap="none" strike="noStrike">
                <a:solidFill>
                  <a:schemeClr val="folHlink"/>
                </a:solidFill>
                <a:latin typeface="Quattrocento"/>
                <a:ea typeface="Quattrocento"/>
                <a:cs typeface="Quattrocento"/>
                <a:sym typeface="Quattrocento"/>
              </a:rPr>
              <a:t>costs</a:t>
            </a:r>
            <a:r>
              <a:rPr b="0" i="0" lang="en-US" sz="1600" u="none" cap="none" strike="noStrike">
                <a:solidFill>
                  <a:schemeClr val="folHlink"/>
                </a:solidFill>
                <a:latin typeface="Quattrocento"/>
                <a:ea typeface="Quattrocento"/>
                <a:cs typeface="Quattrocento"/>
                <a:sym typeface="Quattrocento"/>
              </a:rPr>
              <a:t> </a:t>
            </a:r>
            <a:r>
              <a:rPr b="0" i="0" lang="en-US" sz="1600" u="none" cap="none" strike="noStrike">
                <a:solidFill>
                  <a:srgbClr val="000000"/>
                </a:solidFill>
                <a:latin typeface="Quattrocento"/>
                <a:ea typeface="Quattrocento"/>
                <a:cs typeface="Quattrocento"/>
                <a:sym typeface="Quattrocento"/>
              </a:rPr>
              <a:t>include both direct SPI costs (e.g., training, measurement) and indirect costs associated with greater emphasis on quality control and change management activities and more rigorous application of software engineering methods (e.g., the creation of a design model).</a:t>
            </a:r>
          </a:p>
          <a:p>
            <a:pPr indent="-342900" lvl="0" marL="342900" marR="0" rtl="0" algn="l">
              <a:spcBef>
                <a:spcPts val="320"/>
              </a:spcBef>
              <a:spcAft>
                <a:spcPts val="0"/>
              </a:spcAft>
              <a:buClr>
                <a:schemeClr val="folHlink"/>
              </a:buClr>
              <a:buSzPct val="75000"/>
              <a:buFont typeface="Noto Symbol"/>
              <a:buNone/>
            </a:pPr>
            <a:r>
              <a:t/>
            </a:r>
            <a:endParaRPr b="0" i="0" sz="1600" u="none" cap="none" strike="noStrike">
              <a:solidFill>
                <a:srgbClr val="000000"/>
              </a:solidFill>
              <a:latin typeface="Quattrocento"/>
              <a:ea typeface="Quattrocento"/>
              <a:cs typeface="Quattrocento"/>
              <a:sym typeface="Quattrocento"/>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65" name="Shape 36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66" name="Shape 36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SPI Trends</a:t>
            </a:r>
          </a:p>
        </p:txBody>
      </p:sp>
      <p:sp>
        <p:nvSpPr>
          <p:cNvPr id="367" name="Shape 36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future SPI frameworks must become significantly more agile</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Rather than an organizational focus (that can take years to complete successfully), contemporary SPI efforts should focus on the project level</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To achieve meaningful results (even at the project level) in a short time frame, complex framework models may give way to simpler models.</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Rather than dozens of key practices and hundreds of supplementary practices, an agile SPI framework should emphasize only a few pivotal practices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9" name="Shape 22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30" name="Shape 23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SPI Framework</a:t>
            </a:r>
          </a:p>
        </p:txBody>
      </p:sp>
      <p:sp>
        <p:nvSpPr>
          <p:cNvPr id="231" name="Shape 23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a </a:t>
            </a:r>
            <a:r>
              <a:rPr b="0" i="0" lang="en-US" sz="2000" u="none" cap="none" strike="noStrike">
                <a:solidFill>
                  <a:schemeClr val="folHlink"/>
                </a:solidFill>
                <a:latin typeface="Quattrocento"/>
                <a:ea typeface="Quattrocento"/>
                <a:cs typeface="Quattrocento"/>
                <a:sym typeface="Quattrocento"/>
              </a:rPr>
              <a:t>set of characteristics</a:t>
            </a:r>
            <a:r>
              <a:rPr b="0" i="0" lang="en-US" sz="2000" u="none" cap="none" strike="noStrike">
                <a:solidFill>
                  <a:srgbClr val="000000"/>
                </a:solidFill>
                <a:latin typeface="Quattrocento"/>
                <a:ea typeface="Quattrocento"/>
                <a:cs typeface="Quattrocento"/>
                <a:sym typeface="Quattrocento"/>
              </a:rPr>
              <a:t> that must be present if an effective software process is to be achieved</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a </a:t>
            </a:r>
            <a:r>
              <a:rPr b="0" i="0" lang="en-US" sz="2000" u="none" cap="none" strike="noStrike">
                <a:solidFill>
                  <a:schemeClr val="folHlink"/>
                </a:solidFill>
                <a:latin typeface="Quattrocento"/>
                <a:ea typeface="Quattrocento"/>
                <a:cs typeface="Quattrocento"/>
                <a:sym typeface="Quattrocento"/>
              </a:rPr>
              <a:t>method for assessing</a:t>
            </a:r>
            <a:r>
              <a:rPr b="0" i="0" lang="en-US" sz="2000" u="none" cap="none" strike="noStrike">
                <a:solidFill>
                  <a:srgbClr val="000000"/>
                </a:solidFill>
                <a:latin typeface="Quattrocento"/>
                <a:ea typeface="Quattrocento"/>
                <a:cs typeface="Quattrocento"/>
                <a:sym typeface="Quattrocento"/>
              </a:rPr>
              <a:t> whether those characteristics are present</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a </a:t>
            </a:r>
            <a:r>
              <a:rPr b="0" i="0" lang="en-US" sz="2000" u="none" cap="none" strike="noStrike">
                <a:solidFill>
                  <a:schemeClr val="folHlink"/>
                </a:solidFill>
                <a:latin typeface="Quattrocento"/>
                <a:ea typeface="Quattrocento"/>
                <a:cs typeface="Quattrocento"/>
                <a:sym typeface="Quattrocento"/>
              </a:rPr>
              <a:t>mechanism for summarizing the results</a:t>
            </a:r>
            <a:r>
              <a:rPr b="0" i="0" lang="en-US" sz="2000" u="none" cap="none" strike="noStrike">
                <a:solidFill>
                  <a:srgbClr val="000000"/>
                </a:solidFill>
                <a:latin typeface="Quattrocento"/>
                <a:ea typeface="Quattrocento"/>
                <a:cs typeface="Quattrocento"/>
                <a:sym typeface="Quattrocento"/>
              </a:rPr>
              <a:t> of any assessment, and </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a </a:t>
            </a:r>
            <a:r>
              <a:rPr b="0" i="0" lang="en-US" sz="2000" u="none" cap="none" strike="noStrike">
                <a:solidFill>
                  <a:schemeClr val="folHlink"/>
                </a:solidFill>
                <a:latin typeface="Quattrocento"/>
                <a:ea typeface="Quattrocento"/>
                <a:cs typeface="Quattrocento"/>
                <a:sym typeface="Quattrocento"/>
              </a:rPr>
              <a:t>strategy for assisting</a:t>
            </a:r>
            <a:r>
              <a:rPr b="0" i="0" lang="en-US" sz="2000" u="none" cap="none" strike="noStrike">
                <a:solidFill>
                  <a:srgbClr val="000000"/>
                </a:solidFill>
                <a:latin typeface="Quattrocento"/>
                <a:ea typeface="Quattrocento"/>
                <a:cs typeface="Quattrocento"/>
                <a:sym typeface="Quattrocento"/>
              </a:rPr>
              <a:t> a software organization in implementing those process characteristics that have been found to be weak or missing.</a:t>
            </a:r>
          </a:p>
          <a:p>
            <a:pPr indent="-342900" lvl="0" marL="342900" marR="0" rtl="0" algn="l">
              <a:lnSpc>
                <a:spcPct val="100000"/>
              </a:lnSpc>
              <a:spcBef>
                <a:spcPts val="400"/>
              </a:spcBef>
              <a:spcAft>
                <a:spcPts val="160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An SPI framework assesses the </a:t>
            </a:r>
            <a:r>
              <a:rPr b="0" i="0" lang="en-US" sz="2000" u="none" cap="none" strike="noStrike">
                <a:solidFill>
                  <a:schemeClr val="folHlink"/>
                </a:solidFill>
                <a:latin typeface="Quattrocento"/>
                <a:ea typeface="Quattrocento"/>
                <a:cs typeface="Quattrocento"/>
                <a:sym typeface="Quattrocento"/>
              </a:rPr>
              <a:t>“maturity”</a:t>
            </a:r>
            <a:r>
              <a:rPr b="0" i="0" lang="en-US" sz="2000" u="none" cap="none" strike="noStrike">
                <a:solidFill>
                  <a:srgbClr val="000000"/>
                </a:solidFill>
                <a:latin typeface="Quattrocento"/>
                <a:ea typeface="Quattrocento"/>
                <a:cs typeface="Quattrocento"/>
                <a:sym typeface="Quattrocento"/>
              </a:rPr>
              <a:t> of an organization’s software process and provides a qualitative indication of a maturity level.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7" name="Shape 23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38" name="Shape 23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chemeClr val="dk2"/>
                </a:solidFill>
                <a:latin typeface="Helvetica Neue"/>
                <a:ea typeface="Helvetica Neue"/>
                <a:cs typeface="Helvetica Neue"/>
                <a:sym typeface="Helvetica Neue"/>
              </a:rPr>
              <a:t>Elements of a SPI Framework</a:t>
            </a:r>
          </a:p>
        </p:txBody>
      </p:sp>
      <p:pic>
        <p:nvPicPr>
          <p:cNvPr id="239" name="Shape 239"/>
          <p:cNvPicPr preferRelativeResize="0"/>
          <p:nvPr/>
        </p:nvPicPr>
        <p:blipFill rotWithShape="1">
          <a:blip r:embed="rId3">
            <a:alphaModFix/>
          </a:blip>
          <a:srcRect b="0" l="0" r="0" t="0"/>
          <a:stretch/>
        </p:blipFill>
        <p:spPr>
          <a:xfrm>
            <a:off x="1981200" y="1981200"/>
            <a:ext cx="6019799" cy="40322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5" name="Shape 24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46" name="Shape 24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Constituencies</a:t>
            </a:r>
          </a:p>
        </p:txBody>
      </p:sp>
      <p:sp>
        <p:nvSpPr>
          <p:cNvPr id="247" name="Shape 24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Quality certifiers</a:t>
            </a:r>
          </a:p>
          <a:p>
            <a:pPr indent="-342900" lvl="0" marL="342900" marR="0" rtl="0" algn="ctr">
              <a:lnSpc>
                <a:spcPct val="100000"/>
              </a:lnSpc>
              <a:spcBef>
                <a:spcPts val="60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Quality(Process) </a:t>
            </a:r>
            <a:r>
              <a:rPr b="0" i="0" lang="en-US" sz="2400" u="none" cap="none" strike="noStrike">
                <a:solidFill>
                  <a:schemeClr val="dk1"/>
                </a:solidFill>
                <a:latin typeface="Quattrocento"/>
                <a:ea typeface="Quattrocento"/>
                <a:cs typeface="Quattrocento"/>
                <a:sym typeface="Quattrocento"/>
              </a:rPr>
              <a:t>--&gt;</a:t>
            </a:r>
            <a:r>
              <a:rPr b="0" i="0" lang="en-US" sz="2400" u="none" cap="none" strike="noStrike">
                <a:solidFill>
                  <a:schemeClr val="dk1"/>
                </a:solidFill>
                <a:latin typeface="Helvetica Neue"/>
                <a:ea typeface="Helvetica Neue"/>
                <a:cs typeface="Helvetica Neue"/>
                <a:sym typeface="Helvetica Neue"/>
              </a:rPr>
              <a:t> Quality(Product)</a:t>
            </a:r>
          </a:p>
          <a:p>
            <a:pPr indent="-342900" lvl="0" marL="342900" marR="0" rtl="0" algn="l">
              <a:lnSpc>
                <a:spcPct val="100000"/>
              </a:lnSpc>
              <a:spcBef>
                <a:spcPts val="10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Formalists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Tool advocates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Practitioners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Reformers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Ideologists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3" name="Shape 25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54" name="Shape 25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Maturity Models</a:t>
            </a:r>
          </a:p>
        </p:txBody>
      </p:sp>
      <p:sp>
        <p:nvSpPr>
          <p:cNvPr id="255" name="Shape 25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Quattrocento"/>
                <a:ea typeface="Quattrocento"/>
                <a:cs typeface="Quattrocento"/>
                <a:sym typeface="Quattrocento"/>
              </a:rPr>
              <a:t>A</a:t>
            </a:r>
            <a:r>
              <a:rPr b="0" i="1" lang="en-US" sz="2400" u="none" cap="none" strike="noStrike">
                <a:solidFill>
                  <a:srgbClr val="000000"/>
                </a:solidFill>
                <a:latin typeface="Quattrocento"/>
                <a:ea typeface="Quattrocento"/>
                <a:cs typeface="Quattrocento"/>
                <a:sym typeface="Quattrocento"/>
              </a:rPr>
              <a:t> </a:t>
            </a:r>
            <a:r>
              <a:rPr b="0" i="1" lang="en-US" sz="2400" u="none" cap="none" strike="noStrike">
                <a:solidFill>
                  <a:schemeClr val="folHlink"/>
                </a:solidFill>
                <a:latin typeface="Quattrocento"/>
                <a:ea typeface="Quattrocento"/>
                <a:cs typeface="Quattrocento"/>
                <a:sym typeface="Quattrocento"/>
              </a:rPr>
              <a:t>maturity model</a:t>
            </a:r>
            <a:r>
              <a:rPr b="0" i="0" lang="en-US" sz="2400" u="none" cap="none" strike="noStrike">
                <a:solidFill>
                  <a:srgbClr val="000000"/>
                </a:solidFill>
                <a:latin typeface="Quattrocento"/>
                <a:ea typeface="Quattrocento"/>
                <a:cs typeface="Quattrocento"/>
                <a:sym typeface="Quattrocento"/>
              </a:rPr>
              <a:t> is applied within the context of an SPI framework.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rgbClr val="000000"/>
                </a:solidFill>
                <a:latin typeface="Quattrocento"/>
                <a:ea typeface="Quattrocento"/>
                <a:cs typeface="Quattrocento"/>
                <a:sym typeface="Quattrocento"/>
              </a:rPr>
              <a:t>The intent of the maturity model is to provide an overall indication of the “process maturity” exhibited by a software organization.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Quattrocento"/>
                <a:ea typeface="Quattrocento"/>
                <a:cs typeface="Quattrocento"/>
                <a:sym typeface="Quattrocento"/>
              </a:rPr>
              <a:t>an indication of the quality of the software process, the degree to which practitioner’s understand and apply the process,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Quattrocento"/>
                <a:ea typeface="Quattrocento"/>
                <a:cs typeface="Quattrocento"/>
                <a:sym typeface="Quattrocento"/>
              </a:rPr>
              <a:t>the general state of software engineering practice.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61" name="Shape 26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62" name="Shape 26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Is SPI for Everyone?</a:t>
            </a:r>
          </a:p>
        </p:txBody>
      </p:sp>
      <p:sp>
        <p:nvSpPr>
          <p:cNvPr id="263" name="Shape 26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rgbClr val="000000"/>
                </a:solidFill>
                <a:latin typeface="Quattrocento"/>
                <a:ea typeface="Quattrocento"/>
                <a:cs typeface="Quattrocento"/>
                <a:sym typeface="Quattrocento"/>
              </a:rPr>
              <a:t>Can a small company initiate SPI activities and do it successfully?</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rgbClr val="000000"/>
                </a:solidFill>
                <a:latin typeface="Quattrocento"/>
                <a:ea typeface="Quattrocento"/>
                <a:cs typeface="Quattrocento"/>
                <a:sym typeface="Quattrocento"/>
              </a:rPr>
              <a:t>Answer: </a:t>
            </a:r>
            <a:r>
              <a:rPr b="0" i="0" lang="en-US" sz="2000" u="none" cap="none" strike="noStrike">
                <a:solidFill>
                  <a:schemeClr val="folHlink"/>
                </a:solidFill>
                <a:latin typeface="Quattrocento"/>
                <a:ea typeface="Quattrocento"/>
                <a:cs typeface="Quattrocento"/>
                <a:sym typeface="Quattrocento"/>
              </a:rPr>
              <a:t>a qualified “yes”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rgbClr val="000000"/>
                </a:solidFill>
                <a:latin typeface="Quattrocento"/>
                <a:ea typeface="Quattrocento"/>
                <a:cs typeface="Quattrocento"/>
                <a:sym typeface="Quattrocento"/>
              </a:rPr>
              <a:t>It should come as no surprise that small organizations are more informal, apply fewer standard practices, and tend to be self-organizing.</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folHlink"/>
                </a:solidFill>
                <a:latin typeface="Quattrocento"/>
                <a:ea typeface="Quattrocento"/>
                <a:cs typeface="Quattrocento"/>
                <a:sym typeface="Quattrocento"/>
              </a:rPr>
              <a:t>SPI will be approved and implemented only after its proponents demonstrate </a:t>
            </a:r>
            <a:r>
              <a:rPr b="0" i="1" lang="en-US" sz="2000" u="none" cap="none" strike="noStrike">
                <a:solidFill>
                  <a:schemeClr val="folHlink"/>
                </a:solidFill>
                <a:latin typeface="Quattrocento"/>
                <a:ea typeface="Quattrocento"/>
                <a:cs typeface="Quattrocento"/>
                <a:sym typeface="Quattrocento"/>
              </a:rPr>
              <a:t>financial leverage.</a:t>
            </a:r>
            <a:r>
              <a:rPr b="0" i="0" lang="en-US" sz="2000" u="none" cap="none" strike="noStrike">
                <a:solidFill>
                  <a:schemeClr val="folHlink"/>
                </a:solidFill>
                <a:latin typeface="Quattrocento"/>
                <a:ea typeface="Quattrocento"/>
                <a:cs typeface="Quattrocento"/>
                <a:sym typeface="Quattrocento"/>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69" name="Shape 26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70" name="Shape 27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SPI Process—I</a:t>
            </a:r>
          </a:p>
        </p:txBody>
      </p:sp>
      <p:sp>
        <p:nvSpPr>
          <p:cNvPr id="271" name="Shape 271"/>
          <p:cNvSpPr txBox="1"/>
          <p:nvPr>
            <p:ph idx="1" type="body"/>
          </p:nvPr>
        </p:nvSpPr>
        <p:spPr>
          <a:xfrm>
            <a:off x="1828800" y="18288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Assessment and Gap Analysis</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folHlink"/>
                </a:solidFill>
                <a:latin typeface="Quattrocento"/>
                <a:ea typeface="Quattrocento"/>
                <a:cs typeface="Quattrocento"/>
                <a:sym typeface="Quattrocento"/>
              </a:rPr>
              <a:t>Assessment</a:t>
            </a:r>
            <a:r>
              <a:rPr b="0" i="1" lang="en-US" sz="1800" u="none" cap="none" strike="noStrike">
                <a:solidFill>
                  <a:schemeClr val="dk1"/>
                </a:solidFill>
                <a:latin typeface="Quattrocento"/>
                <a:ea typeface="Quattrocento"/>
                <a:cs typeface="Quattrocento"/>
                <a:sym typeface="Quattrocento"/>
              </a:rPr>
              <a:t> </a:t>
            </a:r>
            <a:r>
              <a:rPr b="0" i="0" lang="en-US" sz="1800" u="none" cap="none" strike="noStrike">
                <a:solidFill>
                  <a:schemeClr val="dk1"/>
                </a:solidFill>
                <a:latin typeface="Quattrocento"/>
                <a:ea typeface="Quattrocento"/>
                <a:cs typeface="Quattrocento"/>
                <a:sym typeface="Quattrocento"/>
              </a:rPr>
              <a:t>examines a wide range of actions and tasks that will lead to a high quality process.</a:t>
            </a:r>
          </a:p>
          <a:p>
            <a:pPr indent="-228600" lvl="2" marL="1143000" marR="0" rtl="0" algn="l">
              <a:lnSpc>
                <a:spcPct val="90000"/>
              </a:lnSpc>
              <a:spcBef>
                <a:spcPts val="600"/>
              </a:spcBef>
              <a:spcAft>
                <a:spcPts val="0"/>
              </a:spcAft>
              <a:buClr>
                <a:schemeClr val="dk2"/>
              </a:buClr>
              <a:buSzPct val="100000"/>
              <a:buFont typeface="Quattrocento"/>
              <a:buChar char="•"/>
            </a:pPr>
            <a:r>
              <a:rPr b="1" i="0" lang="en-US" sz="1600" u="none" cap="none" strike="noStrike">
                <a:solidFill>
                  <a:schemeClr val="dk1"/>
                </a:solidFill>
                <a:latin typeface="Quattrocento"/>
                <a:ea typeface="Quattrocento"/>
                <a:cs typeface="Quattrocento"/>
                <a:sym typeface="Quattrocento"/>
              </a:rPr>
              <a:t>Consistency.</a:t>
            </a:r>
            <a:r>
              <a:rPr b="0" i="0" lang="en-US" sz="1600" u="none" cap="none" strike="noStrike">
                <a:solidFill>
                  <a:schemeClr val="dk1"/>
                </a:solidFill>
                <a:latin typeface="Quattrocento"/>
                <a:ea typeface="Quattrocento"/>
                <a:cs typeface="Quattrocento"/>
                <a:sym typeface="Quattrocento"/>
              </a:rPr>
              <a:t>  Are important activities, actions and tasks applied consistently across all software projects and by all software teams?</a:t>
            </a:r>
          </a:p>
          <a:p>
            <a:pPr indent="-228600" lvl="2" marL="1143000" marR="0" rtl="0" algn="l">
              <a:lnSpc>
                <a:spcPct val="90000"/>
              </a:lnSpc>
              <a:spcBef>
                <a:spcPts val="300"/>
              </a:spcBef>
              <a:spcAft>
                <a:spcPts val="0"/>
              </a:spcAft>
              <a:buClr>
                <a:schemeClr val="dk2"/>
              </a:buClr>
              <a:buSzPct val="100000"/>
              <a:buFont typeface="Quattrocento"/>
              <a:buChar char="•"/>
            </a:pPr>
            <a:r>
              <a:rPr b="1" i="0" lang="en-US" sz="1600" u="none" cap="none" strike="noStrike">
                <a:solidFill>
                  <a:schemeClr val="dk1"/>
                </a:solidFill>
                <a:latin typeface="Quattrocento"/>
                <a:ea typeface="Quattrocento"/>
                <a:cs typeface="Quattrocento"/>
                <a:sym typeface="Quattrocento"/>
              </a:rPr>
              <a:t>Sophistication. </a:t>
            </a:r>
            <a:r>
              <a:rPr b="0" i="0" lang="en-US" sz="1600" u="none" cap="none" strike="noStrike">
                <a:solidFill>
                  <a:schemeClr val="dk1"/>
                </a:solidFill>
                <a:latin typeface="Quattrocento"/>
                <a:ea typeface="Quattrocento"/>
                <a:cs typeface="Quattrocento"/>
                <a:sym typeface="Quattrocento"/>
              </a:rPr>
              <a:t>Are management and technical actions performed with a level of sophistication that implies a thorough understanding of best practice?</a:t>
            </a:r>
          </a:p>
          <a:p>
            <a:pPr indent="-228600" lvl="2" marL="1143000" marR="0" rtl="0" algn="l">
              <a:lnSpc>
                <a:spcPct val="90000"/>
              </a:lnSpc>
              <a:spcBef>
                <a:spcPts val="300"/>
              </a:spcBef>
              <a:spcAft>
                <a:spcPts val="0"/>
              </a:spcAft>
              <a:buClr>
                <a:schemeClr val="dk2"/>
              </a:buClr>
              <a:buSzPct val="100000"/>
              <a:buFont typeface="Quattrocento"/>
              <a:buChar char="•"/>
            </a:pPr>
            <a:r>
              <a:rPr b="1" i="0" lang="en-US" sz="1600" u="none" cap="none" strike="noStrike">
                <a:solidFill>
                  <a:schemeClr val="dk1"/>
                </a:solidFill>
                <a:latin typeface="Quattrocento"/>
                <a:ea typeface="Quattrocento"/>
                <a:cs typeface="Quattrocento"/>
                <a:sym typeface="Quattrocento"/>
              </a:rPr>
              <a:t>Acceptance.</a:t>
            </a:r>
            <a:r>
              <a:rPr b="0" i="0" lang="en-US" sz="1600" u="none" cap="none" strike="noStrike">
                <a:solidFill>
                  <a:schemeClr val="dk1"/>
                </a:solidFill>
                <a:latin typeface="Quattrocento"/>
                <a:ea typeface="Quattrocento"/>
                <a:cs typeface="Quattrocento"/>
                <a:sym typeface="Quattrocento"/>
              </a:rPr>
              <a:t> Is the software process and software engineering practice widely accepted by management and technical staff?</a:t>
            </a:r>
          </a:p>
          <a:p>
            <a:pPr indent="-228600" lvl="2" marL="1143000" marR="0" rtl="0" algn="l">
              <a:lnSpc>
                <a:spcPct val="90000"/>
              </a:lnSpc>
              <a:spcBef>
                <a:spcPts val="300"/>
              </a:spcBef>
              <a:spcAft>
                <a:spcPts val="0"/>
              </a:spcAft>
              <a:buClr>
                <a:schemeClr val="dk2"/>
              </a:buClr>
              <a:buSzPct val="100000"/>
              <a:buFont typeface="Quattrocento"/>
              <a:buChar char="•"/>
            </a:pPr>
            <a:r>
              <a:rPr b="1" i="0" lang="en-US" sz="1600" u="none" cap="none" strike="noStrike">
                <a:solidFill>
                  <a:schemeClr val="dk1"/>
                </a:solidFill>
                <a:latin typeface="Quattrocento"/>
                <a:ea typeface="Quattrocento"/>
                <a:cs typeface="Quattrocento"/>
                <a:sym typeface="Quattrocento"/>
              </a:rPr>
              <a:t>Commitment.</a:t>
            </a:r>
            <a:r>
              <a:rPr b="0" i="0" lang="en-US" sz="1600" u="none" cap="none" strike="noStrike">
                <a:solidFill>
                  <a:schemeClr val="dk1"/>
                </a:solidFill>
                <a:latin typeface="Quattrocento"/>
                <a:ea typeface="Quattrocento"/>
                <a:cs typeface="Quattrocento"/>
                <a:sym typeface="Quattrocento"/>
              </a:rPr>
              <a:t> Has management committed the resources required to achieve consistency, sophistication and acceptance?</a:t>
            </a:r>
          </a:p>
          <a:p>
            <a:pPr indent="-285750" lvl="1" marL="742950" marR="0" rtl="0" algn="l">
              <a:lnSpc>
                <a:spcPct val="90000"/>
              </a:lnSpc>
              <a:spcBef>
                <a:spcPts val="300"/>
              </a:spcBef>
              <a:spcAft>
                <a:spcPts val="0"/>
              </a:spcAft>
              <a:buClr>
                <a:schemeClr val="folHlink"/>
              </a:buClr>
              <a:buSzPct val="70000"/>
              <a:buFont typeface="Noto Symbol"/>
              <a:buChar char="■"/>
            </a:pPr>
            <a:r>
              <a:rPr b="0" i="1" lang="en-US" sz="1800" u="none" cap="none" strike="noStrike">
                <a:solidFill>
                  <a:schemeClr val="folHlink"/>
                </a:solidFill>
                <a:latin typeface="Quattrocento"/>
                <a:ea typeface="Quattrocento"/>
                <a:cs typeface="Quattrocento"/>
                <a:sym typeface="Quattrocento"/>
              </a:rPr>
              <a:t>Gap analysis</a:t>
            </a:r>
            <a:r>
              <a:rPr b="0" i="0" lang="en-US" sz="1800" u="none" cap="none" strike="noStrike">
                <a:solidFill>
                  <a:schemeClr val="dk1"/>
                </a:solidFill>
                <a:latin typeface="Quattrocento"/>
                <a:ea typeface="Quattrocento"/>
                <a:cs typeface="Quattrocento"/>
                <a:sym typeface="Quattrocento"/>
              </a:rPr>
              <a:t>—The difference between local application and best practice represents a “gap” that offers opportunities for improvement.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7" name="Shape 27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78" name="Shape 27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SPI Process—II</a:t>
            </a:r>
          </a:p>
        </p:txBody>
      </p:sp>
      <p:sp>
        <p:nvSpPr>
          <p:cNvPr id="279" name="Shape 27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1" i="1" lang="en-US" sz="2000" u="none" cap="none" strike="noStrike">
                <a:solidFill>
                  <a:schemeClr val="folHlink"/>
                </a:solidFill>
                <a:latin typeface="Quattrocento"/>
                <a:ea typeface="Quattrocento"/>
                <a:cs typeface="Quattrocento"/>
                <a:sym typeface="Quattrocento"/>
              </a:rPr>
              <a:t>Education and Training</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rgbClr val="000000"/>
                </a:solidFill>
                <a:latin typeface="Quattrocento"/>
                <a:ea typeface="Quattrocento"/>
                <a:cs typeface="Quattrocento"/>
                <a:sym typeface="Quattrocento"/>
              </a:rPr>
              <a:t>Three types of education and training should be conducted: </a:t>
            </a:r>
          </a:p>
          <a:p>
            <a:pPr indent="-285750" lvl="1" marL="742950" marR="0" rtl="0" algn="l">
              <a:lnSpc>
                <a:spcPct val="90000"/>
              </a:lnSpc>
              <a:spcBef>
                <a:spcPts val="600"/>
              </a:spcBef>
              <a:spcAft>
                <a:spcPts val="0"/>
              </a:spcAft>
              <a:buClr>
                <a:schemeClr val="folHlink"/>
              </a:buClr>
              <a:buSzPct val="70000"/>
              <a:buFont typeface="Noto Symbol"/>
              <a:buChar char="■"/>
            </a:pPr>
            <a:r>
              <a:rPr b="1" i="0" lang="en-US" sz="1400" u="none" cap="none" strike="noStrike">
                <a:solidFill>
                  <a:schemeClr val="folHlink"/>
                </a:solidFill>
                <a:latin typeface="Quattrocento"/>
                <a:ea typeface="Quattrocento"/>
                <a:cs typeface="Quattrocento"/>
                <a:sym typeface="Quattrocento"/>
              </a:rPr>
              <a:t>Generic concepts and methods.</a:t>
            </a:r>
            <a:r>
              <a:rPr b="0" i="0" lang="en-US" sz="1400" u="none" cap="none" strike="noStrike">
                <a:solidFill>
                  <a:srgbClr val="000000"/>
                </a:solidFill>
                <a:latin typeface="Quattrocento"/>
                <a:ea typeface="Quattrocento"/>
                <a:cs typeface="Quattrocento"/>
                <a:sym typeface="Quattrocento"/>
              </a:rPr>
              <a:t> Directed toward both managers and practitioners, this category stresses both process and practice. The intent is to provide professionals with the intellectual tools they need to apply the software process effectively and to make rational decisions about improvements to the process.</a:t>
            </a:r>
          </a:p>
          <a:p>
            <a:pPr indent="-285750" lvl="1" marL="742950" marR="0" rtl="0" algn="l">
              <a:lnSpc>
                <a:spcPct val="90000"/>
              </a:lnSpc>
              <a:spcBef>
                <a:spcPts val="300"/>
              </a:spcBef>
              <a:spcAft>
                <a:spcPts val="0"/>
              </a:spcAft>
              <a:buClr>
                <a:schemeClr val="folHlink"/>
              </a:buClr>
              <a:buSzPct val="70000"/>
              <a:buFont typeface="Noto Symbol"/>
              <a:buChar char="■"/>
            </a:pPr>
            <a:r>
              <a:rPr b="1" i="0" lang="en-US" sz="1400" u="none" cap="none" strike="noStrike">
                <a:solidFill>
                  <a:schemeClr val="folHlink"/>
                </a:solidFill>
                <a:latin typeface="Quattrocento"/>
                <a:ea typeface="Quattrocento"/>
                <a:cs typeface="Quattrocento"/>
                <a:sym typeface="Quattrocento"/>
              </a:rPr>
              <a:t>Specific technology and tools.</a:t>
            </a:r>
            <a:r>
              <a:rPr b="0" i="0" lang="en-US" sz="1400" u="none" cap="none" strike="noStrike">
                <a:solidFill>
                  <a:schemeClr val="folHlink"/>
                </a:solidFill>
                <a:latin typeface="Quattrocento"/>
                <a:ea typeface="Quattrocento"/>
                <a:cs typeface="Quattrocento"/>
                <a:sym typeface="Quattrocento"/>
              </a:rPr>
              <a:t> </a:t>
            </a:r>
            <a:r>
              <a:rPr b="0" i="0" lang="en-US" sz="1400" u="none" cap="none" strike="noStrike">
                <a:solidFill>
                  <a:srgbClr val="000000"/>
                </a:solidFill>
                <a:latin typeface="Quattrocento"/>
                <a:ea typeface="Quattrocento"/>
                <a:cs typeface="Quattrocento"/>
                <a:sym typeface="Quattrocento"/>
              </a:rPr>
              <a:t>Directed primarily toward practitioners, this category stresses technologies and tools that have been adopted for local use. For example, if UML has been chosen for analysis and design modeling, a training curriculum for software engineering using UML would be established.</a:t>
            </a:r>
          </a:p>
          <a:p>
            <a:pPr indent="-285750" lvl="1" marL="742950" marR="0" rtl="0" algn="l">
              <a:lnSpc>
                <a:spcPct val="90000"/>
              </a:lnSpc>
              <a:spcBef>
                <a:spcPts val="300"/>
              </a:spcBef>
              <a:spcAft>
                <a:spcPts val="0"/>
              </a:spcAft>
              <a:buClr>
                <a:schemeClr val="folHlink"/>
              </a:buClr>
              <a:buSzPct val="70000"/>
              <a:buFont typeface="Noto Symbol"/>
              <a:buChar char="■"/>
            </a:pPr>
            <a:r>
              <a:rPr b="1" i="0" lang="en-US" sz="1400" u="none" cap="none" strike="noStrike">
                <a:solidFill>
                  <a:schemeClr val="folHlink"/>
                </a:solidFill>
                <a:latin typeface="Quattrocento"/>
                <a:ea typeface="Quattrocento"/>
                <a:cs typeface="Quattrocento"/>
                <a:sym typeface="Quattrocento"/>
              </a:rPr>
              <a:t>Business communication and quality-related topics.</a:t>
            </a:r>
            <a:r>
              <a:rPr b="0" i="0" lang="en-US" sz="1400" u="none" cap="none" strike="noStrike">
                <a:solidFill>
                  <a:srgbClr val="000000"/>
                </a:solidFill>
                <a:latin typeface="Quattrocento"/>
                <a:ea typeface="Quattrocento"/>
                <a:cs typeface="Quattrocento"/>
                <a:sym typeface="Quattrocento"/>
              </a:rPr>
              <a:t> Directed toward all stakeholders, this category focuses on “soft” topics that help enable better communication among stakeholders and foster a greater quality focus.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85" name="Shape 28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86" name="Shape 28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SPI Process—III</a:t>
            </a:r>
          </a:p>
        </p:txBody>
      </p:sp>
      <p:sp>
        <p:nvSpPr>
          <p:cNvPr id="287" name="Shape 28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Selection and Justification</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choose the process model (Chapters 2 and 3) that best fits your organization, its stakeholders, and the software that you build</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decide on the set of framework activities that will be applied, the major work products that will be produced and the quality assurance checkpoints that will enable your team to assess progress</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develop a work breakdown for each framework activity (e.g., modeling), defining the task set that would be applied for a typical project</a:t>
            </a:r>
          </a:p>
          <a:p>
            <a:pPr indent="-285750" lvl="1" marL="742950" marR="0" rtl="0" algn="l">
              <a:lnSpc>
                <a:spcPct val="100000"/>
              </a:lnSpc>
              <a:spcBef>
                <a:spcPts val="36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Once a choice is made, time and money must be expended to install it within an organization and these resource expenditures should be justified.</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